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2" r:id="rId2"/>
    <p:sldId id="294" r:id="rId3"/>
    <p:sldId id="270" r:id="rId4"/>
    <p:sldId id="326" r:id="rId5"/>
    <p:sldId id="291" r:id="rId6"/>
    <p:sldId id="328" r:id="rId7"/>
    <p:sldId id="329" r:id="rId8"/>
    <p:sldId id="330" r:id="rId9"/>
    <p:sldId id="332" r:id="rId10"/>
    <p:sldId id="331" r:id="rId11"/>
    <p:sldId id="299" r:id="rId12"/>
    <p:sldId id="300" r:id="rId13"/>
    <p:sldId id="301" r:id="rId14"/>
    <p:sldId id="302" r:id="rId15"/>
    <p:sldId id="289" r:id="rId16"/>
    <p:sldId id="334" r:id="rId17"/>
    <p:sldId id="287" r:id="rId18"/>
    <p:sldId id="336" r:id="rId19"/>
    <p:sldId id="293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orient="horz" pos="42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8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108"/>
      </p:cViewPr>
      <p:guideLst>
        <p:guide pos="416"/>
        <p:guide pos="7256"/>
        <p:guide orient="horz" pos="648"/>
        <p:guide orient="horz" pos="712"/>
        <p:guide orient="horz" pos="3929"/>
        <p:guide orient="horz" pos="42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8B9A639-A15A-4B13-B06F-94E7D7F939A2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3CBF835-2344-494C-A99F-30E01D31437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542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BF835-2344-494C-A99F-30E01D31437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16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BF835-2344-494C-A99F-30E01D31437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50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BF835-2344-494C-A99F-30E01D31437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39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78B1FC8-5ABA-4F91-8980-641A91DB1E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0873" y="1156179"/>
            <a:ext cx="4177820" cy="4177820"/>
          </a:xfrm>
          <a:custGeom>
            <a:avLst/>
            <a:gdLst>
              <a:gd name="connsiteX0" fmla="*/ 2088910 w 4177820"/>
              <a:gd name="connsiteY0" fmla="*/ 0 h 4177820"/>
              <a:gd name="connsiteX1" fmla="*/ 4177820 w 4177820"/>
              <a:gd name="connsiteY1" fmla="*/ 2088910 h 4177820"/>
              <a:gd name="connsiteX2" fmla="*/ 2088910 w 4177820"/>
              <a:gd name="connsiteY2" fmla="*/ 4177820 h 4177820"/>
              <a:gd name="connsiteX3" fmla="*/ 0 w 4177820"/>
              <a:gd name="connsiteY3" fmla="*/ 2088910 h 417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820" h="4177820">
                <a:moveTo>
                  <a:pt x="2088910" y="0"/>
                </a:moveTo>
                <a:lnTo>
                  <a:pt x="4177820" y="2088910"/>
                </a:lnTo>
                <a:lnTo>
                  <a:pt x="2088910" y="4177820"/>
                </a:lnTo>
                <a:lnTo>
                  <a:pt x="0" y="208891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4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A799A4F-20FE-4C3E-9F5A-A0544164E511}"/>
              </a:ext>
            </a:extLst>
          </p:cNvPr>
          <p:cNvSpPr/>
          <p:nvPr userDrawn="1"/>
        </p:nvSpPr>
        <p:spPr>
          <a:xfrm rot="20700000">
            <a:off x="-1828800" y="-1320801"/>
            <a:ext cx="2322286" cy="2322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2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96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457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3F051F6-8EB9-49CA-A6A1-CAA9AA7787FA}"/>
              </a:ext>
            </a:extLst>
          </p:cNvPr>
          <p:cNvGrpSpPr/>
          <p:nvPr/>
        </p:nvGrpSpPr>
        <p:grpSpPr>
          <a:xfrm>
            <a:off x="-848432" y="-545050"/>
            <a:ext cx="6700042" cy="7953097"/>
            <a:chOff x="-1100516" y="-772238"/>
            <a:chExt cx="7435881" cy="88265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0FFBB4-7DD5-436E-9A3D-96E24DE41E4E}"/>
                </a:ext>
              </a:extLst>
            </p:cNvPr>
            <p:cNvSpPr/>
            <p:nvPr/>
          </p:nvSpPr>
          <p:spPr>
            <a:xfrm rot="2700000">
              <a:off x="3730518" y="607089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A6727E-E825-4B6D-8958-2AF063B83C01}"/>
                </a:ext>
              </a:extLst>
            </p:cNvPr>
            <p:cNvSpPr/>
            <p:nvPr/>
          </p:nvSpPr>
          <p:spPr>
            <a:xfrm rot="2700000">
              <a:off x="4564396" y="1404119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25ED67-E751-4F85-A887-196D4A874E39}"/>
                </a:ext>
              </a:extLst>
            </p:cNvPr>
            <p:cNvSpPr/>
            <p:nvPr/>
          </p:nvSpPr>
          <p:spPr>
            <a:xfrm rot="2700000">
              <a:off x="5398274" y="2216826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4D71A8C9-8F71-4C36-8C09-C864CA10D170}"/>
                </a:ext>
              </a:extLst>
            </p:cNvPr>
            <p:cNvSpPr/>
            <p:nvPr/>
          </p:nvSpPr>
          <p:spPr>
            <a:xfrm rot="2700000">
              <a:off x="-917559" y="-675872"/>
              <a:ext cx="1517308" cy="132457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7F5753E2-4C6A-4D98-B9DC-C5E2B97D8E7D}"/>
                </a:ext>
              </a:extLst>
            </p:cNvPr>
            <p:cNvSpPr/>
            <p:nvPr/>
          </p:nvSpPr>
          <p:spPr>
            <a:xfrm rot="2700000">
              <a:off x="-1255075" y="5775306"/>
              <a:ext cx="2433566" cy="212444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957C164-A4C8-42C8-9266-F07B1F0618B1}"/>
              </a:ext>
            </a:extLst>
          </p:cNvPr>
          <p:cNvSpPr/>
          <p:nvPr/>
        </p:nvSpPr>
        <p:spPr>
          <a:xfrm rot="2700000">
            <a:off x="1008465" y="2137826"/>
            <a:ext cx="3841669" cy="28755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7A810D-6924-4428-BD88-A7118F86F95D}"/>
              </a:ext>
            </a:extLst>
          </p:cNvPr>
          <p:cNvGrpSpPr/>
          <p:nvPr/>
        </p:nvGrpSpPr>
        <p:grpSpPr>
          <a:xfrm>
            <a:off x="3790609" y="872604"/>
            <a:ext cx="342508" cy="342508"/>
            <a:chOff x="3498967" y="3049909"/>
            <a:chExt cx="464344" cy="464344"/>
          </a:xfrm>
          <a:solidFill>
            <a:schemeClr val="bg1"/>
          </a:solidFill>
        </p:grpSpPr>
        <p:sp>
          <p:nvSpPr>
            <p:cNvPr id="15" name="AutoShape 126">
              <a:extLst>
                <a:ext uri="{FF2B5EF4-FFF2-40B4-BE49-F238E27FC236}">
                  <a16:creationId xmlns:a16="http://schemas.microsoft.com/office/drawing/2014/main" id="{E3074DCE-6EA3-4821-9080-CFBA26B5C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AutoShape 127">
              <a:extLst>
                <a:ext uri="{FF2B5EF4-FFF2-40B4-BE49-F238E27FC236}">
                  <a16:creationId xmlns:a16="http://schemas.microsoft.com/office/drawing/2014/main" id="{375066C5-172C-4409-A54F-ADAFDF5C5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AutoShape 59">
            <a:extLst>
              <a:ext uri="{FF2B5EF4-FFF2-40B4-BE49-F238E27FC236}">
                <a16:creationId xmlns:a16="http://schemas.microsoft.com/office/drawing/2014/main" id="{E3C5985C-2C12-4590-846F-D5F738C3B27C}"/>
              </a:ext>
            </a:extLst>
          </p:cNvPr>
          <p:cNvSpPr>
            <a:spLocks/>
          </p:cNvSpPr>
          <p:nvPr/>
        </p:nvSpPr>
        <p:spPr bwMode="auto">
          <a:xfrm>
            <a:off x="5243931" y="2347606"/>
            <a:ext cx="343093" cy="342508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marL="0" marR="0" lvl="0" indent="0" algn="ctr" defTabSz="22854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1BA7A2-FE02-48DA-80A1-14DF5231EC38}"/>
              </a:ext>
            </a:extLst>
          </p:cNvPr>
          <p:cNvGrpSpPr/>
          <p:nvPr/>
        </p:nvGrpSpPr>
        <p:grpSpPr>
          <a:xfrm>
            <a:off x="4589020" y="1601625"/>
            <a:ext cx="235365" cy="343093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21" name="AutoShape 113">
              <a:extLst>
                <a:ext uri="{FF2B5EF4-FFF2-40B4-BE49-F238E27FC236}">
                  <a16:creationId xmlns:a16="http://schemas.microsoft.com/office/drawing/2014/main" id="{6077CED9-6159-4BAC-8DDC-F50377A77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AutoShape 114">
              <a:extLst>
                <a:ext uri="{FF2B5EF4-FFF2-40B4-BE49-F238E27FC236}">
                  <a16:creationId xmlns:a16="http://schemas.microsoft.com/office/drawing/2014/main" id="{F4BC3756-0A78-478B-8262-639262DC9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7B8461FA-BD5C-4205-84E3-5DB4C9D1F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161172" y="1156179"/>
            <a:ext cx="4177820" cy="4177820"/>
          </a:xfr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C7422A4E-047F-41C9-8728-2C3FBC2E5752}"/>
              </a:ext>
            </a:extLst>
          </p:cNvPr>
          <p:cNvGrpSpPr/>
          <p:nvPr/>
        </p:nvGrpSpPr>
        <p:grpSpPr>
          <a:xfrm>
            <a:off x="6604771" y="2433214"/>
            <a:ext cx="6522612" cy="2289914"/>
            <a:chOff x="-4766137" y="1409875"/>
            <a:chExt cx="6522612" cy="228991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B5F1B207-934E-4D37-B2D9-26DD45BE8CF8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D4E17447-23D8-44E4-B0A5-BB05FBCDB75A}"/>
                </a:ext>
              </a:extLst>
            </p:cNvPr>
            <p:cNvGrpSpPr/>
            <p:nvPr/>
          </p:nvGrpSpPr>
          <p:grpSpPr>
            <a:xfrm>
              <a:off x="-4714868" y="1409875"/>
              <a:ext cx="6471343" cy="1718764"/>
              <a:chOff x="-4714868" y="1409875"/>
              <a:chExt cx="6471343" cy="1718764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6275EA9-8C11-4079-ADF0-12BD4DE2C874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MENTAL HEALTH COUNSELING PPT</a:t>
                </a:r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DE3A623A-24E5-473A-93B2-D54BCD4F12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占位符 19">
                <a:extLst>
                  <a:ext uri="{FF2B5EF4-FFF2-40B4-BE49-F238E27FC236}">
                    <a16:creationId xmlns:a16="http://schemas.microsoft.com/office/drawing/2014/main" id="{7F21F287-B1AB-4894-A869-3B1CDA106E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6" y="1927396"/>
                <a:ext cx="6465231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sz="4800" b="1" dirty="0">
                    <a:solidFill>
                      <a:srgbClr val="FF6600"/>
                    </a:solidFill>
                    <a:cs typeface="+mn-ea"/>
                    <a:sym typeface="+mn-lt"/>
                  </a:rPr>
                  <a:t>第</a:t>
                </a:r>
                <a:r>
                  <a:rPr lang="en-US" altLang="zh-CN" sz="4800" b="1" dirty="0">
                    <a:solidFill>
                      <a:srgbClr val="FF6600"/>
                    </a:solidFill>
                    <a:cs typeface="+mn-ea"/>
                    <a:sym typeface="+mn-lt"/>
                  </a:rPr>
                  <a:t>1</a:t>
                </a:r>
                <a:r>
                  <a:rPr lang="zh-CN" altLang="en-US" sz="4800" b="1" dirty="0">
                    <a:solidFill>
                      <a:srgbClr val="FF6600"/>
                    </a:solidFill>
                    <a:cs typeface="+mn-ea"/>
                    <a:sym typeface="+mn-lt"/>
                  </a:rPr>
                  <a:t>节   电能 电功</a:t>
                </a:r>
              </a:p>
            </p:txBody>
          </p:sp>
          <p:sp>
            <p:nvSpPr>
              <p:cNvPr id="36" name="文本占位符 20">
                <a:extLst>
                  <a:ext uri="{FF2B5EF4-FFF2-40B4-BE49-F238E27FC236}">
                    <a16:creationId xmlns:a16="http://schemas.microsoft.com/office/drawing/2014/main" id="{901B3136-6099-4887-8D0B-3C040CC323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9" y="1409875"/>
                <a:ext cx="3506948" cy="42327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cs typeface="+mn-ea"/>
                    <a:sym typeface="+mn-lt"/>
                  </a:rPr>
                  <a:t>第十八章   电功率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B20F1247-6A56-4481-B1D5-F97C43391356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055689E-F6E6-4240-9D84-04CD1C2CE3F5}"/>
              </a:ext>
            </a:extLst>
          </p:cNvPr>
          <p:cNvSpPr/>
          <p:nvPr/>
        </p:nvSpPr>
        <p:spPr>
          <a:xfrm>
            <a:off x="8727991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cs typeface="+mn-ea"/>
                <a:sym typeface="+mn-lt"/>
              </a:rPr>
              <a:t>人教版九年级物理（初中）</a:t>
            </a:r>
          </a:p>
        </p:txBody>
      </p:sp>
    </p:spTree>
    <p:extLst>
      <p:ext uri="{BB962C8B-B14F-4D97-AF65-F5344CB8AC3E}">
        <p14:creationId xmlns:p14="http://schemas.microsoft.com/office/powerpoint/2010/main" val="30370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05329" y="1349727"/>
            <a:ext cx="7890933" cy="5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sz="2400" kern="0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．概念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：电流通过用电器所做的功叫电功</a:t>
            </a:r>
            <a:endParaRPr lang="en-US" sz="24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05329" y="2314332"/>
            <a:ext cx="11470920" cy="94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．电功的实质：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电流做功的过程就是电能转化为其他形式能的过程。根据能量守恒定律，电流做了多少功，就消耗了多少电能，就产生了相应数量的其它形式的能。</a:t>
            </a:r>
            <a:endParaRPr lang="en-US" altLang="zh-CN" sz="24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5329" y="3722135"/>
            <a:ext cx="3057109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3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．电功的单位</a:t>
            </a:r>
            <a:endParaRPr lang="en-US" altLang="zh-CN" sz="2400" kern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5329" y="4675772"/>
            <a:ext cx="9373568" cy="50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和电能的单位一样：</a:t>
            </a:r>
            <a:r>
              <a:rPr lang="zh-CN" altLang="en-US" sz="2400" kern="0" dirty="0">
                <a:solidFill>
                  <a:srgbClr val="CC0000"/>
                </a:solidFill>
                <a:cs typeface="+mn-ea"/>
                <a:sym typeface="+mn-lt"/>
              </a:rPr>
              <a:t>焦耳（</a:t>
            </a:r>
            <a:r>
              <a:rPr lang="en-US" altLang="zh-CN" sz="2400" kern="0" dirty="0">
                <a:solidFill>
                  <a:srgbClr val="CC0000"/>
                </a:solidFill>
                <a:cs typeface="+mn-ea"/>
                <a:sym typeface="+mn-lt"/>
              </a:rPr>
              <a:t>J</a:t>
            </a:r>
            <a:r>
              <a:rPr lang="zh-CN" altLang="en-US" sz="2400" kern="0" dirty="0">
                <a:solidFill>
                  <a:srgbClr val="CC0000"/>
                </a:solidFill>
                <a:cs typeface="+mn-ea"/>
                <a:sym typeface="+mn-lt"/>
              </a:rPr>
              <a:t>）、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千瓦时（度）</a:t>
            </a:r>
            <a:endParaRPr lang="zh-CN" altLang="en-US" sz="2400" kern="0" dirty="0">
              <a:solidFill>
                <a:srgbClr val="CC0000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98248" y="5336155"/>
            <a:ext cx="4728380" cy="586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1kW·h=1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度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=3.6 </a:t>
            </a:r>
            <a:r>
              <a:rPr lang="en-US" altLang="zh-CN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×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10</a:t>
            </a:r>
            <a:r>
              <a:rPr lang="en-US" altLang="zh-CN" sz="2400" kern="0" baseline="30000" dirty="0">
                <a:solidFill>
                  <a:srgbClr val="FF0000"/>
                </a:solidFill>
                <a:cs typeface="+mn-ea"/>
                <a:sym typeface="+mn-lt"/>
              </a:rPr>
              <a:t>6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J</a:t>
            </a:r>
            <a:endParaRPr lang="zh-CN" altLang="en-US" sz="2400" kern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E147DA-399C-49D8-A498-A10E1EEA897D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三、电功</a:t>
            </a:r>
          </a:p>
        </p:txBody>
      </p:sp>
    </p:spTree>
    <p:extLst>
      <p:ext uri="{BB962C8B-B14F-4D97-AF65-F5344CB8AC3E}">
        <p14:creationId xmlns:p14="http://schemas.microsoft.com/office/powerpoint/2010/main" val="1984821954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7" descr="纸袋"/>
          <p:cNvSpPr>
            <a:spLocks noChangeArrowheads="1"/>
          </p:cNvSpPr>
          <p:nvPr/>
        </p:nvSpPr>
        <p:spPr bwMode="auto">
          <a:xfrm>
            <a:off x="716345" y="1094460"/>
            <a:ext cx="5429956" cy="492440"/>
          </a:xfrm>
          <a:prstGeom prst="rect">
            <a:avLst/>
          </a:prstGeom>
          <a:noFill/>
          <a:ln w="12700" cap="flat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4.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探究影响电流做功的因素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887597" y="1654030"/>
            <a:ext cx="10720203" cy="1046438"/>
          </a:xfrm>
          <a:prstGeom prst="rect">
            <a:avLst/>
          </a:prstGeom>
          <a:noFill/>
          <a:ln w="12700" cap="flat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>
            <a:lvl1pPr algn="l" rtl="0" latinLnBrk="1" hangingPunct="0">
              <a:defRPr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/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探究方法：</a:t>
            </a:r>
            <a:r>
              <a:rPr lang="zh-CN" altLang="zh-CN" kern="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①</a:t>
            </a:r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控制变量法；</a:t>
            </a:r>
            <a:endParaRPr lang="en-US" altLang="zh-CN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1219170">
              <a:lnSpc>
                <a:spcPct val="150000"/>
              </a:lnSpc>
            </a:pPr>
            <a:r>
              <a:rPr lang="zh-CN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②</a:t>
            </a:r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转换法：</a:t>
            </a:r>
            <a:r>
              <a:rPr lang="zh-CN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把比较电流做功的多少，转换为小灯泡亮度的比较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60400" y="2867918"/>
            <a:ext cx="5847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kumimoji="1" lang="zh-CN" altLang="en-US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1" lang="en-US" altLang="zh-CN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1" lang="zh-CN" altLang="en-US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）探究电功跟电压的关系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08570" y="3455096"/>
            <a:ext cx="6965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kumimoji="1"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/>
            <a:r>
              <a:rPr lang="zh-CN" altLang="en-US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保持电流和通电时间不变，改变电压。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t="15167" r="7243" b="14553"/>
          <a:stretch/>
        </p:blipFill>
        <p:spPr bwMode="auto">
          <a:xfrm>
            <a:off x="7811589" y="3308816"/>
            <a:ext cx="3303721" cy="205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98" descr="纸袋"/>
          <p:cNvSpPr>
            <a:spLocks noChangeArrowheads="1"/>
          </p:cNvSpPr>
          <p:nvPr/>
        </p:nvSpPr>
        <p:spPr bwMode="auto">
          <a:xfrm>
            <a:off x="754445" y="4011439"/>
            <a:ext cx="6852855" cy="169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kumimoji="1"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 把甲乙两个</a:t>
            </a:r>
            <a:r>
              <a:rPr kumimoji="1" lang="zh-CN" altLang="en-US" sz="2400" u="sng" kern="0" dirty="0">
                <a:solidFill>
                  <a:srgbClr val="000000"/>
                </a:solidFill>
                <a:cs typeface="+mn-ea"/>
                <a:sym typeface="+mn-lt"/>
              </a:rPr>
              <a:t>       </a:t>
            </a:r>
            <a:r>
              <a:rPr kumimoji="1"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规格的灯泡串联，保证</a:t>
            </a:r>
            <a:r>
              <a:rPr kumimoji="1" lang="zh-CN" altLang="en-US" sz="2400" u="sng" kern="0" dirty="0">
                <a:solidFill>
                  <a:srgbClr val="000000"/>
                </a:solidFill>
                <a:cs typeface="+mn-ea"/>
                <a:sym typeface="+mn-lt"/>
              </a:rPr>
              <a:t>       </a:t>
            </a:r>
            <a:r>
              <a:rPr kumimoji="1"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相等，闭合开关，观察两个电灯的</a:t>
            </a:r>
            <a:r>
              <a:rPr kumimoji="1" lang="zh-CN" altLang="en-US" sz="2400" u="sng" kern="0" dirty="0">
                <a:solidFill>
                  <a:srgbClr val="000000"/>
                </a:solidFill>
                <a:cs typeface="+mn-ea"/>
                <a:sym typeface="+mn-lt"/>
              </a:rPr>
              <a:t>       </a:t>
            </a:r>
            <a:r>
              <a:rPr kumimoji="1"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和两个电压表的示数。</a:t>
            </a:r>
          </a:p>
        </p:txBody>
      </p:sp>
      <p:sp>
        <p:nvSpPr>
          <p:cNvPr id="2" name="矩形 1"/>
          <p:cNvSpPr/>
          <p:nvPr/>
        </p:nvSpPr>
        <p:spPr>
          <a:xfrm>
            <a:off x="2444077" y="4145005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kumimoji="1"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不同</a:t>
            </a:r>
            <a:endParaRPr lang="zh-CN" altLang="en-US" sz="20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40456" y="4145005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kumimoji="1"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电流</a:t>
            </a:r>
          </a:p>
        </p:txBody>
      </p:sp>
      <p:sp>
        <p:nvSpPr>
          <p:cNvPr id="13" name="矩形 12"/>
          <p:cNvSpPr/>
          <p:nvPr/>
        </p:nvSpPr>
        <p:spPr>
          <a:xfrm>
            <a:off x="4476957" y="467291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kumimoji="1"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亮度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EF7A4EA-1958-4414-AAAB-F44C0EDC1350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三、电功</a:t>
            </a:r>
          </a:p>
        </p:txBody>
      </p:sp>
    </p:spTree>
    <p:extLst>
      <p:ext uri="{BB962C8B-B14F-4D97-AF65-F5344CB8AC3E}">
        <p14:creationId xmlns:p14="http://schemas.microsoft.com/office/powerpoint/2010/main" val="3067358441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" grpId="0"/>
      <p:bldP spid="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9" descr="纸袋"/>
          <p:cNvSpPr>
            <a:spLocks noChangeArrowheads="1"/>
          </p:cNvSpPr>
          <p:nvPr/>
        </p:nvSpPr>
        <p:spPr bwMode="auto">
          <a:xfrm>
            <a:off x="674503" y="1296476"/>
            <a:ext cx="8571097" cy="104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defTabSz="1219170">
              <a:lnSpc>
                <a:spcPct val="135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实验结论：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在电流、通电时间相同的情况下，电压越大，电流做的功越多。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13646" y="2481405"/>
            <a:ext cx="5565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kumimoji="1"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>
              <a:spcBef>
                <a:spcPts val="0"/>
              </a:spcBef>
            </a:pP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）探究电功跟电流的关系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19660" y="3105766"/>
            <a:ext cx="6965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kumimoji="1"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/>
            <a:r>
              <a:rPr lang="zh-CN" altLang="en-US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保持电压和通电时间不变，改变电流。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t="14120" r="8334" b="16914"/>
          <a:stretch/>
        </p:blipFill>
        <p:spPr bwMode="auto">
          <a:xfrm>
            <a:off x="6887663" y="2601494"/>
            <a:ext cx="4401254" cy="287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98" descr="纸袋"/>
          <p:cNvSpPr>
            <a:spLocks noChangeArrowheads="1"/>
          </p:cNvSpPr>
          <p:nvPr/>
        </p:nvSpPr>
        <p:spPr bwMode="auto">
          <a:xfrm>
            <a:off x="742243" y="4041000"/>
            <a:ext cx="6115755" cy="169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kumimoji="1"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 把甲乙两个</a:t>
            </a:r>
            <a:r>
              <a:rPr kumimoji="1" lang="zh-CN" altLang="en-US" sz="2400" u="sng" kern="0" dirty="0">
                <a:solidFill>
                  <a:srgbClr val="000000"/>
                </a:solidFill>
                <a:cs typeface="+mn-ea"/>
                <a:sym typeface="+mn-lt"/>
              </a:rPr>
              <a:t>       </a:t>
            </a:r>
            <a:r>
              <a:rPr kumimoji="1"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规格的灯泡并联，保证</a:t>
            </a:r>
            <a:r>
              <a:rPr kumimoji="1" lang="zh-CN" altLang="en-US" sz="2400" u="sng" kern="0" dirty="0">
                <a:solidFill>
                  <a:srgbClr val="000000"/>
                </a:solidFill>
                <a:cs typeface="+mn-ea"/>
                <a:sym typeface="+mn-lt"/>
              </a:rPr>
              <a:t>       </a:t>
            </a:r>
            <a:r>
              <a:rPr kumimoji="1"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相等，闭合开关，观察两个电灯的</a:t>
            </a:r>
            <a:r>
              <a:rPr kumimoji="1" lang="zh-CN" altLang="en-US" sz="2400" u="sng" kern="0" dirty="0">
                <a:solidFill>
                  <a:srgbClr val="000000"/>
                </a:solidFill>
                <a:cs typeface="+mn-ea"/>
                <a:sym typeface="+mn-lt"/>
              </a:rPr>
              <a:t>       </a:t>
            </a:r>
            <a:r>
              <a:rPr kumimoji="1"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和两个电流表的示数。</a:t>
            </a:r>
          </a:p>
        </p:txBody>
      </p:sp>
      <p:sp>
        <p:nvSpPr>
          <p:cNvPr id="13" name="矩形 12"/>
          <p:cNvSpPr/>
          <p:nvPr/>
        </p:nvSpPr>
        <p:spPr>
          <a:xfrm>
            <a:off x="2343178" y="413129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kumimoji="1"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不同</a:t>
            </a:r>
            <a:endParaRPr lang="zh-CN" altLang="en-US" sz="24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50160" y="413129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kumimoji="1"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电压</a:t>
            </a:r>
          </a:p>
        </p:txBody>
      </p:sp>
      <p:sp>
        <p:nvSpPr>
          <p:cNvPr id="15" name="矩形 14"/>
          <p:cNvSpPr/>
          <p:nvPr/>
        </p:nvSpPr>
        <p:spPr>
          <a:xfrm>
            <a:off x="5278850" y="468325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kumimoji="1"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亮度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53518E3-3DE4-4DFD-A09B-48C5912ED69E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三、电功</a:t>
            </a:r>
          </a:p>
        </p:txBody>
      </p:sp>
    </p:spTree>
    <p:extLst>
      <p:ext uri="{BB962C8B-B14F-4D97-AF65-F5344CB8AC3E}">
        <p14:creationId xmlns:p14="http://schemas.microsoft.com/office/powerpoint/2010/main" val="846485767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8" descr="纸袋"/>
          <p:cNvSpPr>
            <a:spLocks noChangeArrowheads="1"/>
          </p:cNvSpPr>
          <p:nvPr/>
        </p:nvSpPr>
        <p:spPr bwMode="auto">
          <a:xfrm>
            <a:off x="905329" y="1374421"/>
            <a:ext cx="9302045" cy="104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defTabSz="1219170">
              <a:lnSpc>
                <a:spcPct val="135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结论：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在电压、通电时间相同的情况下，电流越大，电流做的功越多。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05329" y="3785227"/>
            <a:ext cx="10820331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kumimoji="1"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>
              <a:lnSpc>
                <a:spcPct val="150000"/>
              </a:lnSpc>
              <a:spcBef>
                <a:spcPts val="0"/>
              </a:spcBef>
            </a:pP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根据实际，不难想出：同一个灯泡，工作时间越长，消耗电能越多，电流做功越多。</a:t>
            </a:r>
          </a:p>
        </p:txBody>
      </p:sp>
      <p:sp>
        <p:nvSpPr>
          <p:cNvPr id="11" name="Rectangle 68" descr="纸袋"/>
          <p:cNvSpPr>
            <a:spLocks noChangeArrowheads="1"/>
          </p:cNvSpPr>
          <p:nvPr/>
        </p:nvSpPr>
        <p:spPr bwMode="auto">
          <a:xfrm>
            <a:off x="905329" y="5378524"/>
            <a:ext cx="10543820" cy="54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defTabSz="1219170">
              <a:lnSpc>
                <a:spcPct val="135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结论：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在电压、电流相同的情况下，通电时间越长，电流做的功越多。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05329" y="2870769"/>
            <a:ext cx="73850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kumimoji="1"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>
              <a:spcBef>
                <a:spcPts val="0"/>
              </a:spcBef>
            </a:pP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）探究电功跟时间的关系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2B6A81C-E9AF-4D64-A3FE-19B8CF1C5CF5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三、电功</a:t>
            </a:r>
          </a:p>
        </p:txBody>
      </p:sp>
    </p:spTree>
    <p:extLst>
      <p:ext uri="{BB962C8B-B14F-4D97-AF65-F5344CB8AC3E}">
        <p14:creationId xmlns:p14="http://schemas.microsoft.com/office/powerpoint/2010/main" val="1838267610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1" grpId="0"/>
      <p:bldP spid="1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9" descr="纸袋"/>
          <p:cNvSpPr>
            <a:spLocks noChangeArrowheads="1"/>
          </p:cNvSpPr>
          <p:nvPr/>
        </p:nvSpPr>
        <p:spPr bwMode="auto">
          <a:xfrm>
            <a:off x="822836" y="1028700"/>
            <a:ext cx="10972799" cy="164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defTabSz="1219170">
              <a:lnSpc>
                <a:spcPct val="145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研究表明：</a:t>
            </a:r>
          </a:p>
          <a:p>
            <a:pPr defTabSz="1219170">
              <a:lnSpc>
                <a:spcPct val="145000"/>
              </a:lnSpc>
            </a:pP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电流所做的功跟电路两端的电压、电路中的电流和通电时间成正比。</a:t>
            </a:r>
            <a:endParaRPr lang="en-US" altLang="zh-CN" sz="2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170">
              <a:lnSpc>
                <a:spcPct val="145000"/>
              </a:lnSpc>
            </a:pP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即：电功等于电压、电流和通电时间的乘积。</a:t>
            </a:r>
          </a:p>
        </p:txBody>
      </p:sp>
      <p:sp>
        <p:nvSpPr>
          <p:cNvPr id="9" name="Rectangle 70" descr="纸袋"/>
          <p:cNvSpPr>
            <a:spLocks noChangeArrowheads="1"/>
          </p:cNvSpPr>
          <p:nvPr/>
        </p:nvSpPr>
        <p:spPr bwMode="auto">
          <a:xfrm>
            <a:off x="822836" y="2980156"/>
            <a:ext cx="2595582" cy="5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 defTabSz="1219170">
              <a:lnSpc>
                <a:spcPct val="13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4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.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公式表示：</a:t>
            </a:r>
          </a:p>
        </p:txBody>
      </p:sp>
      <p:sp>
        <p:nvSpPr>
          <p:cNvPr id="10" name="文本框 284674"/>
          <p:cNvSpPr txBox="1">
            <a:spLocks noChangeArrowheads="1"/>
          </p:cNvSpPr>
          <p:nvPr/>
        </p:nvSpPr>
        <p:spPr bwMode="auto">
          <a:xfrm>
            <a:off x="3418418" y="2953802"/>
            <a:ext cx="17173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lang="en-US" altLang="zh-CN" sz="3200" i="1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W=</a:t>
            </a:r>
            <a:r>
              <a:rPr lang="en-US" altLang="zh-CN" sz="3200" i="1" kern="0" dirty="0" err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UIt</a:t>
            </a:r>
            <a:endParaRPr lang="en-US" altLang="zh-CN" sz="3200" i="1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2836" y="3818999"/>
            <a:ext cx="10758311" cy="586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zh-CN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①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.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电路的同一性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:</a:t>
            </a:r>
            <a:r>
              <a:rPr lang="en-US" altLang="zh-CN" sz="2400" i="1" kern="0" dirty="0">
                <a:solidFill>
                  <a:sysClr val="windowText" lastClr="000000"/>
                </a:solidFill>
                <a:cs typeface="+mn-ea"/>
                <a:sym typeface="+mn-lt"/>
              </a:rPr>
              <a:t>W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、</a:t>
            </a:r>
            <a:r>
              <a:rPr lang="en-US" altLang="zh-CN" sz="2400" i="1" kern="0" dirty="0">
                <a:solidFill>
                  <a:sysClr val="windowText" lastClr="000000"/>
                </a:solidFill>
                <a:cs typeface="+mn-ea"/>
                <a:sym typeface="+mn-lt"/>
              </a:rPr>
              <a:t>U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、</a:t>
            </a:r>
            <a:r>
              <a:rPr lang="en-US" altLang="zh-CN" sz="2400" i="1" kern="0" dirty="0">
                <a:solidFill>
                  <a:sysClr val="windowText" lastClr="000000"/>
                </a:solidFill>
                <a:cs typeface="+mn-ea"/>
                <a:sym typeface="+mn-lt"/>
              </a:rPr>
              <a:t>I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、</a:t>
            </a:r>
            <a:r>
              <a:rPr lang="en-US" altLang="zh-CN" sz="2400" i="1" kern="0" dirty="0">
                <a:solidFill>
                  <a:sysClr val="windowText" lastClr="000000"/>
                </a:solidFill>
                <a:cs typeface="+mn-ea"/>
                <a:sym typeface="+mn-lt"/>
              </a:rPr>
              <a:t>t 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四个物理量必须是同一个导体上的四个物理量</a:t>
            </a:r>
          </a:p>
        </p:txBody>
      </p:sp>
      <p:sp>
        <p:nvSpPr>
          <p:cNvPr id="4" name="矩形 3"/>
          <p:cNvSpPr/>
          <p:nvPr/>
        </p:nvSpPr>
        <p:spPr>
          <a:xfrm>
            <a:off x="822836" y="4713242"/>
            <a:ext cx="10972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②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单位的统一性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:</a:t>
            </a:r>
            <a:r>
              <a:rPr lang="en-US" altLang="zh-CN" sz="2400" i="1" kern="0" dirty="0">
                <a:solidFill>
                  <a:sysClr val="windowText" lastClr="000000"/>
                </a:solidFill>
                <a:cs typeface="+mn-ea"/>
                <a:sym typeface="+mn-lt"/>
              </a:rPr>
              <a:t>W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、</a:t>
            </a:r>
            <a:r>
              <a:rPr lang="en-US" altLang="zh-CN" sz="2400" i="1" kern="0" dirty="0">
                <a:solidFill>
                  <a:sysClr val="windowText" lastClr="000000"/>
                </a:solidFill>
                <a:cs typeface="+mn-ea"/>
                <a:sym typeface="+mn-lt"/>
              </a:rPr>
              <a:t>U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、</a:t>
            </a:r>
            <a:r>
              <a:rPr lang="en-US" altLang="zh-CN" sz="2400" i="1" kern="0" dirty="0">
                <a:solidFill>
                  <a:sysClr val="windowText" lastClr="000000"/>
                </a:solidFill>
                <a:cs typeface="+mn-ea"/>
                <a:sym typeface="+mn-lt"/>
              </a:rPr>
              <a:t>I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、</a:t>
            </a:r>
            <a:r>
              <a:rPr lang="en-US" altLang="zh-CN" sz="2400" i="1" kern="0" dirty="0">
                <a:solidFill>
                  <a:sysClr val="windowText" lastClr="000000"/>
                </a:solidFill>
                <a:cs typeface="+mn-ea"/>
                <a:sym typeface="+mn-lt"/>
              </a:rPr>
              <a:t>t 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的单位必须分别是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J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V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s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，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22836" y="5482643"/>
            <a:ext cx="3242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1J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1V×1A×1S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B8D9CB3-591C-46EE-90A5-94E7F03356CD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三、电功</a:t>
            </a:r>
          </a:p>
        </p:txBody>
      </p:sp>
    </p:spTree>
    <p:extLst>
      <p:ext uri="{BB962C8B-B14F-4D97-AF65-F5344CB8AC3E}">
        <p14:creationId xmlns:p14="http://schemas.microsoft.com/office/powerpoint/2010/main" val="764358582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4" grpId="0"/>
      <p:bldP spid="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660400" y="5270348"/>
            <a:ext cx="7841739" cy="5041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>
              <a:lnSpc>
                <a:spcPct val="150000"/>
              </a:lnSpc>
              <a:defRPr/>
            </a:pPr>
            <a:r>
              <a:rPr lang="zh-CN" altLang="en-US" sz="2000" kern="0" dirty="0">
                <a:latin typeface="+mn-lt"/>
                <a:ea typeface="+mn-ea"/>
                <a:cs typeface="+mn-ea"/>
                <a:sym typeface="+mn-lt"/>
              </a:rPr>
              <a:t>本堂重点：电能的各种来源和对应的能量转化，电能表的使用</a:t>
            </a:r>
            <a:r>
              <a:rPr lang="en-US" altLang="zh-CN" sz="2000" kern="0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2000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660400" y="5731523"/>
            <a:ext cx="8601605" cy="5041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1" hangingPunct="1">
              <a:defRPr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本堂难点：电能的单位、电功的概念，能利用电能表做简单的计算</a:t>
            </a:r>
            <a:r>
              <a:rPr lang="en-US" altLang="zh-CN" sz="2000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2000" kern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89" y="1130300"/>
            <a:ext cx="7841740" cy="374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8ACC715-1F63-4E5F-8D4C-7D75F4A4F5A7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4045963265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7443" y="1130300"/>
            <a:ext cx="10395858" cy="441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zh-CN" sz="24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 </a:t>
            </a:r>
            <a:r>
              <a:rPr lang="en-US" altLang="zh-CN" sz="24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(2019 </a:t>
            </a:r>
            <a:r>
              <a:rPr lang="zh-CN" altLang="zh-CN" sz="24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成都市）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我们的生产与生活总离不开能量及其转化。下列说法正确的是（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    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）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A.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提高能量利用中的转化效率是节能问题的核心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B.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全自动洗衣机工作时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电能全部转化为机械能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C.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吊装码头上，只要货物受到的合力为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0,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它的能量就不变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D.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用燃气灶烧水，只要调大火力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,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燃气灶的加热效率就提高</a:t>
            </a:r>
          </a:p>
        </p:txBody>
      </p:sp>
      <p:sp>
        <p:nvSpPr>
          <p:cNvPr id="4" name="矩形 3"/>
          <p:cNvSpPr/>
          <p:nvPr/>
        </p:nvSpPr>
        <p:spPr>
          <a:xfrm>
            <a:off x="1392697" y="2017201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3200" kern="0" dirty="0">
                <a:solidFill>
                  <a:srgbClr val="FF0000"/>
                </a:solidFill>
                <a:cs typeface="+mn-ea"/>
                <a:sym typeface="+mn-lt"/>
              </a:rPr>
              <a:t>C</a:t>
            </a:r>
            <a:endParaRPr lang="zh-CN" altLang="en-US" sz="3200" kern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EC523F2-6748-483A-B0CE-0DBB4011809F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典型例题</a:t>
            </a:r>
          </a:p>
        </p:txBody>
      </p:sp>
    </p:spTree>
    <p:extLst>
      <p:ext uri="{BB962C8B-B14F-4D97-AF65-F5344CB8AC3E}">
        <p14:creationId xmlns:p14="http://schemas.microsoft.com/office/powerpoint/2010/main" val="1538476398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520536"/>
            <a:ext cx="10858500" cy="363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50000"/>
              </a:lnSpc>
            </a:pPr>
            <a:r>
              <a:rPr lang="en-US" altLang="zh-CN" sz="24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(2019 </a:t>
            </a:r>
            <a:r>
              <a:rPr lang="zh-CN" altLang="zh-CN" sz="24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湖南省邵阳市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)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．李芳家的电子式电能表表盘上标有“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3000imp/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kW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•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h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）”的字样，其含义是电路每消耗</a:t>
            </a:r>
            <a:r>
              <a:rPr lang="en-US" altLang="zh-CN" sz="2400" kern="0" dirty="0" err="1">
                <a:solidFill>
                  <a:sysClr val="windowText" lastClr="000000"/>
                </a:solidFill>
                <a:cs typeface="+mn-ea"/>
                <a:sym typeface="+mn-lt"/>
              </a:rPr>
              <a:t>lkW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•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h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的电能，电能表上指示灯闪烁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3000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次。她把家中的其他用电器都与电源断开，仅让一个用电器工作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3min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，发现电能表指示灯闪烁了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60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次。该用电器在上述时间内消耗的电能为</a:t>
            </a:r>
            <a:r>
              <a:rPr lang="zh-CN" altLang="zh-CN" sz="24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　</a:t>
            </a:r>
            <a:r>
              <a:rPr lang="en-US" altLang="zh-CN" sz="24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   </a:t>
            </a:r>
            <a:r>
              <a:rPr lang="zh-CN" altLang="zh-CN" sz="24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　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kW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•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h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7728240" y="456925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3200" kern="0" dirty="0">
                <a:solidFill>
                  <a:srgbClr val="FF0000"/>
                </a:solidFill>
                <a:cs typeface="+mn-ea"/>
                <a:sym typeface="+mn-lt"/>
              </a:rPr>
              <a:t>0.02</a:t>
            </a:r>
            <a:endParaRPr lang="zh-CN" altLang="en-US" sz="3200" kern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75F0E0-D4C9-4B74-9FB2-2C9239918712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典型例题</a:t>
            </a:r>
          </a:p>
        </p:txBody>
      </p:sp>
    </p:spTree>
    <p:extLst>
      <p:ext uri="{BB962C8B-B14F-4D97-AF65-F5344CB8AC3E}">
        <p14:creationId xmlns:p14="http://schemas.microsoft.com/office/powerpoint/2010/main" val="2712161246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3F051F6-8EB9-49CA-A6A1-CAA9AA7787FA}"/>
              </a:ext>
            </a:extLst>
          </p:cNvPr>
          <p:cNvGrpSpPr/>
          <p:nvPr/>
        </p:nvGrpSpPr>
        <p:grpSpPr>
          <a:xfrm>
            <a:off x="-848432" y="-545050"/>
            <a:ext cx="6700042" cy="7953097"/>
            <a:chOff x="-1100516" y="-772238"/>
            <a:chExt cx="7435881" cy="88265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0FFBB4-7DD5-436E-9A3D-96E24DE41E4E}"/>
                </a:ext>
              </a:extLst>
            </p:cNvPr>
            <p:cNvSpPr/>
            <p:nvPr/>
          </p:nvSpPr>
          <p:spPr>
            <a:xfrm rot="2700000">
              <a:off x="3730518" y="607089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A6727E-E825-4B6D-8958-2AF063B83C01}"/>
                </a:ext>
              </a:extLst>
            </p:cNvPr>
            <p:cNvSpPr/>
            <p:nvPr/>
          </p:nvSpPr>
          <p:spPr>
            <a:xfrm rot="2700000">
              <a:off x="4564396" y="1404119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25ED67-E751-4F85-A887-196D4A874E39}"/>
                </a:ext>
              </a:extLst>
            </p:cNvPr>
            <p:cNvSpPr/>
            <p:nvPr/>
          </p:nvSpPr>
          <p:spPr>
            <a:xfrm rot="2700000">
              <a:off x="5398274" y="2216826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4D71A8C9-8F71-4C36-8C09-C864CA10D170}"/>
                </a:ext>
              </a:extLst>
            </p:cNvPr>
            <p:cNvSpPr/>
            <p:nvPr/>
          </p:nvSpPr>
          <p:spPr>
            <a:xfrm rot="2700000">
              <a:off x="-917559" y="-675872"/>
              <a:ext cx="1517308" cy="132457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7F5753E2-4C6A-4D98-B9DC-C5E2B97D8E7D}"/>
                </a:ext>
              </a:extLst>
            </p:cNvPr>
            <p:cNvSpPr/>
            <p:nvPr/>
          </p:nvSpPr>
          <p:spPr>
            <a:xfrm rot="2700000">
              <a:off x="-1255075" y="5775306"/>
              <a:ext cx="2433566" cy="212444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957C164-A4C8-42C8-9266-F07B1F0618B1}"/>
              </a:ext>
            </a:extLst>
          </p:cNvPr>
          <p:cNvSpPr/>
          <p:nvPr/>
        </p:nvSpPr>
        <p:spPr>
          <a:xfrm rot="2700000">
            <a:off x="1008465" y="2137826"/>
            <a:ext cx="3841669" cy="28755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7A810D-6924-4428-BD88-A7118F86F95D}"/>
              </a:ext>
            </a:extLst>
          </p:cNvPr>
          <p:cNvGrpSpPr/>
          <p:nvPr/>
        </p:nvGrpSpPr>
        <p:grpSpPr>
          <a:xfrm>
            <a:off x="3790609" y="872604"/>
            <a:ext cx="342508" cy="342508"/>
            <a:chOff x="3498967" y="3049909"/>
            <a:chExt cx="464344" cy="464344"/>
          </a:xfrm>
          <a:solidFill>
            <a:schemeClr val="bg1"/>
          </a:solidFill>
        </p:grpSpPr>
        <p:sp>
          <p:nvSpPr>
            <p:cNvPr id="15" name="AutoShape 126">
              <a:extLst>
                <a:ext uri="{FF2B5EF4-FFF2-40B4-BE49-F238E27FC236}">
                  <a16:creationId xmlns:a16="http://schemas.microsoft.com/office/drawing/2014/main" id="{E3074DCE-6EA3-4821-9080-CFBA26B5C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AutoShape 127">
              <a:extLst>
                <a:ext uri="{FF2B5EF4-FFF2-40B4-BE49-F238E27FC236}">
                  <a16:creationId xmlns:a16="http://schemas.microsoft.com/office/drawing/2014/main" id="{375066C5-172C-4409-A54F-ADAFDF5C5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AutoShape 59">
            <a:extLst>
              <a:ext uri="{FF2B5EF4-FFF2-40B4-BE49-F238E27FC236}">
                <a16:creationId xmlns:a16="http://schemas.microsoft.com/office/drawing/2014/main" id="{E3C5985C-2C12-4590-846F-D5F738C3B27C}"/>
              </a:ext>
            </a:extLst>
          </p:cNvPr>
          <p:cNvSpPr>
            <a:spLocks/>
          </p:cNvSpPr>
          <p:nvPr/>
        </p:nvSpPr>
        <p:spPr bwMode="auto">
          <a:xfrm>
            <a:off x="5243931" y="2347606"/>
            <a:ext cx="343093" cy="342508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marL="0" marR="0" lvl="0" indent="0" algn="ctr" defTabSz="22854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1BA7A2-FE02-48DA-80A1-14DF5231EC38}"/>
              </a:ext>
            </a:extLst>
          </p:cNvPr>
          <p:cNvGrpSpPr/>
          <p:nvPr/>
        </p:nvGrpSpPr>
        <p:grpSpPr>
          <a:xfrm>
            <a:off x="4589020" y="1601625"/>
            <a:ext cx="235365" cy="343093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21" name="AutoShape 113">
              <a:extLst>
                <a:ext uri="{FF2B5EF4-FFF2-40B4-BE49-F238E27FC236}">
                  <a16:creationId xmlns:a16="http://schemas.microsoft.com/office/drawing/2014/main" id="{6077CED9-6159-4BAC-8DDC-F50377A77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AutoShape 114">
              <a:extLst>
                <a:ext uri="{FF2B5EF4-FFF2-40B4-BE49-F238E27FC236}">
                  <a16:creationId xmlns:a16="http://schemas.microsoft.com/office/drawing/2014/main" id="{F4BC3756-0A78-478B-8262-639262DC9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7B8461FA-BD5C-4205-84E3-5DB4C9D1F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161172" y="1156179"/>
            <a:ext cx="4177820" cy="4177820"/>
          </a:xfr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C7422A4E-047F-41C9-8728-2C3FBC2E5752}"/>
              </a:ext>
            </a:extLst>
          </p:cNvPr>
          <p:cNvGrpSpPr/>
          <p:nvPr/>
        </p:nvGrpSpPr>
        <p:grpSpPr>
          <a:xfrm>
            <a:off x="6604771" y="2433214"/>
            <a:ext cx="5032837" cy="2289914"/>
            <a:chOff x="-4766137" y="1409875"/>
            <a:chExt cx="5032837" cy="228991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B5F1B207-934E-4D37-B2D9-26DD45BE8CF8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D4E17447-23D8-44E4-B0A5-BB05FBCDB75A}"/>
                </a:ext>
              </a:extLst>
            </p:cNvPr>
            <p:cNvGrpSpPr/>
            <p:nvPr/>
          </p:nvGrpSpPr>
          <p:grpSpPr>
            <a:xfrm>
              <a:off x="-4714868" y="1409875"/>
              <a:ext cx="4981568" cy="1718764"/>
              <a:chOff x="-4714868" y="1409875"/>
              <a:chExt cx="4981568" cy="1718764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6275EA9-8C11-4079-ADF0-12BD4DE2C874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MENTAL HEALTH COUNSELING PPT</a:t>
                </a:r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DE3A623A-24E5-473A-93B2-D54BCD4F12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占位符 19">
                <a:extLst>
                  <a:ext uri="{FF2B5EF4-FFF2-40B4-BE49-F238E27FC236}">
                    <a16:creationId xmlns:a16="http://schemas.microsoft.com/office/drawing/2014/main" id="{7F21F287-B1AB-4894-A869-3B1CDA106E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6" y="1927396"/>
                <a:ext cx="4975455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FF6600"/>
                    </a:solidFill>
                    <a:cs typeface="+mn-ea"/>
                    <a:sym typeface="+mn-lt"/>
                  </a:rPr>
                  <a:t>感谢各位的聆听</a:t>
                </a:r>
              </a:p>
            </p:txBody>
          </p:sp>
          <p:sp>
            <p:nvSpPr>
              <p:cNvPr id="36" name="文本占位符 20">
                <a:extLst>
                  <a:ext uri="{FF2B5EF4-FFF2-40B4-BE49-F238E27FC236}">
                    <a16:creationId xmlns:a16="http://schemas.microsoft.com/office/drawing/2014/main" id="{901B3136-6099-4887-8D0B-3C040CC323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8" y="1409875"/>
                <a:ext cx="3018772" cy="42327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cs typeface="+mn-ea"/>
                    <a:sym typeface="+mn-lt"/>
                  </a:rPr>
                  <a:t>第十八章   电功率</a:t>
                </a:r>
                <a:endParaRPr lang="en-US" altLang="zh-CN" sz="40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B20F1247-6A56-4481-B1D5-F97C43391356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055689E-F6E6-4240-9D84-04CD1C2CE3F5}"/>
              </a:ext>
            </a:extLst>
          </p:cNvPr>
          <p:cNvSpPr/>
          <p:nvPr/>
        </p:nvSpPr>
        <p:spPr>
          <a:xfrm>
            <a:off x="8727991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cs typeface="+mn-ea"/>
                <a:sym typeface="+mn-lt"/>
              </a:rPr>
              <a:t>人教版九年级物理（初中）</a:t>
            </a:r>
          </a:p>
        </p:txBody>
      </p:sp>
    </p:spTree>
    <p:extLst>
      <p:ext uri="{BB962C8B-B14F-4D97-AF65-F5344CB8AC3E}">
        <p14:creationId xmlns:p14="http://schemas.microsoft.com/office/powerpoint/2010/main" val="276902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课堂导入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D8A5135-C284-403B-9ADF-BD40F39496BA}"/>
              </a:ext>
            </a:extLst>
          </p:cNvPr>
          <p:cNvSpPr txBox="1"/>
          <p:nvPr/>
        </p:nvSpPr>
        <p:spPr>
          <a:xfrm>
            <a:off x="905329" y="1157971"/>
            <a:ext cx="10744595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问题：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生活中利用的多而且方便的，是哪一种形式的能？</a:t>
            </a:r>
          </a:p>
        </p:txBody>
      </p:sp>
      <p:sp>
        <p:nvSpPr>
          <p:cNvPr id="4" name="云形标注 8">
            <a:extLst>
              <a:ext uri="{FF2B5EF4-FFF2-40B4-BE49-F238E27FC236}">
                <a16:creationId xmlns:a16="http://schemas.microsoft.com/office/drawing/2014/main" id="{4022C367-8A7D-4C31-8844-6F8B0A73AC9E}"/>
              </a:ext>
            </a:extLst>
          </p:cNvPr>
          <p:cNvSpPr/>
          <p:nvPr/>
        </p:nvSpPr>
        <p:spPr>
          <a:xfrm>
            <a:off x="175279" y="3003509"/>
            <a:ext cx="2566816" cy="1452381"/>
          </a:xfrm>
          <a:prstGeom prst="cloudCallout">
            <a:avLst>
              <a:gd name="adj1" fmla="val 94098"/>
              <a:gd name="adj2" fmla="val 30538"/>
            </a:avLst>
          </a:prstGeom>
          <a:solidFill>
            <a:schemeClr val="accent2"/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1219170" latinLnBrk="1" hangingPunct="0"/>
            <a:r>
              <a:rPr lang="zh-CN" altLang="en-US" kern="0" dirty="0">
                <a:solidFill>
                  <a:schemeClr val="bg1"/>
                </a:solidFill>
                <a:cs typeface="+mn-ea"/>
                <a:sym typeface="+mn-lt"/>
              </a:rPr>
              <a:t>家里的电饭锅、电热水壶都消耗电能</a:t>
            </a:r>
          </a:p>
        </p:txBody>
      </p:sp>
      <p:sp>
        <p:nvSpPr>
          <p:cNvPr id="5" name="云形标注 9">
            <a:extLst>
              <a:ext uri="{FF2B5EF4-FFF2-40B4-BE49-F238E27FC236}">
                <a16:creationId xmlns:a16="http://schemas.microsoft.com/office/drawing/2014/main" id="{A9F728A9-B1CB-4054-99A1-DA34B63BD286}"/>
              </a:ext>
            </a:extLst>
          </p:cNvPr>
          <p:cNvSpPr/>
          <p:nvPr/>
        </p:nvSpPr>
        <p:spPr>
          <a:xfrm>
            <a:off x="3137737" y="2409771"/>
            <a:ext cx="2566816" cy="1030721"/>
          </a:xfrm>
          <a:prstGeom prst="cloudCallout">
            <a:avLst>
              <a:gd name="adj1" fmla="val 25049"/>
              <a:gd name="adj2" fmla="val 136385"/>
            </a:avLst>
          </a:prstGeom>
          <a:solidFill>
            <a:schemeClr val="accent2"/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1219170" latinLnBrk="1" hangingPunct="0"/>
            <a:r>
              <a:rPr lang="zh-CN" altLang="en-US" kern="0" dirty="0">
                <a:solidFill>
                  <a:schemeClr val="bg1"/>
                </a:solidFill>
                <a:cs typeface="+mn-ea"/>
                <a:sym typeface="+mn-lt"/>
              </a:rPr>
              <a:t>上学骑电动车也用电能</a:t>
            </a:r>
          </a:p>
        </p:txBody>
      </p:sp>
      <p:sp>
        <p:nvSpPr>
          <p:cNvPr id="6" name="云形标注 10">
            <a:extLst>
              <a:ext uri="{FF2B5EF4-FFF2-40B4-BE49-F238E27FC236}">
                <a16:creationId xmlns:a16="http://schemas.microsoft.com/office/drawing/2014/main" id="{C483A756-7BA8-4163-AB31-B82B018194B3}"/>
              </a:ext>
            </a:extLst>
          </p:cNvPr>
          <p:cNvSpPr/>
          <p:nvPr/>
        </p:nvSpPr>
        <p:spPr>
          <a:xfrm>
            <a:off x="5825071" y="2049596"/>
            <a:ext cx="2415821" cy="1452381"/>
          </a:xfrm>
          <a:prstGeom prst="cloudCallout">
            <a:avLst>
              <a:gd name="adj1" fmla="val -21685"/>
              <a:gd name="adj2" fmla="val 64827"/>
            </a:avLst>
          </a:prstGeom>
          <a:solidFill>
            <a:schemeClr val="accent2"/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1219170" latinLnBrk="1" hangingPunct="0"/>
            <a:r>
              <a:rPr lang="zh-CN" altLang="en-US" kern="0" dirty="0">
                <a:solidFill>
                  <a:schemeClr val="bg1"/>
                </a:solidFill>
                <a:cs typeface="+mn-ea"/>
                <a:sym typeface="+mn-lt"/>
              </a:rPr>
              <a:t>上课用的投影仪，得依靠电能工作</a:t>
            </a:r>
          </a:p>
        </p:txBody>
      </p:sp>
      <p:sp>
        <p:nvSpPr>
          <p:cNvPr id="7" name="云形标注 11">
            <a:extLst>
              <a:ext uri="{FF2B5EF4-FFF2-40B4-BE49-F238E27FC236}">
                <a16:creationId xmlns:a16="http://schemas.microsoft.com/office/drawing/2014/main" id="{88E5015B-4199-482A-B157-6E9671D28D4E}"/>
              </a:ext>
            </a:extLst>
          </p:cNvPr>
          <p:cNvSpPr/>
          <p:nvPr/>
        </p:nvSpPr>
        <p:spPr>
          <a:xfrm>
            <a:off x="9309576" y="2433194"/>
            <a:ext cx="2430651" cy="2295701"/>
          </a:xfrm>
          <a:prstGeom prst="cloudCallout">
            <a:avLst>
              <a:gd name="adj1" fmla="val -96164"/>
              <a:gd name="adj2" fmla="val 23208"/>
            </a:avLst>
          </a:prstGeom>
          <a:solidFill>
            <a:schemeClr val="accent2"/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1219170" latinLnBrk="1" hangingPunct="0"/>
            <a:r>
              <a:rPr lang="zh-CN" altLang="en-US" kern="0" dirty="0">
                <a:solidFill>
                  <a:schemeClr val="bg1"/>
                </a:solidFill>
                <a:cs typeface="+mn-ea"/>
                <a:sym typeface="+mn-lt"/>
              </a:rPr>
              <a:t>电能确实是利用方便又广泛的能，我们用的电能来自哪里呢？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92C3FBD-F38F-4E74-941B-0970FA6C8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34" y="4119551"/>
            <a:ext cx="51435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2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0400" y="1376778"/>
            <a:ext cx="3168189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1.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电能的来源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665119" y="1963182"/>
            <a:ext cx="11379199" cy="677106"/>
          </a:xfrm>
          <a:prstGeom prst="rect">
            <a:avLst/>
          </a:prstGeom>
          <a:noFill/>
          <a:ln w="12700" cap="flat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各种各样的发电厂和电池，把不同形式的能转化为电能，供人们使用。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61455" y="3133639"/>
            <a:ext cx="3129662" cy="2708926"/>
            <a:chOff x="223672" y="2946672"/>
            <a:chExt cx="2679067" cy="2318906"/>
          </a:xfrm>
        </p:grpSpPr>
        <p:pic>
          <p:nvPicPr>
            <p:cNvPr id="1026" name="Picture 2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3078" y="2946672"/>
              <a:ext cx="2520000" cy="16773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963951" y="2960401"/>
              <a:ext cx="1198507" cy="342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1219170"/>
              <a:r>
                <a:rPr lang="zh-CN" alt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火电厂</a:t>
              </a:r>
            </a:p>
          </p:txBody>
        </p: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223672" y="4923074"/>
              <a:ext cx="2679067" cy="342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1219170"/>
              <a:r>
                <a:rPr lang="zh-CN" alt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化学能转化成电能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29815" y="3132828"/>
            <a:ext cx="3129662" cy="2709737"/>
            <a:chOff x="3049942" y="2954201"/>
            <a:chExt cx="2679067" cy="2319600"/>
          </a:xfrm>
        </p:grpSpPr>
        <p:pic>
          <p:nvPicPr>
            <p:cNvPr id="1027" name="Picture 3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02805" y="2954201"/>
              <a:ext cx="2520000" cy="16799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442209" y="3041270"/>
              <a:ext cx="1795134" cy="342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1219170">
                <a:spcBef>
                  <a:spcPct val="50000"/>
                </a:spcBef>
              </a:pPr>
              <a:r>
                <a:rPr lang="zh-CN" altLang="en-US" sz="2000" kern="0" dirty="0">
                  <a:cs typeface="+mn-ea"/>
                  <a:sym typeface="+mn-lt"/>
                </a:rPr>
                <a:t>风力发电站</a:t>
              </a: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049942" y="4931297"/>
              <a:ext cx="2679067" cy="342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1219170"/>
              <a:r>
                <a:rPr lang="zh-CN" alt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风能转化成电能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500871" y="3115633"/>
            <a:ext cx="3129661" cy="2726932"/>
            <a:chOff x="5878233" y="2938000"/>
            <a:chExt cx="2679067" cy="2334320"/>
          </a:xfrm>
        </p:grpSpPr>
        <p:pic>
          <p:nvPicPr>
            <p:cNvPr id="19" name="Picture 3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95650" y="2938000"/>
              <a:ext cx="2520000" cy="16947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6259500" y="2960400"/>
              <a:ext cx="1792300" cy="342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1219170">
                <a:spcBef>
                  <a:spcPct val="50000"/>
                </a:spcBef>
              </a:pPr>
              <a:r>
                <a:rPr lang="zh-CN" altLang="en-US" sz="2000" kern="0" dirty="0">
                  <a:cs typeface="+mn-ea"/>
                  <a:sym typeface="+mn-lt"/>
                </a:rPr>
                <a:t>太阳能发电站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5878233" y="4929816"/>
              <a:ext cx="2679067" cy="342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1219170"/>
              <a:r>
                <a:rPr lang="zh-CN" alt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太阳能转化成电能</a:t>
              </a: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6D23006D-AD75-49D9-8F16-C8B085231EBF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一、电能</a:t>
            </a:r>
          </a:p>
        </p:txBody>
      </p:sp>
    </p:spTree>
    <p:extLst>
      <p:ext uri="{BB962C8B-B14F-4D97-AF65-F5344CB8AC3E}">
        <p14:creationId xmlns:p14="http://schemas.microsoft.com/office/powerpoint/2010/main" val="3969768365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06274" y="1329386"/>
            <a:ext cx="10374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各类用电器，在生产生活中把电能转化成其他形式的能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429351" y="2672413"/>
            <a:ext cx="2928604" cy="3078745"/>
            <a:chOff x="5553781" y="1301336"/>
            <a:chExt cx="2582686" cy="2397316"/>
          </a:xfrm>
        </p:grpSpPr>
        <p:pic>
          <p:nvPicPr>
            <p:cNvPr id="19" name="Picture 4" descr="http://t2.baidu.com/it/u=1769812744,590065026&amp;fm=21&amp;gp=0.jp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781" y="1301336"/>
              <a:ext cx="2520000" cy="18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5553781" y="3387100"/>
              <a:ext cx="2582686" cy="311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1219170"/>
              <a:r>
                <a:rPr lang="zh-CN" altLang="en-US" sz="2000" kern="0" dirty="0">
                  <a:cs typeface="+mn-ea"/>
                  <a:sym typeface="+mn-lt"/>
                </a:rPr>
                <a:t>电能转化成内能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284197" y="2709613"/>
            <a:ext cx="2874572" cy="3009300"/>
            <a:chOff x="5926667" y="1065630"/>
            <a:chExt cx="2535037" cy="2343241"/>
          </a:xfrm>
        </p:grpSpPr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5926667" y="3146571"/>
              <a:ext cx="2535037" cy="26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000" tIns="14400" rIns="0" bIns="144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defTabSz="1219170" eaLnBrk="1" hangingPunct="1">
                <a:spcBef>
                  <a:spcPct val="50000"/>
                </a:spcBef>
              </a:pPr>
              <a:r>
                <a:rPr lang="zh-CN" altLang="en-US" sz="2000" kern="0" dirty="0">
                  <a:latin typeface="+mn-lt"/>
                  <a:ea typeface="+mn-ea"/>
                  <a:cs typeface="+mn-ea"/>
                  <a:sym typeface="+mn-lt"/>
                </a:rPr>
                <a:t>电能转化为机械能</a:t>
              </a:r>
            </a:p>
          </p:txBody>
        </p:sp>
        <p:pic>
          <p:nvPicPr>
            <p:cNvPr id="23" name="Picture 2" descr="http://t1.baidu.com/it/u=3496457415,1507603756&amp;fm=23&amp;gp=0.jpg"/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6" t="2444" r="16581" b="6466"/>
            <a:stretch/>
          </p:blipFill>
          <p:spPr bwMode="auto">
            <a:xfrm>
              <a:off x="5926667" y="1065630"/>
              <a:ext cx="2520000" cy="18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" name="组合 1"/>
          <p:cNvGrpSpPr/>
          <p:nvPr/>
        </p:nvGrpSpPr>
        <p:grpSpPr>
          <a:xfrm>
            <a:off x="692533" y="3002225"/>
            <a:ext cx="3082042" cy="2719015"/>
            <a:chOff x="316164" y="2052177"/>
            <a:chExt cx="2718001" cy="2117206"/>
          </a:xfrm>
        </p:grpSpPr>
        <p:pic>
          <p:nvPicPr>
            <p:cNvPr id="26" name="Picture 5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8816" y="2052177"/>
              <a:ext cx="2520000" cy="13443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316164" y="3857831"/>
              <a:ext cx="2718001" cy="311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1219170"/>
              <a:r>
                <a:rPr lang="zh-CN" altLang="en-US" sz="2000" kern="0" dirty="0">
                  <a:cs typeface="+mn-ea"/>
                  <a:sym typeface="+mn-lt"/>
                </a:rPr>
                <a:t>电能转化成光能和内能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B054CBD4-7EB4-4C63-85A7-2C6DFC6A46AC}"/>
              </a:ext>
            </a:extLst>
          </p:cNvPr>
          <p:cNvSpPr txBox="1"/>
          <p:nvPr/>
        </p:nvSpPr>
        <p:spPr>
          <a:xfrm>
            <a:off x="905329" y="448129"/>
            <a:ext cx="2327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2.</a:t>
            </a:r>
            <a:r>
              <a:rPr lang="zh-CN" altLang="en-US" sz="2800" b="1" dirty="0">
                <a:cs typeface="+mn-ea"/>
                <a:sym typeface="+mn-lt"/>
              </a:rPr>
              <a:t>电能的利用</a:t>
            </a:r>
          </a:p>
        </p:txBody>
      </p:sp>
    </p:spTree>
    <p:extLst>
      <p:ext uri="{BB962C8B-B14F-4D97-AF65-F5344CB8AC3E}">
        <p14:creationId xmlns:p14="http://schemas.microsoft.com/office/powerpoint/2010/main" val="103525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5974" y="1717324"/>
            <a:ext cx="5353897" cy="50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电能的国际单位：</a:t>
            </a:r>
            <a:r>
              <a:rPr lang="zh-CN" altLang="en-US" sz="2400" kern="0" dirty="0">
                <a:solidFill>
                  <a:srgbClr val="CC0000"/>
                </a:solidFill>
                <a:cs typeface="+mn-ea"/>
                <a:sym typeface="+mn-lt"/>
              </a:rPr>
              <a:t>焦耳（</a:t>
            </a:r>
            <a:r>
              <a:rPr lang="en-US" altLang="zh-CN" sz="2400" kern="0" dirty="0">
                <a:solidFill>
                  <a:srgbClr val="CC0000"/>
                </a:solidFill>
                <a:cs typeface="+mn-ea"/>
                <a:sym typeface="+mn-lt"/>
              </a:rPr>
              <a:t>J</a:t>
            </a:r>
            <a:r>
              <a:rPr lang="zh-CN" altLang="en-US" sz="2400" kern="0" dirty="0">
                <a:solidFill>
                  <a:srgbClr val="CC0000"/>
                </a:solidFill>
                <a:cs typeface="+mn-ea"/>
                <a:sym typeface="+mn-lt"/>
              </a:rPr>
              <a:t>）</a:t>
            </a:r>
          </a:p>
        </p:txBody>
      </p:sp>
      <p:sp>
        <p:nvSpPr>
          <p:cNvPr id="5" name="矩形 4"/>
          <p:cNvSpPr/>
          <p:nvPr/>
        </p:nvSpPr>
        <p:spPr>
          <a:xfrm>
            <a:off x="815974" y="2543396"/>
            <a:ext cx="10092267" cy="558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40000"/>
              </a:lnSpc>
            </a:pP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生活中的电能单位：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千瓦时，符号是  </a:t>
            </a:r>
            <a:r>
              <a:rPr lang="en-US" altLang="zh-CN" sz="2400" kern="0" dirty="0" err="1">
                <a:solidFill>
                  <a:srgbClr val="FF0000"/>
                </a:solidFill>
                <a:cs typeface="+mn-ea"/>
                <a:sym typeface="+mn-lt"/>
              </a:rPr>
              <a:t>kW·h</a:t>
            </a:r>
            <a:r>
              <a:rPr lang="en-US" altLang="zh-CN" sz="2400" b="1" kern="0" dirty="0">
                <a:solidFill>
                  <a:srgbClr val="FF0000"/>
                </a:solidFill>
                <a:cs typeface="+mn-ea"/>
                <a:sym typeface="+mn-lt"/>
              </a:rPr>
              <a:t>, 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俗称 “度”</a:t>
            </a:r>
            <a:endParaRPr lang="en-US" altLang="zh-CN" sz="2400" kern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5974" y="3424867"/>
            <a:ext cx="11670531" cy="586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他们之间的换算关系是：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1kW·h=1</a:t>
            </a:r>
            <a:r>
              <a:rPr lang="en-US" altLang="zh-CN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×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10</a:t>
            </a:r>
            <a:r>
              <a:rPr lang="en-US" altLang="zh-CN" sz="2400" kern="0" baseline="30000" dirty="0">
                <a:solidFill>
                  <a:srgbClr val="FF0000"/>
                </a:solidFill>
                <a:cs typeface="+mn-ea"/>
                <a:sym typeface="+mn-lt"/>
              </a:rPr>
              <a:t>3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W </a:t>
            </a:r>
            <a:r>
              <a:rPr lang="en-US" altLang="zh-CN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×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3600s=3.6 </a:t>
            </a:r>
            <a:r>
              <a:rPr lang="en-US" altLang="zh-CN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×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10</a:t>
            </a:r>
            <a:r>
              <a:rPr lang="en-US" altLang="zh-CN" sz="2400" kern="0" baseline="30000" dirty="0">
                <a:solidFill>
                  <a:srgbClr val="FF0000"/>
                </a:solidFill>
                <a:cs typeface="+mn-ea"/>
                <a:sym typeface="+mn-lt"/>
              </a:rPr>
              <a:t>6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J</a:t>
            </a:r>
            <a:endParaRPr lang="zh-CN" altLang="en-US" sz="2400" kern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15974" y="5149144"/>
            <a:ext cx="10560051" cy="58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你知道家里一个月要交多少电费吗</a:t>
            </a:r>
            <a:r>
              <a:rPr lang="en-US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  <a:r>
              <a:rPr lang="zh-CN" altLang="en-US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供电部门怎样来确定用户所用的电量的</a:t>
            </a:r>
            <a:r>
              <a:rPr lang="en-US" altLang="zh-CN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  <a:endParaRPr lang="en-US" sz="2400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5974" y="4334038"/>
            <a:ext cx="1528555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想一想</a:t>
            </a:r>
            <a:endParaRPr lang="en-US" altLang="zh-CN" sz="2400" kern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F460E8B-90C3-44BD-825F-C6EE0A3E2D9E}"/>
              </a:ext>
            </a:extLst>
          </p:cNvPr>
          <p:cNvSpPr txBox="1"/>
          <p:nvPr/>
        </p:nvSpPr>
        <p:spPr>
          <a:xfrm>
            <a:off x="905329" y="448129"/>
            <a:ext cx="259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3</a:t>
            </a:r>
            <a:r>
              <a:rPr lang="zh-CN" altLang="en-US" sz="2800" b="1" dirty="0">
                <a:cs typeface="+mn-ea"/>
                <a:sym typeface="+mn-lt"/>
              </a:rPr>
              <a:t>．电能的单位</a:t>
            </a:r>
          </a:p>
        </p:txBody>
      </p:sp>
    </p:spTree>
    <p:extLst>
      <p:ext uri="{BB962C8B-B14F-4D97-AF65-F5344CB8AC3E}">
        <p14:creationId xmlns:p14="http://schemas.microsoft.com/office/powerpoint/2010/main" val="2442000730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60400" y="1879355"/>
            <a:ext cx="11258336" cy="409769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1pPr>
            <a:lvl2pPr algn="ctr">
              <a:defRPr sz="44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2pPr>
            <a:lvl3pPr algn="ctr">
              <a:defRPr sz="44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3pPr>
            <a:lvl4pPr algn="ctr">
              <a:defRPr sz="44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4pPr>
            <a:lvl5pPr algn="ctr">
              <a:defRPr sz="44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5pPr>
            <a:lvl6pPr indent="457200" algn="ctr">
              <a:defRPr sz="44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6pPr>
            <a:lvl7pPr indent="914400" algn="ctr">
              <a:defRPr sz="44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7pPr>
            <a:lvl8pPr indent="1371600" algn="ctr">
              <a:defRPr sz="44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8pPr>
            <a:lvl9pPr indent="1828800" algn="ctr">
              <a:defRPr sz="44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9pPr>
          </a:lstStyle>
          <a:p>
            <a:pPr algn="l" defTabSz="1219170"/>
            <a:r>
              <a:rPr lang="zh-CN" altLang="en-US" sz="2400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）电能表：用来测量用电器在一段时间内消耗电能的仪表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984" y="1269797"/>
            <a:ext cx="3168189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1.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认识电能表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012378" y="2952835"/>
            <a:ext cx="2167244" cy="2635368"/>
            <a:chOff x="3319938" y="2137303"/>
            <a:chExt cx="2107195" cy="2562350"/>
          </a:xfrm>
        </p:grpSpPr>
        <p:pic>
          <p:nvPicPr>
            <p:cNvPr id="7" name="Picture 2" descr="E:\九年级物理教参资料\9181\jpg\08904003.jpg"/>
            <p:cNvPicPr preferRelativeResize="0">
              <a:picLocks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333" y="2137303"/>
              <a:ext cx="1800000" cy="2160000"/>
            </a:xfrm>
            <a:prstGeom prst="rect">
              <a:avLst/>
            </a:prstGeom>
            <a:noFill/>
            <a:ln>
              <a:noFill/>
            </a:ln>
            <a:effectLst>
              <a:outerShdw blurRad="584200" dist="50800" dir="5400000" algn="ctr" rotWithShape="0">
                <a:srgbClr val="000000">
                  <a:alpha val="3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319938" y="4376489"/>
              <a:ext cx="2107195" cy="32316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ctr" defTabSz="1219170" latinLnBrk="1" hangingPunct="0"/>
              <a:r>
                <a:rPr lang="en-US" altLang="zh-CN" sz="2000" kern="0" dirty="0">
                  <a:solidFill>
                    <a:srgbClr val="000000"/>
                  </a:solidFill>
                  <a:cs typeface="+mn-ea"/>
                  <a:sym typeface="+mn-lt"/>
                </a:rPr>
                <a:t>IC</a:t>
              </a:r>
              <a:r>
                <a:rPr lang="zh-CN" altLang="en-US" sz="2000" kern="0" dirty="0">
                  <a:solidFill>
                    <a:srgbClr val="000000"/>
                  </a:solidFill>
                  <a:cs typeface="+mn-ea"/>
                  <a:sym typeface="+mn-lt"/>
                </a:rPr>
                <a:t>卡式电能表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72928" y="3050914"/>
            <a:ext cx="2141202" cy="2549950"/>
            <a:chOff x="6054593" y="2072856"/>
            <a:chExt cx="2081874" cy="2479297"/>
          </a:xfrm>
        </p:grpSpPr>
        <p:pic>
          <p:nvPicPr>
            <p:cNvPr id="9" name="Picture 5" descr="智能电能表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5" r="10429" b="-537"/>
            <a:stretch>
              <a:fillRect/>
            </a:stretch>
          </p:blipFill>
          <p:spPr bwMode="auto">
            <a:xfrm>
              <a:off x="6054593" y="2072856"/>
              <a:ext cx="1800000" cy="2160000"/>
            </a:xfrm>
            <a:prstGeom prst="rect">
              <a:avLst/>
            </a:prstGeom>
            <a:noFill/>
            <a:ln>
              <a:noFill/>
            </a:ln>
            <a:effectLst>
              <a:outerShdw blurRad="584200" dist="50800" dir="5400000" algn="ctr" rotWithShape="0">
                <a:srgbClr val="000000">
                  <a:alpha val="3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054593" y="4228989"/>
              <a:ext cx="2081874" cy="32316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ctr" defTabSz="1219170" latinLnBrk="1" hangingPunct="0"/>
              <a:r>
                <a:rPr lang="zh-CN" altLang="en-US" sz="2000" kern="0" dirty="0">
                  <a:solidFill>
                    <a:srgbClr val="000000"/>
                  </a:solidFill>
                  <a:cs typeface="+mn-ea"/>
                  <a:sym typeface="+mn-lt"/>
                </a:rPr>
                <a:t>电子式电能表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49219" y="2959276"/>
            <a:ext cx="2136004" cy="2678828"/>
            <a:chOff x="652437" y="1947548"/>
            <a:chExt cx="2076820" cy="2604605"/>
          </a:xfrm>
        </p:grpSpPr>
        <p:sp>
          <p:nvSpPr>
            <p:cNvPr id="10" name="TextBox 9"/>
            <p:cNvSpPr txBox="1"/>
            <p:nvPr/>
          </p:nvSpPr>
          <p:spPr>
            <a:xfrm>
              <a:off x="652437" y="4228989"/>
              <a:ext cx="2076820" cy="32316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ctr" defTabSz="1219170" latinLnBrk="1" hangingPunct="0"/>
              <a:r>
                <a:rPr lang="zh-CN" altLang="en-US" sz="2000" kern="0" dirty="0">
                  <a:solidFill>
                    <a:srgbClr val="000000"/>
                  </a:solidFill>
                  <a:cs typeface="+mn-ea"/>
                  <a:sym typeface="+mn-lt"/>
                </a:rPr>
                <a:t>机械式电能表</a:t>
              </a:r>
            </a:p>
          </p:txBody>
        </p:sp>
        <p:pic>
          <p:nvPicPr>
            <p:cNvPr id="18" name="Picture 3"/>
            <p:cNvPicPr preferRelativeResize="0">
              <a:picLocks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" r="37436" b="417"/>
            <a:stretch/>
          </p:blipFill>
          <p:spPr bwMode="auto">
            <a:xfrm>
              <a:off x="784913" y="1947548"/>
              <a:ext cx="1800000" cy="2160000"/>
            </a:xfrm>
            <a:prstGeom prst="rect">
              <a:avLst/>
            </a:prstGeom>
            <a:noFill/>
            <a:ln>
              <a:noFill/>
            </a:ln>
            <a:effectLst>
              <a:outerShdw blurRad="584200" dist="50800" dir="5400000" algn="ctr" rotWithShape="0">
                <a:srgbClr val="000000">
                  <a:alpha val="3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4230BEB0-00E2-4ED0-8741-4828F61A73B4}"/>
              </a:ext>
            </a:extLst>
          </p:cNvPr>
          <p:cNvSpPr txBox="1"/>
          <p:nvPr/>
        </p:nvSpPr>
        <p:spPr>
          <a:xfrm>
            <a:off x="905329" y="448129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二、电能的计量</a:t>
            </a:r>
          </a:p>
        </p:txBody>
      </p:sp>
    </p:spTree>
    <p:extLst>
      <p:ext uri="{BB962C8B-B14F-4D97-AF65-F5344CB8AC3E}">
        <p14:creationId xmlns:p14="http://schemas.microsoft.com/office/powerpoint/2010/main" val="3235684112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470801" y="1276442"/>
            <a:ext cx="8482706" cy="4928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①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 .</a:t>
            </a:r>
            <a:r>
              <a:rPr lang="pt-BR" altLang="zh-CN" sz="2000" kern="0" dirty="0">
                <a:solidFill>
                  <a:srgbClr val="FF0000"/>
                </a:solidFill>
                <a:cs typeface="+mn-ea"/>
                <a:sym typeface="+mn-lt"/>
              </a:rPr>
              <a:t>220V:</a:t>
            </a:r>
            <a:r>
              <a:rPr lang="pt-BR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 </a:t>
            </a:r>
            <a:r>
              <a:rPr lang="zh-CN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表示该电能表在</a:t>
            </a:r>
            <a:r>
              <a:rPr lang="en-US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220 V</a:t>
            </a:r>
            <a:r>
              <a:rPr lang="zh-CN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的电路中使用</a:t>
            </a:r>
            <a:r>
              <a:rPr lang="zh-CN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；</a:t>
            </a:r>
          </a:p>
          <a:p>
            <a:pPr defTabSz="1219170">
              <a:lnSpc>
                <a:spcPct val="20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②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 .</a:t>
            </a:r>
            <a:r>
              <a:rPr lang="pt-BR" altLang="zh-CN" sz="2000" kern="0" dirty="0">
                <a:solidFill>
                  <a:srgbClr val="FF0000"/>
                </a:solidFill>
                <a:cs typeface="+mn-ea"/>
                <a:sym typeface="+mn-lt"/>
              </a:rPr>
              <a:t>5A:</a:t>
            </a:r>
            <a:r>
              <a:rPr lang="pt-BR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 </a:t>
            </a:r>
            <a:r>
              <a:rPr lang="zh-CN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这个电能表的标定电流为</a:t>
            </a:r>
            <a:r>
              <a:rPr lang="en-US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5A</a:t>
            </a:r>
            <a:r>
              <a:rPr lang="zh-CN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；</a:t>
            </a:r>
          </a:p>
          <a:p>
            <a:pPr defTabSz="1219170">
              <a:lnSpc>
                <a:spcPct val="20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③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  <a:r>
              <a:rPr lang="pt-BR" altLang="zh-CN" sz="2000" kern="0" dirty="0">
                <a:solidFill>
                  <a:srgbClr val="FF0000"/>
                </a:solidFill>
                <a:cs typeface="+mn-ea"/>
                <a:sym typeface="+mn-lt"/>
              </a:rPr>
              <a:t>(10A): </a:t>
            </a:r>
            <a:r>
              <a:rPr lang="pt-BR" altLang="zh-CN" sz="2000" u="sng" kern="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zh-CN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通过电能表的电流在短时间应用时允许大些，但不能超过</a:t>
            </a:r>
            <a:r>
              <a:rPr lang="en-US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10A</a:t>
            </a:r>
            <a:r>
              <a:rPr lang="zh-CN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；</a:t>
            </a:r>
          </a:p>
          <a:p>
            <a:pPr defTabSz="1219170">
              <a:lnSpc>
                <a:spcPct val="20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④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. </a:t>
            </a:r>
            <a:r>
              <a:rPr lang="pt-BR" altLang="zh-CN" sz="2000" kern="0" dirty="0">
                <a:solidFill>
                  <a:srgbClr val="FF0000"/>
                </a:solidFill>
                <a:cs typeface="+mn-ea"/>
                <a:sym typeface="+mn-lt"/>
              </a:rPr>
              <a:t>50Hz:</a:t>
            </a:r>
            <a:r>
              <a:rPr lang="pt-BR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 </a:t>
            </a:r>
            <a:r>
              <a:rPr lang="pt-BR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 </a:t>
            </a:r>
            <a:r>
              <a:rPr lang="zh-CN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这个电能表在</a:t>
            </a:r>
            <a:r>
              <a:rPr lang="en-US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50</a:t>
            </a:r>
            <a:r>
              <a:rPr lang="zh-CN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赫兹的交流电路中使用</a:t>
            </a:r>
            <a:r>
              <a:rPr lang="zh-CN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；</a:t>
            </a:r>
          </a:p>
          <a:p>
            <a:pPr defTabSz="1219170">
              <a:lnSpc>
                <a:spcPct val="20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⑤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 .</a:t>
            </a:r>
            <a:r>
              <a:rPr lang="en-US" altLang="zh-CN" sz="20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 </a:t>
            </a:r>
            <a:r>
              <a:rPr lang="pt-BR" altLang="zh-CN" sz="2000" kern="0" dirty="0">
                <a:solidFill>
                  <a:srgbClr val="FF0000"/>
                </a:solidFill>
                <a:cs typeface="+mn-ea"/>
                <a:sym typeface="+mn-lt"/>
              </a:rPr>
              <a:t>720r/KW.h: </a:t>
            </a:r>
            <a:r>
              <a:rPr lang="pt-BR" altLang="zh-CN" sz="2000" u="sng" kern="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zh-CN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电能表的铝盘转过</a:t>
            </a:r>
            <a:r>
              <a:rPr lang="en-US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720</a:t>
            </a:r>
            <a:r>
              <a:rPr lang="zh-CN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转时，接在电路里的用电器消耗的电能是</a:t>
            </a:r>
            <a:r>
              <a:rPr lang="en-US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1kW</a:t>
            </a:r>
            <a:r>
              <a:rPr lang="zh-CN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·</a:t>
            </a:r>
            <a:r>
              <a:rPr lang="en-US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h  </a:t>
            </a:r>
            <a:r>
              <a:rPr lang="zh-CN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；</a:t>
            </a:r>
          </a:p>
          <a:p>
            <a:pPr defTabSz="1219170">
              <a:lnSpc>
                <a:spcPct val="20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⑥ 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  <a:r>
              <a:rPr lang="en-US" altLang="zh-CN" sz="2000" kern="0" dirty="0">
                <a:solidFill>
                  <a:srgbClr val="FF0000"/>
                </a:solidFill>
                <a:cs typeface="+mn-ea"/>
                <a:sym typeface="+mn-lt"/>
              </a:rPr>
              <a:t>3200imp/(Kw</a:t>
            </a:r>
            <a:r>
              <a:rPr lang="zh-CN" altLang="zh-CN" sz="2000" kern="0" dirty="0">
                <a:solidFill>
                  <a:srgbClr val="FF0000"/>
                </a:solidFill>
                <a:cs typeface="+mn-ea"/>
                <a:sym typeface="+mn-lt"/>
              </a:rPr>
              <a:t>·</a:t>
            </a:r>
            <a:r>
              <a:rPr lang="en-US" altLang="zh-CN" sz="2000" kern="0" dirty="0">
                <a:solidFill>
                  <a:srgbClr val="FF0000"/>
                </a:solidFill>
                <a:cs typeface="+mn-ea"/>
                <a:sym typeface="+mn-lt"/>
              </a:rPr>
              <a:t>h):</a:t>
            </a:r>
            <a:r>
              <a:rPr lang="zh-CN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电能表上的指示灯闪烁</a:t>
            </a:r>
            <a:r>
              <a:rPr lang="en-US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3200</a:t>
            </a:r>
            <a:r>
              <a:rPr lang="zh-CN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次，接在电路里的用电器消耗的电能是</a:t>
            </a:r>
            <a:r>
              <a:rPr lang="en-US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1kW</a:t>
            </a:r>
            <a:r>
              <a:rPr lang="zh-CN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·</a:t>
            </a:r>
            <a:r>
              <a:rPr lang="en-US" altLang="zh-CN" sz="20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h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  <a:endParaRPr lang="zh-CN" altLang="zh-CN" sz="20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05329" y="1453611"/>
            <a:ext cx="2353343" cy="2088517"/>
            <a:chOff x="170476" y="857698"/>
            <a:chExt cx="2160000" cy="1916932"/>
          </a:xfrm>
        </p:grpSpPr>
        <p:pic>
          <p:nvPicPr>
            <p:cNvPr id="1026" name="Picture 2" descr="机械式电能表2"/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3" t="16580" r="15199" b="52881"/>
            <a:stretch/>
          </p:blipFill>
          <p:spPr bwMode="auto">
            <a:xfrm>
              <a:off x="170476" y="857698"/>
              <a:ext cx="2160000" cy="18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矩形 6"/>
            <p:cNvSpPr/>
            <p:nvPr/>
          </p:nvSpPr>
          <p:spPr>
            <a:xfrm>
              <a:off x="677333" y="2405300"/>
              <a:ext cx="491067" cy="369330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170" latinLnBrk="1" hangingPunct="0"/>
              <a:endParaRPr lang="zh-CN" altLang="en-US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50476" y="2397668"/>
              <a:ext cx="637591" cy="369330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170" latinLnBrk="1" hangingPunct="0"/>
              <a:endParaRPr lang="zh-CN" altLang="en-US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59980" y="2397669"/>
              <a:ext cx="417353" cy="369330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170" latinLnBrk="1" hangingPunct="0"/>
              <a:endParaRPr lang="zh-CN" altLang="en-US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917855" y="2397251"/>
              <a:ext cx="412621" cy="369330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170" latinLnBrk="1" hangingPunct="0"/>
              <a:endParaRPr lang="zh-CN" altLang="en-US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05329" y="3896991"/>
            <a:ext cx="2353343" cy="1961119"/>
            <a:chOff x="72193" y="2879935"/>
            <a:chExt cx="2160000" cy="1800000"/>
          </a:xfrm>
        </p:grpSpPr>
        <p:pic>
          <p:nvPicPr>
            <p:cNvPr id="5" name="Picture 2" descr="电子电能表5"/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7" t="29508" r="33691" b="41467"/>
            <a:stretch/>
          </p:blipFill>
          <p:spPr bwMode="auto">
            <a:xfrm>
              <a:off x="72193" y="2879935"/>
              <a:ext cx="2160000" cy="18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矩形 12"/>
            <p:cNvSpPr/>
            <p:nvPr/>
          </p:nvSpPr>
          <p:spPr>
            <a:xfrm>
              <a:off x="72194" y="4220982"/>
              <a:ext cx="332358" cy="369330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170" latinLnBrk="1" hangingPunct="0"/>
              <a:endParaRPr lang="zh-CN" altLang="en-US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69297" y="4237626"/>
              <a:ext cx="428170" cy="369330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170" latinLnBrk="1" hangingPunct="0"/>
              <a:endParaRPr lang="zh-CN" altLang="en-US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89000" y="4277999"/>
              <a:ext cx="297372" cy="369330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170" latinLnBrk="1" hangingPunct="0"/>
              <a:endParaRPr lang="zh-CN" altLang="en-US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248229" y="4268042"/>
              <a:ext cx="709817" cy="369330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170" latinLnBrk="1" hangingPunct="0"/>
              <a:endParaRPr lang="zh-CN" altLang="en-US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64B7A20D-C182-404E-9B05-1472B1E187A1}"/>
              </a:ext>
            </a:extLst>
          </p:cNvPr>
          <p:cNvSpPr txBox="1"/>
          <p:nvPr/>
        </p:nvSpPr>
        <p:spPr>
          <a:xfrm>
            <a:off x="905329" y="448129"/>
            <a:ext cx="500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en-US" altLang="zh-CN" sz="2800" b="1" dirty="0">
                <a:cs typeface="+mn-ea"/>
                <a:sym typeface="+mn-lt"/>
              </a:rPr>
              <a:t>2</a:t>
            </a:r>
            <a:r>
              <a:rPr lang="zh-CN" altLang="en-US" sz="2800" b="1" dirty="0">
                <a:cs typeface="+mn-ea"/>
                <a:sym typeface="+mn-lt"/>
              </a:rPr>
              <a:t>）</a:t>
            </a:r>
            <a:r>
              <a:rPr lang="en-US" altLang="zh-CN" sz="2800" b="1" dirty="0">
                <a:cs typeface="+mn-ea"/>
                <a:sym typeface="+mn-lt"/>
              </a:rPr>
              <a:t>. </a:t>
            </a:r>
            <a:r>
              <a:rPr lang="zh-CN" altLang="en-US" sz="2800" b="1" dirty="0">
                <a:cs typeface="+mn-ea"/>
                <a:sym typeface="+mn-lt"/>
              </a:rPr>
              <a:t>电能表上个参数的含义</a:t>
            </a:r>
          </a:p>
        </p:txBody>
      </p:sp>
    </p:spTree>
    <p:extLst>
      <p:ext uri="{BB962C8B-B14F-4D97-AF65-F5344CB8AC3E}">
        <p14:creationId xmlns:p14="http://schemas.microsoft.com/office/powerpoint/2010/main" val="2295168589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九年级物理教参资料\9181\jpg\0900400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40" y="3520007"/>
            <a:ext cx="3679260" cy="167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670083" y="5297926"/>
            <a:ext cx="2538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本周用电：</a:t>
            </a: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224370" y="5297926"/>
            <a:ext cx="599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defTabSz="1219170">
              <a:spcBef>
                <a:spcPct val="50000"/>
              </a:spcBef>
            </a:pPr>
            <a:r>
              <a:rPr lang="en-US" sz="2400" kern="0" dirty="0">
                <a:solidFill>
                  <a:srgbClr val="FF0000"/>
                </a:solidFill>
                <a:cs typeface="+mn-ea"/>
                <a:sym typeface="+mn-lt"/>
              </a:rPr>
              <a:t>823.3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kw.h-781.5kw.h=41.8kw.h</a:t>
            </a:r>
            <a:endParaRPr lang="en-US" sz="2400" kern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60400" y="1267686"/>
            <a:ext cx="10848623" cy="169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①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数字表盘有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位数字，最后一位红框里表示小数位。</a:t>
            </a:r>
          </a:p>
          <a:p>
            <a:pPr defTabSz="121917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②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读数方法：一段时间电能表计数器前后两次读数差，就是这段时间用去的电能。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400" y="3120391"/>
            <a:ext cx="7292623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如：某电能表在一周内的示数变化为：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9998706-2A92-45C0-9C52-82F70487CD8B}"/>
              </a:ext>
            </a:extLst>
          </p:cNvPr>
          <p:cNvSpPr txBox="1"/>
          <p:nvPr/>
        </p:nvSpPr>
        <p:spPr>
          <a:xfrm>
            <a:off x="905329" y="448129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en-US" altLang="zh-CN" sz="2800" b="1" dirty="0">
                <a:cs typeface="+mn-ea"/>
                <a:sym typeface="+mn-lt"/>
              </a:rPr>
              <a:t>3</a:t>
            </a:r>
            <a:r>
              <a:rPr lang="zh-CN" altLang="en-US" sz="2800" b="1" dirty="0">
                <a:cs typeface="+mn-ea"/>
                <a:sym typeface="+mn-lt"/>
              </a:rPr>
              <a:t>）</a:t>
            </a:r>
            <a:r>
              <a:rPr lang="en-US" altLang="zh-CN" sz="2800" b="1" dirty="0">
                <a:cs typeface="+mn-ea"/>
                <a:sym typeface="+mn-lt"/>
              </a:rPr>
              <a:t>. </a:t>
            </a:r>
            <a:r>
              <a:rPr lang="zh-CN" altLang="en-US" sz="2800" b="1" dirty="0">
                <a:cs typeface="+mn-ea"/>
                <a:sym typeface="+mn-lt"/>
              </a:rPr>
              <a:t>电能表的读数</a:t>
            </a:r>
          </a:p>
        </p:txBody>
      </p:sp>
    </p:spTree>
    <p:extLst>
      <p:ext uri="{BB962C8B-B14F-4D97-AF65-F5344CB8AC3E}">
        <p14:creationId xmlns:p14="http://schemas.microsoft.com/office/powerpoint/2010/main" val="2904454881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utoUpdateAnimBg="0"/>
      <p:bldP spid="1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3219" y="1296823"/>
            <a:ext cx="11120964" cy="58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①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观察电能表表盘上前后两次的示数，它们的示数差即是所求的电能值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</a:p>
        </p:txBody>
      </p:sp>
      <p:graphicFrame>
        <p:nvGraphicFramePr>
          <p:cNvPr id="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452428"/>
              </p:ext>
            </p:extLst>
          </p:nvPr>
        </p:nvGraphicFramePr>
        <p:xfrm>
          <a:off x="660400" y="3779838"/>
          <a:ext cx="10936288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4406760" imgH="838080" progId="Equation.3">
                  <p:embed/>
                </p:oleObj>
              </mc:Choice>
              <mc:Fallback>
                <p:oleObj name="公式" r:id="rId2" imgW="4406760" imgH="838080" progId="Equation.3">
                  <p:embed/>
                  <p:pic>
                    <p:nvPicPr>
                      <p:cNvPr id="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779838"/>
                        <a:ext cx="10936288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8"/>
          <p:cNvSpPr>
            <a:spLocks noChangeArrowheads="1"/>
          </p:cNvSpPr>
          <p:nvPr/>
        </p:nvSpPr>
        <p:spPr bwMode="auto">
          <a:xfrm>
            <a:off x="563025" y="2531809"/>
            <a:ext cx="10936817" cy="10112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例如：某电能表的表盘上标有“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3000R/KWh”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字样，现只让一台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40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英寸彩电工作，发现一段时间内转盘转了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20R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，则这段时间内，电视机消耗了多少电能？</a:t>
            </a:r>
          </a:p>
        </p:txBody>
      </p:sp>
      <p:sp>
        <p:nvSpPr>
          <p:cNvPr id="7" name="矩形 6"/>
          <p:cNvSpPr/>
          <p:nvPr/>
        </p:nvSpPr>
        <p:spPr>
          <a:xfrm>
            <a:off x="660400" y="1888937"/>
            <a:ext cx="10235492" cy="5865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②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测出一定时间内电能表上转盘的转数，再算出电能值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372AAD-FC88-466F-AE9C-D42F92FF67F0}"/>
              </a:ext>
            </a:extLst>
          </p:cNvPr>
          <p:cNvSpPr txBox="1"/>
          <p:nvPr/>
        </p:nvSpPr>
        <p:spPr>
          <a:xfrm>
            <a:off x="905329" y="448129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en-US" altLang="zh-CN" sz="2800" b="1" dirty="0">
                <a:cs typeface="+mn-ea"/>
                <a:sym typeface="+mn-lt"/>
              </a:rPr>
              <a:t>4</a:t>
            </a:r>
            <a:r>
              <a:rPr lang="zh-CN" altLang="en-US" sz="2800" b="1" dirty="0">
                <a:cs typeface="+mn-ea"/>
                <a:sym typeface="+mn-lt"/>
              </a:rPr>
              <a:t>）通过电能表求用电器消耗的电能</a:t>
            </a:r>
          </a:p>
        </p:txBody>
      </p:sp>
    </p:spTree>
    <p:extLst>
      <p:ext uri="{BB962C8B-B14F-4D97-AF65-F5344CB8AC3E}">
        <p14:creationId xmlns:p14="http://schemas.microsoft.com/office/powerpoint/2010/main" val="6961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[WFD] Flat Orange 03">
      <a:dk1>
        <a:srgbClr val="F7F7F7"/>
      </a:dk1>
      <a:lt1>
        <a:srgbClr val="323232"/>
      </a:lt1>
      <a:dk2>
        <a:srgbClr val="F7F7F7"/>
      </a:dk2>
      <a:lt2>
        <a:srgbClr val="323232"/>
      </a:lt2>
      <a:accent1>
        <a:srgbClr val="FF6600"/>
      </a:accent1>
      <a:accent2>
        <a:srgbClr val="FF6600"/>
      </a:accent2>
      <a:accent3>
        <a:srgbClr val="FF6600"/>
      </a:accent3>
      <a:accent4>
        <a:srgbClr val="FF6600"/>
      </a:accent4>
      <a:accent5>
        <a:srgbClr val="FF6600"/>
      </a:accent5>
      <a:accent6>
        <a:srgbClr val="FF6600"/>
      </a:accent6>
      <a:hlink>
        <a:srgbClr val="FFFFFF"/>
      </a:hlink>
      <a:folHlink>
        <a:srgbClr val="7F7F00"/>
      </a:folHlink>
    </a:clrScheme>
    <a:fontScheme name="33wr1ueq">
      <a:majorFont>
        <a:latin typeface="Arial" panose="020F0302020204030204"/>
        <a:ea typeface="思源黑体 CN Regular"/>
        <a:cs typeface=""/>
      </a:majorFont>
      <a:minorFont>
        <a:latin typeface="Arial" panose="020F0502020204030204"/>
        <a:ea typeface="思源黑体 CN Regular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1478</Words>
  <Application>Microsoft Office PowerPoint</Application>
  <PresentationFormat>宽屏</PresentationFormat>
  <Paragraphs>119</Paragraphs>
  <Slides>19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FandolFang R</vt:lpstr>
      <vt:lpstr>思源黑体 CN Light</vt:lpstr>
      <vt:lpstr>Arial</vt:lpstr>
      <vt:lpstr>办公资源网：www.bangongziyuan.com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2020-05-16T15:15:13Z</dcterms:created>
  <dcterms:modified xsi:type="dcterms:W3CDTF">2021-01-09T09:52:51Z</dcterms:modified>
</cp:coreProperties>
</file>