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95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287" r:id="rId20"/>
    <p:sldId id="293" r:id="rId21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 userDrawn="1">
          <p15:clr>
            <a:srgbClr val="A4A3A4"/>
          </p15:clr>
        </p15:guide>
        <p15:guide id="2" pos="7256" userDrawn="1">
          <p15:clr>
            <a:srgbClr val="A4A3A4"/>
          </p15:clr>
        </p15:guide>
        <p15:guide id="3" orient="horz" pos="686" userDrawn="1">
          <p15:clr>
            <a:srgbClr val="A4A3A4"/>
          </p15:clr>
        </p15:guide>
        <p15:guide id="4" orient="horz" pos="731" userDrawn="1">
          <p15:clr>
            <a:srgbClr val="A4A3A4"/>
          </p15:clr>
        </p15:guide>
        <p15:guide id="5" orient="horz" pos="3929" userDrawn="1">
          <p15:clr>
            <a:srgbClr val="A4A3A4"/>
          </p15:clr>
        </p15:guide>
        <p15:guide id="6" orient="horz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E84C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2" y="108"/>
      </p:cViewPr>
      <p:guideLst>
        <p:guide pos="416"/>
        <p:guide pos="7256"/>
        <p:guide orient="horz" pos="686"/>
        <p:guide orient="horz" pos="731"/>
        <p:guide orient="horz" pos="3929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88B9A639-A15A-4B13-B06F-94E7D7F939A2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3CBF835-2344-494C-A99F-30E01D31437F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85423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BF835-2344-494C-A99F-30E01D31437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7923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BF835-2344-494C-A99F-30E01D31437F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5394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78B1FC8-5ABA-4F91-8980-641A91DB1EE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60873" y="1156179"/>
            <a:ext cx="4177820" cy="4177820"/>
          </a:xfrm>
          <a:custGeom>
            <a:avLst/>
            <a:gdLst>
              <a:gd name="connsiteX0" fmla="*/ 2088910 w 4177820"/>
              <a:gd name="connsiteY0" fmla="*/ 0 h 4177820"/>
              <a:gd name="connsiteX1" fmla="*/ 4177820 w 4177820"/>
              <a:gd name="connsiteY1" fmla="*/ 2088910 h 4177820"/>
              <a:gd name="connsiteX2" fmla="*/ 2088910 w 4177820"/>
              <a:gd name="connsiteY2" fmla="*/ 4177820 h 4177820"/>
              <a:gd name="connsiteX3" fmla="*/ 0 w 4177820"/>
              <a:gd name="connsiteY3" fmla="*/ 2088910 h 4177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77820" h="4177820">
                <a:moveTo>
                  <a:pt x="2088910" y="0"/>
                </a:moveTo>
                <a:lnTo>
                  <a:pt x="4177820" y="2088910"/>
                </a:lnTo>
                <a:lnTo>
                  <a:pt x="2088910" y="4177820"/>
                </a:lnTo>
                <a:lnTo>
                  <a:pt x="0" y="208891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43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4A799A4F-20FE-4C3E-9F5A-A0544164E511}"/>
              </a:ext>
            </a:extLst>
          </p:cNvPr>
          <p:cNvSpPr/>
          <p:nvPr userDrawn="1"/>
        </p:nvSpPr>
        <p:spPr>
          <a:xfrm rot="20700000">
            <a:off x="-1828800" y="-1320801"/>
            <a:ext cx="2322286" cy="23222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FandolFang R" panose="00000500000000000000" pitchFamily="50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4126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  <a:lvl2pPr>
              <a:defRPr>
                <a:ea typeface="FandolFang R" panose="00000500000000000000" pitchFamily="50" charset="-122"/>
              </a:defRPr>
            </a:lvl2pPr>
            <a:lvl3pPr>
              <a:defRPr>
                <a:ea typeface="FandolFang R" panose="00000500000000000000" pitchFamily="50" charset="-122"/>
              </a:defRPr>
            </a:lvl3pPr>
            <a:lvl4pPr>
              <a:defRPr>
                <a:ea typeface="FandolFang R" panose="00000500000000000000" pitchFamily="50" charset="-122"/>
              </a:defRPr>
            </a:lvl4pPr>
            <a:lvl5pPr>
              <a:defRPr>
                <a:ea typeface="FandolFang R" panose="00000500000000000000" pitchFamily="50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fld id="{2E05D328-291A-47AC-BDFD-986BBBD9F7A5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a typeface="FandolFang R" panose="00000500000000000000" pitchFamily="50" charset="-122"/>
              </a:defRPr>
            </a:lvl1pPr>
          </a:lstStyle>
          <a:p>
            <a:fld id="{643A03F8-67D8-4B14-B435-8036BD8CFE83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653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94573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3F051F6-8EB9-49CA-A6A1-CAA9AA7787FA}"/>
              </a:ext>
            </a:extLst>
          </p:cNvPr>
          <p:cNvGrpSpPr/>
          <p:nvPr/>
        </p:nvGrpSpPr>
        <p:grpSpPr>
          <a:xfrm>
            <a:off x="-848432" y="-545050"/>
            <a:ext cx="6700042" cy="7953097"/>
            <a:chOff x="-1100516" y="-772238"/>
            <a:chExt cx="7435881" cy="882655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90FFBB4-7DD5-436E-9A3D-96E24DE41E4E}"/>
                </a:ext>
              </a:extLst>
            </p:cNvPr>
            <p:cNvSpPr/>
            <p:nvPr/>
          </p:nvSpPr>
          <p:spPr>
            <a:xfrm rot="2700000">
              <a:off x="3730518" y="607089"/>
              <a:ext cx="1000643" cy="873539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BA6727E-E825-4B6D-8958-2AF063B83C01}"/>
                </a:ext>
              </a:extLst>
            </p:cNvPr>
            <p:cNvSpPr/>
            <p:nvPr/>
          </p:nvSpPr>
          <p:spPr>
            <a:xfrm rot="2700000">
              <a:off x="4564396" y="1404119"/>
              <a:ext cx="1000643" cy="873539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025ED67-E751-4F85-A887-196D4A874E39}"/>
                </a:ext>
              </a:extLst>
            </p:cNvPr>
            <p:cNvSpPr/>
            <p:nvPr/>
          </p:nvSpPr>
          <p:spPr>
            <a:xfrm rot="2700000">
              <a:off x="5398274" y="2216826"/>
              <a:ext cx="1000643" cy="873539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Rectangle 8">
              <a:extLst>
                <a:ext uri="{FF2B5EF4-FFF2-40B4-BE49-F238E27FC236}">
                  <a16:creationId xmlns:a16="http://schemas.microsoft.com/office/drawing/2014/main" id="{4D71A8C9-8F71-4C36-8C09-C864CA10D170}"/>
                </a:ext>
              </a:extLst>
            </p:cNvPr>
            <p:cNvSpPr/>
            <p:nvPr/>
          </p:nvSpPr>
          <p:spPr>
            <a:xfrm rot="2700000">
              <a:off x="-917559" y="-675872"/>
              <a:ext cx="1517308" cy="132457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" name="Rectangle 8">
              <a:extLst>
                <a:ext uri="{FF2B5EF4-FFF2-40B4-BE49-F238E27FC236}">
                  <a16:creationId xmlns:a16="http://schemas.microsoft.com/office/drawing/2014/main" id="{7F5753E2-4C6A-4D98-B9DC-C5E2B97D8E7D}"/>
                </a:ext>
              </a:extLst>
            </p:cNvPr>
            <p:cNvSpPr/>
            <p:nvPr/>
          </p:nvSpPr>
          <p:spPr>
            <a:xfrm rot="2700000">
              <a:off x="-1255075" y="5775306"/>
              <a:ext cx="2433566" cy="212444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2957C164-A4C8-42C8-9266-F07B1F0618B1}"/>
              </a:ext>
            </a:extLst>
          </p:cNvPr>
          <p:cNvSpPr/>
          <p:nvPr/>
        </p:nvSpPr>
        <p:spPr>
          <a:xfrm rot="2700000">
            <a:off x="1008465" y="2137826"/>
            <a:ext cx="3841669" cy="287558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67A810D-6924-4428-BD88-A7118F86F95D}"/>
              </a:ext>
            </a:extLst>
          </p:cNvPr>
          <p:cNvGrpSpPr/>
          <p:nvPr/>
        </p:nvGrpSpPr>
        <p:grpSpPr>
          <a:xfrm>
            <a:off x="3790609" y="872604"/>
            <a:ext cx="342508" cy="342508"/>
            <a:chOff x="3498967" y="3049909"/>
            <a:chExt cx="464344" cy="464344"/>
          </a:xfrm>
          <a:solidFill>
            <a:schemeClr val="bg1"/>
          </a:solidFill>
        </p:grpSpPr>
        <p:sp>
          <p:nvSpPr>
            <p:cNvPr id="15" name="AutoShape 126">
              <a:extLst>
                <a:ext uri="{FF2B5EF4-FFF2-40B4-BE49-F238E27FC236}">
                  <a16:creationId xmlns:a16="http://schemas.microsoft.com/office/drawing/2014/main" id="{E3074DCE-6EA3-4821-9080-CFBA26B5C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8967" y="3049909"/>
              <a:ext cx="464344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45" tIns="19045" rIns="19045" bIns="19045" anchor="ctr"/>
            <a:lstStyle/>
            <a:p>
              <a:pPr marL="0" marR="0" lvl="0" indent="0" algn="ctr" defTabSz="228543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AutoShape 127">
              <a:extLst>
                <a:ext uri="{FF2B5EF4-FFF2-40B4-BE49-F238E27FC236}">
                  <a16:creationId xmlns:a16="http://schemas.microsoft.com/office/drawing/2014/main" id="{375066C5-172C-4409-A54F-ADAFDF5C52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7085" y="3122140"/>
              <a:ext cx="109538" cy="1087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45" tIns="19045" rIns="19045" bIns="19045" anchor="ctr"/>
            <a:lstStyle/>
            <a:p>
              <a:pPr marL="0" marR="0" lvl="0" indent="0" algn="ctr" defTabSz="228543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9" name="AutoShape 59">
            <a:extLst>
              <a:ext uri="{FF2B5EF4-FFF2-40B4-BE49-F238E27FC236}">
                <a16:creationId xmlns:a16="http://schemas.microsoft.com/office/drawing/2014/main" id="{E3C5985C-2C12-4590-846F-D5F738C3B27C}"/>
              </a:ext>
            </a:extLst>
          </p:cNvPr>
          <p:cNvSpPr>
            <a:spLocks/>
          </p:cNvSpPr>
          <p:nvPr/>
        </p:nvSpPr>
        <p:spPr bwMode="auto">
          <a:xfrm>
            <a:off x="5243931" y="2347606"/>
            <a:ext cx="343093" cy="342508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45" tIns="19045" rIns="19045" bIns="19045" anchor="ctr"/>
          <a:lstStyle/>
          <a:p>
            <a:pPr marL="0" marR="0" lvl="0" indent="0" algn="ctr" defTabSz="22854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B1BA7A2-FE02-48DA-80A1-14DF5231EC38}"/>
              </a:ext>
            </a:extLst>
          </p:cNvPr>
          <p:cNvGrpSpPr/>
          <p:nvPr/>
        </p:nvGrpSpPr>
        <p:grpSpPr>
          <a:xfrm>
            <a:off x="4589020" y="1601625"/>
            <a:ext cx="235365" cy="343093"/>
            <a:chOff x="3582988" y="3510757"/>
            <a:chExt cx="319088" cy="465138"/>
          </a:xfrm>
          <a:solidFill>
            <a:schemeClr val="bg1"/>
          </a:solidFill>
        </p:grpSpPr>
        <p:sp>
          <p:nvSpPr>
            <p:cNvPr id="21" name="AutoShape 113">
              <a:extLst>
                <a:ext uri="{FF2B5EF4-FFF2-40B4-BE49-F238E27FC236}">
                  <a16:creationId xmlns:a16="http://schemas.microsoft.com/office/drawing/2014/main" id="{6077CED9-6159-4BAC-8DDC-F50377A776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2988" y="3510757"/>
              <a:ext cx="319088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45" tIns="19045" rIns="19045" bIns="19045" anchor="ctr"/>
            <a:lstStyle/>
            <a:p>
              <a:pPr marL="0" marR="0" lvl="0" indent="0" algn="ctr" defTabSz="228543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AutoShape 114">
              <a:extLst>
                <a:ext uri="{FF2B5EF4-FFF2-40B4-BE49-F238E27FC236}">
                  <a16:creationId xmlns:a16="http://schemas.microsoft.com/office/drawing/2014/main" id="{F4BC3756-0A78-478B-8262-639262DC9C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5219" y="3583782"/>
              <a:ext cx="94456" cy="944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45" tIns="19045" rIns="19045" bIns="19045" anchor="ctr"/>
            <a:lstStyle/>
            <a:p>
              <a:pPr marL="0" marR="0" lvl="0" indent="0" algn="ctr" defTabSz="228543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11" name="图片占位符 10">
            <a:extLst>
              <a:ext uri="{FF2B5EF4-FFF2-40B4-BE49-F238E27FC236}">
                <a16:creationId xmlns:a16="http://schemas.microsoft.com/office/drawing/2014/main" id="{7B8461FA-BD5C-4205-84E3-5DB4C9D1F3D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>
          <a:xfrm>
            <a:off x="1161172" y="1156179"/>
            <a:ext cx="4177820" cy="4177820"/>
          </a:xfrm>
        </p:spPr>
      </p:pic>
      <p:grpSp>
        <p:nvGrpSpPr>
          <p:cNvPr id="30" name="组合 29">
            <a:extLst>
              <a:ext uri="{FF2B5EF4-FFF2-40B4-BE49-F238E27FC236}">
                <a16:creationId xmlns:a16="http://schemas.microsoft.com/office/drawing/2014/main" id="{C7422A4E-047F-41C9-8728-2C3FBC2E5752}"/>
              </a:ext>
            </a:extLst>
          </p:cNvPr>
          <p:cNvGrpSpPr/>
          <p:nvPr/>
        </p:nvGrpSpPr>
        <p:grpSpPr>
          <a:xfrm>
            <a:off x="6604771" y="2433214"/>
            <a:ext cx="6522612" cy="2289914"/>
            <a:chOff x="-4766137" y="1409875"/>
            <a:chExt cx="6522612" cy="2289914"/>
          </a:xfrm>
        </p:grpSpPr>
        <p:sp>
          <p:nvSpPr>
            <p:cNvPr id="31" name="矩形: 圆角 30">
              <a:extLst>
                <a:ext uri="{FF2B5EF4-FFF2-40B4-BE49-F238E27FC236}">
                  <a16:creationId xmlns:a16="http://schemas.microsoft.com/office/drawing/2014/main" id="{B5F1B207-934E-4D37-B2D9-26DD45BE8CF8}"/>
                </a:ext>
              </a:extLst>
            </p:cNvPr>
            <p:cNvSpPr/>
            <p:nvPr/>
          </p:nvSpPr>
          <p:spPr>
            <a:xfrm>
              <a:off x="-4766137" y="3345066"/>
              <a:ext cx="3562392" cy="354723"/>
            </a:xfrm>
            <a:prstGeom prst="roundRect">
              <a:avLst>
                <a:gd name="adj" fmla="val 50000"/>
              </a:avLst>
            </a:prstGeom>
            <a:solidFill>
              <a:srgbClr val="FF66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>
                <a:defRPr/>
              </a:pPr>
              <a:r>
                <a:rPr lang="zh-CN" altLang="en-US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讲解人：</a:t>
              </a:r>
              <a:r>
                <a:rPr lang="en-US" altLang="zh-CN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xippt  </a:t>
              </a:r>
              <a:r>
                <a:rPr lang="zh-CN" altLang="en-US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时间：</a:t>
              </a:r>
              <a:r>
                <a:rPr lang="en-US" altLang="zh-CN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2020.5.20</a:t>
              </a:r>
              <a:endParaRPr lang="en-US" altLang="zh-CN" sz="1600" dirty="0">
                <a:solidFill>
                  <a:prstClr val="white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32" name="组合 31">
              <a:extLst>
                <a:ext uri="{FF2B5EF4-FFF2-40B4-BE49-F238E27FC236}">
                  <a16:creationId xmlns:a16="http://schemas.microsoft.com/office/drawing/2014/main" id="{D4E17447-23D8-44E4-B0A5-BB05FBCDB75A}"/>
                </a:ext>
              </a:extLst>
            </p:cNvPr>
            <p:cNvGrpSpPr/>
            <p:nvPr/>
          </p:nvGrpSpPr>
          <p:grpSpPr>
            <a:xfrm>
              <a:off x="-4714868" y="1409875"/>
              <a:ext cx="6471343" cy="1718764"/>
              <a:chOff x="-4714868" y="1409875"/>
              <a:chExt cx="6471343" cy="1718764"/>
            </a:xfrm>
          </p:grpSpPr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36275EA9-8C11-4079-ADF0-12BD4DE2C874}"/>
                  </a:ext>
                </a:extLst>
              </p:cNvPr>
              <p:cNvSpPr txBox="1"/>
              <p:nvPr/>
            </p:nvSpPr>
            <p:spPr>
              <a:xfrm>
                <a:off x="-4714868" y="2808615"/>
                <a:ext cx="4981567" cy="320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MENTAL HEALTH COUNSELING PPT</a:t>
                </a:r>
              </a:p>
            </p:txBody>
          </p:sp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id="{DE3A623A-24E5-473A-93B2-D54BCD4F12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4634728" y="2827846"/>
                <a:ext cx="4901428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文本占位符 19">
                <a:extLst>
                  <a:ext uri="{FF2B5EF4-FFF2-40B4-BE49-F238E27FC236}">
                    <a16:creationId xmlns:a16="http://schemas.microsoft.com/office/drawing/2014/main" id="{7F21F287-B1AB-4894-A869-3B1CDA106EB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4708756" y="1927396"/>
                <a:ext cx="6465231" cy="756609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>
                  <a:buNone/>
                  <a:defRPr/>
                </a:pPr>
                <a:r>
                  <a:rPr lang="zh-CN" altLang="en-US" sz="4800" b="1" dirty="0">
                    <a:solidFill>
                      <a:srgbClr val="FF66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第</a:t>
                </a:r>
                <a:r>
                  <a:rPr lang="en-US" altLang="zh-CN" sz="4800" b="1" dirty="0">
                    <a:solidFill>
                      <a:srgbClr val="FF66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1</a:t>
                </a:r>
                <a:r>
                  <a:rPr lang="zh-CN" altLang="en-US" sz="4800" b="1" dirty="0">
                    <a:solidFill>
                      <a:srgbClr val="FF66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节   电功率</a:t>
                </a:r>
                <a:r>
                  <a:rPr lang="zh-CN" altLang="en-US" sz="1400" b="1" dirty="0">
                    <a:solidFill>
                      <a:srgbClr val="FF66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（第</a:t>
                </a:r>
                <a:r>
                  <a:rPr lang="en-US" altLang="zh-CN" sz="1400" b="1" dirty="0">
                    <a:solidFill>
                      <a:srgbClr val="FF66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1</a:t>
                </a:r>
                <a:r>
                  <a:rPr lang="zh-CN" altLang="en-US" sz="1400" b="1" dirty="0">
                    <a:solidFill>
                      <a:srgbClr val="FF66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课时）</a:t>
                </a:r>
              </a:p>
            </p:txBody>
          </p:sp>
          <p:sp>
            <p:nvSpPr>
              <p:cNvPr id="36" name="文本占位符 20">
                <a:extLst>
                  <a:ext uri="{FF2B5EF4-FFF2-40B4-BE49-F238E27FC236}">
                    <a16:creationId xmlns:a16="http://schemas.microsoft.com/office/drawing/2014/main" id="{901B3136-6099-4887-8D0B-3C040CC3233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4634728" y="1409875"/>
                <a:ext cx="3539934" cy="373680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>
                  <a:buNone/>
                  <a:defRPr/>
                </a:pPr>
                <a:r>
                  <a:rPr lang="zh-CN" altLang="en-US" dirty="0">
                    <a:solidFill>
                      <a:prstClr val="black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第十八章   电功率 </a:t>
                </a:r>
                <a:endPara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37" name="矩形: 圆角 36">
            <a:extLst>
              <a:ext uri="{FF2B5EF4-FFF2-40B4-BE49-F238E27FC236}">
                <a16:creationId xmlns:a16="http://schemas.microsoft.com/office/drawing/2014/main" id="{B20F1247-6A56-4481-B1D5-F97C43391356}"/>
              </a:ext>
            </a:extLst>
          </p:cNvPr>
          <p:cNvSpPr/>
          <p:nvPr/>
        </p:nvSpPr>
        <p:spPr>
          <a:xfrm>
            <a:off x="11799485" y="6172043"/>
            <a:ext cx="887325" cy="139631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D055689E-F6E6-4240-9D84-04CD1C2CE3F5}"/>
              </a:ext>
            </a:extLst>
          </p:cNvPr>
          <p:cNvSpPr/>
          <p:nvPr/>
        </p:nvSpPr>
        <p:spPr>
          <a:xfrm>
            <a:off x="8727991" y="262072"/>
            <a:ext cx="3260810" cy="387473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7592" tIns="57592" rIns="57592" bIns="57592" spcCol="38100" anchor="ctr">
            <a:spAutoFit/>
          </a:bodyPr>
          <a:lstStyle/>
          <a:p>
            <a:pPr lvl="0" defTabSz="1151771" latinLnBrk="1">
              <a:defRPr/>
            </a:pPr>
            <a:r>
              <a:rPr lang="zh-CN" altLang="en-US" sz="1762" spc="3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人教版九年级物理（初中）</a:t>
            </a:r>
          </a:p>
        </p:txBody>
      </p:sp>
    </p:spTree>
    <p:extLst>
      <p:ext uri="{BB962C8B-B14F-4D97-AF65-F5344CB8AC3E}">
        <p14:creationId xmlns:p14="http://schemas.microsoft.com/office/powerpoint/2010/main" val="281455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141168"/>
              </p:ext>
            </p:extLst>
          </p:nvPr>
        </p:nvGraphicFramePr>
        <p:xfrm>
          <a:off x="1035097" y="2415540"/>
          <a:ext cx="9985832" cy="3718560"/>
        </p:xfrm>
        <a:graphic>
          <a:graphicData uri="http://schemas.openxmlformats.org/drawingml/2006/table">
            <a:tbl>
              <a:tblPr/>
              <a:tblGrid>
                <a:gridCol w="2079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1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55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31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        概念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特点</a:t>
                      </a:r>
                    </a:p>
                  </a:txBody>
                  <a:tcPr marL="121920" marR="121920" marT="60960" marB="6096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电功</a:t>
                      </a:r>
                    </a:p>
                  </a:txBody>
                  <a:tcPr marL="121920" marR="121920" marT="60960" marB="60960"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电功率</a:t>
                      </a:r>
                    </a:p>
                  </a:txBody>
                  <a:tcPr marL="121920" marR="121920" marT="60960" marB="60960"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9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概念</a:t>
                      </a:r>
                    </a:p>
                  </a:txBody>
                  <a:tcPr marL="121920" marR="121920" marT="60960" marB="60960"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20" marR="121920" marT="60960" marB="6096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20" marR="121920" marT="60960" marB="6096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9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意义</a:t>
                      </a:r>
                    </a:p>
                  </a:txBody>
                  <a:tcPr marL="121920" marR="121920" marT="60960" marB="60960"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20" marR="121920" marT="60960" marB="6096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20" marR="121920" marT="60960" marB="6096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9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公式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20" marR="121920" marT="60960" marB="60960"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20" marR="121920" marT="60960" marB="6096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20" marR="121920" marT="60960" marB="6096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9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单位</a:t>
                      </a:r>
                    </a:p>
                  </a:txBody>
                  <a:tcPr marL="121920" marR="121920" marT="60960" marB="60960"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20" marR="121920" marT="60960" marB="6096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20" marR="121920" marT="60960" marB="6096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9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测量方法</a:t>
                      </a:r>
                    </a:p>
                  </a:txBody>
                  <a:tcPr marL="121920" marR="121920" marT="60960" marB="60960"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 </a:t>
                      </a:r>
                    </a:p>
                  </a:txBody>
                  <a:tcPr marL="121920" marR="121920" marT="60960" marB="6096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20" marR="121920" marT="60960" marB="6096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9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联系</a:t>
                      </a:r>
                    </a:p>
                  </a:txBody>
                  <a:tcPr marL="121920" marR="121920" marT="60960" marB="60960" anchor="ctr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20" marR="121920" marT="60960" marB="60960"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 Box 38"/>
          <p:cNvSpPr txBox="1">
            <a:spLocks noChangeArrowheads="1"/>
          </p:cNvSpPr>
          <p:nvPr/>
        </p:nvSpPr>
        <p:spPr bwMode="auto">
          <a:xfrm>
            <a:off x="6817539" y="3214971"/>
            <a:ext cx="43926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spcBef>
                <a:spcPct val="20000"/>
              </a:spcBef>
            </a:pPr>
            <a:r>
              <a:rPr kumimoji="1" lang="zh-CN" altLang="en-US" sz="2000" kern="0" dirty="0">
                <a:solidFill>
                  <a:srgbClr val="FF33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电流在单位时间内所做的功</a:t>
            </a:r>
          </a:p>
        </p:txBody>
      </p:sp>
      <p:sp>
        <p:nvSpPr>
          <p:cNvPr id="6" name="Text Box 39"/>
          <p:cNvSpPr txBox="1">
            <a:spLocks noChangeArrowheads="1"/>
          </p:cNvSpPr>
          <p:nvPr/>
        </p:nvSpPr>
        <p:spPr bwMode="auto">
          <a:xfrm>
            <a:off x="3812504" y="3819087"/>
            <a:ext cx="24823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1" hangingPunct="1">
              <a:spcBef>
                <a:spcPct val="50000"/>
              </a:spcBef>
              <a:defRPr kumimoji="1"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/>
            <a:r>
              <a:rPr lang="zh-CN" altLang="en-US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电流做功多少</a:t>
            </a:r>
          </a:p>
        </p:txBody>
      </p:sp>
      <p:sp>
        <p:nvSpPr>
          <p:cNvPr id="7" name="Text Box 40"/>
          <p:cNvSpPr txBox="1">
            <a:spLocks noChangeArrowheads="1"/>
          </p:cNvSpPr>
          <p:nvPr/>
        </p:nvSpPr>
        <p:spPr bwMode="auto">
          <a:xfrm>
            <a:off x="7836428" y="3819087"/>
            <a:ext cx="23358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1" hangingPunct="1">
              <a:spcBef>
                <a:spcPct val="20000"/>
              </a:spcBef>
              <a:defRPr kumimoji="1" sz="2000">
                <a:solidFill>
                  <a:srgbClr val="FF3300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/>
            <a:r>
              <a:rPr lang="zh-CN" altLang="en-US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电流做功快慢</a:t>
            </a:r>
          </a:p>
        </p:txBody>
      </p:sp>
      <p:sp>
        <p:nvSpPr>
          <p:cNvPr id="8" name="Text Box 41"/>
          <p:cNvSpPr txBox="1">
            <a:spLocks noChangeArrowheads="1"/>
          </p:cNvSpPr>
          <p:nvPr/>
        </p:nvSpPr>
        <p:spPr bwMode="auto">
          <a:xfrm>
            <a:off x="4220597" y="4274820"/>
            <a:ext cx="153453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1" hangingPunct="1">
              <a:spcBef>
                <a:spcPct val="50000"/>
              </a:spcBef>
              <a:defRPr kumimoji="1" sz="2000" b="1" i="1">
                <a:solidFill>
                  <a:srgbClr val="57091C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/>
            <a:r>
              <a:rPr lang="en-US" altLang="zh-CN" kern="0" dirty="0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W=</a:t>
            </a:r>
            <a:r>
              <a:rPr lang="en-US" altLang="zh-CN" kern="0" dirty="0" err="1">
                <a:solidFill>
                  <a:schemeClr val="tx1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UIt</a:t>
            </a:r>
            <a:endParaRPr lang="en-US" altLang="zh-CN" kern="0" dirty="0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Text Box 42"/>
          <p:cNvSpPr txBox="1">
            <a:spLocks noChangeArrowheads="1"/>
          </p:cNvSpPr>
          <p:nvPr/>
        </p:nvSpPr>
        <p:spPr bwMode="auto">
          <a:xfrm>
            <a:off x="8052750" y="4274820"/>
            <a:ext cx="14217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1" hangingPunct="1">
              <a:spcBef>
                <a:spcPct val="20000"/>
              </a:spcBef>
              <a:defRPr kumimoji="1" sz="2000">
                <a:solidFill>
                  <a:srgbClr val="FF3300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/>
            <a:r>
              <a:rPr lang="en-US" altLang="zh-CN" b="1" i="1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P=UI</a:t>
            </a:r>
          </a:p>
        </p:txBody>
      </p:sp>
      <p:sp>
        <p:nvSpPr>
          <p:cNvPr id="10" name="Text Box 43"/>
          <p:cNvSpPr txBox="1">
            <a:spLocks noChangeArrowheads="1"/>
          </p:cNvSpPr>
          <p:nvPr/>
        </p:nvSpPr>
        <p:spPr bwMode="auto">
          <a:xfrm>
            <a:off x="3812504" y="4765803"/>
            <a:ext cx="22155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1" hangingPunct="1">
              <a:spcBef>
                <a:spcPct val="50000"/>
              </a:spcBef>
              <a:defRPr kumimoji="1"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/>
            <a:r>
              <a:rPr lang="zh-CN" altLang="en-US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焦耳  千瓦时</a:t>
            </a:r>
          </a:p>
        </p:txBody>
      </p: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7836428" y="4801053"/>
            <a:ext cx="20874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1" hangingPunct="1">
              <a:spcBef>
                <a:spcPct val="20000"/>
              </a:spcBef>
              <a:defRPr kumimoji="1" sz="2000">
                <a:solidFill>
                  <a:srgbClr val="FF3300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/>
            <a:r>
              <a:rPr lang="zh-CN" altLang="en-US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瓦特  千瓦</a:t>
            </a:r>
          </a:p>
        </p:txBody>
      </p:sp>
      <p:sp>
        <p:nvSpPr>
          <p:cNvPr id="12" name="Text Box 45"/>
          <p:cNvSpPr txBox="1">
            <a:spLocks noChangeArrowheads="1"/>
          </p:cNvSpPr>
          <p:nvPr/>
        </p:nvSpPr>
        <p:spPr bwMode="auto">
          <a:xfrm>
            <a:off x="3695399" y="5256786"/>
            <a:ext cx="31221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1" hangingPunct="1">
              <a:spcBef>
                <a:spcPct val="50000"/>
              </a:spcBef>
              <a:defRPr kumimoji="1" sz="20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/>
            <a:r>
              <a:rPr lang="zh-CN" altLang="en-US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用电能表直接测量</a:t>
            </a:r>
          </a:p>
        </p:txBody>
      </p:sp>
      <p:sp>
        <p:nvSpPr>
          <p:cNvPr id="13" name="Text Box 46"/>
          <p:cNvSpPr txBox="1">
            <a:spLocks noChangeArrowheads="1"/>
          </p:cNvSpPr>
          <p:nvPr/>
        </p:nvSpPr>
        <p:spPr bwMode="auto">
          <a:xfrm>
            <a:off x="7253591" y="5222397"/>
            <a:ext cx="33230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1" hangingPunct="1">
              <a:spcBef>
                <a:spcPct val="20000"/>
              </a:spcBef>
              <a:defRPr kumimoji="1" sz="2000">
                <a:solidFill>
                  <a:srgbClr val="FF3300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/>
            <a:r>
              <a:rPr lang="zh-CN" altLang="en-US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用伏安法间接测量</a:t>
            </a:r>
          </a:p>
        </p:txBody>
      </p:sp>
      <p:sp>
        <p:nvSpPr>
          <p:cNvPr id="14" name="Text Box 47"/>
          <p:cNvSpPr txBox="1">
            <a:spLocks noChangeArrowheads="1"/>
          </p:cNvSpPr>
          <p:nvPr/>
        </p:nvSpPr>
        <p:spPr bwMode="auto">
          <a:xfrm>
            <a:off x="6012405" y="5706142"/>
            <a:ext cx="12411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1" hangingPunct="1">
              <a:spcBef>
                <a:spcPct val="50000"/>
              </a:spcBef>
              <a:defRPr kumimoji="1" sz="2000" i="1">
                <a:solidFill>
                  <a:schemeClr val="accent2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/>
            <a:r>
              <a:rPr lang="en-US" altLang="zh-CN" b="1" kern="0" dirty="0">
                <a:solidFill>
                  <a:srgbClr val="57091C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W=P t</a:t>
            </a:r>
          </a:p>
        </p:txBody>
      </p:sp>
      <p:sp>
        <p:nvSpPr>
          <p:cNvPr id="15" name="Text Box 48"/>
          <p:cNvSpPr txBox="1">
            <a:spLocks noChangeArrowheads="1"/>
          </p:cNvSpPr>
          <p:nvPr/>
        </p:nvSpPr>
        <p:spPr bwMode="auto">
          <a:xfrm>
            <a:off x="3771300" y="3214971"/>
            <a:ext cx="24626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spcBef>
                <a:spcPct val="50000"/>
              </a:spcBef>
            </a:pPr>
            <a:r>
              <a:rPr kumimoji="1"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电流所做的功</a:t>
            </a:r>
          </a:p>
        </p:txBody>
      </p:sp>
      <p:sp>
        <p:nvSpPr>
          <p:cNvPr id="16" name="Text Box 49"/>
          <p:cNvSpPr txBox="1">
            <a:spLocks noChangeArrowheads="1"/>
          </p:cNvSpPr>
          <p:nvPr/>
        </p:nvSpPr>
        <p:spPr bwMode="auto">
          <a:xfrm>
            <a:off x="623231" y="1455788"/>
            <a:ext cx="75635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spcBef>
                <a:spcPct val="50000"/>
              </a:spcBef>
            </a:pPr>
            <a:r>
              <a:rPr kumimoji="1" lang="en-US" altLang="zh-CN" sz="32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5.</a:t>
            </a:r>
            <a:r>
              <a:rPr kumimoji="1" lang="zh-CN" altLang="en-US" sz="32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电功和电功率的区别和联系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71DA7118-5CB3-49EE-B6B2-5AC12AE8D1E2}"/>
              </a:ext>
            </a:extLst>
          </p:cNvPr>
          <p:cNvSpPr txBox="1"/>
          <p:nvPr/>
        </p:nvSpPr>
        <p:spPr>
          <a:xfrm>
            <a:off x="905329" y="448129"/>
            <a:ext cx="12907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小资料</a:t>
            </a:r>
          </a:p>
        </p:txBody>
      </p:sp>
    </p:spTree>
    <p:extLst>
      <p:ext uri="{BB962C8B-B14F-4D97-AF65-F5344CB8AC3E}">
        <p14:creationId xmlns:p14="http://schemas.microsoft.com/office/powerpoint/2010/main" val="1016599639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091964"/>
              </p:ext>
            </p:extLst>
          </p:nvPr>
        </p:nvGraphicFramePr>
        <p:xfrm>
          <a:off x="1120322" y="1625024"/>
          <a:ext cx="9951356" cy="2080784"/>
        </p:xfrm>
        <a:graphic>
          <a:graphicData uri="http://schemas.openxmlformats.org/drawingml/2006/table">
            <a:tbl>
              <a:tblPr/>
              <a:tblGrid>
                <a:gridCol w="2500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3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15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57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4832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 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利用公式</a:t>
                      </a:r>
                      <a:r>
                        <a:rPr kumimoji="0" lang="en-US" altLang="zh-CN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itchFamily="18" charset="0"/>
                          <a:sym typeface="Arial" panose="020B0604020202020204" pitchFamily="34" charset="0"/>
                        </a:rPr>
                        <a:t>W=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itchFamily="18" charset="0"/>
                          <a:sym typeface="Arial" panose="020B0604020202020204" pitchFamily="34" charset="0"/>
                        </a:rPr>
                        <a:t>P.t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itchFamily="18" charset="0"/>
                          <a:sym typeface="Arial" panose="020B0604020202020204" pitchFamily="34" charset="0"/>
                        </a:rPr>
                        <a:t>计算时，可有两套单位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itchFamily="18" charset="0"/>
                        <a:sym typeface="Arial" panose="020B0604020202020204" pitchFamily="34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3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             </a:t>
                      </a: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单位</a:t>
                      </a:r>
                      <a:endParaRPr kumimoji="0" lang="en-US" altLang="zh-CN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物理量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  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电功率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（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）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   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时间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(t)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  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电能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(W)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7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国际单位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     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W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     </a:t>
                      </a:r>
                      <a:r>
                        <a:rPr kumimoji="0" lang="en-US" altLang="zh-CN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s</a:t>
                      </a:r>
                      <a:endParaRPr kumimoji="0" lang="en-US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    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J</a:t>
                      </a: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8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常用单位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   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kW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     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h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   </a:t>
                      </a:r>
                      <a:r>
                        <a:rPr kumimoji="0" lang="en-US" altLang="zh-CN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kW · h</a:t>
                      </a:r>
                      <a:endParaRPr kumimoji="0" lang="en-US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T="0" marB="0" anchor="ctr" horzOverflow="overflow">
                    <a:lnL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905329" y="4443531"/>
            <a:ext cx="2659916" cy="953911"/>
            <a:chOff x="425" y="3943"/>
            <a:chExt cx="653" cy="338"/>
          </a:xfrm>
        </p:grpSpPr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25" y="4020"/>
              <a:ext cx="653" cy="18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/>
            <a:p>
              <a:pPr defTabSz="1219170">
                <a:defRPr/>
              </a:pPr>
              <a:r>
                <a:rPr lang="zh-CN" altLang="en-US" sz="28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由 </a:t>
              </a:r>
              <a:r>
                <a:rPr lang="en-US" altLang="zh-CN" sz="2800" b="1" i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itchFamily="18" charset="0"/>
                  <a:sym typeface="Arial" panose="020B0604020202020204" pitchFamily="34" charset="0"/>
                </a:rPr>
                <a:t>P</a:t>
              </a:r>
              <a:r>
                <a:rPr lang="en-US" altLang="zh-CN" sz="28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itchFamily="18" charset="0"/>
                  <a:sym typeface="Arial" panose="020B0604020202020204" pitchFamily="34" charset="0"/>
                </a:rPr>
                <a:t> </a:t>
              </a:r>
              <a:r>
                <a:rPr lang="en-US" sz="28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itchFamily="18" charset="0"/>
                  <a:sym typeface="Arial" panose="020B0604020202020204" pitchFamily="34" charset="0"/>
                </a:rPr>
                <a:t>=</a:t>
              </a:r>
              <a:endParaRPr lang="en-US" altLang="zh-CN" sz="28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endParaRPr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780" y="3943"/>
              <a:ext cx="128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1219170"/>
              <a:r>
                <a:rPr lang="en-US" altLang="zh-CN" sz="2800" b="1" i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W</a:t>
              </a:r>
            </a:p>
            <a:p>
              <a:pPr algn="ctr" defTabSz="1219170"/>
              <a:r>
                <a:rPr lang="en-US" altLang="zh-CN" sz="2800" b="1" i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t</a:t>
              </a:r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751" y="4129"/>
              <a:ext cx="189" cy="0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defTabSz="1219170">
                <a:defRPr/>
              </a:pPr>
              <a:r>
                <a:rPr lang="en-US" altLang="zh-CN" sz="28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</a:t>
              </a:r>
              <a:r>
                <a:rPr lang="en-US" altLang="zh-CN" sz="28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itchFamily="18" charset="0"/>
                  <a:sym typeface="Arial" panose="020B0604020202020204" pitchFamily="34" charset="0"/>
                </a:rPr>
                <a:t>  </a:t>
              </a:r>
              <a:r>
                <a:rPr lang="en-US" altLang="zh-CN" sz="28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</a:t>
              </a:r>
              <a:r>
                <a:rPr lang="zh-CN" altLang="en-US" sz="28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得：</a:t>
              </a:r>
            </a:p>
          </p:txBody>
        </p:sp>
      </p:grp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508636" y="3838414"/>
            <a:ext cx="105600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spcBef>
                <a:spcPct val="50000"/>
              </a:spcBef>
            </a:pPr>
            <a:r>
              <a:rPr kumimoji="1"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1</a:t>
            </a:r>
            <a:r>
              <a:rPr kumimoji="1"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千瓦时是功率为</a:t>
            </a:r>
            <a:r>
              <a:rPr kumimoji="1"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1KW</a:t>
            </a:r>
            <a:r>
              <a:rPr kumimoji="1"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的用电器，使用</a:t>
            </a:r>
            <a:r>
              <a:rPr kumimoji="1"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1h</a:t>
            </a:r>
            <a:r>
              <a:rPr kumimoji="1"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所消耗的电能。 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660400" y="5610880"/>
            <a:ext cx="102416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spcBef>
                <a:spcPct val="50000"/>
              </a:spcBef>
            </a:pPr>
            <a:r>
              <a:rPr kumimoji="1" lang="en-US" altLang="zh-CN" sz="2800" i="1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W</a:t>
            </a:r>
            <a:r>
              <a:rPr kumimoji="1" lang="zh-CN" altLang="en-US" sz="2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＝</a:t>
            </a:r>
            <a:r>
              <a:rPr kumimoji="1" lang="en-US" altLang="zh-CN" sz="2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P.t</a:t>
            </a:r>
            <a:r>
              <a:rPr kumimoji="1" lang="zh-CN" altLang="en-US" sz="2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＝１</a:t>
            </a:r>
            <a:r>
              <a:rPr kumimoji="1" lang="en-US" altLang="zh-CN" sz="2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KW</a:t>
            </a:r>
            <a:r>
              <a:rPr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×</a:t>
            </a:r>
            <a:r>
              <a:rPr kumimoji="1" lang="en-US" altLang="zh-CN" sz="2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1h</a:t>
            </a:r>
            <a:r>
              <a:rPr kumimoji="1" lang="zh-CN" altLang="en-US" sz="2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＝</a:t>
            </a:r>
            <a:r>
              <a:rPr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1kW·h</a:t>
            </a:r>
            <a:r>
              <a:rPr kumimoji="1" lang="zh-CN" altLang="en-US" sz="2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＝</a:t>
            </a:r>
            <a:r>
              <a:rPr kumimoji="1" lang="en-US" altLang="zh-CN" sz="2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1000W×3600S</a:t>
            </a:r>
            <a:r>
              <a:rPr kumimoji="1" lang="zh-CN" altLang="en-US" sz="28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＝</a:t>
            </a:r>
            <a:r>
              <a:rPr kumimoji="1"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3.6×10</a:t>
            </a:r>
            <a:r>
              <a:rPr kumimoji="1" lang="en-US" altLang="zh-CN" sz="2800" kern="0" baseline="3000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6</a:t>
            </a:r>
            <a:r>
              <a:rPr kumimoji="1"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J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1DA7118-5CB3-49EE-B6B2-5AC12AE8D1E2}"/>
              </a:ext>
            </a:extLst>
          </p:cNvPr>
          <p:cNvSpPr txBox="1"/>
          <p:nvPr/>
        </p:nvSpPr>
        <p:spPr>
          <a:xfrm>
            <a:off x="905329" y="448129"/>
            <a:ext cx="3871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二、“千瓦时”的来历</a:t>
            </a:r>
          </a:p>
        </p:txBody>
      </p:sp>
    </p:spTree>
    <p:extLst>
      <p:ext uri="{BB962C8B-B14F-4D97-AF65-F5344CB8AC3E}">
        <p14:creationId xmlns:p14="http://schemas.microsoft.com/office/powerpoint/2010/main" val="2346795091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60400" y="1160463"/>
            <a:ext cx="10128546" cy="1200329"/>
            <a:chOff x="431642" y="145291"/>
            <a:chExt cx="7602217" cy="900247"/>
          </a:xfrm>
        </p:grpSpPr>
        <p:sp>
          <p:nvSpPr>
            <p:cNvPr id="4" name="文本框 99"/>
            <p:cNvSpPr txBox="1"/>
            <p:nvPr/>
          </p:nvSpPr>
          <p:spPr>
            <a:xfrm>
              <a:off x="431642" y="145291"/>
              <a:ext cx="7602217" cy="90024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indent="959976" defTabSz="1219170">
                <a:lnSpc>
                  <a:spcPct val="150000"/>
                </a:lnSpc>
              </a:pP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微软雅黑" panose="020B0503020204020204" charset="-122"/>
                  <a:sym typeface="Arial" panose="020B0604020202020204" pitchFamily="34" charset="0"/>
                </a:rPr>
                <a:t>某电视机的电功率是</a:t>
              </a:r>
              <a:r>
                <a:rPr 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微软雅黑" panose="020B0503020204020204" charset="-122"/>
                  <a:sym typeface="Arial" panose="020B0604020202020204" pitchFamily="34" charset="0"/>
                </a:rPr>
                <a:t>150W</a:t>
              </a: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微软雅黑" panose="020B0503020204020204" charset="-122"/>
                  <a:sym typeface="Arial" panose="020B0604020202020204" pitchFamily="34" charset="0"/>
                </a:rPr>
                <a:t>，每天使用</a:t>
              </a:r>
              <a:r>
                <a:rPr 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微软雅黑" panose="020B0503020204020204" charset="-122"/>
                  <a:sym typeface="Arial" panose="020B0604020202020204" pitchFamily="34" charset="0"/>
                </a:rPr>
                <a:t>3h</a:t>
              </a: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微软雅黑" panose="020B0503020204020204" charset="-122"/>
                  <a:sym typeface="Arial" panose="020B0604020202020204" pitchFamily="34" charset="0"/>
                </a:rPr>
                <a:t>，一个月用电多少千瓦时？</a:t>
              </a:r>
              <a:r>
                <a:rPr 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微软雅黑" panose="020B0503020204020204" charset="-122"/>
                  <a:sym typeface="Arial" panose="020B0604020202020204" pitchFamily="34" charset="0"/>
                </a:rPr>
                <a:t>(</a:t>
              </a: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微软雅黑" panose="020B0503020204020204" charset="-122"/>
                  <a:sym typeface="Arial" panose="020B0604020202020204" pitchFamily="34" charset="0"/>
                </a:rPr>
                <a:t>按</a:t>
              </a:r>
              <a:r>
                <a:rPr 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微软雅黑" panose="020B0503020204020204" charset="-122"/>
                  <a:sym typeface="Arial" panose="020B0604020202020204" pitchFamily="34" charset="0"/>
                </a:rPr>
                <a:t>30</a:t>
              </a:r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微软雅黑" panose="020B0503020204020204" charset="-122"/>
                  <a:sym typeface="Arial" panose="020B0604020202020204" pitchFamily="34" charset="0"/>
                </a:rPr>
                <a:t>天计算</a:t>
              </a:r>
              <a:r>
                <a:rPr 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微软雅黑" panose="020B0503020204020204" charset="-122"/>
                  <a:sym typeface="Arial" panose="020B0604020202020204" pitchFamily="34" charset="0"/>
                </a:rPr>
                <a:t>)</a:t>
              </a:r>
              <a:endParaRPr lang="en-US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5" name="文本框 1"/>
            <p:cNvSpPr txBox="1"/>
            <p:nvPr/>
          </p:nvSpPr>
          <p:spPr>
            <a:xfrm>
              <a:off x="455827" y="251153"/>
              <a:ext cx="830631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/>
              <a:r>
                <a:rPr lang="zh-CN" altLang="en-US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微软雅黑" panose="020B0503020204020204" charset="-122"/>
                  <a:sym typeface="Arial" panose="020B0604020202020204" pitchFamily="34" charset="0"/>
                </a:rPr>
                <a:t>例题</a:t>
              </a:r>
              <a:endParaRPr lang="en-US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92622" y="2095196"/>
            <a:ext cx="8342495" cy="4170372"/>
            <a:chOff x="337792" y="1619031"/>
            <a:chExt cx="6256871" cy="3127779"/>
          </a:xfrm>
        </p:grpSpPr>
        <p:grpSp>
          <p:nvGrpSpPr>
            <p:cNvPr id="21" name="组合 20"/>
            <p:cNvGrpSpPr/>
            <p:nvPr/>
          </p:nvGrpSpPr>
          <p:grpSpPr>
            <a:xfrm>
              <a:off x="337792" y="1619031"/>
              <a:ext cx="6256871" cy="3127779"/>
              <a:chOff x="337792" y="1619031"/>
              <a:chExt cx="6256871" cy="3127779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337792" y="1619031"/>
                <a:ext cx="6256871" cy="31277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219170">
                  <a:lnSpc>
                    <a:spcPts val="5333"/>
                  </a:lnSpc>
                </a:pPr>
                <a:r>
                  <a:rPr lang="zh-CN" altLang="en-US" sz="2400" kern="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itchFamily="18" charset="0"/>
                    <a:sym typeface="Arial" panose="020B0604020202020204" pitchFamily="34" charset="0"/>
                  </a:rPr>
                  <a:t>解：</a:t>
                </a:r>
                <a:r>
                  <a:rPr lang="en-US" altLang="zh-CN" sz="2400" i="1" kern="0" dirty="0"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itchFamily="18" charset="0"/>
                    <a:sym typeface="Arial" panose="020B0604020202020204" pitchFamily="34" charset="0"/>
                  </a:rPr>
                  <a:t>P</a:t>
                </a:r>
                <a:r>
                  <a:rPr lang="en-US" altLang="zh-CN" sz="2400" kern="0" dirty="0"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itchFamily="18" charset="0"/>
                    <a:sym typeface="Arial" panose="020B0604020202020204" pitchFamily="34" charset="0"/>
                  </a:rPr>
                  <a:t> =</a:t>
                </a:r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itchFamily="18" charset="0"/>
                    <a:sym typeface="Arial" panose="020B0604020202020204" pitchFamily="34" charset="0"/>
                  </a:rPr>
                  <a:t> 150 W = 0.15 kW</a:t>
                </a:r>
              </a:p>
              <a:p>
                <a:pPr defTabSz="1219170">
                  <a:lnSpc>
                    <a:spcPts val="5333"/>
                  </a:lnSpc>
                </a:pPr>
                <a:r>
                  <a:rPr lang="en-US" altLang="zh-CN" sz="2400" i="1" kern="0" dirty="0"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itchFamily="18" charset="0"/>
                    <a:sym typeface="Arial" panose="020B0604020202020204" pitchFamily="34" charset="0"/>
                  </a:rPr>
                  <a:t>       t = </a:t>
                </a:r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itchFamily="18" charset="0"/>
                    <a:sym typeface="Arial" panose="020B0604020202020204" pitchFamily="34" charset="0"/>
                  </a:rPr>
                  <a:t>3 h×30 = 90 h</a:t>
                </a:r>
              </a:p>
              <a:p>
                <a:pPr defTabSz="1219170">
                  <a:lnSpc>
                    <a:spcPts val="5333"/>
                  </a:lnSpc>
                </a:pPr>
                <a:endPara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itchFamily="18" charset="0"/>
                  <a:sym typeface="Arial" panose="020B0604020202020204" pitchFamily="34" charset="0"/>
                </a:endParaRPr>
              </a:p>
              <a:p>
                <a:pPr defTabSz="1219170">
                  <a:lnSpc>
                    <a:spcPts val="5333"/>
                  </a:lnSpc>
                </a:pPr>
                <a:r>
                  <a:rPr lang="zh-CN" altLang="en-US" sz="2400" kern="0" dirty="0"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itchFamily="18" charset="0"/>
                    <a:sym typeface="Arial" panose="020B0604020202020204" pitchFamily="34" charset="0"/>
                  </a:rPr>
                  <a:t>     一个月内消耗的电能是</a:t>
                </a:r>
                <a:r>
                  <a:rPr lang="en-US" altLang="zh-CN" sz="2400" kern="0" dirty="0"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itchFamily="18" charset="0"/>
                    <a:sym typeface="Arial" panose="020B0604020202020204" pitchFamily="34" charset="0"/>
                  </a:rPr>
                  <a:t>:</a:t>
                </a:r>
                <a:endParaRPr lang="zh-CN" altLang="en-US" sz="2400" kern="0" dirty="0"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itchFamily="18" charset="0"/>
                  <a:sym typeface="Arial" panose="020B0604020202020204" pitchFamily="34" charset="0"/>
                </a:endParaRPr>
              </a:p>
              <a:p>
                <a:pPr defTabSz="1219170">
                  <a:lnSpc>
                    <a:spcPts val="5333"/>
                  </a:lnSpc>
                </a:pPr>
                <a:r>
                  <a:rPr lang="en-US" altLang="zh-CN" sz="2400" i="1" kern="0" dirty="0"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itchFamily="18" charset="0"/>
                    <a:sym typeface="Arial" panose="020B0604020202020204" pitchFamily="34" charset="0"/>
                  </a:rPr>
                  <a:t>    W </a:t>
                </a:r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itchFamily="18" charset="0"/>
                    <a:sym typeface="Arial" panose="020B0604020202020204" pitchFamily="34" charset="0"/>
                  </a:rPr>
                  <a:t>= </a:t>
                </a:r>
                <a:r>
                  <a:rPr lang="en-US" altLang="zh-CN" sz="2400" i="1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itchFamily="18" charset="0"/>
                    <a:sym typeface="Arial" panose="020B0604020202020204" pitchFamily="34" charset="0"/>
                  </a:rPr>
                  <a:t>P.t </a:t>
                </a:r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itchFamily="18" charset="0"/>
                    <a:sym typeface="Arial" panose="020B0604020202020204" pitchFamily="34" charset="0"/>
                  </a:rPr>
                  <a:t>= 0.15 kW×90 h = 13.5 kW · h</a:t>
                </a:r>
                <a:r>
                  <a:rPr lang="zh-CN" altLang="en-US" sz="2400" kern="0" dirty="0"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itchFamily="18" charset="0"/>
                    <a:sym typeface="Arial" panose="020B0604020202020204" pitchFamily="34" charset="0"/>
                  </a:rPr>
                  <a:t>答：</a:t>
                </a:r>
                <a:r>
                  <a:rPr lang="zh-CN" altLang="en-US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itchFamily="18" charset="0"/>
                    <a:sym typeface="Arial" panose="020B0604020202020204" pitchFamily="34" charset="0"/>
                  </a:rPr>
                  <a:t>一个月用电 </a:t>
                </a:r>
                <a:r>
                  <a:rPr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itchFamily="18" charset="0"/>
                    <a:sym typeface="Arial" panose="020B0604020202020204" pitchFamily="34" charset="0"/>
                  </a:rPr>
                  <a:t>13.5 kW · h</a:t>
                </a:r>
                <a:r>
                  <a:rPr lang="zh-CN" altLang="en-US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itchFamily="18" charset="0"/>
                    <a:sym typeface="Arial" panose="020B0604020202020204" pitchFamily="34" charset="0"/>
                  </a:rPr>
                  <a:t>。</a:t>
                </a:r>
              </a:p>
            </p:txBody>
          </p:sp>
          <p:grpSp>
            <p:nvGrpSpPr>
              <p:cNvPr id="17" name="Group 12"/>
              <p:cNvGrpSpPr>
                <a:grpSpLocks/>
              </p:cNvGrpSpPr>
              <p:nvPr/>
            </p:nvGrpSpPr>
            <p:grpSpPr bwMode="auto">
              <a:xfrm>
                <a:off x="808045" y="2571204"/>
                <a:ext cx="3135313" cy="622300"/>
                <a:chOff x="237" y="3821"/>
                <a:chExt cx="1975" cy="294"/>
              </a:xfrm>
            </p:grpSpPr>
            <p:sp>
              <p:nvSpPr>
                <p:cNvPr id="18" name="Rectangle 13"/>
                <p:cNvSpPr>
                  <a:spLocks noChangeArrowheads="1"/>
                </p:cNvSpPr>
                <p:nvPr/>
              </p:nvSpPr>
              <p:spPr bwMode="auto">
                <a:xfrm>
                  <a:off x="237" y="3946"/>
                  <a:ext cx="1975" cy="16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spAutoFit/>
                </a:bodyPr>
                <a:lstStyle/>
                <a:p>
                  <a:pPr defTabSz="1219170">
                    <a:defRPr/>
                  </a:pPr>
                  <a:r>
                    <a:rPr lang="zh-CN" altLang="en-US" sz="2400" kern="0" dirty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由</a:t>
                  </a:r>
                  <a:r>
                    <a:rPr lang="en-US" altLang="zh-CN" sz="2400" i="1" kern="0" dirty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P</a:t>
                  </a:r>
                  <a:r>
                    <a:rPr lang="en-US" altLang="zh-CN" sz="2400" kern="0" dirty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 </a:t>
                  </a:r>
                  <a:r>
                    <a:rPr lang="en-US" sz="2400" kern="0" dirty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=               </a:t>
                  </a:r>
                  <a:r>
                    <a:rPr lang="zh-CN" altLang="en-US" sz="2400" kern="0" dirty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变形，得</a:t>
                  </a:r>
                  <a:r>
                    <a:rPr lang="en-US" altLang="zh-CN" sz="2400" kern="0" dirty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 </a:t>
                  </a:r>
                </a:p>
              </p:txBody>
            </p:sp>
            <p:sp>
              <p:nvSpPr>
                <p:cNvPr id="19" name="Rectangle 14"/>
                <p:cNvSpPr>
                  <a:spLocks noChangeArrowheads="1"/>
                </p:cNvSpPr>
                <p:nvPr/>
              </p:nvSpPr>
              <p:spPr bwMode="auto">
                <a:xfrm>
                  <a:off x="822" y="3821"/>
                  <a:ext cx="224" cy="2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defTabSz="1219170"/>
                  <a:r>
                    <a:rPr lang="en-US" altLang="zh-CN" sz="2400" i="1" kern="0" dirty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W</a:t>
                  </a:r>
                </a:p>
                <a:p>
                  <a:pPr algn="ctr" defTabSz="1219170"/>
                  <a:r>
                    <a:rPr lang="en-US" altLang="zh-CN" sz="2400" i="1" kern="0" dirty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t</a:t>
                  </a:r>
                </a:p>
              </p:txBody>
            </p:sp>
            <p:sp>
              <p:nvSpPr>
                <p:cNvPr id="20" name="Line 15"/>
                <p:cNvSpPr>
                  <a:spLocks noChangeShapeType="1"/>
                </p:cNvSpPr>
                <p:nvPr/>
              </p:nvSpPr>
              <p:spPr bwMode="auto">
                <a:xfrm>
                  <a:off x="797" y="3984"/>
                  <a:ext cx="273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</a:ln>
                <a:effectLst/>
              </p:spPr>
              <p:txBody>
                <a:bodyPr/>
                <a:lstStyle/>
                <a:p>
                  <a:pPr defTabSz="1219170">
                    <a:defRPr/>
                  </a:pPr>
                  <a:endParaRPr lang="zh-CN" altLang="en-US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22" name="Rectangle 11"/>
            <p:cNvSpPr>
              <a:spLocks noChangeArrowheads="1"/>
            </p:cNvSpPr>
            <p:nvPr/>
          </p:nvSpPr>
          <p:spPr bwMode="auto">
            <a:xfrm>
              <a:off x="3823758" y="2837357"/>
              <a:ext cx="1514475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1219170"/>
              <a:r>
                <a:rPr lang="en-US" altLang="zh-CN" sz="2400" i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W = P.t</a:t>
              </a:r>
            </a:p>
          </p:txBody>
        </p:sp>
      </p:grpSp>
      <p:pic>
        <p:nvPicPr>
          <p:cNvPr id="24" name="Picture 1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476" y="2666179"/>
            <a:ext cx="2376470" cy="1622383"/>
          </a:xfrm>
          <a:prstGeom prst="rect">
            <a:avLst/>
          </a:prstGeom>
          <a:noFill/>
          <a:ln>
            <a:noFill/>
          </a:ln>
          <a:effectLst>
            <a:outerShdw blurRad="622300" dist="50800" dir="5400000" algn="ctr" rotWithShape="0">
              <a:srgbClr val="000000">
                <a:alpha val="3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71DA7118-5CB3-49EE-B6B2-5AC12AE8D1E2}"/>
              </a:ext>
            </a:extLst>
          </p:cNvPr>
          <p:cNvSpPr txBox="1"/>
          <p:nvPr/>
        </p:nvSpPr>
        <p:spPr>
          <a:xfrm>
            <a:off x="905329" y="448129"/>
            <a:ext cx="3871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二、“千瓦时”的来历</a:t>
            </a:r>
          </a:p>
        </p:txBody>
      </p:sp>
    </p:spTree>
    <p:extLst>
      <p:ext uri="{BB962C8B-B14F-4D97-AF65-F5344CB8AC3E}">
        <p14:creationId xmlns:p14="http://schemas.microsoft.com/office/powerpoint/2010/main" val="2829341867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18403" y="1406622"/>
            <a:ext cx="8966907" cy="571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20000"/>
              </a:lnSpc>
            </a:pPr>
            <a:r>
              <a:rPr 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1 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度电可以供 </a:t>
            </a:r>
            <a:r>
              <a:rPr 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40 W 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的灯泡工作多长时间？</a:t>
            </a: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1777226" y="3607760"/>
            <a:ext cx="92914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/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答：</a:t>
            </a:r>
            <a:r>
              <a:rPr 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1 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度电可以供 </a:t>
            </a:r>
            <a:r>
              <a:rPr 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40 W 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的灯泡工作 </a:t>
            </a:r>
            <a:r>
              <a:rPr 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25 h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51072" y="2535109"/>
            <a:ext cx="9144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/>
            <a:r>
              <a:rPr lang="zh-CN" altLang="en-US" sz="3200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解：</a:t>
            </a:r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1996706" y="2385677"/>
            <a:ext cx="8551333" cy="956732"/>
            <a:chOff x="129" y="0"/>
            <a:chExt cx="4040" cy="452"/>
          </a:xfrm>
        </p:grpSpPr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129" y="116"/>
              <a:ext cx="4040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170"/>
              <a:r>
                <a:rPr lang="en-US" sz="2800" i="1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itchFamily="18" charset="0"/>
                  <a:sym typeface="Arial" panose="020B0604020202020204" pitchFamily="34" charset="0"/>
                </a:rPr>
                <a:t>t </a:t>
              </a:r>
              <a:r>
                <a:rPr lang="en-US" sz="2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itchFamily="18" charset="0"/>
                  <a:sym typeface="Arial" panose="020B0604020202020204" pitchFamily="34" charset="0"/>
                </a:rPr>
                <a:t>=     </a:t>
              </a:r>
              <a:r>
                <a:rPr lang="zh-CN" altLang="en-US" sz="2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itchFamily="18" charset="0"/>
                  <a:sym typeface="Arial" panose="020B0604020202020204" pitchFamily="34" charset="0"/>
                </a:rPr>
                <a:t>　</a:t>
              </a:r>
              <a:r>
                <a:rPr lang="en-US" sz="2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itchFamily="18" charset="0"/>
                  <a:sym typeface="Arial" panose="020B0604020202020204" pitchFamily="34" charset="0"/>
                </a:rPr>
                <a:t>= </a:t>
              </a:r>
              <a:r>
                <a:rPr lang="zh-CN" altLang="en-US" sz="2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itchFamily="18" charset="0"/>
                  <a:sym typeface="Arial" panose="020B0604020202020204" pitchFamily="34" charset="0"/>
                </a:rPr>
                <a:t>　       　　   </a:t>
              </a:r>
              <a:r>
                <a:rPr lang="en-US" sz="2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itchFamily="18" charset="0"/>
                  <a:sym typeface="Arial" panose="020B0604020202020204" pitchFamily="34" charset="0"/>
                </a:rPr>
                <a:t>=</a:t>
              </a:r>
              <a:r>
                <a:rPr lang="zh-CN" altLang="en-US" sz="2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itchFamily="18" charset="0"/>
                  <a:sym typeface="Arial" panose="020B0604020202020204" pitchFamily="34" charset="0"/>
                </a:rPr>
                <a:t>　　          　</a:t>
              </a:r>
              <a:r>
                <a:rPr lang="en-US" sz="2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itchFamily="18" charset="0"/>
                  <a:sym typeface="Arial" panose="020B0604020202020204" pitchFamily="34" charset="0"/>
                </a:rPr>
                <a:t>=</a:t>
              </a:r>
              <a:r>
                <a:rPr lang="zh-CN" altLang="en-US" sz="2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itchFamily="18" charset="0"/>
                  <a:sym typeface="Arial" panose="020B0604020202020204" pitchFamily="34" charset="0"/>
                </a:rPr>
                <a:t> </a:t>
              </a:r>
              <a:r>
                <a:rPr lang="en-US" sz="2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itchFamily="18" charset="0"/>
                  <a:sym typeface="Arial" panose="020B0604020202020204" pitchFamily="34" charset="0"/>
                </a:rPr>
                <a:t>25 h</a:t>
              </a:r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385" y="1"/>
              <a:ext cx="247" cy="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1219170"/>
              <a:r>
                <a:rPr lang="en-US" sz="2800" i="1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itchFamily="18" charset="0"/>
                  <a:sym typeface="Arial" panose="020B0604020202020204" pitchFamily="34" charset="0"/>
                </a:rPr>
                <a:t>W</a:t>
              </a:r>
            </a:p>
            <a:p>
              <a:pPr defTabSz="1219170"/>
              <a:r>
                <a:rPr lang="en-US" sz="2800" i="1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itchFamily="18" charset="0"/>
                  <a:sym typeface="Arial" panose="020B0604020202020204" pitchFamily="34" charset="0"/>
                </a:rPr>
                <a:t>P</a:t>
              </a:r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405" y="232"/>
              <a:ext cx="273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1219170"/>
              <a:endParaRPr lang="zh-CN" altLang="en-US" sz="16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endParaRPr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1107" y="1"/>
              <a:ext cx="625" cy="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1219170"/>
              <a:r>
                <a:rPr lang="en-US" sz="280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itchFamily="18" charset="0"/>
                  <a:sym typeface="Arial" panose="020B0604020202020204" pitchFamily="34" charset="0"/>
                </a:rPr>
                <a:t>1 kW·h</a:t>
              </a:r>
            </a:p>
            <a:p>
              <a:pPr algn="ctr" defTabSz="1219170"/>
              <a:r>
                <a:rPr lang="en-US" sz="2800" kern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itchFamily="18" charset="0"/>
                  <a:sym typeface="Arial" panose="020B0604020202020204" pitchFamily="34" charset="0"/>
                </a:rPr>
                <a:t>40 W</a:t>
              </a:r>
            </a:p>
          </p:txBody>
        </p:sp>
        <p:sp>
          <p:nvSpPr>
            <p:cNvPr id="13" name="Line 18"/>
            <p:cNvSpPr>
              <a:spLocks noChangeShapeType="1"/>
            </p:cNvSpPr>
            <p:nvPr/>
          </p:nvSpPr>
          <p:spPr bwMode="auto">
            <a:xfrm>
              <a:off x="1003" y="225"/>
              <a:ext cx="791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1219170"/>
              <a:endParaRPr lang="zh-CN" altLang="en-US" sz="16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endParaRPr>
            </a:p>
          </p:txBody>
        </p:sp>
        <p:sp>
          <p:nvSpPr>
            <p:cNvPr id="14" name="Rectangle 19"/>
            <p:cNvSpPr>
              <a:spLocks noChangeArrowheads="1"/>
            </p:cNvSpPr>
            <p:nvPr/>
          </p:nvSpPr>
          <p:spPr bwMode="auto">
            <a:xfrm>
              <a:off x="2119" y="0"/>
              <a:ext cx="710" cy="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 defTabSz="1219170"/>
              <a:r>
                <a:rPr lang="en-US" sz="2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itchFamily="18" charset="0"/>
                  <a:sym typeface="Arial" panose="020B0604020202020204" pitchFamily="34" charset="0"/>
                </a:rPr>
                <a:t>1 </a:t>
              </a:r>
              <a:r>
                <a:rPr lang="en-US" sz="2800" kern="0" dirty="0" err="1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itchFamily="18" charset="0"/>
                  <a:sym typeface="Arial" panose="020B0604020202020204" pitchFamily="34" charset="0"/>
                </a:rPr>
                <a:t>kW·h</a:t>
              </a:r>
              <a:endParaRPr 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endParaRPr>
            </a:p>
            <a:p>
              <a:pPr algn="ctr" defTabSz="1219170"/>
              <a:r>
                <a:rPr lang="en-US" sz="28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itchFamily="18" charset="0"/>
                  <a:sym typeface="Arial" panose="020B0604020202020204" pitchFamily="34" charset="0"/>
                </a:rPr>
                <a:t>0.04 kW</a:t>
              </a:r>
            </a:p>
          </p:txBody>
        </p:sp>
        <p:sp>
          <p:nvSpPr>
            <p:cNvPr id="15" name="Line 20"/>
            <p:cNvSpPr>
              <a:spLocks noChangeShapeType="1"/>
            </p:cNvSpPr>
            <p:nvPr/>
          </p:nvSpPr>
          <p:spPr bwMode="auto">
            <a:xfrm>
              <a:off x="2078" y="237"/>
              <a:ext cx="791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1219170"/>
              <a:endParaRPr lang="zh-CN" altLang="en-US" sz="1600" kern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18402" y="4396331"/>
            <a:ext cx="11307940" cy="1452015"/>
            <a:chOff x="463802" y="3432186"/>
            <a:chExt cx="8480955" cy="1089011"/>
          </a:xfrm>
        </p:grpSpPr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463802" y="3432186"/>
              <a:ext cx="8480955" cy="10890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itchFamily="34" charset="0"/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 defTabSz="1219170" eaLnBrk="1" hangingPunct="1"/>
              <a:r>
                <a:rPr lang="zh-CN" altLang="en-US" sz="2800" kern="0" dirty="0">
                  <a:solidFill>
                    <a:srgbClr val="FF0000"/>
                  </a:solidFill>
                  <a:ea typeface="思源黑体 CN Medium" panose="020B0600000000000000" pitchFamily="34" charset="-122"/>
                  <a:sym typeface="Arial" panose="020B0604020202020204" pitchFamily="34" charset="0"/>
                </a:rPr>
                <a:t>在使用公式                时，可以根据题意，来选择合适的单位。</a:t>
              </a:r>
            </a:p>
          </p:txBody>
        </p:sp>
        <p:graphicFrame>
          <p:nvGraphicFramePr>
            <p:cNvPr id="2" name="对象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05562426"/>
                </p:ext>
              </p:extLst>
            </p:nvPr>
          </p:nvGraphicFramePr>
          <p:xfrm>
            <a:off x="2116114" y="3644107"/>
            <a:ext cx="768891" cy="6949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393480" imgH="406080" progId="Equation.DSMT4">
                    <p:embed/>
                  </p:oleObj>
                </mc:Choice>
                <mc:Fallback>
                  <p:oleObj name="Equation" r:id="rId2" imgW="393480" imgH="406080" progId="Equation.DSMT4">
                    <p:embed/>
                    <p:pic>
                      <p:nvPicPr>
                        <p:cNvPr id="2" name="对象 1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2116114" y="3644107"/>
                          <a:ext cx="768891" cy="69493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" name="文本框 18">
            <a:extLst>
              <a:ext uri="{FF2B5EF4-FFF2-40B4-BE49-F238E27FC236}">
                <a16:creationId xmlns:a16="http://schemas.microsoft.com/office/drawing/2014/main" id="{71DA7118-5CB3-49EE-B6B2-5AC12AE8D1E2}"/>
              </a:ext>
            </a:extLst>
          </p:cNvPr>
          <p:cNvSpPr txBox="1"/>
          <p:nvPr/>
        </p:nvSpPr>
        <p:spPr>
          <a:xfrm>
            <a:off x="905329" y="448129"/>
            <a:ext cx="3871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二、“千瓦时”的来历</a:t>
            </a:r>
          </a:p>
        </p:txBody>
      </p:sp>
    </p:spTree>
    <p:extLst>
      <p:ext uri="{BB962C8B-B14F-4D97-AF65-F5344CB8AC3E}">
        <p14:creationId xmlns:p14="http://schemas.microsoft.com/office/powerpoint/2010/main" val="2047567607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utoUpdateAnimBg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4"/>
          <p:cNvSpPr txBox="1">
            <a:spLocks/>
          </p:cNvSpPr>
          <p:nvPr/>
        </p:nvSpPr>
        <p:spPr>
          <a:xfrm>
            <a:off x="660400" y="1400981"/>
            <a:ext cx="10685637" cy="3569979"/>
          </a:xfrm>
          <a:prstGeom prst="rect">
            <a:avLst/>
          </a:prstGeom>
          <a:ln w="12700">
            <a:miter lim="400000"/>
          </a:ln>
        </p:spPr>
        <p:txBody>
          <a:bodyPr lIns="91440" tIns="45720" rIns="91440" bIns="45720">
            <a:noAutofit/>
          </a:bodyPr>
          <a:lstStyle>
            <a:lvl1pPr marL="342900" indent="-342900">
              <a:spcBef>
                <a:spcPts val="700"/>
              </a:spcBef>
              <a:buSzPct val="100000"/>
              <a:buChar char="•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1pPr>
            <a:lvl2pPr marL="783590" indent="-326390">
              <a:spcBef>
                <a:spcPts val="700"/>
              </a:spcBef>
              <a:buSzPct val="100000"/>
              <a:buChar char="–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2pPr>
            <a:lvl3pPr marL="1219200" indent="-304800">
              <a:spcBef>
                <a:spcPts val="700"/>
              </a:spcBef>
              <a:buSzPct val="100000"/>
              <a:buChar char="•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3pPr>
            <a:lvl4pPr marL="1737360" indent="-365760">
              <a:spcBef>
                <a:spcPts val="700"/>
              </a:spcBef>
              <a:buSzPct val="100000"/>
              <a:buChar char="–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4pPr>
            <a:lvl5pPr marL="2194560" indent="-365760">
              <a:spcBef>
                <a:spcPts val="700"/>
              </a:spcBef>
              <a:buSzPct val="100000"/>
              <a:buChar char="»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5pPr>
            <a:lvl6pPr marL="2692400" indent="-406400">
              <a:spcBef>
                <a:spcPts val="700"/>
              </a:spcBef>
              <a:buSzPct val="100000"/>
              <a:buChar char="•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6pPr>
            <a:lvl7pPr marL="3149600" indent="-406400">
              <a:spcBef>
                <a:spcPts val="700"/>
              </a:spcBef>
              <a:buSzPct val="100000"/>
              <a:buChar char="•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7pPr>
            <a:lvl8pPr marL="3606800" indent="-406400">
              <a:spcBef>
                <a:spcPts val="700"/>
              </a:spcBef>
              <a:buSzPct val="100000"/>
              <a:buChar char="•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8pPr>
            <a:lvl9pPr marL="4064000" indent="-406400">
              <a:spcBef>
                <a:spcPts val="700"/>
              </a:spcBef>
              <a:buSzPct val="100000"/>
              <a:buChar char="•"/>
              <a:defRPr sz="3200">
                <a:latin typeface="Arial" panose="020B0706020202030204"/>
                <a:ea typeface="Arial" panose="020B0706020202030204"/>
                <a:cs typeface="Arial" panose="020B0706020202030204"/>
                <a:sym typeface="Arial" panose="020B0706020202030204"/>
              </a:defRPr>
            </a:lvl9pPr>
          </a:lstStyle>
          <a:p>
            <a:pPr marL="0" indent="0" defTabSz="1219170">
              <a:lnSpc>
                <a:spcPct val="90000"/>
              </a:lnSpc>
              <a:spcBef>
                <a:spcPts val="933"/>
              </a:spcBef>
              <a:buNone/>
            </a:pP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想想议议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:</a:t>
            </a:r>
          </a:p>
          <a:p>
            <a:pPr marL="0" indent="0" defTabSz="1219170">
              <a:lnSpc>
                <a:spcPct val="150000"/>
              </a:lnSpc>
              <a:spcBef>
                <a:spcPts val="933"/>
              </a:spcBef>
              <a:buNone/>
            </a:pP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一位电视记者在讲到某工厂上半年共节约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5 000kW·h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的时候，手举一只理发用电吹风机说：“我这只电吹风是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500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瓦的，也就是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0.5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千瓦，这个厂节省的电力可以开动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10 000 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个这样的电吹风。”这位记者错在哪里？</a:t>
            </a:r>
          </a:p>
        </p:txBody>
      </p:sp>
      <p:sp>
        <p:nvSpPr>
          <p:cNvPr id="5" name="矩形 5"/>
          <p:cNvSpPr>
            <a:spLocks noChangeArrowheads="1"/>
          </p:cNvSpPr>
          <p:nvPr/>
        </p:nvSpPr>
        <p:spPr bwMode="auto">
          <a:xfrm>
            <a:off x="535082" y="3397287"/>
            <a:ext cx="11515440" cy="5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2000" kern="0" dirty="0"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 记者的错误：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混淆了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（电能）</a:t>
            </a:r>
            <a:r>
              <a:rPr lang="en-US" altLang="zh-CN" sz="2000" kern="0" dirty="0" err="1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kW·h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与（电功率）</a:t>
            </a:r>
            <a:r>
              <a:rPr lang="en-US" altLang="zh-CN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kW</a:t>
            </a: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的关系。</a:t>
            </a:r>
          </a:p>
        </p:txBody>
      </p:sp>
      <p:sp>
        <p:nvSpPr>
          <p:cNvPr id="6" name="矩形 6"/>
          <p:cNvSpPr>
            <a:spLocks noChangeArrowheads="1"/>
          </p:cNvSpPr>
          <p:nvPr/>
        </p:nvSpPr>
        <p:spPr bwMode="auto">
          <a:xfrm>
            <a:off x="660400" y="4043142"/>
            <a:ext cx="11070167" cy="5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20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正确的说法是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：这些电能可以让功率为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0.5 kW</a:t>
            </a:r>
            <a:r>
              <a:rPr lang="zh-CN" altLang="en-US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电吹风正常工作的时间是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:10000h.</a:t>
            </a:r>
          </a:p>
        </p:txBody>
      </p:sp>
      <p:graphicFrame>
        <p:nvGraphicFramePr>
          <p:cNvPr id="7" name="Object 5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714762"/>
              </p:ext>
            </p:extLst>
          </p:nvPr>
        </p:nvGraphicFramePr>
        <p:xfrm>
          <a:off x="3045986" y="4882315"/>
          <a:ext cx="5914463" cy="1015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62240" imgH="609480" progId="Equation.DSMT4">
                  <p:embed/>
                </p:oleObj>
              </mc:Choice>
              <mc:Fallback>
                <p:oleObj name="Equation" r:id="rId2" imgW="3162240" imgH="609480" progId="Equation.DSMT4">
                  <p:embed/>
                  <p:pic>
                    <p:nvPicPr>
                      <p:cNvPr id="7" name="Object 5">
                        <a:hlinkClick r:id="" action="ppaction://ole?verb=0"/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5986" y="4882315"/>
                        <a:ext cx="5914463" cy="10151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>
            <a:extLst>
              <a:ext uri="{FF2B5EF4-FFF2-40B4-BE49-F238E27FC236}">
                <a16:creationId xmlns:a16="http://schemas.microsoft.com/office/drawing/2014/main" id="{2DFE53E0-2978-48C9-B9C3-556B1E86806F}"/>
              </a:ext>
            </a:extLst>
          </p:cNvPr>
          <p:cNvSpPr txBox="1"/>
          <p:nvPr/>
        </p:nvSpPr>
        <p:spPr>
          <a:xfrm>
            <a:off x="905329" y="448129"/>
            <a:ext cx="3871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二、“千瓦时”的来历</a:t>
            </a:r>
          </a:p>
        </p:txBody>
      </p:sp>
    </p:spTree>
    <p:extLst>
      <p:ext uri="{BB962C8B-B14F-4D97-AF65-F5344CB8AC3E}">
        <p14:creationId xmlns:p14="http://schemas.microsoft.com/office/powerpoint/2010/main" val="3635330802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  <p:bldP spid="6" grpId="0" bldLvl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19" y="1461946"/>
            <a:ext cx="6911322" cy="3328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660400" y="5141814"/>
            <a:ext cx="78245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本堂重点：</a:t>
            </a:r>
            <a:r>
              <a:rPr lang="zh-CN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电功率的概念的理解及其公式的应用 </a:t>
            </a:r>
            <a:endParaRPr lang="zh-CN" altLang="en-US" sz="2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40075" y="5677897"/>
            <a:ext cx="59298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170"/>
            <a:r>
              <a:rPr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本堂难点：</a:t>
            </a:r>
            <a:r>
              <a:rPr lang="zh-CN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电功率公式的理解与应用</a:t>
            </a:r>
            <a:endParaRPr lang="zh-CN" altLang="en-US" sz="2800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1DA7118-5CB3-49EE-B6B2-5AC12AE8D1E2}"/>
              </a:ext>
            </a:extLst>
          </p:cNvPr>
          <p:cNvSpPr txBox="1"/>
          <p:nvPr/>
        </p:nvSpPr>
        <p:spPr>
          <a:xfrm>
            <a:off x="905329" y="448129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</p:spTree>
    <p:extLst>
      <p:ext uri="{BB962C8B-B14F-4D97-AF65-F5344CB8AC3E}">
        <p14:creationId xmlns:p14="http://schemas.microsoft.com/office/powerpoint/2010/main" val="3553719967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89659" y="1313384"/>
            <a:ext cx="9527821" cy="455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250000"/>
              </a:lnSpc>
            </a:pPr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(2019 </a:t>
            </a:r>
            <a:r>
              <a:rPr lang="zh-CN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山东省威海市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有关电学知识，下列说法错误的是（　　）</a:t>
            </a:r>
          </a:p>
          <a:p>
            <a:pPr defTabSz="1219170">
              <a:lnSpc>
                <a:spcPct val="2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．对人体的安全电压不高于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36V	         </a:t>
            </a:r>
          </a:p>
          <a:p>
            <a:pPr defTabSz="1219170">
              <a:lnSpc>
                <a:spcPct val="2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．一个电子所带电荷量为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1.6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×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lang="zh-CN" altLang="zh-CN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﹣</a:t>
            </a:r>
            <a:r>
              <a:rPr lang="en-US" altLang="zh-CN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19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	</a:t>
            </a:r>
            <a:endParaRPr lang="zh-CN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170">
              <a:lnSpc>
                <a:spcPct val="2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．手机功率约为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200W	                     </a:t>
            </a:r>
          </a:p>
          <a:p>
            <a:pPr defTabSz="1219170">
              <a:lnSpc>
                <a:spcPct val="2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．家用空调电流约为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5A</a:t>
            </a:r>
            <a:endParaRPr lang="zh-CN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636790" y="1313384"/>
            <a:ext cx="564685" cy="954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 fontAlgn="ctr">
              <a:lnSpc>
                <a:spcPct val="150000"/>
              </a:lnSpc>
            </a:pPr>
            <a:r>
              <a:rPr lang="en-US" altLang="zh-CN" sz="3733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C</a:t>
            </a:r>
            <a:endParaRPr lang="zh-CN" altLang="zh-CN" sz="3733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itchFamily="18" charset="0"/>
              <a:sym typeface="Arial" panose="020B0604020202020204" pitchFamily="34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71DA7118-5CB3-49EE-B6B2-5AC12AE8D1E2}"/>
              </a:ext>
            </a:extLst>
          </p:cNvPr>
          <p:cNvSpPr txBox="1"/>
          <p:nvPr/>
        </p:nvSpPr>
        <p:spPr>
          <a:xfrm>
            <a:off x="905329" y="448129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3207228189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60400" y="1160463"/>
            <a:ext cx="1079745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250000"/>
              </a:lnSpc>
            </a:pP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(2019</a:t>
            </a: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扬州市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)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如图所示的电路，电源电压恒为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3V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，闭合开关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S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，电流表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A1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示数为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0.5A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A2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示数为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0.3A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，则电阻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R1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是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 Ω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，通过电阻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R2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的电流是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 A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，电阻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R1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的电功率是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_______ W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，在 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5min 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内整个电路消耗的电能是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______ J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pic>
        <p:nvPicPr>
          <p:cNvPr id="10" name="图片 9" descr="学科网(www.zxxk.com)--教育资源门户，提供试卷、教案、课件、论文、素材以及各类教学资源下载，还有大量而丰富的教学相关资讯！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84366" y="4266874"/>
            <a:ext cx="2366804" cy="170155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矩形 8"/>
          <p:cNvSpPr/>
          <p:nvPr/>
        </p:nvSpPr>
        <p:spPr>
          <a:xfrm>
            <a:off x="6763874" y="1947445"/>
            <a:ext cx="724985" cy="954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 fontAlgn="ctr">
              <a:lnSpc>
                <a:spcPct val="150000"/>
              </a:lnSpc>
            </a:pPr>
            <a:r>
              <a:rPr lang="en-US" altLang="zh-CN" sz="3733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10</a:t>
            </a:r>
            <a:endParaRPr lang="zh-CN" altLang="en-US" sz="3733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itchFamily="18" charset="0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940830" y="2901489"/>
            <a:ext cx="844676" cy="954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 fontAlgn="ctr">
              <a:lnSpc>
                <a:spcPct val="150000"/>
              </a:lnSpc>
            </a:pPr>
            <a:r>
              <a:rPr lang="en-US" altLang="zh-CN" sz="3733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0.2</a:t>
            </a:r>
            <a:endParaRPr lang="zh-CN" altLang="en-US" sz="3733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itchFamily="18" charset="0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448012" y="2901489"/>
            <a:ext cx="844676" cy="954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 fontAlgn="ctr">
              <a:lnSpc>
                <a:spcPct val="150000"/>
              </a:lnSpc>
            </a:pPr>
            <a:r>
              <a:rPr lang="en-US" altLang="zh-CN" sz="3733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0.9</a:t>
            </a:r>
            <a:endParaRPr lang="zh-CN" altLang="en-US" sz="3733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itchFamily="18" charset="0"/>
              <a:sym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101569" y="3780806"/>
            <a:ext cx="1694066" cy="954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 fontAlgn="ctr">
              <a:lnSpc>
                <a:spcPct val="150000"/>
              </a:lnSpc>
            </a:pPr>
            <a:r>
              <a:rPr lang="en-US" altLang="zh-CN" sz="3733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450</a:t>
            </a:r>
            <a:endParaRPr lang="zh-CN" altLang="en-US" sz="3733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itchFamily="18" charset="0"/>
              <a:sym typeface="Arial" panose="020B0604020202020204" pitchFamily="34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71DA7118-5CB3-49EE-B6B2-5AC12AE8D1E2}"/>
              </a:ext>
            </a:extLst>
          </p:cNvPr>
          <p:cNvSpPr txBox="1"/>
          <p:nvPr/>
        </p:nvSpPr>
        <p:spPr>
          <a:xfrm>
            <a:off x="905329" y="448129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3764603335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26166" y="1316148"/>
            <a:ext cx="1009958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300000"/>
              </a:lnSpc>
            </a:pPr>
            <a:r>
              <a:rPr lang="zh-CN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lang="en-US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2019 </a:t>
            </a:r>
            <a:r>
              <a:rPr lang="zh-CN" altLang="zh-CN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四川省凉山州）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当某导体两端的电压是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6V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时，通过的电流是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0.3A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，当该导体两端的电压减小到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3V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时，通过它的电流为</a:t>
            </a:r>
            <a:r>
              <a:rPr lang="zh-CN" altLang="zh-CN" sz="24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</a:t>
            </a:r>
            <a:r>
              <a:rPr lang="en-US" altLang="zh-CN" sz="24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zh-CN" sz="24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，此时该导体消耗的电功率为</a:t>
            </a:r>
            <a:endParaRPr lang="en-US" altLang="zh-CN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defTabSz="1219170">
              <a:lnSpc>
                <a:spcPct val="300000"/>
              </a:lnSpc>
            </a:pPr>
            <a:r>
              <a:rPr lang="zh-CN" altLang="zh-CN" sz="24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</a:t>
            </a:r>
            <a:r>
              <a:rPr lang="en-US" altLang="zh-CN" sz="24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</a:t>
            </a:r>
            <a:r>
              <a:rPr lang="zh-CN" altLang="zh-CN" sz="2400" u="sng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W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5" name="矩形 4"/>
          <p:cNvSpPr/>
          <p:nvPr/>
        </p:nvSpPr>
        <p:spPr>
          <a:xfrm>
            <a:off x="7482461" y="2441382"/>
            <a:ext cx="1935859" cy="954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 fontAlgn="ctr">
              <a:lnSpc>
                <a:spcPct val="150000"/>
              </a:lnSpc>
            </a:pPr>
            <a:r>
              <a:rPr lang="en-US" altLang="zh-CN" sz="3733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0.15</a:t>
            </a:r>
            <a:endParaRPr lang="zh-CN" altLang="en-US" sz="3733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itchFamily="18" charset="0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26166" y="4668418"/>
            <a:ext cx="2092076" cy="954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 fontAlgn="ctr">
              <a:lnSpc>
                <a:spcPct val="150000"/>
              </a:lnSpc>
            </a:pPr>
            <a:r>
              <a:rPr lang="en-US" altLang="zh-CN" sz="3733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0.45</a:t>
            </a:r>
            <a:endParaRPr lang="zh-CN" altLang="en-US" sz="3733" kern="0" dirty="0">
              <a:solidFill>
                <a:srgbClr val="FF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itchFamily="18" charset="0"/>
              <a:sym typeface="Arial" panose="020B0604020202020204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71DA7118-5CB3-49EE-B6B2-5AC12AE8D1E2}"/>
              </a:ext>
            </a:extLst>
          </p:cNvPr>
          <p:cNvSpPr txBox="1"/>
          <p:nvPr/>
        </p:nvSpPr>
        <p:spPr>
          <a:xfrm>
            <a:off x="905329" y="448129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  <p:extLst>
      <p:ext uri="{BB962C8B-B14F-4D97-AF65-F5344CB8AC3E}">
        <p14:creationId xmlns:p14="http://schemas.microsoft.com/office/powerpoint/2010/main" val="63920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54079" y="1964833"/>
            <a:ext cx="38213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电功的物理意义？</a:t>
            </a:r>
          </a:p>
        </p:txBody>
      </p:sp>
      <p:sp>
        <p:nvSpPr>
          <p:cNvPr id="9" name="矩形 8"/>
          <p:cNvSpPr/>
          <p:nvPr/>
        </p:nvSpPr>
        <p:spPr>
          <a:xfrm>
            <a:off x="654079" y="3351145"/>
            <a:ext cx="84752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/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电动车行驶过程中，电能转化为什么能？</a:t>
            </a:r>
          </a:p>
        </p:txBody>
      </p:sp>
      <p:sp>
        <p:nvSpPr>
          <p:cNvPr id="11" name="矩形 10"/>
          <p:cNvSpPr/>
          <p:nvPr/>
        </p:nvSpPr>
        <p:spPr>
          <a:xfrm>
            <a:off x="660400" y="1347370"/>
            <a:ext cx="737381" cy="43088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numCol="1" anchor="t">
            <a:spAutoFit/>
          </a:bodyPr>
          <a:lstStyle/>
          <a:p>
            <a:pPr defTabSz="1219170"/>
            <a:r>
              <a:rPr lang="zh-CN" altLang="zh-CN" sz="2800" b="1" kern="0" dirty="0">
                <a:solidFill>
                  <a:srgbClr val="007E27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复习</a:t>
            </a:r>
            <a:endParaRPr lang="zh-CN" altLang="en-US" sz="2800" b="1" kern="0" dirty="0">
              <a:solidFill>
                <a:srgbClr val="007E27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微软雅黑" panose="020B0502040204020203" charset="-122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60400" y="2500267"/>
            <a:ext cx="112866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表示用电器消耗电能的多少。电流做了多少功，就有多少电能转化为其他形式的能。</a:t>
            </a:r>
          </a:p>
        </p:txBody>
      </p:sp>
      <p:sp>
        <p:nvSpPr>
          <p:cNvPr id="13" name="矩形 12"/>
          <p:cNvSpPr/>
          <p:nvPr/>
        </p:nvSpPr>
        <p:spPr>
          <a:xfrm>
            <a:off x="660400" y="5464466"/>
            <a:ext cx="9280476" cy="586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zh-CN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电流通过电动机做功，把电能转化为机械能。</a:t>
            </a:r>
          </a:p>
        </p:txBody>
      </p:sp>
      <p:pic>
        <p:nvPicPr>
          <p:cNvPr id="14" name="Picture 2" descr="电动车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18"/>
          <a:stretch>
            <a:fillRect/>
          </a:stretch>
        </p:blipFill>
        <p:spPr bwMode="auto">
          <a:xfrm>
            <a:off x="2425775" y="3779235"/>
            <a:ext cx="1875948" cy="1312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 descr="电动汽车3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8" t="21907" r="3590" b="11856"/>
          <a:stretch>
            <a:fillRect/>
          </a:stretch>
        </p:blipFill>
        <p:spPr bwMode="auto">
          <a:xfrm>
            <a:off x="6647543" y="3812810"/>
            <a:ext cx="2753576" cy="1405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71DA7118-5CB3-49EE-B6B2-5AC12AE8D1E2}"/>
              </a:ext>
            </a:extLst>
          </p:cNvPr>
          <p:cNvSpPr txBox="1"/>
          <p:nvPr/>
        </p:nvSpPr>
        <p:spPr>
          <a:xfrm>
            <a:off x="905329" y="448129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课堂导入</a:t>
            </a:r>
          </a:p>
        </p:txBody>
      </p:sp>
    </p:spTree>
    <p:extLst>
      <p:ext uri="{BB962C8B-B14F-4D97-AF65-F5344CB8AC3E}">
        <p14:creationId xmlns:p14="http://schemas.microsoft.com/office/powerpoint/2010/main" val="2115337150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3F051F6-8EB9-49CA-A6A1-CAA9AA7787FA}"/>
              </a:ext>
            </a:extLst>
          </p:cNvPr>
          <p:cNvGrpSpPr/>
          <p:nvPr/>
        </p:nvGrpSpPr>
        <p:grpSpPr>
          <a:xfrm>
            <a:off x="-848432" y="-545050"/>
            <a:ext cx="6700042" cy="7953097"/>
            <a:chOff x="-1100516" y="-772238"/>
            <a:chExt cx="7435881" cy="882655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90FFBB4-7DD5-436E-9A3D-96E24DE41E4E}"/>
                </a:ext>
              </a:extLst>
            </p:cNvPr>
            <p:cNvSpPr/>
            <p:nvPr/>
          </p:nvSpPr>
          <p:spPr>
            <a:xfrm rot="2700000">
              <a:off x="3730518" y="607089"/>
              <a:ext cx="1000643" cy="873539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BA6727E-E825-4B6D-8958-2AF063B83C01}"/>
                </a:ext>
              </a:extLst>
            </p:cNvPr>
            <p:cNvSpPr/>
            <p:nvPr/>
          </p:nvSpPr>
          <p:spPr>
            <a:xfrm rot="2700000">
              <a:off x="4564396" y="1404119"/>
              <a:ext cx="1000643" cy="873539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025ED67-E751-4F85-A887-196D4A874E39}"/>
                </a:ext>
              </a:extLst>
            </p:cNvPr>
            <p:cNvSpPr/>
            <p:nvPr/>
          </p:nvSpPr>
          <p:spPr>
            <a:xfrm rot="2700000">
              <a:off x="5398274" y="2216826"/>
              <a:ext cx="1000643" cy="873539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Rectangle 8">
              <a:extLst>
                <a:ext uri="{FF2B5EF4-FFF2-40B4-BE49-F238E27FC236}">
                  <a16:creationId xmlns:a16="http://schemas.microsoft.com/office/drawing/2014/main" id="{4D71A8C9-8F71-4C36-8C09-C864CA10D170}"/>
                </a:ext>
              </a:extLst>
            </p:cNvPr>
            <p:cNvSpPr/>
            <p:nvPr/>
          </p:nvSpPr>
          <p:spPr>
            <a:xfrm rot="2700000">
              <a:off x="-917559" y="-675872"/>
              <a:ext cx="1517308" cy="1324575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" name="Rectangle 8">
              <a:extLst>
                <a:ext uri="{FF2B5EF4-FFF2-40B4-BE49-F238E27FC236}">
                  <a16:creationId xmlns:a16="http://schemas.microsoft.com/office/drawing/2014/main" id="{7F5753E2-4C6A-4D98-B9DC-C5E2B97D8E7D}"/>
                </a:ext>
              </a:extLst>
            </p:cNvPr>
            <p:cNvSpPr/>
            <p:nvPr/>
          </p:nvSpPr>
          <p:spPr>
            <a:xfrm rot="2700000">
              <a:off x="-1255075" y="5775306"/>
              <a:ext cx="2433566" cy="2124447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2957C164-A4C8-42C8-9266-F07B1F0618B1}"/>
              </a:ext>
            </a:extLst>
          </p:cNvPr>
          <p:cNvSpPr/>
          <p:nvPr/>
        </p:nvSpPr>
        <p:spPr>
          <a:xfrm rot="2700000">
            <a:off x="1008465" y="2137826"/>
            <a:ext cx="3841669" cy="287558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67A810D-6924-4428-BD88-A7118F86F95D}"/>
              </a:ext>
            </a:extLst>
          </p:cNvPr>
          <p:cNvGrpSpPr/>
          <p:nvPr/>
        </p:nvGrpSpPr>
        <p:grpSpPr>
          <a:xfrm>
            <a:off x="3790609" y="872604"/>
            <a:ext cx="342508" cy="342508"/>
            <a:chOff x="3498967" y="3049909"/>
            <a:chExt cx="464344" cy="464344"/>
          </a:xfrm>
          <a:solidFill>
            <a:schemeClr val="bg1"/>
          </a:solidFill>
        </p:grpSpPr>
        <p:sp>
          <p:nvSpPr>
            <p:cNvPr id="15" name="AutoShape 126">
              <a:extLst>
                <a:ext uri="{FF2B5EF4-FFF2-40B4-BE49-F238E27FC236}">
                  <a16:creationId xmlns:a16="http://schemas.microsoft.com/office/drawing/2014/main" id="{E3074DCE-6EA3-4821-9080-CFBA26B5C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8967" y="3049909"/>
              <a:ext cx="464344" cy="4643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45" tIns="19045" rIns="19045" bIns="19045" anchor="ctr"/>
            <a:lstStyle/>
            <a:p>
              <a:pPr marL="0" marR="0" lvl="0" indent="0" algn="ctr" defTabSz="228543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AutoShape 127">
              <a:extLst>
                <a:ext uri="{FF2B5EF4-FFF2-40B4-BE49-F238E27FC236}">
                  <a16:creationId xmlns:a16="http://schemas.microsoft.com/office/drawing/2014/main" id="{375066C5-172C-4409-A54F-ADAFDF5C52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7085" y="3122140"/>
              <a:ext cx="109538" cy="108744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45" tIns="19045" rIns="19045" bIns="19045" anchor="ctr"/>
            <a:lstStyle/>
            <a:p>
              <a:pPr marL="0" marR="0" lvl="0" indent="0" algn="ctr" defTabSz="228543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9" name="AutoShape 59">
            <a:extLst>
              <a:ext uri="{FF2B5EF4-FFF2-40B4-BE49-F238E27FC236}">
                <a16:creationId xmlns:a16="http://schemas.microsoft.com/office/drawing/2014/main" id="{E3C5985C-2C12-4590-846F-D5F738C3B27C}"/>
              </a:ext>
            </a:extLst>
          </p:cNvPr>
          <p:cNvSpPr>
            <a:spLocks/>
          </p:cNvSpPr>
          <p:nvPr/>
        </p:nvSpPr>
        <p:spPr bwMode="auto">
          <a:xfrm>
            <a:off x="5243931" y="2347606"/>
            <a:ext cx="343093" cy="342508"/>
          </a:xfrm>
          <a:custGeom>
            <a:avLst/>
            <a:gdLst>
              <a:gd name="T0" fmla="+- 0 10794 23"/>
              <a:gd name="T1" fmla="*/ T0 w 21543"/>
              <a:gd name="T2" fmla="*/ 10800 h 21600"/>
              <a:gd name="T3" fmla="+- 0 10794 23"/>
              <a:gd name="T4" fmla="*/ T3 w 21543"/>
              <a:gd name="T5" fmla="*/ 10800 h 21600"/>
              <a:gd name="T6" fmla="+- 0 10794 23"/>
              <a:gd name="T7" fmla="*/ T6 w 21543"/>
              <a:gd name="T8" fmla="*/ 10800 h 21600"/>
              <a:gd name="T9" fmla="+- 0 10794 23"/>
              <a:gd name="T10" fmla="*/ T9 w 21543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21543" h="21600">
                <a:moveTo>
                  <a:pt x="16976" y="19986"/>
                </a:moveTo>
                <a:lnTo>
                  <a:pt x="11226" y="17680"/>
                </a:lnTo>
                <a:cubicBezTo>
                  <a:pt x="11088" y="17626"/>
                  <a:pt x="10946" y="17608"/>
                  <a:pt x="10806" y="17600"/>
                </a:cubicBezTo>
                <a:lnTo>
                  <a:pt x="19660" y="3837"/>
                </a:lnTo>
                <a:cubicBezTo>
                  <a:pt x="19660" y="3837"/>
                  <a:pt x="16976" y="19986"/>
                  <a:pt x="16976" y="19986"/>
                </a:cubicBezTo>
                <a:close/>
                <a:moveTo>
                  <a:pt x="6859" y="16244"/>
                </a:moveTo>
                <a:cubicBezTo>
                  <a:pt x="6858" y="16242"/>
                  <a:pt x="6855" y="16240"/>
                  <a:pt x="6854" y="16238"/>
                </a:cubicBezTo>
                <a:lnTo>
                  <a:pt x="19606" y="2552"/>
                </a:lnTo>
                <a:lnTo>
                  <a:pt x="8735" y="19536"/>
                </a:lnTo>
                <a:cubicBezTo>
                  <a:pt x="8735" y="19536"/>
                  <a:pt x="6859" y="16244"/>
                  <a:pt x="6859" y="16244"/>
                </a:cubicBezTo>
                <a:close/>
                <a:moveTo>
                  <a:pt x="2111" y="14024"/>
                </a:moveTo>
                <a:lnTo>
                  <a:pt x="17712" y="3595"/>
                </a:lnTo>
                <a:lnTo>
                  <a:pt x="6369" y="15770"/>
                </a:lnTo>
                <a:cubicBezTo>
                  <a:pt x="6309" y="15734"/>
                  <a:pt x="6256" y="15687"/>
                  <a:pt x="6190" y="15660"/>
                </a:cubicBezTo>
                <a:cubicBezTo>
                  <a:pt x="6190" y="15660"/>
                  <a:pt x="2111" y="14024"/>
                  <a:pt x="2111" y="14024"/>
                </a:cubicBezTo>
                <a:close/>
                <a:moveTo>
                  <a:pt x="21234" y="108"/>
                </a:moveTo>
                <a:cubicBezTo>
                  <a:pt x="21123" y="35"/>
                  <a:pt x="20996" y="0"/>
                  <a:pt x="20868" y="0"/>
                </a:cubicBezTo>
                <a:cubicBezTo>
                  <a:pt x="20738" y="0"/>
                  <a:pt x="20608" y="36"/>
                  <a:pt x="20495" y="113"/>
                </a:cubicBezTo>
                <a:lnTo>
                  <a:pt x="299" y="13613"/>
                </a:lnTo>
                <a:cubicBezTo>
                  <a:pt x="91" y="13751"/>
                  <a:pt x="-23" y="13995"/>
                  <a:pt x="3" y="14244"/>
                </a:cubicBezTo>
                <a:cubicBezTo>
                  <a:pt x="28" y="14494"/>
                  <a:pt x="190" y="14708"/>
                  <a:pt x="422" y="14801"/>
                </a:cubicBezTo>
                <a:lnTo>
                  <a:pt x="5689" y="16914"/>
                </a:lnTo>
                <a:lnTo>
                  <a:pt x="8166" y="21259"/>
                </a:lnTo>
                <a:cubicBezTo>
                  <a:pt x="8284" y="21468"/>
                  <a:pt x="8505" y="21597"/>
                  <a:pt x="8743" y="21599"/>
                </a:cubicBezTo>
                <a:lnTo>
                  <a:pt x="8751" y="21599"/>
                </a:lnTo>
                <a:cubicBezTo>
                  <a:pt x="8987" y="21599"/>
                  <a:pt x="9206" y="21474"/>
                  <a:pt x="9328" y="21271"/>
                </a:cubicBezTo>
                <a:lnTo>
                  <a:pt x="10726" y="18934"/>
                </a:lnTo>
                <a:lnTo>
                  <a:pt x="17253" y="21551"/>
                </a:lnTo>
                <a:cubicBezTo>
                  <a:pt x="17332" y="21584"/>
                  <a:pt x="17418" y="21599"/>
                  <a:pt x="17502" y="21599"/>
                </a:cubicBezTo>
                <a:cubicBezTo>
                  <a:pt x="17617" y="21599"/>
                  <a:pt x="17731" y="21571"/>
                  <a:pt x="17832" y="21512"/>
                </a:cubicBezTo>
                <a:cubicBezTo>
                  <a:pt x="18010" y="21412"/>
                  <a:pt x="18133" y="21238"/>
                  <a:pt x="18167" y="21035"/>
                </a:cubicBezTo>
                <a:lnTo>
                  <a:pt x="21533" y="785"/>
                </a:lnTo>
                <a:cubicBezTo>
                  <a:pt x="21576" y="520"/>
                  <a:pt x="21459" y="254"/>
                  <a:pt x="21234" y="108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45" tIns="19045" rIns="19045" bIns="19045" anchor="ctr"/>
          <a:lstStyle/>
          <a:p>
            <a:pPr marL="0" marR="0" lvl="0" indent="0" algn="ctr" defTabSz="228543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B1BA7A2-FE02-48DA-80A1-14DF5231EC38}"/>
              </a:ext>
            </a:extLst>
          </p:cNvPr>
          <p:cNvGrpSpPr/>
          <p:nvPr/>
        </p:nvGrpSpPr>
        <p:grpSpPr>
          <a:xfrm>
            <a:off x="4589020" y="1601625"/>
            <a:ext cx="235365" cy="343093"/>
            <a:chOff x="3582988" y="3510757"/>
            <a:chExt cx="319088" cy="465138"/>
          </a:xfrm>
          <a:solidFill>
            <a:schemeClr val="bg1"/>
          </a:solidFill>
        </p:grpSpPr>
        <p:sp>
          <p:nvSpPr>
            <p:cNvPr id="21" name="AutoShape 113">
              <a:extLst>
                <a:ext uri="{FF2B5EF4-FFF2-40B4-BE49-F238E27FC236}">
                  <a16:creationId xmlns:a16="http://schemas.microsoft.com/office/drawing/2014/main" id="{6077CED9-6159-4BAC-8DDC-F50377A7762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2988" y="3510757"/>
              <a:ext cx="319088" cy="46513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45" tIns="19045" rIns="19045" bIns="19045" anchor="ctr"/>
            <a:lstStyle/>
            <a:p>
              <a:pPr marL="0" marR="0" lvl="0" indent="0" algn="ctr" defTabSz="228543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AutoShape 114">
              <a:extLst>
                <a:ext uri="{FF2B5EF4-FFF2-40B4-BE49-F238E27FC236}">
                  <a16:creationId xmlns:a16="http://schemas.microsoft.com/office/drawing/2014/main" id="{F4BC3756-0A78-478B-8262-639262DC9C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5219" y="3583782"/>
              <a:ext cx="94456" cy="9445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19045" tIns="19045" rIns="19045" bIns="19045" anchor="ctr"/>
            <a:lstStyle/>
            <a:p>
              <a:pPr marL="0" marR="0" lvl="0" indent="0" algn="ctr" defTabSz="228543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pic>
        <p:nvPicPr>
          <p:cNvPr id="11" name="图片占位符 10">
            <a:extLst>
              <a:ext uri="{FF2B5EF4-FFF2-40B4-BE49-F238E27FC236}">
                <a16:creationId xmlns:a16="http://schemas.microsoft.com/office/drawing/2014/main" id="{7B8461FA-BD5C-4205-84E3-5DB4C9D1F3D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>
          <a:xfrm>
            <a:off x="1161172" y="1156179"/>
            <a:ext cx="4177820" cy="4177820"/>
          </a:xfrm>
        </p:spPr>
      </p:pic>
      <p:grpSp>
        <p:nvGrpSpPr>
          <p:cNvPr id="30" name="组合 29">
            <a:extLst>
              <a:ext uri="{FF2B5EF4-FFF2-40B4-BE49-F238E27FC236}">
                <a16:creationId xmlns:a16="http://schemas.microsoft.com/office/drawing/2014/main" id="{C7422A4E-047F-41C9-8728-2C3FBC2E5752}"/>
              </a:ext>
            </a:extLst>
          </p:cNvPr>
          <p:cNvGrpSpPr/>
          <p:nvPr/>
        </p:nvGrpSpPr>
        <p:grpSpPr>
          <a:xfrm>
            <a:off x="6604771" y="2433214"/>
            <a:ext cx="5032837" cy="2289914"/>
            <a:chOff x="-4766137" y="1409875"/>
            <a:chExt cx="5032837" cy="2289914"/>
          </a:xfrm>
        </p:grpSpPr>
        <p:sp>
          <p:nvSpPr>
            <p:cNvPr id="31" name="矩形: 圆角 30">
              <a:extLst>
                <a:ext uri="{FF2B5EF4-FFF2-40B4-BE49-F238E27FC236}">
                  <a16:creationId xmlns:a16="http://schemas.microsoft.com/office/drawing/2014/main" id="{B5F1B207-934E-4D37-B2D9-26DD45BE8CF8}"/>
                </a:ext>
              </a:extLst>
            </p:cNvPr>
            <p:cNvSpPr/>
            <p:nvPr/>
          </p:nvSpPr>
          <p:spPr>
            <a:xfrm>
              <a:off x="-4766137" y="3345066"/>
              <a:ext cx="3562392" cy="354723"/>
            </a:xfrm>
            <a:prstGeom prst="roundRect">
              <a:avLst>
                <a:gd name="adj" fmla="val 50000"/>
              </a:avLst>
            </a:prstGeom>
            <a:solidFill>
              <a:srgbClr val="FF66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914400">
                <a:defRPr/>
              </a:pPr>
              <a:r>
                <a:rPr lang="zh-CN" altLang="en-US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讲解人：</a:t>
              </a:r>
              <a:r>
                <a:rPr lang="en-US" altLang="zh-CN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xippt  </a:t>
              </a:r>
              <a:r>
                <a:rPr lang="zh-CN" altLang="en-US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时间：</a:t>
              </a:r>
              <a:r>
                <a:rPr lang="en-US" altLang="zh-CN" sz="1600">
                  <a:solidFill>
                    <a:prstClr val="white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2020.5.20</a:t>
              </a:r>
              <a:endParaRPr lang="en-US" altLang="zh-CN" sz="1600" dirty="0">
                <a:solidFill>
                  <a:prstClr val="white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32" name="组合 31">
              <a:extLst>
                <a:ext uri="{FF2B5EF4-FFF2-40B4-BE49-F238E27FC236}">
                  <a16:creationId xmlns:a16="http://schemas.microsoft.com/office/drawing/2014/main" id="{D4E17447-23D8-44E4-B0A5-BB05FBCDB75A}"/>
                </a:ext>
              </a:extLst>
            </p:cNvPr>
            <p:cNvGrpSpPr/>
            <p:nvPr/>
          </p:nvGrpSpPr>
          <p:grpSpPr>
            <a:xfrm>
              <a:off x="-4714868" y="1409875"/>
              <a:ext cx="4981568" cy="1718764"/>
              <a:chOff x="-4714868" y="1409875"/>
              <a:chExt cx="4981568" cy="1718764"/>
            </a:xfrm>
          </p:grpSpPr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36275EA9-8C11-4079-ADF0-12BD4DE2C874}"/>
                  </a:ext>
                </a:extLst>
              </p:cNvPr>
              <p:cNvSpPr txBox="1"/>
              <p:nvPr/>
            </p:nvSpPr>
            <p:spPr>
              <a:xfrm>
                <a:off x="-4714868" y="2808615"/>
                <a:ext cx="4981567" cy="320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>
                  <a:lnSpc>
                    <a:spcPct val="150000"/>
                  </a:lnSpc>
                </a:pPr>
                <a:r>
                  <a:rPr lang="en-US" altLang="zh-CN" sz="1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MENTAL HEALTH COUNSELING PPT</a:t>
                </a:r>
              </a:p>
            </p:txBody>
          </p:sp>
          <p:cxnSp>
            <p:nvCxnSpPr>
              <p:cNvPr id="34" name="直接连接符 33">
                <a:extLst>
                  <a:ext uri="{FF2B5EF4-FFF2-40B4-BE49-F238E27FC236}">
                    <a16:creationId xmlns:a16="http://schemas.microsoft.com/office/drawing/2014/main" id="{DE3A623A-24E5-473A-93B2-D54BCD4F125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4634728" y="2827846"/>
                <a:ext cx="4901428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文本占位符 19">
                <a:extLst>
                  <a:ext uri="{FF2B5EF4-FFF2-40B4-BE49-F238E27FC236}">
                    <a16:creationId xmlns:a16="http://schemas.microsoft.com/office/drawing/2014/main" id="{7F21F287-B1AB-4894-A869-3B1CDA106EB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4708756" y="1927396"/>
                <a:ext cx="4975455" cy="756609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 algn="dist">
                  <a:buNone/>
                  <a:defRPr/>
                </a:pPr>
                <a:r>
                  <a:rPr lang="zh-CN" altLang="en-US" sz="4800" b="1" dirty="0">
                    <a:solidFill>
                      <a:srgbClr val="FF66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感谢各位的聆听</a:t>
                </a:r>
              </a:p>
            </p:txBody>
          </p:sp>
          <p:sp>
            <p:nvSpPr>
              <p:cNvPr id="36" name="文本占位符 20">
                <a:extLst>
                  <a:ext uri="{FF2B5EF4-FFF2-40B4-BE49-F238E27FC236}">
                    <a16:creationId xmlns:a16="http://schemas.microsoft.com/office/drawing/2014/main" id="{901B3136-6099-4887-8D0B-3C040CC3233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4634729" y="1409875"/>
                <a:ext cx="3583477" cy="392911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>
                  <a:buNone/>
                  <a:defRPr/>
                </a:pPr>
                <a:r>
                  <a:rPr lang="zh-CN" altLang="en-US" dirty="0">
                    <a:solidFill>
                      <a:prstClr val="black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第十八章   电功率 </a:t>
                </a:r>
                <a:endParaRPr lang="en-US" altLang="zh-CN" sz="40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37" name="矩形: 圆角 36">
            <a:extLst>
              <a:ext uri="{FF2B5EF4-FFF2-40B4-BE49-F238E27FC236}">
                <a16:creationId xmlns:a16="http://schemas.microsoft.com/office/drawing/2014/main" id="{B20F1247-6A56-4481-B1D5-F97C43391356}"/>
              </a:ext>
            </a:extLst>
          </p:cNvPr>
          <p:cNvSpPr/>
          <p:nvPr/>
        </p:nvSpPr>
        <p:spPr>
          <a:xfrm>
            <a:off x="11799485" y="6172043"/>
            <a:ext cx="887325" cy="139631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B06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D055689E-F6E6-4240-9D84-04CD1C2CE3F5}"/>
              </a:ext>
            </a:extLst>
          </p:cNvPr>
          <p:cNvSpPr/>
          <p:nvPr/>
        </p:nvSpPr>
        <p:spPr>
          <a:xfrm>
            <a:off x="8727991" y="262072"/>
            <a:ext cx="3260810" cy="387473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7592" tIns="57592" rIns="57592" bIns="57592" spcCol="38100" anchor="ctr">
            <a:spAutoFit/>
          </a:bodyPr>
          <a:lstStyle/>
          <a:p>
            <a:pPr lvl="0" defTabSz="1151771" latinLnBrk="1">
              <a:defRPr/>
            </a:pPr>
            <a:r>
              <a:rPr lang="zh-CN" altLang="en-US" sz="1762" spc="3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人教版九年级物理（初中）</a:t>
            </a:r>
          </a:p>
        </p:txBody>
      </p:sp>
    </p:spTree>
    <p:extLst>
      <p:ext uri="{BB962C8B-B14F-4D97-AF65-F5344CB8AC3E}">
        <p14:creationId xmlns:p14="http://schemas.microsoft.com/office/powerpoint/2010/main" val="276902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77333" y="1511890"/>
            <a:ext cx="10882271" cy="1140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一辆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电动自行车行驶了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0.5h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，消耗了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6.3×10</a:t>
            </a:r>
            <a:r>
              <a:rPr lang="en-US" altLang="zh-CN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J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 电能，</a:t>
            </a: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一辆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电动汽车行驶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10min,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消耗了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3.6×10</a:t>
            </a:r>
            <a:r>
              <a:rPr lang="en-US" altLang="zh-CN" sz="2400" kern="0" baseline="3000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J</a:t>
            </a:r>
            <a:r>
              <a:rPr lang="zh-CN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的电能，电流通过哪个电机做功多？</a:t>
            </a:r>
          </a:p>
        </p:txBody>
      </p:sp>
      <p:graphicFrame>
        <p:nvGraphicFramePr>
          <p:cNvPr id="9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276703"/>
              </p:ext>
            </p:extLst>
          </p:nvPr>
        </p:nvGraphicFramePr>
        <p:xfrm>
          <a:off x="2017658" y="2818143"/>
          <a:ext cx="8156684" cy="1901814"/>
        </p:xfrm>
        <a:graphic>
          <a:graphicData uri="http://schemas.openxmlformats.org/drawingml/2006/table">
            <a:tbl>
              <a:tblPr/>
              <a:tblGrid>
                <a:gridCol w="2985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5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96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icrosoft JhengHei" pitchFamily="34" charset="-120"/>
                        <a:buNone/>
                        <a:tabLst/>
                        <a:defRPr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         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物理量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icrosoft JhengHei" pitchFamily="34" charset="-120"/>
                        <a:buNone/>
                        <a:tabLst/>
                        <a:defRPr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用电器</a:t>
                      </a:r>
                    </a:p>
                  </a:txBody>
                  <a:tcPr marL="121920" marR="121920" marT="60937" marB="609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E7F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icrosoft JhengHei" pitchFamily="34" charset="-120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时间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/s</a:t>
                      </a: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20" marR="121920" marT="60937" marB="609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7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icrosoft JhengHei" pitchFamily="34" charset="-120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消耗的电能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/J</a:t>
                      </a: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20" marR="121920" marT="60937" marB="609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A">
                        <a:alpha val="8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4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icrosoft JhengHei" pitchFamily="34" charset="-120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电动自行车电机</a:t>
                      </a:r>
                    </a:p>
                  </a:txBody>
                  <a:tcPr marL="121920" marR="121920" marT="60937" marB="609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icrosoft JhengHei" pitchFamily="34" charset="-12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1800</a:t>
                      </a: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20" marR="121920" marT="60937" marB="609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7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icrosoft JhengHei" pitchFamily="34" charset="-120"/>
                        <a:buNone/>
                        <a:tabLst/>
                      </a:pPr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6.3×10</a:t>
                      </a:r>
                      <a:r>
                        <a:rPr lang="en-US" altLang="zh-CN" sz="2400" baseline="300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20" marR="121920" marT="60937" marB="609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A">
                        <a:alpha val="8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4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icrosoft JhengHei" pitchFamily="34" charset="-120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电动汽车的电机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20" marR="121920" marT="60937" marB="609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icrosoft JhengHei" pitchFamily="34" charset="-12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600</a:t>
                      </a:r>
                    </a:p>
                  </a:txBody>
                  <a:tcPr marL="121920" marR="121920" marT="60937" marB="609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7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icrosoft JhengHei" pitchFamily="34" charset="-120"/>
                        <a:buNone/>
                        <a:tabLst/>
                      </a:pPr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3.6×10</a:t>
                      </a:r>
                      <a:r>
                        <a:rPr lang="en-US" altLang="zh-CN" sz="2400" baseline="300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20" marR="121920" marT="60937" marB="609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A">
                        <a:alpha val="8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677333" y="4886090"/>
            <a:ext cx="8940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spcBef>
                <a:spcPct val="50000"/>
              </a:spcBef>
            </a:pP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可以看出，电流通过电动自行车的电机做功多。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60400" y="5549325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spcBef>
                <a:spcPct val="50000"/>
              </a:spcBef>
            </a:pPr>
            <a:r>
              <a:rPr kumimoji="1"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那么，电流通过哪个电机做功快呢？。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1DA7118-5CB3-49EE-B6B2-5AC12AE8D1E2}"/>
              </a:ext>
            </a:extLst>
          </p:cNvPr>
          <p:cNvSpPr txBox="1"/>
          <p:nvPr/>
        </p:nvSpPr>
        <p:spPr>
          <a:xfrm>
            <a:off x="905329" y="448129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课堂导入</a:t>
            </a:r>
          </a:p>
        </p:txBody>
      </p:sp>
    </p:spTree>
    <p:extLst>
      <p:ext uri="{BB962C8B-B14F-4D97-AF65-F5344CB8AC3E}">
        <p14:creationId xmlns:p14="http://schemas.microsoft.com/office/powerpoint/2010/main" val="3543631190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6"/>
          <p:cNvSpPr txBox="1"/>
          <p:nvPr/>
        </p:nvSpPr>
        <p:spPr>
          <a:xfrm>
            <a:off x="660400" y="1381611"/>
            <a:ext cx="10025387" cy="586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lang="zh-CN" altLang="en-US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如何表示用电器消耗电能快慢或者是电流做功快慢呢？</a:t>
            </a:r>
          </a:p>
        </p:txBody>
      </p:sp>
      <p:graphicFrame>
        <p:nvGraphicFramePr>
          <p:cNvPr id="6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431841"/>
              </p:ext>
            </p:extLst>
          </p:nvPr>
        </p:nvGraphicFramePr>
        <p:xfrm>
          <a:off x="1176615" y="3648624"/>
          <a:ext cx="9838770" cy="1901814"/>
        </p:xfrm>
        <a:graphic>
          <a:graphicData uri="http://schemas.openxmlformats.org/drawingml/2006/table">
            <a:tbl>
              <a:tblPr/>
              <a:tblGrid>
                <a:gridCol w="2592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9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8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08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994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icrosoft JhengHei" pitchFamily="34" charset="-120"/>
                        <a:buNone/>
                        <a:tabLst/>
                        <a:defRPr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         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物理量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icrosoft JhengHei" pitchFamily="34" charset="-120"/>
                        <a:buNone/>
                        <a:tabLst/>
                        <a:defRPr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用电器</a:t>
                      </a:r>
                    </a:p>
                  </a:txBody>
                  <a:tcPr marL="121920" marR="121920" marT="60937" marB="609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rgbClr val="E7F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icrosoft JhengHei" pitchFamily="34" charset="-120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时间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/s</a:t>
                      </a: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20" marR="121920" marT="60937" marB="609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7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icrosoft JhengHei" pitchFamily="34" charset="-120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消耗的电能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/J</a:t>
                      </a: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20" marR="121920" marT="60937" marB="609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A">
                        <a:alpha val="8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icrosoft JhengHei" pitchFamily="34" charset="-120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每秒消耗的电能</a:t>
                      </a:r>
                    </a:p>
                  </a:txBody>
                  <a:tcPr marL="121920" marR="121920" marT="60937" marB="6093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A">
                        <a:alpha val="8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6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icrosoft JhengHei" pitchFamily="34" charset="-120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电动自行车电机</a:t>
                      </a:r>
                    </a:p>
                  </a:txBody>
                  <a:tcPr marL="121920" marR="121920" marT="60937" marB="609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icrosoft JhengHei" pitchFamily="34" charset="-12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1800</a:t>
                      </a:r>
                      <a:endParaRPr kumimoji="0" lang="zh-CN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20" marR="121920" marT="60937" marB="609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7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icrosoft JhengHei" pitchFamily="34" charset="-120"/>
                        <a:buNone/>
                        <a:tabLst/>
                      </a:pPr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6.3×10</a:t>
                      </a:r>
                      <a:r>
                        <a:rPr lang="en-US" altLang="zh-CN" sz="2400" baseline="300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20" marR="121920" marT="60937" marB="609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A">
                        <a:alpha val="8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icrosoft JhengHei" pitchFamily="34" charset="-12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350</a:t>
                      </a: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20" marR="121920" marT="60937" marB="609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A">
                        <a:alpha val="8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6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icrosoft JhengHei" pitchFamily="34" charset="-120"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电动汽车的电机</a:t>
                      </a:r>
                      <a:endParaRPr kumimoji="0" lang="en-US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20" marR="121920" marT="60937" marB="609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icrosoft JhengHei" pitchFamily="34" charset="-12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600</a:t>
                      </a:r>
                    </a:p>
                  </a:txBody>
                  <a:tcPr marL="121920" marR="121920" marT="60937" marB="609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7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icrosoft JhengHei" pitchFamily="34" charset="-120"/>
                        <a:buNone/>
                        <a:tabLst/>
                      </a:pPr>
                      <a:r>
                        <a:rPr lang="en-US" altLang="zh-CN" sz="24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3.6×10</a:t>
                      </a:r>
                      <a:r>
                        <a:rPr lang="en-US" altLang="zh-CN" sz="2400" baseline="30000" dirty="0"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</a:t>
                      </a: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20" marR="121920" marT="60937" marB="609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A">
                        <a:alpha val="8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Microsoft JhengHei" pitchFamily="34" charset="-120"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600</a:t>
                      </a: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20" marR="121920" marT="60937" marB="609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FA">
                        <a:alpha val="87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646844" y="2162302"/>
            <a:ext cx="107496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 latinLnBrk="1" hangingPunct="0"/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电流做功的时间和做功多少都不同，是不是可以比较相同时间内做功多少？</a:t>
            </a:r>
          </a:p>
        </p:txBody>
      </p:sp>
      <p:sp>
        <p:nvSpPr>
          <p:cNvPr id="8" name="矩形 7"/>
          <p:cNvSpPr/>
          <p:nvPr/>
        </p:nvSpPr>
        <p:spPr>
          <a:xfrm>
            <a:off x="660400" y="2818536"/>
            <a:ext cx="107496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 latinLnBrk="1" hangingPunct="0"/>
            <a:r>
              <a:rPr lang="zh-CN" altLang="en-US" sz="2400" kern="0" dirty="0">
                <a:solidFill>
                  <a:srgbClr val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微软雅黑" panose="020B0502040204020203" charset="-122"/>
                <a:sym typeface="Arial" panose="020B0604020202020204" pitchFamily="34" charset="0"/>
              </a:rPr>
              <a:t>对。可以类似于力学中比较做功快慢的方法。引入“电功率”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1DA7118-5CB3-49EE-B6B2-5AC12AE8D1E2}"/>
              </a:ext>
            </a:extLst>
          </p:cNvPr>
          <p:cNvSpPr txBox="1"/>
          <p:nvPr/>
        </p:nvSpPr>
        <p:spPr>
          <a:xfrm>
            <a:off x="905329" y="448129"/>
            <a:ext cx="1659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课堂导入</a:t>
            </a:r>
          </a:p>
        </p:txBody>
      </p:sp>
    </p:spTree>
    <p:extLst>
      <p:ext uri="{BB962C8B-B14F-4D97-AF65-F5344CB8AC3E}">
        <p14:creationId xmlns:p14="http://schemas.microsoft.com/office/powerpoint/2010/main" val="259853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08167" y="2262316"/>
            <a:ext cx="27347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spcBef>
                <a:spcPct val="50000"/>
              </a:spcBef>
            </a:pPr>
            <a:r>
              <a:rPr kumimoji="1"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kumimoji="1"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定义： 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075533" y="2277705"/>
            <a:ext cx="70456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spcBef>
                <a:spcPct val="50000"/>
              </a:spcBef>
            </a:pPr>
            <a:r>
              <a:rPr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电流在单位时间里所做的功叫电功率。</a:t>
            </a:r>
            <a:endParaRPr lang="en-US" altLang="zh-CN" sz="28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1943007" y="4525651"/>
            <a:ext cx="69716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spcBef>
                <a:spcPct val="50000"/>
              </a:spcBef>
            </a:pP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主要单位：瓦特，简称瓦，符号是</a:t>
            </a:r>
            <a:r>
              <a:rPr kumimoji="1"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W.  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708167" y="3803136"/>
            <a:ext cx="20632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spcBef>
                <a:spcPct val="50000"/>
              </a:spcBef>
            </a:pPr>
            <a:r>
              <a:rPr kumimoji="1"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kumimoji="1"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单位：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79266" y="1557061"/>
            <a:ext cx="26490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spcBef>
                <a:spcPct val="50000"/>
              </a:spcBef>
            </a:pPr>
            <a:r>
              <a:rPr kumimoji="1"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kumimoji="1"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物理意义： </a:t>
            </a: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651016" y="3021810"/>
            <a:ext cx="2791884" cy="5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155" tIns="65077" rIns="130155" bIns="65077">
            <a:spAutoFit/>
          </a:bodyPr>
          <a:lstStyle>
            <a:lvl1pPr defTabSz="976313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defTabSz="976313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defTabSz="976313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defTabSz="976313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defTabSz="976313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defTabSz="9763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defTabSz="1301718" eaLnBrk="1" hangingPunct="1">
              <a:spcBef>
                <a:spcPct val="50000"/>
              </a:spcBef>
            </a:pPr>
            <a:r>
              <a:rPr kumimoji="1"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kumimoji="1"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定义公式：</a:t>
            </a:r>
          </a:p>
        </p:txBody>
      </p:sp>
      <p:sp>
        <p:nvSpPr>
          <p:cNvPr id="20" name="矩形 19"/>
          <p:cNvSpPr/>
          <p:nvPr/>
        </p:nvSpPr>
        <p:spPr>
          <a:xfrm>
            <a:off x="2933448" y="1537268"/>
            <a:ext cx="68178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9170">
              <a:defRPr/>
            </a:pP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表示电流做功快慢，用符号</a:t>
            </a: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</a:t>
            </a:r>
            <a:r>
              <a:rPr lang="zh-CN" altLang="en-US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表示</a:t>
            </a: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  <a:endParaRPr lang="zh-CN" altLang="en-US" sz="28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6011090"/>
              </p:ext>
            </p:extLst>
          </p:nvPr>
        </p:nvGraphicFramePr>
        <p:xfrm>
          <a:off x="3163345" y="2900623"/>
          <a:ext cx="914527" cy="9968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95000" imgH="406080" progId="Equation.DSMT4">
                  <p:embed/>
                </p:oleObj>
              </mc:Choice>
              <mc:Fallback>
                <p:oleObj name="Equation" r:id="rId2" imgW="495000" imgH="406080" progId="Equation.DSMT4">
                  <p:embed/>
                  <p:pic>
                    <p:nvPicPr>
                      <p:cNvPr id="4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3345" y="2900623"/>
                        <a:ext cx="914527" cy="996864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FF6699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1943005" y="5141204"/>
            <a:ext cx="9840383" cy="753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</a:pP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常用单位：</a:t>
            </a:r>
            <a:r>
              <a:rPr kumimoji="1"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kumimoji="1"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kW = 10</a:t>
            </a:r>
            <a:r>
              <a:rPr kumimoji="1" lang="en-US" altLang="zh-CN" sz="2800" kern="0" baseline="30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kumimoji="1"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W</a:t>
            </a: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；　</a:t>
            </a:r>
            <a:r>
              <a:rPr kumimoji="1"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1" lang="zh-CN" altLang="en-US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kumimoji="1"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W = 10</a:t>
            </a:r>
            <a:r>
              <a:rPr kumimoji="1" lang="en-US" altLang="zh-CN" sz="2800" kern="0" baseline="3000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kumimoji="1" lang="en-US" altLang="zh-CN" sz="28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kumimoji="1" lang="en-US" altLang="zh-CN" sz="2800" kern="0" dirty="0" err="1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mW</a:t>
            </a:r>
            <a:endParaRPr kumimoji="1" lang="zh-CN" altLang="en-US" sz="2800" kern="0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71DA7118-5CB3-49EE-B6B2-5AC12AE8D1E2}"/>
              </a:ext>
            </a:extLst>
          </p:cNvPr>
          <p:cNvSpPr txBox="1"/>
          <p:nvPr/>
        </p:nvSpPr>
        <p:spPr>
          <a:xfrm>
            <a:off x="905329" y="448129"/>
            <a:ext cx="2028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一、电功率</a:t>
            </a:r>
          </a:p>
        </p:txBody>
      </p:sp>
    </p:spTree>
    <p:extLst>
      <p:ext uri="{BB962C8B-B14F-4D97-AF65-F5344CB8AC3E}">
        <p14:creationId xmlns:p14="http://schemas.microsoft.com/office/powerpoint/2010/main" val="1359660204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6" grpId="0"/>
      <p:bldP spid="18" grpId="0"/>
      <p:bldP spid="20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80616" y="1536184"/>
            <a:ext cx="41701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spcBef>
                <a:spcPct val="50000"/>
              </a:spcBef>
            </a:pPr>
            <a:r>
              <a:rPr kumimoji="1"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kumimoji="1"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电功率的一般公式：</a:t>
            </a:r>
          </a:p>
        </p:txBody>
      </p:sp>
      <p:grpSp>
        <p:nvGrpSpPr>
          <p:cNvPr id="42" name="组合 41"/>
          <p:cNvGrpSpPr/>
          <p:nvPr/>
        </p:nvGrpSpPr>
        <p:grpSpPr>
          <a:xfrm>
            <a:off x="680616" y="4253066"/>
            <a:ext cx="3825560" cy="1881439"/>
            <a:chOff x="629601" y="2621430"/>
            <a:chExt cx="2869170" cy="1411079"/>
          </a:xfrm>
        </p:grpSpPr>
        <p:sp>
          <p:nvSpPr>
            <p:cNvPr id="30" name="矩形 29"/>
            <p:cNvSpPr/>
            <p:nvPr/>
          </p:nvSpPr>
          <p:spPr>
            <a:xfrm>
              <a:off x="629601" y="2621430"/>
              <a:ext cx="2677656" cy="3462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1219170"/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公式中各物理量的单位：</a:t>
              </a:r>
            </a:p>
          </p:txBody>
        </p:sp>
        <p:grpSp>
          <p:nvGrpSpPr>
            <p:cNvPr id="35" name="组合 34"/>
            <p:cNvGrpSpPr/>
            <p:nvPr/>
          </p:nvGrpSpPr>
          <p:grpSpPr>
            <a:xfrm>
              <a:off x="680451" y="2957842"/>
              <a:ext cx="2818320" cy="1074667"/>
              <a:chOff x="5583722" y="2017699"/>
              <a:chExt cx="2818320" cy="1074667"/>
            </a:xfrm>
          </p:grpSpPr>
          <p:sp>
            <p:nvSpPr>
              <p:cNvPr id="32" name="Rectangle 5"/>
              <p:cNvSpPr>
                <a:spLocks noChangeArrowheads="1"/>
              </p:cNvSpPr>
              <p:nvPr/>
            </p:nvSpPr>
            <p:spPr bwMode="auto">
              <a:xfrm>
                <a:off x="5592285" y="2699951"/>
                <a:ext cx="2779848" cy="3924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defTabSz="1219170" eaLnBrk="0" hangingPunct="0">
                  <a:defRPr/>
                </a:pPr>
                <a:r>
                  <a:rPr kumimoji="1" lang="en-US" altLang="zh-CN" sz="2800" kern="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I</a:t>
                </a:r>
                <a:r>
                  <a:rPr kumimoji="1"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——</a:t>
                </a:r>
                <a:r>
                  <a:rPr kumimoji="1" lang="zh-CN" altLang="en-US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电流</a:t>
                </a:r>
                <a:r>
                  <a:rPr kumimoji="1"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-——</a:t>
                </a:r>
                <a:r>
                  <a:rPr kumimoji="1" lang="zh-CN" altLang="en-US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安培（</a:t>
                </a:r>
                <a:r>
                  <a:rPr kumimoji="1" lang="en-US" altLang="zh-CN" sz="2400" kern="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A</a:t>
                </a:r>
                <a:r>
                  <a:rPr kumimoji="1" lang="zh-CN" altLang="en-US" sz="28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）</a:t>
                </a:r>
              </a:p>
            </p:txBody>
          </p:sp>
          <p:sp>
            <p:nvSpPr>
              <p:cNvPr id="33" name="Rectangle 6"/>
              <p:cNvSpPr>
                <a:spLocks noChangeArrowheads="1"/>
              </p:cNvSpPr>
              <p:nvPr/>
            </p:nvSpPr>
            <p:spPr bwMode="auto">
              <a:xfrm>
                <a:off x="5583722" y="2368550"/>
                <a:ext cx="2767826" cy="346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defTabSz="1219170" eaLnBrk="0" hangingPunct="0">
                  <a:defRPr/>
                </a:pPr>
                <a:r>
                  <a:rPr kumimoji="1" lang="en-US" altLang="zh-CN" sz="2400" kern="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U</a:t>
                </a:r>
                <a:r>
                  <a:rPr kumimoji="1"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——</a:t>
                </a:r>
                <a:r>
                  <a:rPr kumimoji="1" lang="zh-CN" altLang="en-US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电压</a:t>
                </a:r>
                <a:r>
                  <a:rPr kumimoji="1"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——</a:t>
                </a:r>
                <a:r>
                  <a:rPr kumimoji="1" lang="zh-CN" altLang="en-US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伏特（</a:t>
                </a:r>
                <a:r>
                  <a:rPr kumimoji="1" lang="en-US" altLang="zh-CN" sz="2400" kern="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V</a:t>
                </a:r>
                <a:r>
                  <a:rPr kumimoji="1" lang="zh-CN" altLang="en-US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）</a:t>
                </a:r>
              </a:p>
            </p:txBody>
          </p:sp>
          <p:sp>
            <p:nvSpPr>
              <p:cNvPr id="34" name="Rectangle 7"/>
              <p:cNvSpPr>
                <a:spLocks noChangeArrowheads="1"/>
              </p:cNvSpPr>
              <p:nvPr/>
            </p:nvSpPr>
            <p:spPr bwMode="auto">
              <a:xfrm>
                <a:off x="5583722" y="2017699"/>
                <a:ext cx="2818320" cy="3462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defTabSz="1219170" eaLnBrk="0" hangingPunct="0">
                  <a:defRPr/>
                </a:pPr>
                <a:r>
                  <a:rPr kumimoji="1" lang="en-US" altLang="zh-CN" sz="2400" kern="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P</a:t>
                </a:r>
                <a:r>
                  <a:rPr kumimoji="1"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——</a:t>
                </a:r>
                <a:r>
                  <a:rPr kumimoji="1" lang="zh-CN" altLang="en-US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功率</a:t>
                </a:r>
                <a:r>
                  <a:rPr kumimoji="1" lang="en-US" altLang="zh-CN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——</a:t>
                </a:r>
                <a:r>
                  <a:rPr kumimoji="1" lang="zh-CN" altLang="en-US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瓦特（</a:t>
                </a:r>
                <a:r>
                  <a:rPr kumimoji="1" lang="en-US" altLang="zh-CN" sz="2400" kern="0" dirty="0">
                    <a:solidFill>
                      <a:srgbClr val="FF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W</a:t>
                </a:r>
                <a:r>
                  <a:rPr kumimoji="1" lang="zh-CN" altLang="en-US" sz="24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）</a:t>
                </a:r>
              </a:p>
            </p:txBody>
          </p:sp>
        </p:grpSp>
      </p:grpSp>
      <p:grpSp>
        <p:nvGrpSpPr>
          <p:cNvPr id="38" name="组合 37"/>
          <p:cNvGrpSpPr/>
          <p:nvPr/>
        </p:nvGrpSpPr>
        <p:grpSpPr>
          <a:xfrm>
            <a:off x="5090503" y="4231526"/>
            <a:ext cx="6428397" cy="2271106"/>
            <a:chOff x="5003800" y="1957857"/>
            <a:chExt cx="3836988" cy="1703330"/>
          </a:xfrm>
        </p:grpSpPr>
        <p:sp>
          <p:nvSpPr>
            <p:cNvPr id="36" name="Rectangle 3"/>
            <p:cNvSpPr>
              <a:spLocks noChangeArrowheads="1"/>
            </p:cNvSpPr>
            <p:nvPr/>
          </p:nvSpPr>
          <p:spPr bwMode="auto">
            <a:xfrm>
              <a:off x="5003800" y="1957857"/>
              <a:ext cx="1158345" cy="346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just" defTabSz="1219170" eaLnBrk="0" hangingPunct="0">
                <a:defRPr/>
              </a:pPr>
              <a:r>
                <a:rPr kumimoji="1" lang="en-US" altLang="zh-CN" sz="2400" kern="0" dirty="0">
                  <a:solidFill>
                    <a:srgbClr val="FF33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P=UI</a:t>
              </a:r>
              <a:endPara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auto">
            <a:xfrm>
              <a:off x="5003800" y="2390598"/>
              <a:ext cx="3836988" cy="1270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defTabSz="1219170" eaLnBrk="0" hangingPunct="0">
                <a:lnSpc>
                  <a:spcPct val="150000"/>
                </a:lnSpc>
                <a:defRPr/>
              </a:pPr>
              <a:r>
                <a:rPr kumimoji="1"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注意：使用这个公式时，只有电流、电压的单位是</a:t>
              </a:r>
              <a:r>
                <a:rPr kumimoji="1" lang="zh-CN" altLang="en-US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安培、伏特</a:t>
              </a:r>
              <a:r>
                <a:rPr kumimoji="1"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时，所的功率的单位才是</a:t>
              </a:r>
              <a:r>
                <a:rPr kumimoji="1" lang="zh-CN" altLang="en-US" sz="2400" kern="0" dirty="0">
                  <a:solidFill>
                    <a:srgbClr val="FF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瓦特</a:t>
              </a:r>
            </a:p>
          </p:txBody>
        </p:sp>
      </p:grpSp>
      <p:graphicFrame>
        <p:nvGraphicFramePr>
          <p:cNvPr id="39" name="对象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449446"/>
              </p:ext>
            </p:extLst>
          </p:nvPr>
        </p:nvGraphicFramePr>
        <p:xfrm>
          <a:off x="4168118" y="1907050"/>
          <a:ext cx="1844770" cy="905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38080" imgH="406080" progId="Equation.DSMT4">
                  <p:embed/>
                </p:oleObj>
              </mc:Choice>
              <mc:Fallback>
                <p:oleObj name="Equation" r:id="rId2" imgW="838080" imgH="406080" progId="Equation.DSMT4">
                  <p:embed/>
                  <p:pic>
                    <p:nvPicPr>
                      <p:cNvPr id="39" name="对象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8118" y="1907050"/>
                        <a:ext cx="1844770" cy="9054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对象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142372"/>
              </p:ext>
            </p:extLst>
          </p:nvPr>
        </p:nvGraphicFramePr>
        <p:xfrm>
          <a:off x="6420269" y="2107842"/>
          <a:ext cx="2382346" cy="403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66680" imgH="177480" progId="Equation.DSMT4">
                  <p:embed/>
                </p:oleObj>
              </mc:Choice>
              <mc:Fallback>
                <p:oleObj name="Equation" r:id="rId4" imgW="1066680" imgH="177480" progId="Equation.DSMT4">
                  <p:embed/>
                  <p:pic>
                    <p:nvPicPr>
                      <p:cNvPr id="40" name="对象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0269" y="2107842"/>
                        <a:ext cx="2382346" cy="4032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对象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475944"/>
              </p:ext>
            </p:extLst>
          </p:nvPr>
        </p:nvGraphicFramePr>
        <p:xfrm>
          <a:off x="4652748" y="2967532"/>
          <a:ext cx="3364093" cy="8464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50960" imgH="406080" progId="Equation.DSMT4">
                  <p:embed/>
                </p:oleObj>
              </mc:Choice>
              <mc:Fallback>
                <p:oleObj name="Equation" r:id="rId6" imgW="1650960" imgH="406080" progId="Equation.DSMT4">
                  <p:embed/>
                  <p:pic>
                    <p:nvPicPr>
                      <p:cNvPr id="41" name="对象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2748" y="2967532"/>
                        <a:ext cx="3364093" cy="8464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文本框 14">
            <a:extLst>
              <a:ext uri="{FF2B5EF4-FFF2-40B4-BE49-F238E27FC236}">
                <a16:creationId xmlns:a16="http://schemas.microsoft.com/office/drawing/2014/main" id="{71DA7118-5CB3-49EE-B6B2-5AC12AE8D1E2}"/>
              </a:ext>
            </a:extLst>
          </p:cNvPr>
          <p:cNvSpPr txBox="1"/>
          <p:nvPr/>
        </p:nvSpPr>
        <p:spPr>
          <a:xfrm>
            <a:off x="905329" y="448129"/>
            <a:ext cx="2028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一、电功率</a:t>
            </a:r>
          </a:p>
        </p:txBody>
      </p:sp>
    </p:spTree>
    <p:extLst>
      <p:ext uri="{BB962C8B-B14F-4D97-AF65-F5344CB8AC3E}">
        <p14:creationId xmlns:p14="http://schemas.microsoft.com/office/powerpoint/2010/main" val="358821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660400" y="5098349"/>
            <a:ext cx="10464575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1" hangingPunct="1">
              <a:spcBef>
                <a:spcPct val="50000"/>
              </a:spcBef>
              <a:defRPr kumimoji="1" sz="240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defTabSz="1219170">
              <a:lnSpc>
                <a:spcPct val="150000"/>
              </a:lnSpc>
              <a:spcBef>
                <a:spcPts val="0"/>
              </a:spcBef>
            </a:pPr>
            <a:r>
              <a:rPr lang="zh-CN" altLang="en-US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 各种不同的用电器，电功率一般是不同的，翻看用电器的说明书，我们常常可以看到“电功率”这样的参数。下面是一些用电器的电功率。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60400" y="1421827"/>
            <a:ext cx="28425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spcBef>
                <a:spcPct val="50000"/>
              </a:spcBef>
            </a:pPr>
            <a:r>
              <a:rPr kumimoji="1" lang="en-US" altLang="zh-CN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kumimoji="1" lang="zh-CN" altLang="en-US" sz="28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推导公式：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558142" y="1953941"/>
            <a:ext cx="10418401" cy="1077383"/>
            <a:chOff x="204877" y="512252"/>
            <a:chExt cx="7813801" cy="808037"/>
          </a:xfrm>
        </p:grpSpPr>
        <p:sp>
          <p:nvSpPr>
            <p:cNvPr id="9" name="矩形 8"/>
            <p:cNvSpPr/>
            <p:nvPr/>
          </p:nvSpPr>
          <p:spPr>
            <a:xfrm>
              <a:off x="204877" y="712429"/>
              <a:ext cx="2250455" cy="3462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1219170"/>
              <a:r>
                <a:rPr kumimoji="1" lang="zh-CN" altLang="en-US" sz="240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</a:t>
              </a:r>
              <a:r>
                <a:rPr kumimoji="1" lang="en-US" altLang="zh-CN" sz="240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  <a:r>
                <a:rPr kumimoji="1" lang="zh-CN" altLang="en-US" sz="240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）由</a:t>
              </a:r>
              <a:r>
                <a:rPr kumimoji="1" lang="en-US" altLang="zh-CN" sz="240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P= U.I</a:t>
              </a:r>
              <a:endParaRPr lang="zh-CN" altLang="en-US" sz="2400" kern="0" dirty="0"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5" name="Group 16"/>
            <p:cNvGrpSpPr>
              <a:grpSpLocks/>
            </p:cNvGrpSpPr>
            <p:nvPr/>
          </p:nvGrpSpPr>
          <p:grpSpPr bwMode="auto">
            <a:xfrm>
              <a:off x="5730291" y="590042"/>
              <a:ext cx="2288387" cy="623888"/>
              <a:chOff x="408" y="3839"/>
              <a:chExt cx="1037" cy="393"/>
            </a:xfrm>
          </p:grpSpPr>
          <p:sp>
            <p:nvSpPr>
              <p:cNvPr id="16" name="Rectangle 17"/>
              <p:cNvSpPr>
                <a:spLocks noChangeArrowheads="1"/>
              </p:cNvSpPr>
              <p:nvPr/>
            </p:nvSpPr>
            <p:spPr bwMode="auto">
              <a:xfrm>
                <a:off x="408" y="3945"/>
                <a:ext cx="816" cy="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219170"/>
                <a:r>
                  <a:rPr kumimoji="1" lang="zh-CN" altLang="en-US" sz="2400" kern="0" dirty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可得：</a:t>
                </a:r>
                <a:r>
                  <a:rPr kumimoji="1" lang="en-US" altLang="zh-CN" sz="2400" kern="0" dirty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P </a:t>
                </a:r>
                <a:r>
                  <a:rPr kumimoji="1" lang="en-US" sz="2400" kern="0" dirty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=</a:t>
                </a:r>
                <a:endParaRPr kumimoji="1" lang="en-US" altLang="zh-CN" sz="2400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" name="Rectangle 18"/>
              <p:cNvSpPr>
                <a:spLocks noChangeArrowheads="1"/>
              </p:cNvSpPr>
              <p:nvPr/>
            </p:nvSpPr>
            <p:spPr bwMode="auto">
              <a:xfrm>
                <a:off x="910" y="3839"/>
                <a:ext cx="535" cy="3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defTabSz="1219170">
                  <a:defRPr/>
                </a:pPr>
                <a:r>
                  <a:rPr kumimoji="1" lang="en-US" altLang="zh-CN" sz="2400" kern="0" dirty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U</a:t>
                </a:r>
                <a:r>
                  <a:rPr kumimoji="1" lang="en-US" altLang="zh-CN" sz="2400" kern="0" baseline="30000" dirty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2</a:t>
                </a:r>
              </a:p>
              <a:p>
                <a:pPr algn="ctr" defTabSz="1219170">
                  <a:defRPr/>
                </a:pPr>
                <a:r>
                  <a:rPr kumimoji="1" lang="en-US" altLang="zh-CN" sz="2400" kern="0" dirty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R</a:t>
                </a:r>
              </a:p>
            </p:txBody>
          </p:sp>
          <p:sp>
            <p:nvSpPr>
              <p:cNvPr id="18" name="Line 19"/>
              <p:cNvSpPr>
                <a:spLocks noChangeShapeType="1"/>
              </p:cNvSpPr>
              <p:nvPr/>
            </p:nvSpPr>
            <p:spPr bwMode="auto">
              <a:xfrm flipV="1">
                <a:off x="1055" y="4112"/>
                <a:ext cx="19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defTabSz="1219170">
                  <a:defRPr/>
                </a:pPr>
                <a:endParaRPr lang="zh-CN" altLang="en-US" sz="3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21" name="组合 20"/>
            <p:cNvGrpSpPr/>
            <p:nvPr/>
          </p:nvGrpSpPr>
          <p:grpSpPr>
            <a:xfrm>
              <a:off x="2305267" y="512252"/>
              <a:ext cx="3220947" cy="808037"/>
              <a:chOff x="2022565" y="744657"/>
              <a:chExt cx="3220947" cy="808037"/>
            </a:xfrm>
          </p:grpSpPr>
          <p:grpSp>
            <p:nvGrpSpPr>
              <p:cNvPr id="11" name="Group 12"/>
              <p:cNvGrpSpPr>
                <a:grpSpLocks/>
              </p:cNvGrpSpPr>
              <p:nvPr/>
            </p:nvGrpSpPr>
            <p:grpSpPr bwMode="auto">
              <a:xfrm>
                <a:off x="4268787" y="744657"/>
                <a:ext cx="974725" cy="808037"/>
                <a:chOff x="474" y="3718"/>
                <a:chExt cx="614" cy="509"/>
              </a:xfrm>
            </p:grpSpPr>
            <p:sp>
              <p:nvSpPr>
                <p:cNvPr id="12" name="Rectangle 13"/>
                <p:cNvSpPr>
                  <a:spLocks noChangeArrowheads="1"/>
                </p:cNvSpPr>
                <p:nvPr/>
              </p:nvSpPr>
              <p:spPr bwMode="auto">
                <a:xfrm>
                  <a:off x="474" y="3810"/>
                  <a:ext cx="614" cy="21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defTabSz="1219170">
                    <a:defRPr/>
                  </a:pPr>
                  <a:r>
                    <a:rPr lang="en-US" altLang="zh-CN" sz="2400" i="1" kern="0" dirty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Times New Roman" pitchFamily="18" charset="0"/>
                      <a:sym typeface="Arial" panose="020B0604020202020204" pitchFamily="34" charset="0"/>
                    </a:rPr>
                    <a:t>I </a:t>
                  </a:r>
                  <a:r>
                    <a:rPr lang="en-US" sz="2400" b="1" kern="0" dirty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Times New Roman" pitchFamily="18" charset="0"/>
                      <a:sym typeface="Arial" panose="020B0604020202020204" pitchFamily="34" charset="0"/>
                    </a:rPr>
                    <a:t>=</a:t>
                  </a:r>
                  <a:endParaRPr lang="en-US" altLang="zh-CN" sz="2400" b="1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itchFamily="18" charset="0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3" name="Rectangle 14"/>
                <p:cNvSpPr>
                  <a:spLocks noChangeArrowheads="1"/>
                </p:cNvSpPr>
                <p:nvPr/>
              </p:nvSpPr>
              <p:spPr bwMode="auto">
                <a:xfrm>
                  <a:off x="834" y="3718"/>
                  <a:ext cx="227" cy="50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 defTabSz="1219170"/>
                  <a:r>
                    <a:rPr lang="en-US" altLang="zh-CN" sz="3200" b="1" i="1" kern="0" dirty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U</a:t>
                  </a:r>
                </a:p>
                <a:p>
                  <a:pPr algn="ctr" defTabSz="1219170"/>
                  <a:r>
                    <a:rPr lang="en-US" altLang="zh-CN" sz="3200" b="1" i="1" kern="0" dirty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sym typeface="Arial" panose="020B0604020202020204" pitchFamily="34" charset="0"/>
                    </a:rPr>
                    <a:t>R</a:t>
                  </a:r>
                </a:p>
              </p:txBody>
            </p:sp>
            <p:sp>
              <p:nvSpPr>
                <p:cNvPr id="14" name="Line 15"/>
                <p:cNvSpPr>
                  <a:spLocks noChangeShapeType="1"/>
                </p:cNvSpPr>
                <p:nvPr/>
              </p:nvSpPr>
              <p:spPr bwMode="auto">
                <a:xfrm>
                  <a:off x="883" y="4009"/>
                  <a:ext cx="20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defTabSz="1219170">
                    <a:defRPr/>
                  </a:pPr>
                  <a:endParaRPr lang="zh-CN" altLang="en-US" sz="3200" b="1" kern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sp>
            <p:nvSpPr>
              <p:cNvPr id="20" name="Text Box 4"/>
              <p:cNvSpPr txBox="1">
                <a:spLocks noChangeArrowheads="1"/>
              </p:cNvSpPr>
              <p:nvPr/>
            </p:nvSpPr>
            <p:spPr bwMode="auto">
              <a:xfrm>
                <a:off x="2022565" y="947455"/>
                <a:ext cx="2131923" cy="3462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defTabSz="1219170" eaLnBrk="1" hangingPunct="1">
                  <a:spcBef>
                    <a:spcPct val="50000"/>
                  </a:spcBef>
                </a:pPr>
                <a:r>
                  <a:rPr kumimoji="1" lang="zh-CN" altLang="en-US" sz="2400" kern="0" dirty="0"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rPr>
                  <a:t>根据欧姆定律：</a:t>
                </a:r>
              </a:p>
            </p:txBody>
          </p:sp>
        </p:grpSp>
      </p:grpSp>
      <p:grpSp>
        <p:nvGrpSpPr>
          <p:cNvPr id="32" name="组合 31"/>
          <p:cNvGrpSpPr/>
          <p:nvPr/>
        </p:nvGrpSpPr>
        <p:grpSpPr>
          <a:xfrm>
            <a:off x="558142" y="3097579"/>
            <a:ext cx="8083181" cy="461667"/>
            <a:chOff x="261630" y="1420303"/>
            <a:chExt cx="6062386" cy="346249"/>
          </a:xfrm>
        </p:grpSpPr>
        <p:sp>
          <p:nvSpPr>
            <p:cNvPr id="19" name="Rectangle 31"/>
            <p:cNvSpPr>
              <a:spLocks noChangeArrowheads="1"/>
            </p:cNvSpPr>
            <p:nvPr/>
          </p:nvSpPr>
          <p:spPr bwMode="auto">
            <a:xfrm>
              <a:off x="5136566" y="1420304"/>
              <a:ext cx="1187450" cy="346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defTabSz="1219170"/>
              <a:r>
                <a:rPr lang="en-US" sz="2400" i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itchFamily="18" charset="0"/>
                  <a:sym typeface="Arial" panose="020B0604020202020204" pitchFamily="34" charset="0"/>
                </a:rPr>
                <a:t>P = I</a:t>
              </a:r>
              <a:r>
                <a:rPr lang="en-US" sz="2400" i="1" kern="0" baseline="3000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itchFamily="18" charset="0"/>
                  <a:sym typeface="Arial" panose="020B0604020202020204" pitchFamily="34" charset="0"/>
                </a:rPr>
                <a:t>2</a:t>
              </a:r>
              <a:r>
                <a:rPr lang="en-US" sz="2400" i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itchFamily="18" charset="0"/>
                  <a:sym typeface="Arial" panose="020B0604020202020204" pitchFamily="34" charset="0"/>
                </a:rPr>
                <a:t>R</a:t>
              </a:r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61630" y="1420303"/>
              <a:ext cx="5040746" cy="346248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</a:lstStyle>
            <a:p>
              <a:pPr defTabSz="1219170"/>
              <a:r>
                <a:rPr lang="zh-CN" altLang="en-US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（</a:t>
              </a:r>
              <a:r>
                <a:rPr lang="en-US" altLang="zh-CN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lang="zh-CN" altLang="en-US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）把 </a:t>
              </a:r>
              <a:r>
                <a:rPr lang="en-US" altLang="zh-CN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U= I.R  </a:t>
              </a:r>
              <a:r>
                <a:rPr lang="zh-CN" altLang="en-US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代入</a:t>
              </a:r>
              <a:r>
                <a:rPr lang="en-US" altLang="zh-CN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P= U.I  </a:t>
              </a:r>
              <a:r>
                <a:rPr lang="zh-CN" altLang="en-US" kern="0" dirty="0"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可得：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494645" y="3605202"/>
            <a:ext cx="2397987" cy="1623054"/>
            <a:chOff x="5000212" y="2370146"/>
            <a:chExt cx="1798490" cy="1217290"/>
          </a:xfrm>
        </p:grpSpPr>
        <p:sp>
          <p:nvSpPr>
            <p:cNvPr id="25" name="Rectangle 31"/>
            <p:cNvSpPr>
              <a:spLocks noChangeArrowheads="1"/>
            </p:cNvSpPr>
            <p:nvPr/>
          </p:nvSpPr>
          <p:spPr bwMode="auto">
            <a:xfrm>
              <a:off x="5054383" y="3125771"/>
              <a:ext cx="1392238" cy="346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defTabSz="1219170"/>
              <a:r>
                <a:rPr lang="en-US" sz="2400" b="1" i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itchFamily="18" charset="0"/>
                  <a:sym typeface="Arial" panose="020B0604020202020204" pitchFamily="34" charset="0"/>
                </a:rPr>
                <a:t>P = I</a:t>
              </a:r>
              <a:r>
                <a:rPr lang="en-US" sz="2400" b="1" i="1" kern="0" baseline="3000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itchFamily="18" charset="0"/>
                  <a:sym typeface="Arial" panose="020B0604020202020204" pitchFamily="34" charset="0"/>
                </a:rPr>
                <a:t>2</a:t>
              </a:r>
              <a:r>
                <a:rPr lang="en-US" sz="2400" b="1" i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itchFamily="18" charset="0"/>
                  <a:sym typeface="Arial" panose="020B0604020202020204" pitchFamily="34" charset="0"/>
                </a:rPr>
                <a:t>R</a:t>
              </a:r>
            </a:p>
          </p:txBody>
        </p:sp>
        <p:sp>
          <p:nvSpPr>
            <p:cNvPr id="26" name="AutoShape 27"/>
            <p:cNvSpPr>
              <a:spLocks/>
            </p:cNvSpPr>
            <p:nvPr/>
          </p:nvSpPr>
          <p:spPr bwMode="auto">
            <a:xfrm>
              <a:off x="6358466" y="2474102"/>
              <a:ext cx="266912" cy="1113334"/>
            </a:xfrm>
            <a:prstGeom prst="rightBrace">
              <a:avLst>
                <a:gd name="adj1" fmla="val 56029"/>
                <a:gd name="adj2" fmla="val 50000"/>
              </a:avLst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 defTabSz="1219170">
                <a:defRPr/>
              </a:pPr>
              <a:endParaRPr lang="zh-CN" altLang="en-US" sz="3200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27" name="Group 16"/>
            <p:cNvGrpSpPr>
              <a:grpSpLocks/>
            </p:cNvGrpSpPr>
            <p:nvPr/>
          </p:nvGrpSpPr>
          <p:grpSpPr bwMode="auto">
            <a:xfrm>
              <a:off x="5000212" y="2370146"/>
              <a:ext cx="1798490" cy="623888"/>
              <a:chOff x="388" y="3835"/>
              <a:chExt cx="815" cy="393"/>
            </a:xfrm>
          </p:grpSpPr>
          <p:sp>
            <p:nvSpPr>
              <p:cNvPr id="28" name="Rectangle 17"/>
              <p:cNvSpPr>
                <a:spLocks noChangeArrowheads="1"/>
              </p:cNvSpPr>
              <p:nvPr/>
            </p:nvSpPr>
            <p:spPr bwMode="auto">
              <a:xfrm>
                <a:off x="388" y="3936"/>
                <a:ext cx="680" cy="2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defTabSz="1219170">
                  <a:defRPr/>
                </a:pPr>
                <a:r>
                  <a:rPr lang="en-US" altLang="zh-CN" sz="2400" b="1" i="1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itchFamily="18" charset="0"/>
                    <a:sym typeface="Arial" panose="020B0604020202020204" pitchFamily="34" charset="0"/>
                  </a:rPr>
                  <a:t>P </a:t>
                </a:r>
                <a:r>
                  <a:rPr lang="en-US" sz="2400" b="1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itchFamily="18" charset="0"/>
                    <a:sym typeface="Arial" panose="020B0604020202020204" pitchFamily="34" charset="0"/>
                  </a:rPr>
                  <a:t>=</a:t>
                </a:r>
                <a:endParaRPr lang="en-US" altLang="zh-CN" sz="2400" b="1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cs typeface="Times New Roman" pitchFamily="18" charset="0"/>
                  <a:sym typeface="Arial" panose="020B0604020202020204" pitchFamily="34" charset="0"/>
                </a:endParaRPr>
              </a:p>
            </p:txBody>
          </p:sp>
          <p:sp>
            <p:nvSpPr>
              <p:cNvPr id="29" name="Rectangle 18"/>
              <p:cNvSpPr>
                <a:spLocks noChangeArrowheads="1"/>
              </p:cNvSpPr>
              <p:nvPr/>
            </p:nvSpPr>
            <p:spPr bwMode="auto">
              <a:xfrm>
                <a:off x="668" y="3835"/>
                <a:ext cx="535" cy="3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defTabSz="1219170"/>
                <a:r>
                  <a:rPr lang="en-US" altLang="zh-CN" sz="2400" b="1" i="1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itchFamily="18" charset="0"/>
                    <a:sym typeface="Arial" panose="020B0604020202020204" pitchFamily="34" charset="0"/>
                  </a:rPr>
                  <a:t>U</a:t>
                </a:r>
                <a:r>
                  <a:rPr lang="en-US" altLang="zh-CN" sz="2400" b="1" i="1" kern="0" baseline="3000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itchFamily="18" charset="0"/>
                    <a:sym typeface="Arial" panose="020B0604020202020204" pitchFamily="34" charset="0"/>
                  </a:rPr>
                  <a:t>2</a:t>
                </a:r>
              </a:p>
              <a:p>
                <a:pPr defTabSz="1219170"/>
                <a:r>
                  <a:rPr lang="en-US" altLang="zh-CN" sz="2400" b="1" i="1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Times New Roman" pitchFamily="18" charset="0"/>
                    <a:sym typeface="Arial" panose="020B0604020202020204" pitchFamily="34" charset="0"/>
                  </a:rPr>
                  <a:t>R</a:t>
                </a:r>
              </a:p>
            </p:txBody>
          </p:sp>
          <p:sp>
            <p:nvSpPr>
              <p:cNvPr id="30" name="Line 19"/>
              <p:cNvSpPr>
                <a:spLocks noChangeShapeType="1"/>
              </p:cNvSpPr>
              <p:nvPr/>
            </p:nvSpPr>
            <p:spPr bwMode="auto">
              <a:xfrm>
                <a:off x="658" y="4081"/>
                <a:ext cx="273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 defTabSz="1219170">
                  <a:defRPr/>
                </a:pPr>
                <a:endParaRPr lang="zh-CN" altLang="en-US" sz="3200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3773508" y="4161556"/>
            <a:ext cx="68916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defTabSz="1219170" eaLnBrk="1" hangingPunct="1">
              <a:spcBef>
                <a:spcPct val="50000"/>
              </a:spcBef>
            </a:pPr>
            <a:r>
              <a:rPr kumimoji="1" lang="zh-CN" altLang="en-US" sz="2400" kern="0" dirty="0">
                <a:solidFill>
                  <a:srgbClr val="FF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这两个公式只能在纯电阻电路中使用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71DA7118-5CB3-49EE-B6B2-5AC12AE8D1E2}"/>
              </a:ext>
            </a:extLst>
          </p:cNvPr>
          <p:cNvSpPr txBox="1"/>
          <p:nvPr/>
        </p:nvSpPr>
        <p:spPr>
          <a:xfrm>
            <a:off x="905329" y="448129"/>
            <a:ext cx="2028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一、电功率</a:t>
            </a:r>
          </a:p>
        </p:txBody>
      </p:sp>
    </p:spTree>
    <p:extLst>
      <p:ext uri="{BB962C8B-B14F-4D97-AF65-F5344CB8AC3E}">
        <p14:creationId xmlns:p14="http://schemas.microsoft.com/office/powerpoint/2010/main" val="258280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 autoUpdateAnimBg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2"/>
          <p:cNvSpPr>
            <a:spLocks noChangeArrowheads="1"/>
          </p:cNvSpPr>
          <p:nvPr/>
        </p:nvSpPr>
        <p:spPr bwMode="auto">
          <a:xfrm>
            <a:off x="579429" y="1352720"/>
            <a:ext cx="10910004" cy="1189901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1219170">
              <a:lnSpc>
                <a:spcPct val="140000"/>
              </a:lnSpc>
            </a:pPr>
            <a:r>
              <a: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　农田灌溉时用来带动水泵的电动机，功率大约在几千瓦到几十千瓦之间；大型发电站的发电功率可达一百万千瓦以上。发光二极管的功率约为</a:t>
            </a:r>
            <a:r>
              <a:rPr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50</a:t>
            </a:r>
            <a:r>
              <a:rPr kumimoji="1" lang="en-US" altLang="zh-CN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mW</a:t>
            </a:r>
            <a:r>
              <a:rPr kumimoji="1"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Times New Roman" pitchFamily="18" charset="0"/>
                <a:sym typeface="Arial" panose="020B0604020202020204" pitchFamily="34" charset="0"/>
              </a:rPr>
              <a:t>。</a:t>
            </a:r>
            <a:endParaRPr lang="zh-CN" altLang="en-US" sz="2400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Medium" panose="020B0600000000000000" pitchFamily="34" charset="-122"/>
              <a:cs typeface="Times New Roman" pitchFamily="18" charset="0"/>
              <a:sym typeface="Arial" panose="020B0604020202020204" pitchFamily="34" charset="0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1140978" y="3265714"/>
            <a:ext cx="2319895" cy="2305126"/>
            <a:chOff x="544513" y="2754874"/>
            <a:chExt cx="2160000" cy="2146249"/>
          </a:xfrm>
        </p:grpSpPr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860926" y="4554874"/>
              <a:ext cx="1188008" cy="346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defTabSz="1219170"/>
              <a:r>
                <a:rPr lang="zh-CN" altLang="en-US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电动机</a:t>
              </a:r>
            </a:p>
          </p:txBody>
        </p:sp>
        <p:pic>
          <p:nvPicPr>
            <p:cNvPr id="14" name="Picture 2" descr="http://t3.baidu.com/it/u=3513634415,77663964&amp;fm=23&amp;gp=0.jpg"/>
            <p:cNvPicPr preferRelativeResize="0">
              <a:picLocks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513" y="2754874"/>
              <a:ext cx="2160000" cy="1800000"/>
            </a:xfrm>
            <a:prstGeom prst="rect">
              <a:avLst/>
            </a:prstGeom>
            <a:noFill/>
            <a:ln>
              <a:noFill/>
            </a:ln>
            <a:effectLst>
              <a:outerShdw blurRad="647700" dist="50800" dir="5400000" algn="ctr" rotWithShape="0">
                <a:srgbClr val="000000">
                  <a:alpha val="46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8" name="组合 17"/>
          <p:cNvGrpSpPr/>
          <p:nvPr/>
        </p:nvGrpSpPr>
        <p:grpSpPr>
          <a:xfrm>
            <a:off x="5009392" y="3486829"/>
            <a:ext cx="2319895" cy="2084011"/>
            <a:chOff x="3445823" y="3006491"/>
            <a:chExt cx="2160000" cy="1940374"/>
          </a:xfrm>
        </p:grpSpPr>
        <p:pic>
          <p:nvPicPr>
            <p:cNvPr id="6146" name="Picture 2"/>
            <p:cNvPicPr preferRelativeResize="0"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445823" y="3006491"/>
              <a:ext cx="2160000" cy="1388249"/>
            </a:xfrm>
            <a:prstGeom prst="rect">
              <a:avLst/>
            </a:prstGeom>
            <a:noFill/>
            <a:ln>
              <a:noFill/>
            </a:ln>
            <a:effectLst>
              <a:outerShdw blurRad="647700" dist="50800" dir="5400000" algn="ctr" rotWithShape="0">
                <a:srgbClr val="000000">
                  <a:alpha val="46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矩形 15"/>
            <p:cNvSpPr/>
            <p:nvPr/>
          </p:nvSpPr>
          <p:spPr>
            <a:xfrm>
              <a:off x="3483126" y="4600616"/>
              <a:ext cx="2122697" cy="346249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defTabSz="1219170"/>
              <a:r>
                <a:rPr lang="zh-CN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大型发电机组</a:t>
              </a:r>
              <a:r>
                <a:rPr lang="en-US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</a:t>
              </a:r>
              <a:endParaRPr lang="zh-CN" altLang="en-US" sz="24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8793800" y="3326703"/>
            <a:ext cx="2319895" cy="2305126"/>
            <a:chOff x="6284130" y="2702418"/>
            <a:chExt cx="2160000" cy="2146249"/>
          </a:xfrm>
        </p:grpSpPr>
        <p:sp>
          <p:nvSpPr>
            <p:cNvPr id="15" name="矩形 14"/>
            <p:cNvSpPr/>
            <p:nvPr/>
          </p:nvSpPr>
          <p:spPr>
            <a:xfrm>
              <a:off x="6502355" y="4502418"/>
              <a:ext cx="1723549" cy="346249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defTabSz="1219170"/>
              <a:r>
                <a:rPr lang="zh-CN" altLang="zh-CN" sz="24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发光二极管</a:t>
              </a:r>
            </a:p>
          </p:txBody>
        </p:sp>
        <p:pic>
          <p:nvPicPr>
            <p:cNvPr id="6147" name="Picture 3" descr="二极管"/>
            <p:cNvPicPr preferRelativeResize="0"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4130" y="2702418"/>
              <a:ext cx="2160000" cy="1800000"/>
            </a:xfrm>
            <a:prstGeom prst="rect">
              <a:avLst/>
            </a:prstGeom>
            <a:noFill/>
            <a:ln>
              <a:noFill/>
            </a:ln>
            <a:effectLst>
              <a:outerShdw blurRad="647700" dist="50800" dir="5400000" algn="ctr" rotWithShape="0">
                <a:srgbClr val="000000">
                  <a:alpha val="46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文本框 19">
            <a:extLst>
              <a:ext uri="{FF2B5EF4-FFF2-40B4-BE49-F238E27FC236}">
                <a16:creationId xmlns:a16="http://schemas.microsoft.com/office/drawing/2014/main" id="{71DA7118-5CB3-49EE-B6B2-5AC12AE8D1E2}"/>
              </a:ext>
            </a:extLst>
          </p:cNvPr>
          <p:cNvSpPr txBox="1"/>
          <p:nvPr/>
        </p:nvSpPr>
        <p:spPr>
          <a:xfrm>
            <a:off x="905329" y="448129"/>
            <a:ext cx="12907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小资料</a:t>
            </a:r>
          </a:p>
        </p:txBody>
      </p:sp>
    </p:spTree>
    <p:extLst>
      <p:ext uri="{BB962C8B-B14F-4D97-AF65-F5344CB8AC3E}">
        <p14:creationId xmlns:p14="http://schemas.microsoft.com/office/powerpoint/2010/main" val="142088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/>
          <p:nvPr>
            <p:extLst>
              <p:ext uri="{D42A27DB-BD31-4B8C-83A1-F6EECF244321}">
                <p14:modId xmlns:p14="http://schemas.microsoft.com/office/powerpoint/2010/main" val="736651284"/>
              </p:ext>
            </p:extLst>
          </p:nvPr>
        </p:nvGraphicFramePr>
        <p:xfrm>
          <a:off x="819664" y="2423885"/>
          <a:ext cx="10552672" cy="30983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6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4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7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2161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 dirty="0">
                          <a:ln>
                            <a:solidFill>
                              <a:srgbClr val="E8E8E8"/>
                            </a:solidFill>
                          </a:ln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天河一号巨型计算机</a:t>
                      </a:r>
                    </a:p>
                  </a:txBody>
                  <a:tcPr marL="121920" marR="121920" marT="60973" marB="609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2400" b="1">
                          <a:ln>
                            <a:solidFill>
                              <a:srgbClr val="E8E8E8"/>
                            </a:solidFill>
                          </a:ln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4.04×10</a:t>
                      </a:r>
                      <a:r>
                        <a:rPr lang="en-US" altLang="zh-CN" sz="2400" b="1" baseline="30000">
                          <a:ln>
                            <a:solidFill>
                              <a:srgbClr val="E8E8E8"/>
                            </a:solidFill>
                          </a:ln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6</a:t>
                      </a:r>
                      <a:r>
                        <a:rPr lang="en-US" altLang="zh-CN" sz="2400" b="1">
                          <a:ln>
                            <a:solidFill>
                              <a:srgbClr val="E8E8E8"/>
                            </a:solidFill>
                          </a:ln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W</a:t>
                      </a:r>
                    </a:p>
                  </a:txBody>
                  <a:tcPr marL="121920" marR="121920" marT="60973" marB="609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 dirty="0">
                          <a:ln>
                            <a:solidFill>
                              <a:srgbClr val="E8E8E8"/>
                            </a:solidFill>
                          </a:ln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液晶电视机</a:t>
                      </a:r>
                    </a:p>
                  </a:txBody>
                  <a:tcPr marL="121920" marR="121920" marT="60973" marB="609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>
                          <a:ln>
                            <a:solidFill>
                              <a:srgbClr val="E8E8E8"/>
                            </a:solidFill>
                          </a:ln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约</a:t>
                      </a:r>
                      <a:r>
                        <a:rPr lang="en-US" altLang="zh-CN" sz="2400" b="1">
                          <a:ln>
                            <a:solidFill>
                              <a:srgbClr val="E8E8E8"/>
                            </a:solidFill>
                          </a:ln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100W</a:t>
                      </a:r>
                      <a:endParaRPr lang="zh-CN" altLang="en-US" sz="2400" b="1">
                        <a:ln>
                          <a:solidFill>
                            <a:srgbClr val="E8E8E8"/>
                          </a:solidFill>
                        </a:ln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20" marR="121920" marT="60973" marB="609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821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 dirty="0">
                          <a:ln>
                            <a:solidFill>
                              <a:srgbClr val="E8E8E8"/>
                            </a:solidFill>
                          </a:ln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家用空调</a:t>
                      </a:r>
                    </a:p>
                  </a:txBody>
                  <a:tcPr marL="121920" marR="121920" marT="60973" marB="609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>
                          <a:ln>
                            <a:solidFill>
                              <a:srgbClr val="E8E8E8"/>
                            </a:solidFill>
                          </a:ln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约</a:t>
                      </a:r>
                      <a:r>
                        <a:rPr lang="en-US" altLang="zh-CN" sz="2400" b="1">
                          <a:ln>
                            <a:solidFill>
                              <a:srgbClr val="E8E8E8"/>
                            </a:solidFill>
                          </a:ln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1000W</a:t>
                      </a:r>
                    </a:p>
                  </a:txBody>
                  <a:tcPr marL="121920" marR="121920" marT="60973" marB="609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>
                          <a:ln>
                            <a:solidFill>
                              <a:srgbClr val="E8E8E8"/>
                            </a:solidFill>
                          </a:ln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排风扇</a:t>
                      </a:r>
                    </a:p>
                  </a:txBody>
                  <a:tcPr marL="121920" marR="121920" marT="60973" marB="609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 dirty="0">
                          <a:ln>
                            <a:solidFill>
                              <a:srgbClr val="E8E8E8"/>
                            </a:solidFill>
                          </a:ln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约</a:t>
                      </a:r>
                      <a:r>
                        <a:rPr lang="en-US" altLang="zh-CN" sz="2400" b="1" dirty="0">
                          <a:ln>
                            <a:solidFill>
                              <a:srgbClr val="E8E8E8"/>
                            </a:solidFill>
                          </a:ln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20W</a:t>
                      </a:r>
                      <a:endParaRPr lang="zh-CN" altLang="en-US" sz="2400" b="1" dirty="0">
                        <a:ln>
                          <a:solidFill>
                            <a:srgbClr val="E8E8E8"/>
                          </a:solidFill>
                        </a:ln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20" marR="121920" marT="60973" marB="609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839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 dirty="0">
                          <a:ln>
                            <a:solidFill>
                              <a:srgbClr val="E8E8E8"/>
                            </a:solidFill>
                          </a:ln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吸尘器</a:t>
                      </a:r>
                    </a:p>
                  </a:txBody>
                  <a:tcPr marL="121920" marR="121920" marT="60973" marB="609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>
                          <a:ln>
                            <a:solidFill>
                              <a:srgbClr val="E8E8E8"/>
                            </a:solidFill>
                          </a:ln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约</a:t>
                      </a:r>
                      <a:r>
                        <a:rPr lang="en-US" altLang="zh-CN" sz="2400" b="1">
                          <a:ln>
                            <a:solidFill>
                              <a:srgbClr val="E8E8E8"/>
                            </a:solidFill>
                          </a:ln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800W</a:t>
                      </a:r>
                    </a:p>
                  </a:txBody>
                  <a:tcPr marL="121920" marR="121920" marT="60973" marB="609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>
                          <a:ln>
                            <a:solidFill>
                              <a:srgbClr val="E8E8E8"/>
                            </a:solidFill>
                          </a:ln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手电筒</a:t>
                      </a:r>
                    </a:p>
                  </a:txBody>
                  <a:tcPr marL="121920" marR="121920" marT="60973" marB="609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>
                          <a:ln>
                            <a:solidFill>
                              <a:srgbClr val="E8E8E8"/>
                            </a:solidFill>
                          </a:ln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约</a:t>
                      </a:r>
                      <a:r>
                        <a:rPr lang="en-US" altLang="zh-CN" sz="2400" b="1">
                          <a:ln>
                            <a:solidFill>
                              <a:srgbClr val="E8E8E8"/>
                            </a:solidFill>
                          </a:ln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0.5W</a:t>
                      </a:r>
                    </a:p>
                  </a:txBody>
                  <a:tcPr marL="121920" marR="121920" marT="60973" marB="609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821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 dirty="0">
                          <a:ln>
                            <a:solidFill>
                              <a:srgbClr val="E8E8E8"/>
                            </a:solidFill>
                          </a:ln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电吹风机</a:t>
                      </a:r>
                    </a:p>
                  </a:txBody>
                  <a:tcPr marL="121920" marR="121920" marT="60973" marB="609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 dirty="0">
                          <a:ln>
                            <a:solidFill>
                              <a:srgbClr val="E8E8E8"/>
                            </a:solidFill>
                          </a:ln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约</a:t>
                      </a:r>
                      <a:r>
                        <a:rPr lang="en-US" altLang="zh-CN" sz="2400" b="1" dirty="0">
                          <a:ln>
                            <a:solidFill>
                              <a:srgbClr val="E8E8E8"/>
                            </a:solidFill>
                          </a:ln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500W</a:t>
                      </a:r>
                    </a:p>
                  </a:txBody>
                  <a:tcPr marL="121920" marR="121920" marT="60973" marB="609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>
                          <a:ln>
                            <a:solidFill>
                              <a:srgbClr val="E8E8E8"/>
                            </a:solidFill>
                          </a:ln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计算器</a:t>
                      </a:r>
                    </a:p>
                  </a:txBody>
                  <a:tcPr marL="121920" marR="121920" marT="60973" marB="609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>
                          <a:ln>
                            <a:solidFill>
                              <a:srgbClr val="E8E8E8"/>
                            </a:solidFill>
                          </a:ln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约</a:t>
                      </a:r>
                      <a:r>
                        <a:rPr lang="en-US" altLang="zh-CN" sz="2400" b="1">
                          <a:ln>
                            <a:solidFill>
                              <a:srgbClr val="E8E8E8"/>
                            </a:solidFill>
                          </a:ln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0.5mW</a:t>
                      </a:r>
                      <a:endParaRPr lang="zh-CN" altLang="en-US" sz="2400" b="1">
                        <a:ln>
                          <a:solidFill>
                            <a:srgbClr val="E8E8E8"/>
                          </a:solidFill>
                        </a:ln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20" marR="121920" marT="60973" marB="609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2161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 dirty="0">
                          <a:ln>
                            <a:solidFill>
                              <a:srgbClr val="E8E8E8"/>
                            </a:solidFill>
                          </a:ln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台式计算机</a:t>
                      </a:r>
                    </a:p>
                  </a:txBody>
                  <a:tcPr marL="121920" marR="121920" marT="60973" marB="609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 dirty="0">
                          <a:ln>
                            <a:solidFill>
                              <a:srgbClr val="E8E8E8"/>
                            </a:solidFill>
                          </a:ln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约</a:t>
                      </a:r>
                      <a:r>
                        <a:rPr lang="en-US" altLang="zh-CN" sz="2400" b="1" dirty="0">
                          <a:ln>
                            <a:solidFill>
                              <a:srgbClr val="E8E8E8"/>
                            </a:solidFill>
                          </a:ln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200W</a:t>
                      </a:r>
                    </a:p>
                  </a:txBody>
                  <a:tcPr marL="121920" marR="121920" marT="60973" marB="609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 dirty="0">
                          <a:ln>
                            <a:solidFill>
                              <a:srgbClr val="E8E8E8"/>
                            </a:solidFill>
                          </a:ln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电子表</a:t>
                      </a:r>
                    </a:p>
                  </a:txBody>
                  <a:tcPr marL="121920" marR="121920" marT="60973" marB="609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2400" b="1" dirty="0">
                          <a:ln>
                            <a:solidFill>
                              <a:srgbClr val="E8E8E8"/>
                            </a:solidFill>
                          </a:ln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约</a:t>
                      </a:r>
                      <a:r>
                        <a:rPr lang="en-US" altLang="zh-CN" sz="2400" b="1" dirty="0">
                          <a:ln>
                            <a:solidFill>
                              <a:srgbClr val="E8E8E8"/>
                            </a:solidFill>
                          </a:ln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0.01mW</a:t>
                      </a:r>
                      <a:endParaRPr lang="zh-CN" altLang="en-US" sz="2400" b="1" dirty="0">
                        <a:ln>
                          <a:solidFill>
                            <a:srgbClr val="E8E8E8"/>
                          </a:solidFill>
                        </a:ln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21920" marR="121920" marT="60973" marB="6097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90000"/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lumMod val="90000"/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lumMod val="90000"/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文本框 2"/>
          <p:cNvSpPr txBox="1">
            <a:spLocks noChangeArrowheads="1"/>
          </p:cNvSpPr>
          <p:nvPr/>
        </p:nvSpPr>
        <p:spPr bwMode="auto">
          <a:xfrm>
            <a:off x="767941" y="1405229"/>
            <a:ext cx="37888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sz="2000" b="1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1219170" eaLnBrk="1" hangingPunct="1"/>
            <a:r>
              <a:rPr lang="zh-CN" altLang="en-US" sz="3200" b="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用电器的电功率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1DA7118-5CB3-49EE-B6B2-5AC12AE8D1E2}"/>
              </a:ext>
            </a:extLst>
          </p:cNvPr>
          <p:cNvSpPr txBox="1"/>
          <p:nvPr/>
        </p:nvSpPr>
        <p:spPr>
          <a:xfrm>
            <a:off x="905329" y="448129"/>
            <a:ext cx="12907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小资料</a:t>
            </a:r>
          </a:p>
        </p:txBody>
      </p:sp>
    </p:spTree>
    <p:extLst>
      <p:ext uri="{BB962C8B-B14F-4D97-AF65-F5344CB8AC3E}">
        <p14:creationId xmlns:p14="http://schemas.microsoft.com/office/powerpoint/2010/main" val="2396371477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[WFD] Flat Orange 03">
      <a:dk1>
        <a:srgbClr val="F7F7F7"/>
      </a:dk1>
      <a:lt1>
        <a:srgbClr val="323232"/>
      </a:lt1>
      <a:dk2>
        <a:srgbClr val="F7F7F7"/>
      </a:dk2>
      <a:lt2>
        <a:srgbClr val="323232"/>
      </a:lt2>
      <a:accent1>
        <a:srgbClr val="FF6600"/>
      </a:accent1>
      <a:accent2>
        <a:srgbClr val="FF6600"/>
      </a:accent2>
      <a:accent3>
        <a:srgbClr val="FF6600"/>
      </a:accent3>
      <a:accent4>
        <a:srgbClr val="FF6600"/>
      </a:accent4>
      <a:accent5>
        <a:srgbClr val="FF6600"/>
      </a:accent5>
      <a:accent6>
        <a:srgbClr val="FF6600"/>
      </a:accent6>
      <a:hlink>
        <a:srgbClr val="FFFFFF"/>
      </a:hlink>
      <a:folHlink>
        <a:srgbClr val="7F7F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1449</Words>
  <Application>Microsoft Office PowerPoint</Application>
  <PresentationFormat>宽屏</PresentationFormat>
  <Paragraphs>212</Paragraphs>
  <Slides>20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FandolFang R</vt:lpstr>
      <vt:lpstr>Microsoft JhengHei</vt:lpstr>
      <vt:lpstr>思源黑体 CN Light</vt:lpstr>
      <vt:lpstr>Arial</vt:lpstr>
      <vt:lpstr>Calibri</vt:lpstr>
      <vt:lpstr>Calibri Light</vt:lpstr>
      <vt:lpstr>办公资源网：www.bangongziyuan.com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1</cp:revision>
  <dcterms:created xsi:type="dcterms:W3CDTF">2020-05-16T15:15:13Z</dcterms:created>
  <dcterms:modified xsi:type="dcterms:W3CDTF">2021-01-09T09:53:08Z</dcterms:modified>
</cp:coreProperties>
</file>