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2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287" r:id="rId24"/>
    <p:sldId id="317" r:id="rId25"/>
    <p:sldId id="293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8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2" y="108"/>
      </p:cViewPr>
      <p:guideLst>
        <p:guide pos="416"/>
        <p:guide pos="7256"/>
        <p:guide orient="horz" pos="648"/>
        <p:guide orient="horz" pos="712"/>
        <p:guide orient="horz" pos="3952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8B9A639-A15A-4B13-B06F-94E7D7F939A2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3CBF835-2344-494C-A99F-30E01D31437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542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BF835-2344-494C-A99F-30E01D31437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168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BF835-2344-494C-A99F-30E01D31437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39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78B1FC8-5ABA-4F91-8980-641A91DB1E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0873" y="1156179"/>
            <a:ext cx="4177820" cy="4177820"/>
          </a:xfrm>
          <a:custGeom>
            <a:avLst/>
            <a:gdLst>
              <a:gd name="connsiteX0" fmla="*/ 2088910 w 4177820"/>
              <a:gd name="connsiteY0" fmla="*/ 0 h 4177820"/>
              <a:gd name="connsiteX1" fmla="*/ 4177820 w 4177820"/>
              <a:gd name="connsiteY1" fmla="*/ 2088910 h 4177820"/>
              <a:gd name="connsiteX2" fmla="*/ 2088910 w 4177820"/>
              <a:gd name="connsiteY2" fmla="*/ 4177820 h 4177820"/>
              <a:gd name="connsiteX3" fmla="*/ 0 w 4177820"/>
              <a:gd name="connsiteY3" fmla="*/ 2088910 h 417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7820" h="4177820">
                <a:moveTo>
                  <a:pt x="2088910" y="0"/>
                </a:moveTo>
                <a:lnTo>
                  <a:pt x="4177820" y="2088910"/>
                </a:lnTo>
                <a:lnTo>
                  <a:pt x="2088910" y="4177820"/>
                </a:lnTo>
                <a:lnTo>
                  <a:pt x="0" y="208891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4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A799A4F-20FE-4C3E-9F5A-A0544164E511}"/>
              </a:ext>
            </a:extLst>
          </p:cNvPr>
          <p:cNvSpPr/>
          <p:nvPr userDrawn="1"/>
        </p:nvSpPr>
        <p:spPr>
          <a:xfrm rot="20700000">
            <a:off x="-1828800" y="-1320801"/>
            <a:ext cx="2322286" cy="23222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412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449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457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3F051F6-8EB9-49CA-A6A1-CAA9AA7787FA}"/>
              </a:ext>
            </a:extLst>
          </p:cNvPr>
          <p:cNvGrpSpPr/>
          <p:nvPr/>
        </p:nvGrpSpPr>
        <p:grpSpPr>
          <a:xfrm>
            <a:off x="-848432" y="-545050"/>
            <a:ext cx="6700042" cy="7953097"/>
            <a:chOff x="-1100516" y="-772238"/>
            <a:chExt cx="7435881" cy="88265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0FFBB4-7DD5-436E-9A3D-96E24DE41E4E}"/>
                </a:ext>
              </a:extLst>
            </p:cNvPr>
            <p:cNvSpPr/>
            <p:nvPr/>
          </p:nvSpPr>
          <p:spPr>
            <a:xfrm rot="2700000">
              <a:off x="3730518" y="607089"/>
              <a:ext cx="1000643" cy="8735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A6727E-E825-4B6D-8958-2AF063B83C01}"/>
                </a:ext>
              </a:extLst>
            </p:cNvPr>
            <p:cNvSpPr/>
            <p:nvPr/>
          </p:nvSpPr>
          <p:spPr>
            <a:xfrm rot="2700000">
              <a:off x="4564396" y="1404119"/>
              <a:ext cx="1000643" cy="8735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25ED67-E751-4F85-A887-196D4A874E39}"/>
                </a:ext>
              </a:extLst>
            </p:cNvPr>
            <p:cNvSpPr/>
            <p:nvPr/>
          </p:nvSpPr>
          <p:spPr>
            <a:xfrm rot="2700000">
              <a:off x="5398274" y="2216826"/>
              <a:ext cx="1000643" cy="8735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8">
              <a:extLst>
                <a:ext uri="{FF2B5EF4-FFF2-40B4-BE49-F238E27FC236}">
                  <a16:creationId xmlns:a16="http://schemas.microsoft.com/office/drawing/2014/main" id="{4D71A8C9-8F71-4C36-8C09-C864CA10D170}"/>
                </a:ext>
              </a:extLst>
            </p:cNvPr>
            <p:cNvSpPr/>
            <p:nvPr/>
          </p:nvSpPr>
          <p:spPr>
            <a:xfrm rot="2700000">
              <a:off x="-917559" y="-675872"/>
              <a:ext cx="1517308" cy="132457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Rectangle 8">
              <a:extLst>
                <a:ext uri="{FF2B5EF4-FFF2-40B4-BE49-F238E27FC236}">
                  <a16:creationId xmlns:a16="http://schemas.microsoft.com/office/drawing/2014/main" id="{7F5753E2-4C6A-4D98-B9DC-C5E2B97D8E7D}"/>
                </a:ext>
              </a:extLst>
            </p:cNvPr>
            <p:cNvSpPr/>
            <p:nvPr/>
          </p:nvSpPr>
          <p:spPr>
            <a:xfrm rot="2700000">
              <a:off x="-1255075" y="5775306"/>
              <a:ext cx="2433566" cy="212444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957C164-A4C8-42C8-9266-F07B1F0618B1}"/>
              </a:ext>
            </a:extLst>
          </p:cNvPr>
          <p:cNvSpPr/>
          <p:nvPr/>
        </p:nvSpPr>
        <p:spPr>
          <a:xfrm rot="2700000">
            <a:off x="1008465" y="2137826"/>
            <a:ext cx="3841669" cy="287558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7A810D-6924-4428-BD88-A7118F86F95D}"/>
              </a:ext>
            </a:extLst>
          </p:cNvPr>
          <p:cNvGrpSpPr/>
          <p:nvPr/>
        </p:nvGrpSpPr>
        <p:grpSpPr>
          <a:xfrm>
            <a:off x="3790609" y="872604"/>
            <a:ext cx="342508" cy="342508"/>
            <a:chOff x="3498967" y="3049909"/>
            <a:chExt cx="464344" cy="464344"/>
          </a:xfrm>
          <a:solidFill>
            <a:schemeClr val="bg1"/>
          </a:solidFill>
        </p:grpSpPr>
        <p:sp>
          <p:nvSpPr>
            <p:cNvPr id="15" name="AutoShape 126">
              <a:extLst>
                <a:ext uri="{FF2B5EF4-FFF2-40B4-BE49-F238E27FC236}">
                  <a16:creationId xmlns:a16="http://schemas.microsoft.com/office/drawing/2014/main" id="{E3074DCE-6EA3-4821-9080-CFBA26B5C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967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AutoShape 127">
              <a:extLst>
                <a:ext uri="{FF2B5EF4-FFF2-40B4-BE49-F238E27FC236}">
                  <a16:creationId xmlns:a16="http://schemas.microsoft.com/office/drawing/2014/main" id="{375066C5-172C-4409-A54F-ADAFDF5C5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085" y="312214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AutoShape 59">
            <a:extLst>
              <a:ext uri="{FF2B5EF4-FFF2-40B4-BE49-F238E27FC236}">
                <a16:creationId xmlns:a16="http://schemas.microsoft.com/office/drawing/2014/main" id="{E3C5985C-2C12-4590-846F-D5F738C3B27C}"/>
              </a:ext>
            </a:extLst>
          </p:cNvPr>
          <p:cNvSpPr>
            <a:spLocks/>
          </p:cNvSpPr>
          <p:nvPr/>
        </p:nvSpPr>
        <p:spPr bwMode="auto">
          <a:xfrm>
            <a:off x="5243931" y="2347606"/>
            <a:ext cx="343093" cy="342508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marL="0" marR="0" lvl="0" indent="0" algn="ctr" defTabSz="22854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1BA7A2-FE02-48DA-80A1-14DF5231EC38}"/>
              </a:ext>
            </a:extLst>
          </p:cNvPr>
          <p:cNvGrpSpPr/>
          <p:nvPr/>
        </p:nvGrpSpPr>
        <p:grpSpPr>
          <a:xfrm>
            <a:off x="4589020" y="1601625"/>
            <a:ext cx="235365" cy="343093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21" name="AutoShape 113">
              <a:extLst>
                <a:ext uri="{FF2B5EF4-FFF2-40B4-BE49-F238E27FC236}">
                  <a16:creationId xmlns:a16="http://schemas.microsoft.com/office/drawing/2014/main" id="{6077CED9-6159-4BAC-8DDC-F50377A77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AutoShape 114">
              <a:extLst>
                <a:ext uri="{FF2B5EF4-FFF2-40B4-BE49-F238E27FC236}">
                  <a16:creationId xmlns:a16="http://schemas.microsoft.com/office/drawing/2014/main" id="{F4BC3756-0A78-478B-8262-639262DC9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7B8461FA-BD5C-4205-84E3-5DB4C9D1F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1161172" y="1156179"/>
            <a:ext cx="4177820" cy="4177820"/>
          </a:xfr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C7422A4E-047F-41C9-8728-2C3FBC2E5752}"/>
              </a:ext>
            </a:extLst>
          </p:cNvPr>
          <p:cNvGrpSpPr/>
          <p:nvPr/>
        </p:nvGrpSpPr>
        <p:grpSpPr>
          <a:xfrm>
            <a:off x="6604771" y="1936304"/>
            <a:ext cx="5194715" cy="2786824"/>
            <a:chOff x="-4766137" y="912965"/>
            <a:chExt cx="5194715" cy="2786824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B5F1B207-934E-4D37-B2D9-26DD45BE8CF8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D4E17447-23D8-44E4-B0A5-BB05FBCDB75A}"/>
                </a:ext>
              </a:extLst>
            </p:cNvPr>
            <p:cNvGrpSpPr/>
            <p:nvPr/>
          </p:nvGrpSpPr>
          <p:grpSpPr>
            <a:xfrm>
              <a:off x="-4714868" y="912965"/>
              <a:ext cx="5143446" cy="2215674"/>
              <a:chOff x="-4714868" y="912965"/>
              <a:chExt cx="5143446" cy="2215674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6275EA9-8C11-4079-ADF0-12BD4DE2C874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DE3A623A-24E5-473A-93B2-D54BCD4F12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占位符 19">
                <a:extLst>
                  <a:ext uri="{FF2B5EF4-FFF2-40B4-BE49-F238E27FC236}">
                    <a16:creationId xmlns:a16="http://schemas.microsoft.com/office/drawing/2014/main" id="{7F21F287-B1AB-4894-A869-3B1CDA106E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708755" y="1430488"/>
                <a:ext cx="5137333" cy="66479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sz="48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</a:t>
                </a:r>
                <a:r>
                  <a:rPr lang="en-US" altLang="zh-CN" sz="48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3</a:t>
                </a:r>
                <a:r>
                  <a:rPr lang="zh-CN" altLang="en-US" sz="48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节 测量小灯泡的电功率</a:t>
                </a:r>
              </a:p>
              <a:p>
                <a:pPr marL="0" lvl="0" indent="0">
                  <a:buNone/>
                  <a:defRPr/>
                </a:pPr>
                <a:endParaRPr lang="zh-CN" altLang="en-US" sz="4800" b="1" dirty="0">
                  <a:solidFill>
                    <a:srgbClr val="FF66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文本占位符 20">
                <a:extLst>
                  <a:ext uri="{FF2B5EF4-FFF2-40B4-BE49-F238E27FC236}">
                    <a16:creationId xmlns:a16="http://schemas.microsoft.com/office/drawing/2014/main" id="{901B3136-6099-4887-8D0B-3C040CC323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634728" y="912965"/>
                <a:ext cx="3757649" cy="51752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dirty="0">
                    <a:solidFill>
                      <a:prstClr val="black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第十八章   电功率 </a:t>
                </a:r>
                <a:endPara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B20F1247-6A56-4481-B1D5-F97C43391356}"/>
              </a:ext>
            </a:extLst>
          </p:cNvPr>
          <p:cNvSpPr/>
          <p:nvPr/>
        </p:nvSpPr>
        <p:spPr>
          <a:xfrm>
            <a:off x="11799485" y="6172043"/>
            <a:ext cx="887325" cy="13963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055689E-F6E6-4240-9D84-04CD1C2CE3F5}"/>
              </a:ext>
            </a:extLst>
          </p:cNvPr>
          <p:cNvSpPr/>
          <p:nvPr/>
        </p:nvSpPr>
        <p:spPr>
          <a:xfrm>
            <a:off x="8727991" y="262072"/>
            <a:ext cx="3260810" cy="38747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771" latinLnBrk="1">
              <a:defRPr/>
            </a:pPr>
            <a:r>
              <a:rPr lang="zh-CN" altLang="en-US" sz="1762" spc="3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人教版九年级物理（初中）</a:t>
            </a:r>
          </a:p>
        </p:txBody>
      </p:sp>
    </p:spTree>
    <p:extLst>
      <p:ext uri="{BB962C8B-B14F-4D97-AF65-F5344CB8AC3E}">
        <p14:creationId xmlns:p14="http://schemas.microsoft.com/office/powerpoint/2010/main" val="303702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74252" y="1414543"/>
            <a:ext cx="5981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kumimoji="1"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8.</a:t>
            </a:r>
            <a:r>
              <a:rPr kumimoji="1"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伏安法测小灯泡的电阻和测电功率的比较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20726" y="2059147"/>
            <a:ext cx="6757276" cy="2466469"/>
            <a:chOff x="280658" y="707081"/>
            <a:chExt cx="5067957" cy="1849852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280658" y="1287743"/>
              <a:ext cx="1421303" cy="346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219170"/>
              <a:r>
                <a:rPr kumimoji="1"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kumimoji="1"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kumimoji="1"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）相同点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537508" y="707081"/>
              <a:ext cx="1887777" cy="346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zh-CN" sz="24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①</a:t>
              </a:r>
              <a:r>
                <a:rPr lang="en-US" altLang="zh-CN" sz="24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kumimoji="1"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r>
                <a:rPr kumimoji="1"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实验电路相同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537508" y="1066381"/>
              <a:ext cx="1824057" cy="346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zh-CN" sz="24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②</a:t>
              </a:r>
              <a:r>
                <a:rPr kumimoji="1"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r>
                <a:rPr kumimoji="1"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实验器材相同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537508" y="1460868"/>
              <a:ext cx="2285722" cy="346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zh-CN" sz="24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③</a:t>
              </a:r>
              <a:r>
                <a:rPr kumimoji="1"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r>
                <a:rPr kumimoji="1"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测量的物理量相同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537508" y="1831273"/>
              <a:ext cx="2811107" cy="346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zh-CN" sz="24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④</a:t>
              </a:r>
              <a:r>
                <a:rPr kumimoji="1"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r>
                <a:rPr kumimoji="1"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滑动变阻器的作用相同</a:t>
              </a:r>
            </a:p>
          </p:txBody>
        </p:sp>
        <p:sp>
          <p:nvSpPr>
            <p:cNvPr id="14" name="AutoShape 12"/>
            <p:cNvSpPr>
              <a:spLocks/>
            </p:cNvSpPr>
            <p:nvPr/>
          </p:nvSpPr>
          <p:spPr bwMode="auto">
            <a:xfrm>
              <a:off x="2287716" y="864542"/>
              <a:ext cx="294138" cy="1692391"/>
            </a:xfrm>
            <a:prstGeom prst="leftBrace">
              <a:avLst>
                <a:gd name="adj1" fmla="val 48536"/>
                <a:gd name="adj2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2335" y="4158988"/>
            <a:ext cx="7015018" cy="2534360"/>
            <a:chOff x="213088" y="2789881"/>
            <a:chExt cx="5261263" cy="1900770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13088" y="3323082"/>
              <a:ext cx="1421303" cy="346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219170"/>
              <a:r>
                <a:rPr kumimoji="1"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kumimoji="1"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kumimoji="1"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）不同点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496132" y="2789881"/>
              <a:ext cx="1887777" cy="346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zh-CN" sz="24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①</a:t>
              </a:r>
              <a:r>
                <a:rPr lang="en-US" altLang="zh-CN" sz="24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kumimoji="1"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r>
                <a:rPr kumimoji="1"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实验目的不同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491231" y="3125802"/>
              <a:ext cx="1824057" cy="346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zh-CN" sz="24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②</a:t>
              </a:r>
              <a:r>
                <a:rPr kumimoji="1"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r>
                <a:rPr kumimoji="1"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实验原理不同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496132" y="3496206"/>
              <a:ext cx="2978219" cy="346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zh-CN" sz="24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③</a:t>
              </a:r>
              <a:r>
                <a:rPr kumimoji="1"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r>
                <a:rPr kumimoji="1"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电压表量程的选择不同。</a:t>
              </a:r>
            </a:p>
          </p:txBody>
        </p:sp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2209860" y="2928522"/>
              <a:ext cx="382588" cy="1762129"/>
            </a:xfrm>
            <a:prstGeom prst="leftBrace">
              <a:avLst>
                <a:gd name="adj1" fmla="val 33195"/>
                <a:gd name="adj2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2496132" y="3896563"/>
              <a:ext cx="2349442" cy="346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zh-CN" sz="24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④</a:t>
              </a:r>
              <a:r>
                <a:rPr kumimoji="1"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r>
                <a:rPr kumimoji="1"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对数据处理不同。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一、测量小灯泡的电功率</a:t>
            </a:r>
          </a:p>
        </p:txBody>
      </p:sp>
    </p:spTree>
    <p:extLst>
      <p:ext uri="{BB962C8B-B14F-4D97-AF65-F5344CB8AC3E}">
        <p14:creationId xmlns:p14="http://schemas.microsoft.com/office/powerpoint/2010/main" val="68480582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/>
          <p:nvPr>
            <p:extLst>
              <p:ext uri="{D42A27DB-BD31-4B8C-83A1-F6EECF244321}">
                <p14:modId xmlns:p14="http://schemas.microsoft.com/office/powerpoint/2010/main" val="3312763356"/>
              </p:ext>
            </p:extLst>
          </p:nvPr>
        </p:nvGraphicFramePr>
        <p:xfrm>
          <a:off x="1143000" y="3920502"/>
          <a:ext cx="9906001" cy="1967243"/>
        </p:xfrm>
        <a:graphic>
          <a:graphicData uri="http://schemas.openxmlformats.org/drawingml/2006/table">
            <a:tbl>
              <a:tblPr/>
              <a:tblGrid>
                <a:gridCol w="2364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6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5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70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2400" i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U</a:t>
                      </a:r>
                      <a:r>
                        <a:rPr lang="zh-CN" altLang="en-US" sz="2400" baseline="-300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实</a:t>
                      </a:r>
                      <a:r>
                        <a:rPr lang="zh-CN" altLang="en-US" sz="2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= </a:t>
                      </a:r>
                      <a:r>
                        <a:rPr lang="en-US" altLang="zh-CN" sz="2400" i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U</a:t>
                      </a:r>
                      <a:r>
                        <a:rPr lang="zh-CN" altLang="en-US" sz="2400" baseline="-300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额</a:t>
                      </a:r>
                      <a:endParaRPr lang="zh-CN" altLang="en-US" sz="24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09" marR="121909" marT="45731" marB="45731" anchor="ctr">
                    <a:lnL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2400" i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P</a:t>
                      </a:r>
                      <a:r>
                        <a:rPr lang="zh-CN" altLang="en-US" sz="2400" baseline="-300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实</a:t>
                      </a:r>
                      <a:r>
                        <a:rPr lang="zh-CN" altLang="en-US" sz="2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=</a:t>
                      </a:r>
                      <a:r>
                        <a:rPr lang="en-US" altLang="zh-CN" sz="2400" i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P</a:t>
                      </a:r>
                      <a:r>
                        <a:rPr lang="zh-CN" altLang="en-US" sz="2400" baseline="-300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额</a:t>
                      </a:r>
                      <a:endParaRPr lang="zh-CN" altLang="en-US" sz="24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09" marR="121909" marT="45731" marB="45731" anchor="ctr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2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灯正常发光</a:t>
                      </a:r>
                      <a:endParaRPr lang="zh-CN" altLang="en-US" sz="24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09" marR="121909" marT="45731" marB="45731" anchor="ctr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70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2400" i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U</a:t>
                      </a:r>
                      <a:r>
                        <a:rPr lang="zh-CN" altLang="en-US" sz="2400" baseline="-300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实</a:t>
                      </a:r>
                      <a:r>
                        <a:rPr lang="zh-CN" altLang="en-US" sz="2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＜</a:t>
                      </a:r>
                      <a:r>
                        <a:rPr lang="en-US" altLang="zh-CN" sz="2400" i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U</a:t>
                      </a:r>
                      <a:r>
                        <a:rPr lang="zh-CN" altLang="en-US" sz="2400" baseline="-300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额</a:t>
                      </a:r>
                      <a:endParaRPr lang="zh-CN" altLang="en-US" sz="24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09" marR="121909" marT="45731" marB="45731" anchor="ctr">
                    <a:lnL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2400" i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P</a:t>
                      </a:r>
                      <a:r>
                        <a:rPr lang="zh-CN" altLang="en-US" sz="2400" baseline="-300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实</a:t>
                      </a:r>
                      <a:r>
                        <a:rPr lang="zh-CN" altLang="en-US" sz="2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＜   </a:t>
                      </a:r>
                      <a:r>
                        <a:rPr lang="en-US" altLang="zh-CN" sz="2400" i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P</a:t>
                      </a:r>
                      <a:r>
                        <a:rPr lang="zh-CN" altLang="en-US" sz="2400" baseline="-300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额</a:t>
                      </a:r>
                      <a:endParaRPr lang="zh-CN" altLang="en-US" sz="24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09" marR="121909" marT="45731" marB="45731" anchor="ctr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2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灯比正常发光暗</a:t>
                      </a:r>
                      <a:endParaRPr lang="en-US" altLang="x-none" sz="24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09" marR="121909" marT="45731" marB="45731" anchor="ctr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84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2400" i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U</a:t>
                      </a:r>
                      <a:r>
                        <a:rPr lang="zh-CN" altLang="en-US" sz="2400" baseline="-300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实</a:t>
                      </a:r>
                      <a:r>
                        <a:rPr lang="zh-CN" altLang="en-US" sz="2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＞</a:t>
                      </a:r>
                      <a:r>
                        <a:rPr lang="en-US" altLang="zh-CN" sz="2400" i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U</a:t>
                      </a:r>
                      <a:r>
                        <a:rPr lang="zh-CN" altLang="en-US" sz="2400" baseline="-300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额</a:t>
                      </a:r>
                      <a:endParaRPr lang="zh-CN" altLang="en-US" sz="24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09" marR="121909" marT="45731" marB="45731" anchor="ctr">
                    <a:lnL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2400" i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P</a:t>
                      </a:r>
                      <a:r>
                        <a:rPr lang="zh-CN" altLang="en-US" sz="2400" baseline="-300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实</a:t>
                      </a:r>
                      <a:r>
                        <a:rPr lang="zh-CN" altLang="en-US" sz="2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＞</a:t>
                      </a:r>
                      <a:r>
                        <a:rPr lang="en-US" altLang="zh-CN" sz="2400" i="1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P</a:t>
                      </a:r>
                      <a:r>
                        <a:rPr lang="zh-CN" altLang="en-US" sz="2400" baseline="-300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额</a:t>
                      </a:r>
                      <a:endParaRPr lang="zh-CN" altLang="en-US" sz="24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09" marR="121909" marT="45731" marB="45731" anchor="ctr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灯比正常发光亮，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4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灯有可能被烧毁</a:t>
                      </a:r>
                      <a:endParaRPr lang="en-US" altLang="x-none" sz="24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09" marR="121909" marT="45731" marB="45731" anchor="ctr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660400" y="1326729"/>
            <a:ext cx="3217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 eaLnBrk="0" hangingPunct="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9.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实验结论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04809" y="1849949"/>
            <a:ext cx="9670996" cy="89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1219170" eaLnBrk="1" hangingPunct="1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灯泡的实际电功率随两端的电压增大而增大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1" name="文本框 4"/>
          <p:cNvSpPr txBox="1"/>
          <p:nvPr/>
        </p:nvSpPr>
        <p:spPr>
          <a:xfrm>
            <a:off x="504809" y="3219015"/>
            <a:ext cx="693550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实际功率和额定功率的关系：</a:t>
            </a: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4809" y="2497854"/>
            <a:ext cx="7972696" cy="77474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灯泡的亮度起决于灯泡的实际电功率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一、测量小灯泡的电功率</a:t>
            </a:r>
          </a:p>
        </p:txBody>
      </p:sp>
    </p:spTree>
    <p:extLst>
      <p:ext uri="{BB962C8B-B14F-4D97-AF65-F5344CB8AC3E}">
        <p14:creationId xmlns:p14="http://schemas.microsoft.com/office/powerpoint/2010/main" val="8863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/>
          <p:nvPr>
            <p:extLst>
              <p:ext uri="{D42A27DB-BD31-4B8C-83A1-F6EECF244321}">
                <p14:modId xmlns:p14="http://schemas.microsoft.com/office/powerpoint/2010/main" val="2072144873"/>
              </p:ext>
            </p:extLst>
          </p:nvPr>
        </p:nvGraphicFramePr>
        <p:xfrm>
          <a:off x="1036320" y="2030118"/>
          <a:ext cx="10139047" cy="3905862"/>
        </p:xfrm>
        <a:graphic>
          <a:graphicData uri="http://schemas.openxmlformats.org/drawingml/2006/table">
            <a:tbl>
              <a:tblPr/>
              <a:tblGrid>
                <a:gridCol w="574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73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常见故障</a:t>
                      </a:r>
                    </a:p>
                  </a:txBody>
                  <a:tcPr marL="121909" marR="121909" marT="45731" marB="45731" anchor="ctr">
                    <a:lnL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原因分析</a:t>
                      </a:r>
                    </a:p>
                  </a:txBody>
                  <a:tcPr marL="121909" marR="121909" marT="45731" marB="45731" anchor="ctr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闭合开关，电灯不亮，电压表、电流表无示数</a:t>
                      </a:r>
                    </a:p>
                  </a:txBody>
                  <a:tcPr marL="121909" marR="121909" marT="45731" marB="45731" anchor="ctr">
                    <a:lnL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 2" pitchFamily="18" charset="2"/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(1)</a:t>
                      </a: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电路断路， </a:t>
                      </a:r>
                    </a:p>
                    <a:p>
                      <a:pPr marL="0" lvl="0" indent="0" algn="l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 2" pitchFamily="18" charset="2"/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(2)</a:t>
                      </a: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电源不提供电压。</a:t>
                      </a:r>
                      <a:endParaRPr lang="en-US" altLang="x-none" sz="18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09" marR="121909" marT="45731" marB="45731" anchor="ctr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闭合开关，电灯不亮，电流表无示数，电压表明显偏转。</a:t>
                      </a:r>
                      <a:endParaRPr lang="zh-CN" altLang="en-US" sz="18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09" marR="121909" marT="45731" marB="45731" anchor="ctr">
                    <a:lnL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 2" pitchFamily="18" charset="2"/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(1)</a:t>
                      </a: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灯泡断路，</a:t>
                      </a:r>
                      <a:endParaRPr lang="en-US" altLang="zh-CN" sz="1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l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 2" pitchFamily="18" charset="2"/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(2)</a:t>
                      </a: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电流表、电压表位置接反。</a:t>
                      </a:r>
                      <a:endParaRPr lang="en-US" altLang="x-none" sz="18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09" marR="121909" marT="45731" marB="45731" anchor="ctr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电流表、电压表的指针偏转角度很小</a:t>
                      </a:r>
                      <a:endParaRPr lang="zh-CN" altLang="en-US" sz="18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09" marR="121909" marT="45731" marB="45731" anchor="ctr">
                    <a:lnL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 2" pitchFamily="18" charset="2"/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(1)</a:t>
                      </a: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电流表、电压表的量程选择过大；</a:t>
                      </a:r>
                    </a:p>
                    <a:p>
                      <a:pPr marL="0" lvl="0" indent="0" algn="l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 2" pitchFamily="18" charset="2"/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(2)</a:t>
                      </a: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电源电压过低。</a:t>
                      </a:r>
                      <a:endParaRPr lang="en-US" altLang="x-none" sz="18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09" marR="121909" marT="45731" marB="45731" anchor="ctr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电路连接正确，调不到额定电压</a:t>
                      </a:r>
                    </a:p>
                  </a:txBody>
                  <a:tcPr marL="121909" marR="121909" marT="45731" marB="45731" anchor="ctr">
                    <a:lnL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 2" pitchFamily="18" charset="2"/>
                        <a:buNone/>
                      </a:pP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电源电压过低</a:t>
                      </a:r>
                      <a:endParaRPr lang="en-US" altLang="x-none" sz="18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09" marR="121909" marT="45731" marB="45731" anchor="ctr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电灯变量时，电压表的示数变小</a:t>
                      </a:r>
                    </a:p>
                  </a:txBody>
                  <a:tcPr marL="121909" marR="121909" marT="45731" marB="45731" anchor="ctr">
                    <a:lnL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 2" pitchFamily="18" charset="2"/>
                        <a:buNone/>
                      </a:pP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电压表接在了滑动变阻器两端</a:t>
                      </a:r>
                      <a:endParaRPr lang="en-US" altLang="x-none" sz="18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09" marR="121909" marT="45731" marB="45731" anchor="ctr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41108" y="1341529"/>
            <a:ext cx="21210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kumimoji="1"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10.</a:t>
            </a:r>
            <a:r>
              <a:rPr kumimoji="1"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故障分析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一、测量小灯泡的电功率</a:t>
            </a:r>
          </a:p>
        </p:txBody>
      </p:sp>
    </p:spTree>
    <p:extLst>
      <p:ext uri="{BB962C8B-B14F-4D97-AF65-F5344CB8AC3E}">
        <p14:creationId xmlns:p14="http://schemas.microsoft.com/office/powerpoint/2010/main" val="4248410169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2"/>
          <p:cNvSpPr txBox="1">
            <a:spLocks noChangeArrowheads="1"/>
          </p:cNvSpPr>
          <p:nvPr/>
        </p:nvSpPr>
        <p:spPr bwMode="auto">
          <a:xfrm>
            <a:off x="660400" y="1955262"/>
            <a:ext cx="109725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0" defTabSz="1219170" eaLnBrk="1" hangingPunct="1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选择亮度与小灯泡亮度相当的发光二极管，测量它的电功率并与小灯泡相比，在亮度相当的情况下，谁的电功率较小？</a:t>
            </a:r>
            <a:endParaRPr lang="zh-CN" altLang="en-US" sz="2400" kern="0" dirty="0">
              <a:solidFill>
                <a:srgbClr val="C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0388" y="1206263"/>
            <a:ext cx="2279791" cy="668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实验目的：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0388" y="3173690"/>
            <a:ext cx="3087705" cy="668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实验原理：</a:t>
            </a:r>
            <a:r>
              <a:rPr lang="en-US" altLang="zh-CN" sz="28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8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UI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1984" y="4454565"/>
            <a:ext cx="3172177" cy="66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实验电路图：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5471159" y="3322312"/>
            <a:ext cx="4017975" cy="2853657"/>
            <a:chOff x="4021523" y="2530748"/>
            <a:chExt cx="3175845" cy="2677409"/>
          </a:xfrm>
        </p:grpSpPr>
        <p:grpSp>
          <p:nvGrpSpPr>
            <p:cNvPr id="61" name="组合 60"/>
            <p:cNvGrpSpPr/>
            <p:nvPr/>
          </p:nvGrpSpPr>
          <p:grpSpPr>
            <a:xfrm>
              <a:off x="4021523" y="2530748"/>
              <a:ext cx="3175845" cy="2677409"/>
              <a:chOff x="3997927" y="2378235"/>
              <a:chExt cx="2977848" cy="3126462"/>
            </a:xfrm>
          </p:grpSpPr>
          <p:pic>
            <p:nvPicPr>
              <p:cNvPr id="5122" name="Picture 2" descr="学科网(www.zxxk.com)--教育资源门户，提供试题试卷、教案、课件、教学论文、素材等各类教学资源库下载，还有大量丰富的教学资讯！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73" t="18778" r="52822" b="44794"/>
              <a:stretch/>
            </p:blipFill>
            <p:spPr bwMode="auto">
              <a:xfrm>
                <a:off x="5786738" y="3067452"/>
                <a:ext cx="906806" cy="62864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85800" dist="50800" dir="5400000" algn="ctr" rotWithShape="0">
                  <a:srgbClr val="000000">
                    <a:alpha val="42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" name="组合 24"/>
              <p:cNvGrpSpPr>
                <a:grpSpLocks/>
              </p:cNvGrpSpPr>
              <p:nvPr/>
            </p:nvGrpSpPr>
            <p:grpSpPr bwMode="auto">
              <a:xfrm>
                <a:off x="3997927" y="2378235"/>
                <a:ext cx="2977848" cy="3126462"/>
                <a:chOff x="5807012" y="1829485"/>
                <a:chExt cx="2977369" cy="2344511"/>
              </a:xfrm>
            </p:grpSpPr>
            <p:sp>
              <p:nvSpPr>
                <p:cNvPr id="22" name="文本框 86"/>
                <p:cNvSpPr txBox="1">
                  <a:spLocks noChangeArrowheads="1"/>
                </p:cNvSpPr>
                <p:nvPr/>
              </p:nvSpPr>
              <p:spPr bwMode="auto">
                <a:xfrm>
                  <a:off x="7617664" y="3642983"/>
                  <a:ext cx="490809" cy="531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defTabSz="1219170"/>
                  <a:r>
                    <a:rPr lang="en-US" altLang="zh-CN" sz="3600" b="1" kern="0"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S</a:t>
                  </a:r>
                  <a:endParaRPr lang="zh-CN" altLang="en-US" sz="3600" b="1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文本框 85"/>
                <p:cNvSpPr txBox="1">
                  <a:spLocks noChangeArrowheads="1"/>
                </p:cNvSpPr>
                <p:nvPr/>
              </p:nvSpPr>
              <p:spPr bwMode="auto">
                <a:xfrm>
                  <a:off x="6871278" y="1918021"/>
                  <a:ext cx="490809" cy="531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defTabSz="1219170"/>
                  <a:r>
                    <a:rPr lang="en-US" altLang="zh-CN" sz="3600" b="1" kern="0"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P</a:t>
                  </a:r>
                  <a:endParaRPr lang="zh-CN" altLang="en-US" sz="3600" b="1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文本框 84"/>
                <p:cNvSpPr txBox="1">
                  <a:spLocks noChangeArrowheads="1"/>
                </p:cNvSpPr>
                <p:nvPr/>
              </p:nvSpPr>
              <p:spPr bwMode="auto">
                <a:xfrm>
                  <a:off x="6644069" y="2644948"/>
                  <a:ext cx="587210" cy="379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defTabSz="1219170"/>
                  <a:r>
                    <a:rPr lang="en-US" altLang="zh-CN" sz="2400" b="1" kern="0" dirty="0">
                      <a:ea typeface="思源黑体 CN Medium" panose="020B0600000000000000" pitchFamily="34" charset="-122"/>
                      <a:cs typeface="Times New Roman" pitchFamily="18" charset="0"/>
                      <a:sym typeface="Arial" panose="020B0604020202020204" pitchFamily="34" charset="0"/>
                    </a:rPr>
                    <a:t>R'</a:t>
                  </a:r>
                  <a:endParaRPr lang="zh-CN" altLang="en-US" sz="2400" b="1" kern="0" dirty="0">
                    <a:ea typeface="思源黑体 CN Medium" panose="020B0600000000000000" pitchFamily="34" charset="-122"/>
                    <a:cs typeface="Times New Roman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文本框 87"/>
                <p:cNvSpPr txBox="1">
                  <a:spLocks noChangeArrowheads="1"/>
                </p:cNvSpPr>
                <p:nvPr/>
              </p:nvSpPr>
              <p:spPr bwMode="auto">
                <a:xfrm>
                  <a:off x="6240671" y="2381727"/>
                  <a:ext cx="490809" cy="531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defTabSz="1219170"/>
                  <a:r>
                    <a:rPr lang="en-US" altLang="zh-CN" sz="3600" b="1" kern="0"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a</a:t>
                  </a:r>
                  <a:endParaRPr lang="zh-CN" altLang="en-US" sz="3600" b="1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文本框 88"/>
                <p:cNvSpPr txBox="1">
                  <a:spLocks noChangeArrowheads="1"/>
                </p:cNvSpPr>
                <p:nvPr/>
              </p:nvSpPr>
              <p:spPr bwMode="auto">
                <a:xfrm>
                  <a:off x="7136857" y="2496759"/>
                  <a:ext cx="490809" cy="531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defTabSz="1219170"/>
                  <a:r>
                    <a:rPr lang="en-US" altLang="zh-CN" sz="3600" b="1" kern="0" dirty="0"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b</a:t>
                  </a:r>
                  <a:endParaRPr lang="zh-CN" altLang="en-US" sz="3600" b="1" kern="0" dirty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28" name="组合 32"/>
                <p:cNvGrpSpPr>
                  <a:grpSpLocks/>
                </p:cNvGrpSpPr>
                <p:nvPr/>
              </p:nvGrpSpPr>
              <p:grpSpPr bwMode="auto">
                <a:xfrm>
                  <a:off x="5807012" y="1829485"/>
                  <a:ext cx="2977369" cy="2049963"/>
                  <a:chOff x="5807012" y="1829485"/>
                  <a:chExt cx="2977369" cy="2049963"/>
                </a:xfrm>
              </p:grpSpPr>
              <p:cxnSp>
                <p:nvCxnSpPr>
                  <p:cNvPr id="29" name="直接连接符 28"/>
                  <p:cNvCxnSpPr>
                    <a:cxnSpLocks/>
                  </p:cNvCxnSpPr>
                  <p:nvPr/>
                </p:nvCxnSpPr>
                <p:spPr bwMode="auto">
                  <a:xfrm flipV="1">
                    <a:off x="6063844" y="3263983"/>
                    <a:ext cx="0" cy="421421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接连接符 29"/>
                  <p:cNvCxnSpPr>
                    <a:cxnSpLocks/>
                  </p:cNvCxnSpPr>
                  <p:nvPr/>
                </p:nvCxnSpPr>
                <p:spPr bwMode="auto">
                  <a:xfrm flipV="1">
                    <a:off x="6844768" y="2115194"/>
                    <a:ext cx="0" cy="319042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head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接连接符 30"/>
                  <p:cNvCxnSpPr>
                    <a:cxnSpLocks/>
                  </p:cNvCxnSpPr>
                  <p:nvPr/>
                </p:nvCxnSpPr>
                <p:spPr bwMode="auto">
                  <a:xfrm flipH="1">
                    <a:off x="8241543" y="2498520"/>
                    <a:ext cx="541251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连接符 31"/>
                  <p:cNvCxnSpPr>
                    <a:cxnSpLocks/>
                  </p:cNvCxnSpPr>
                  <p:nvPr/>
                </p:nvCxnSpPr>
                <p:spPr bwMode="auto">
                  <a:xfrm>
                    <a:off x="6995557" y="3512788"/>
                    <a:ext cx="7936" cy="28213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矩形 32"/>
                  <p:cNvSpPr/>
                  <p:nvPr/>
                </p:nvSpPr>
                <p:spPr bwMode="auto">
                  <a:xfrm>
                    <a:off x="6559064" y="2410427"/>
                    <a:ext cx="641247" cy="211901"/>
                  </a:xfrm>
                  <a:prstGeom prst="rect">
                    <a:avLst/>
                  </a:prstGeom>
                  <a:noFill/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219170" eaLnBrk="0" hangingPunct="0"/>
                    <a:endParaRPr lang="zh-CN" altLang="en-US" sz="2000" kern="0">
                      <a:solidFill>
                        <a:srgbClr val="FFFFFF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cxnSp>
                <p:nvCxnSpPr>
                  <p:cNvPr id="34" name="直接连接符 33"/>
                  <p:cNvCxnSpPr/>
                  <p:nvPr/>
                </p:nvCxnSpPr>
                <p:spPr bwMode="auto">
                  <a:xfrm>
                    <a:off x="7136821" y="3456837"/>
                    <a:ext cx="0" cy="42261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5" name="组合 91"/>
                  <p:cNvGrpSpPr>
                    <a:grpSpLocks/>
                  </p:cNvGrpSpPr>
                  <p:nvPr/>
                </p:nvGrpSpPr>
                <p:grpSpPr bwMode="auto">
                  <a:xfrm>
                    <a:off x="7144341" y="3512939"/>
                    <a:ext cx="815477" cy="192139"/>
                    <a:chOff x="5436096" y="2787775"/>
                    <a:chExt cx="888734" cy="221239"/>
                  </a:xfrm>
                </p:grpSpPr>
                <p:cxnSp>
                  <p:nvCxnSpPr>
                    <p:cNvPr id="57" name="直接连接符 56"/>
                    <p:cNvCxnSpPr>
                      <a:cxnSpLocks/>
                    </p:cNvCxnSpPr>
                    <p:nvPr/>
                  </p:nvCxnSpPr>
                  <p:spPr>
                    <a:xfrm flipH="1">
                      <a:off x="5976258" y="2787601"/>
                      <a:ext cx="349426" cy="17956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8" name="椭圆 57"/>
                    <p:cNvSpPr/>
                    <p:nvPr/>
                  </p:nvSpPr>
                  <p:spPr>
                    <a:xfrm>
                      <a:off x="5869009" y="2906856"/>
                      <a:ext cx="117629" cy="105548"/>
                    </a:xfrm>
                    <a:prstGeom prst="ellips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219170" eaLnBrk="0" hangingPunct="0"/>
                      <a:endParaRPr lang="zh-CN" altLang="en-US" sz="2000" kern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59" name="直接连接符 58"/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5433091" y="2961687"/>
                      <a:ext cx="435918" cy="137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6" name="直接连接符 35"/>
                  <p:cNvCxnSpPr>
                    <a:cxnSpLocks/>
                  </p:cNvCxnSpPr>
                  <p:nvPr/>
                </p:nvCxnSpPr>
                <p:spPr bwMode="auto">
                  <a:xfrm flipH="1">
                    <a:off x="7941555" y="3669928"/>
                    <a:ext cx="842826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连接符 36"/>
                  <p:cNvCxnSpPr>
                    <a:cxnSpLocks/>
                  </p:cNvCxnSpPr>
                  <p:nvPr/>
                </p:nvCxnSpPr>
                <p:spPr bwMode="auto">
                  <a:xfrm>
                    <a:off x="6067018" y="3668738"/>
                    <a:ext cx="922190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/>
                  <p:cNvCxnSpPr>
                    <a:cxnSpLocks/>
                  </p:cNvCxnSpPr>
                  <p:nvPr/>
                </p:nvCxnSpPr>
                <p:spPr bwMode="auto">
                  <a:xfrm flipH="1">
                    <a:off x="6063844" y="2115194"/>
                    <a:ext cx="780924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/>
                  <p:cNvCxnSpPr>
                    <a:cxnSpLocks/>
                  </p:cNvCxnSpPr>
                  <p:nvPr/>
                </p:nvCxnSpPr>
                <p:spPr bwMode="auto">
                  <a:xfrm flipV="1">
                    <a:off x="8782794" y="2496140"/>
                    <a:ext cx="0" cy="1189265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0" name="组合 97"/>
                  <p:cNvGrpSpPr>
                    <a:grpSpLocks/>
                  </p:cNvGrpSpPr>
                  <p:nvPr/>
                </p:nvGrpSpPr>
                <p:grpSpPr bwMode="auto">
                  <a:xfrm>
                    <a:off x="7471730" y="1829485"/>
                    <a:ext cx="1039645" cy="671416"/>
                    <a:chOff x="838971" y="2056892"/>
                    <a:chExt cx="1050657" cy="695324"/>
                  </a:xfrm>
                </p:grpSpPr>
                <p:cxnSp>
                  <p:nvCxnSpPr>
                    <p:cNvPr id="50" name="直接连接符 49"/>
                    <p:cNvCxnSpPr>
                      <a:cxnSpLocks/>
                    </p:cNvCxnSpPr>
                    <p:nvPr/>
                  </p:nvCxnSpPr>
                  <p:spPr>
                    <a:xfrm flipV="1">
                      <a:off x="838971" y="2288667"/>
                      <a:ext cx="0" cy="463549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head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1" name="组合 1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54969" y="2056892"/>
                      <a:ext cx="403088" cy="445174"/>
                      <a:chOff x="3633105" y="3281859"/>
                      <a:chExt cx="403088" cy="445174"/>
                    </a:xfrm>
                  </p:grpSpPr>
                  <p:sp>
                    <p:nvSpPr>
                      <p:cNvPr id="55" name="椭圆 54"/>
                      <p:cNvSpPr/>
                      <p:nvPr/>
                    </p:nvSpPr>
                    <p:spPr>
                      <a:xfrm>
                        <a:off x="3633105" y="3320078"/>
                        <a:ext cx="402619" cy="388345"/>
                      </a:xfrm>
                      <a:prstGeom prst="ellipse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1219170" eaLnBrk="0" hangingPunct="0"/>
                        <a:endParaRPr lang="zh-CN" altLang="en-US" sz="2000" ker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6" name="文本框 1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35559" y="3281859"/>
                        <a:ext cx="400634" cy="445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itchFamily="34" charset="0"/>
                          </a:defRPr>
                        </a:lvl9pPr>
                      </a:lstStyle>
                      <a:p>
                        <a:pPr defTabSz="1219170"/>
                        <a:r>
                          <a:rPr lang="en-US" altLang="zh-CN" sz="2800" b="1" kern="0">
                            <a:solidFill>
                              <a:srgbClr val="000000"/>
                            </a:solidFill>
                            <a:ea typeface="思源黑体 CN Medium" panose="020B0600000000000000" pitchFamily="34" charset="-122"/>
                            <a:sym typeface="Arial" panose="020B0604020202020204" pitchFamily="34" charset="0"/>
                          </a:rPr>
                          <a:t>V</a:t>
                        </a:r>
                        <a:endParaRPr lang="zh-CN" altLang="en-US" sz="2800" b="1" kern="0">
                          <a:solidFill>
                            <a:srgbClr val="000000"/>
                          </a:solidFill>
                          <a:ea typeface="思源黑体 CN Medium" panose="020B0600000000000000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52" name="直接连接符 51"/>
                    <p:cNvCxnSpPr>
                      <a:cxnSpLocks/>
                    </p:cNvCxnSpPr>
                    <p:nvPr/>
                  </p:nvCxnSpPr>
                  <p:spPr>
                    <a:xfrm flipH="1">
                      <a:off x="838971" y="2292366"/>
                      <a:ext cx="319207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直接连接符 52"/>
                    <p:cNvCxnSpPr>
                      <a:cxnSpLocks/>
                    </p:cNvCxnSpPr>
                    <p:nvPr/>
                  </p:nvCxnSpPr>
                  <p:spPr>
                    <a:xfrm flipH="1">
                      <a:off x="1541548" y="2308392"/>
                      <a:ext cx="348080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接连接符 53"/>
                    <p:cNvCxnSpPr>
                      <a:cxnSpLocks/>
                    </p:cNvCxnSpPr>
                    <p:nvPr/>
                  </p:nvCxnSpPr>
                  <p:spPr>
                    <a:xfrm flipV="1">
                      <a:off x="1889628" y="2288667"/>
                      <a:ext cx="0" cy="458618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head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1" name="直接连接符 40"/>
                  <p:cNvCxnSpPr>
                    <a:cxnSpLocks/>
                    <a:endCxn id="33" idx="3"/>
                  </p:cNvCxnSpPr>
                  <p:nvPr/>
                </p:nvCxnSpPr>
                <p:spPr bwMode="auto">
                  <a:xfrm flipH="1">
                    <a:off x="7200311" y="2516378"/>
                    <a:ext cx="619025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/>
                  <p:cNvCxnSpPr>
                    <a:cxnSpLocks/>
                  </p:cNvCxnSpPr>
                  <p:nvPr/>
                </p:nvCxnSpPr>
                <p:spPr bwMode="auto">
                  <a:xfrm flipH="1" flipV="1">
                    <a:off x="6063844" y="2115194"/>
                    <a:ext cx="4762" cy="796415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3" name="组合 102"/>
                  <p:cNvGrpSpPr>
                    <a:grpSpLocks/>
                  </p:cNvGrpSpPr>
                  <p:nvPr/>
                </p:nvGrpSpPr>
                <p:grpSpPr bwMode="auto">
                  <a:xfrm>
                    <a:off x="5807012" y="2911607"/>
                    <a:ext cx="594018" cy="372612"/>
                    <a:chOff x="3573780" y="3319523"/>
                    <a:chExt cx="600310" cy="385880"/>
                  </a:xfrm>
                </p:grpSpPr>
                <p:sp>
                  <p:nvSpPr>
                    <p:cNvPr id="48" name="椭圆 47"/>
                    <p:cNvSpPr/>
                    <p:nvPr/>
                  </p:nvSpPr>
                  <p:spPr>
                    <a:xfrm>
                      <a:off x="3636034" y="3319523"/>
                      <a:ext cx="401014" cy="385880"/>
                    </a:xfrm>
                    <a:prstGeom prst="ellips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219170" eaLnBrk="0" hangingPunct="0"/>
                      <a:endParaRPr lang="zh-CN" altLang="en-US" sz="2000" kern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9" name="文本框 10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73780" y="3361637"/>
                      <a:ext cx="600310" cy="34042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defTabSz="1219170"/>
                      <a:r>
                        <a:rPr lang="en-US" altLang="zh-CN" sz="2000" b="1" kern="0" dirty="0">
                          <a:solidFill>
                            <a:srgbClr val="000000"/>
                          </a:solidFill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mA</a:t>
                      </a:r>
                      <a:endParaRPr lang="zh-CN" altLang="en-US" sz="2000" b="1" kern="0" dirty="0">
                        <a:solidFill>
                          <a:srgbClr val="000000"/>
                        </a:solidFill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60" name="矩形 59"/>
            <p:cNvSpPr/>
            <p:nvPr/>
          </p:nvSpPr>
          <p:spPr>
            <a:xfrm>
              <a:off x="6019924" y="3633320"/>
              <a:ext cx="700920" cy="433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20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4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R</a:t>
              </a:r>
              <a:r>
                <a:rPr lang="en-US" altLang="zh-CN" sz="2400" b="1" kern="0" baseline="-25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LED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7189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二、用“伏安法”测量发光二极管的电功率</a:t>
            </a:r>
          </a:p>
        </p:txBody>
      </p:sp>
    </p:spTree>
    <p:extLst>
      <p:ext uri="{BB962C8B-B14F-4D97-AF65-F5344CB8AC3E}">
        <p14:creationId xmlns:p14="http://schemas.microsoft.com/office/powerpoint/2010/main" val="522240586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60400" y="1373881"/>
            <a:ext cx="10858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4.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实验器材：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发白光的二极管一个，电压表，开关，    滑动变阻器，毫安表，电源，导线若干．</a:t>
            </a:r>
            <a:endParaRPr lang="en-US" altLang="zh-CN" sz="240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0400" y="2683681"/>
            <a:ext cx="1980029" cy="586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实验步骤：</a:t>
            </a:r>
            <a:endParaRPr lang="en-US" altLang="zh-CN" sz="2400" i="1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63606" y="3330412"/>
            <a:ext cx="5526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（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）根据电路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仿宋" pitchFamily="49" charset="-122"/>
                <a:sym typeface="Arial" panose="020B0604020202020204" pitchFamily="34" charset="0"/>
              </a:rPr>
              <a:t>连接实物图。</a:t>
            </a:r>
          </a:p>
        </p:txBody>
      </p:sp>
      <p:sp>
        <p:nvSpPr>
          <p:cNvPr id="2" name="矩形 1"/>
          <p:cNvSpPr/>
          <p:nvPr/>
        </p:nvSpPr>
        <p:spPr>
          <a:xfrm>
            <a:off x="563606" y="3852686"/>
            <a:ext cx="6293557" cy="16941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（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）检查无误后，闭合开关。调节滑片，使发光二极管的亮度与灯泡发光相当，记下电压表和电流表的示数，计算发光二极管的电功率。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2966" r="1455" b="2966"/>
          <a:stretch/>
        </p:blipFill>
        <p:spPr>
          <a:xfrm>
            <a:off x="7341666" y="2873595"/>
            <a:ext cx="3864181" cy="2673209"/>
          </a:xfrm>
          <a:prstGeom prst="rect">
            <a:avLst/>
          </a:prstGeom>
          <a:effectLst>
            <a:outerShdw blurRad="558800" dist="50800" dir="5400000" algn="ctr" rotWithShape="0">
              <a:srgbClr val="000000">
                <a:alpha val="44000"/>
              </a:srgbClr>
            </a:outerShdw>
          </a:effec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7189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二、用“伏安法”测量发光二极管的电功率</a:t>
            </a:r>
          </a:p>
        </p:txBody>
      </p:sp>
    </p:spTree>
    <p:extLst>
      <p:ext uri="{BB962C8B-B14F-4D97-AF65-F5344CB8AC3E}">
        <p14:creationId xmlns:p14="http://schemas.microsoft.com/office/powerpoint/2010/main" val="4250581940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91481" y="1159406"/>
            <a:ext cx="2539478" cy="668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．处理数据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endParaRPr lang="zh-CN" altLang="zh-CN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72013" y="4238218"/>
            <a:ext cx="6647974" cy="668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计算出电功率，和小灯泡的电功率对比。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414174"/>
              </p:ext>
            </p:extLst>
          </p:nvPr>
        </p:nvGraphicFramePr>
        <p:xfrm>
          <a:off x="1934417" y="2015916"/>
          <a:ext cx="8323167" cy="2157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6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0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52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      </a:t>
                      </a:r>
                      <a:r>
                        <a:rPr 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物理量</a:t>
                      </a:r>
                      <a:endParaRPr lang="en-US" altLang="zh-C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次数</a:t>
                      </a:r>
                      <a:endParaRPr lang="zh-C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电压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U/V</a:t>
                      </a:r>
                      <a:endParaRPr lang="zh-C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电流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I/A</a:t>
                      </a:r>
                      <a:endParaRPr lang="zh-C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二极管发光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情况</a:t>
                      </a:r>
                      <a:endParaRPr lang="zh-C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实际功率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P/W</a:t>
                      </a:r>
                      <a:endParaRPr lang="zh-C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1</a:t>
                      </a:r>
                      <a:endParaRPr lang="zh-C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1.2</a:t>
                      </a:r>
                      <a:endParaRPr lang="zh-C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0.004</a:t>
                      </a:r>
                      <a:endParaRPr lang="zh-C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较暗</a:t>
                      </a:r>
                      <a:endParaRPr lang="zh-C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0.004</a:t>
                      </a:r>
                      <a:endParaRPr lang="zh-C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2</a:t>
                      </a:r>
                      <a:endParaRPr lang="zh-C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1.6</a:t>
                      </a:r>
                      <a:endParaRPr lang="zh-C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0.006</a:t>
                      </a:r>
                      <a:endParaRPr lang="zh-C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正常发光</a:t>
                      </a:r>
                      <a:endParaRPr lang="zh-C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0.010</a:t>
                      </a:r>
                      <a:endParaRPr lang="zh-C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3</a:t>
                      </a:r>
                      <a:endParaRPr lang="zh-CN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2.0</a:t>
                      </a:r>
                      <a:endParaRPr lang="zh-CN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0.009</a:t>
                      </a:r>
                      <a:endParaRPr lang="zh-C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偏亮</a:t>
                      </a:r>
                      <a:endParaRPr lang="zh-C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宋体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0.018</a:t>
                      </a:r>
                      <a:endParaRPr lang="zh-C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591481" y="5025399"/>
            <a:ext cx="2539478" cy="668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实验结论：</a:t>
            </a:r>
            <a:endParaRPr lang="zh-CN" altLang="zh-CN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938917" y="5025398"/>
            <a:ext cx="7725192" cy="6684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在亮度相当的情况下，发光二极管的电功率小。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7189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二、用“伏安法”测量发光二极管的电功率</a:t>
            </a:r>
          </a:p>
        </p:txBody>
      </p:sp>
    </p:spTree>
    <p:extLst>
      <p:ext uri="{BB962C8B-B14F-4D97-AF65-F5344CB8AC3E}">
        <p14:creationId xmlns:p14="http://schemas.microsoft.com/office/powerpoint/2010/main" val="270152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245871"/>
            <a:ext cx="8745503" cy="338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0400" y="4908783"/>
            <a:ext cx="94600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本堂重点：</a:t>
            </a:r>
            <a:r>
              <a:rPr lang="en-US" altLang="zh-CN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．会利用伏安法测定小灯泡的电功率</a:t>
            </a:r>
          </a:p>
          <a:p>
            <a:pPr defTabSz="1219170"/>
            <a:r>
              <a:rPr lang="en-US" altLang="zh-CN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2</a:t>
            </a:r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．加深对实际功率和额定功率的理解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0401" y="5622033"/>
            <a:ext cx="9008536" cy="6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1" hangingPunct="1">
              <a:lnSpc>
                <a:spcPct val="150000"/>
              </a:lnSpc>
              <a:defRPr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本堂难点：电流表、电压表及滑动变阻器的正确使用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2239347648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60400" y="1330456"/>
            <a:ext cx="6533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考点一：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滑动变阻器的作用</a:t>
            </a:r>
            <a:endParaRPr lang="zh-CN" altLang="zh-CN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1618" y="1981950"/>
            <a:ext cx="2202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【典型例题</a:t>
            </a:r>
            <a:r>
              <a:rPr lang="en-US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zh-CN" altLang="en-US" sz="2400" kern="0" dirty="0">
              <a:solidFill>
                <a:srgbClr val="00808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0400" y="2436011"/>
            <a:ext cx="107197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2019  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江苏省宿迁）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如图所示，电源电压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6V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保持不变，定值电阻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标有“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10Ω0.5A”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字样：滑动变阻器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标有“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20Ω 1A”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字样，电流表量程为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0.6A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，电压表量程为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3V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，闭合开关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，下列做法能够保证电路安全的是（　　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83" y="4269701"/>
            <a:ext cx="2621061" cy="177339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941020" y="3605562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D</a:t>
            </a:r>
            <a:endParaRPr lang="zh-CN" altLang="en-US" sz="32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3071050503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0502" y="1309362"/>
            <a:ext cx="3488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zh-CN" sz="28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【迁移训练</a:t>
            </a:r>
            <a:r>
              <a:rPr lang="en-US" altLang="zh-CN" sz="28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8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en-US" altLang="zh-CN" sz="2800" kern="0" dirty="0">
              <a:solidFill>
                <a:srgbClr val="00808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0400" y="1744924"/>
            <a:ext cx="111044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(2019 </a:t>
            </a:r>
            <a:r>
              <a:rPr lang="zh-CN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山东菏泽市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如图所示电路（电源电压保持不变），闭合开关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，当滑动变阻器的滑片向右端移动时，下列说法正确的是（　　）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6869" y="3348993"/>
            <a:ext cx="8607232" cy="224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．电压表示数不变，电流表示数变大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．电压表示数变大，电流表示数变小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．电压表示数变小，电流表示数变小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．电压表示数变大，电阻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</a:t>
            </a:r>
            <a:r>
              <a:rPr lang="en-US" altLang="zh-CN" sz="24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的电功率变大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001" y="3223144"/>
            <a:ext cx="2701995" cy="226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234674" y="2638369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D</a:t>
            </a:r>
            <a:endParaRPr lang="zh-CN" altLang="en-US" sz="32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184537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60400" y="1304382"/>
            <a:ext cx="7638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考点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</a:t>
            </a:r>
            <a:r>
              <a:rPr lang="zh-CN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故障判断和实验数据的处理</a:t>
            </a:r>
            <a:endParaRPr lang="en-US" altLang="zh-CN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6993" y="1975524"/>
            <a:ext cx="2202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【典型例题</a:t>
            </a:r>
            <a:r>
              <a:rPr lang="en-US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zh-CN" altLang="en-US" sz="2400" kern="0" dirty="0">
              <a:solidFill>
                <a:srgbClr val="00808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0400" y="2585112"/>
            <a:ext cx="111985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2019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四川凉山州）某实验小组做“测量小灯泡电功率”的实验，电路如图甲所示，已知电源电压为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3V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，小灯泡的额定电压为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2.5V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 defTabSz="1219170">
              <a:lnSpc>
                <a:spcPct val="1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）闭合开关前，滑动变阻器的滑片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应置于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（选填“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”或“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”）端，目的是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0" y="4529173"/>
            <a:ext cx="3089154" cy="154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7069130" y="376542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</a:t>
            </a:r>
            <a:endParaRPr lang="zh-CN" altLang="en-US" sz="24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74068" y="422709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保护电路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3149275639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7"/>
          <a:stretch/>
        </p:blipFill>
        <p:spPr bwMode="auto">
          <a:xfrm>
            <a:off x="8316686" y="1566572"/>
            <a:ext cx="2149647" cy="1791373"/>
          </a:xfrm>
          <a:prstGeom prst="rect">
            <a:avLst/>
          </a:prstGeom>
          <a:noFill/>
          <a:ln>
            <a:noFill/>
          </a:ln>
          <a:effectLst>
            <a:outerShdw blurRad="800100" dist="50800" dir="5400000" algn="ctr" rotWithShape="0">
              <a:srgbClr val="000000">
                <a:alpha val="3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660400" y="1566572"/>
            <a:ext cx="5333568" cy="668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8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什么决定灯泡的亮度</a:t>
            </a:r>
            <a:r>
              <a:rPr lang="en-US" altLang="zh-CN" sz="28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69643" y="2235025"/>
            <a:ext cx="71971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250000"/>
              </a:lnSpc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一个小灯泡</a:t>
            </a:r>
            <a:r>
              <a:rPr lang="en-US" altLang="zh-CN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铭牌上只有额定电压</a:t>
            </a:r>
            <a:r>
              <a:rPr lang="en-US" altLang="zh-CN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2.5V</a:t>
            </a: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，没有电功率，你能想办法测量小灯泡的电功率吗</a:t>
            </a:r>
            <a:r>
              <a:rPr lang="en-US" altLang="zh-CN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怎样测量</a:t>
            </a:r>
            <a:r>
              <a:rPr lang="en-US" altLang="zh-CN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8316686" y="3949058"/>
            <a:ext cx="2149647" cy="1791373"/>
            <a:chOff x="6048979" y="2851344"/>
            <a:chExt cx="2160000" cy="1800000"/>
          </a:xfrm>
        </p:grpSpPr>
        <p:pic>
          <p:nvPicPr>
            <p:cNvPr id="17" name="Picture 3" descr="G:\高效课堂测量小灯泡电功率\高效课堂电功率\t01ef056dad469d654a.jpg"/>
            <p:cNvPicPr preferRelativeResize="0"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28" t="3567" r="13549" b="12236"/>
            <a:stretch/>
          </p:blipFill>
          <p:spPr bwMode="auto">
            <a:xfrm>
              <a:off x="6048979" y="2851344"/>
              <a:ext cx="2160000" cy="1800000"/>
            </a:xfrm>
            <a:prstGeom prst="rect">
              <a:avLst/>
            </a:prstGeom>
            <a:noFill/>
            <a:ln>
              <a:noFill/>
            </a:ln>
            <a:effectLst>
              <a:outerShdw blurRad="800100" dist="50800" dir="5400000" algn="ctr" rotWithShape="0">
                <a:srgbClr val="000000">
                  <a:alpha val="31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8"/>
            <p:cNvSpPr/>
            <p:nvPr/>
          </p:nvSpPr>
          <p:spPr>
            <a:xfrm rot="19749269">
              <a:off x="6805103" y="3548490"/>
              <a:ext cx="647752" cy="695800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1219170" latinLnBrk="1" hangingPunct="0"/>
              <a:endPara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  <p:extLst>
      <p:ext uri="{BB962C8B-B14F-4D97-AF65-F5344CB8AC3E}">
        <p14:creationId xmlns:p14="http://schemas.microsoft.com/office/powerpoint/2010/main" val="2925111461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05225"/>
            <a:ext cx="3604435" cy="180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711917" y="1246105"/>
            <a:ext cx="109163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）实验中，闭合开关，发现电压表指针反偏，其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原因是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 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 defTabSz="1219170">
              <a:lnSpc>
                <a:spcPct val="1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）排除电路故障后，闭合开关，移动滑片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到某位置时，电压表的示数为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2.2V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，若想测量小灯泡的额定功率，应将滑片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向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（选填“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”或“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”）端移动；当小灯泡正常发光时，电流表的示数如图乙所示，为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，则小灯泡的额定功率为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W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1741133" y="1926874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电压表正负接线柱接反了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62813" y="2903633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B</a:t>
            </a:r>
            <a:endParaRPr lang="zh-CN" altLang="en-US" sz="32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59870" y="348840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0.32</a:t>
            </a:r>
            <a:endParaRPr lang="zh-CN" altLang="en-US" sz="24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70657" y="4080789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0.8</a:t>
            </a:r>
            <a:endParaRPr lang="zh-CN" altLang="en-US" sz="24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4054382847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2566" y="1400686"/>
            <a:ext cx="3488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zh-CN" sz="28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【迁移训练</a:t>
            </a:r>
            <a:r>
              <a:rPr lang="en-US" altLang="zh-CN" sz="28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8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en-US" altLang="zh-CN" sz="2800" kern="0" dirty="0">
              <a:solidFill>
                <a:srgbClr val="00808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0400" y="1854947"/>
            <a:ext cx="10368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ctr">
              <a:lnSpc>
                <a:spcPct val="150000"/>
              </a:lnSpc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2019</a:t>
            </a:r>
            <a:r>
              <a:rPr lang="zh-CN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江苏淮安市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如图所示，在测定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小灯泡电功率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的实验中，电源电压为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4.5V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，小灯泡额定电压为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5V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，电阻约为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10Ω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5" name="图片 4" descr="学科网(www.zxxk.com)--教育资源门户，提供试卷、教案、课件、论文、素材以及各类教学资源下载，还有大量而丰富的教学相关资讯！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58" y="3303049"/>
            <a:ext cx="6096968" cy="17012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482566" y="5386976"/>
            <a:ext cx="10803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ctr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）请用笔画线代替导线，将图甲中的实物电路连接完整。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1822986736"/>
      </p:ext>
    </p:extLst>
  </p:cSld>
  <p:clrMapOvr>
    <a:masterClrMapping/>
  </p:clrMapOvr>
  <p:transition spd="slow" advClick="0" advTm="2000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04145" y="3618666"/>
            <a:ext cx="108147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）连接电路时，开关应处于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状态 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）实验中无论怎么移动滑片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，发现小灯泡始终不亮，电压表有示数，电流表无示数，原因可能是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__________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（写出一种即可）</a:t>
            </a:r>
          </a:p>
        </p:txBody>
      </p:sp>
      <p:pic>
        <p:nvPicPr>
          <p:cNvPr id="7" name="图片 6" descr="学科网(www.zxxk.com)--教育资源门户，提供试卷、教案、课件、论文、素材以及各类教学资源下载，还有大量而丰富的教学相关资讯！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09861"/>
            <a:ext cx="3715739" cy="19617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384148" y="1409861"/>
            <a:ext cx="2476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答图：</a:t>
            </a:r>
          </a:p>
        </p:txBody>
      </p:sp>
      <p:sp>
        <p:nvSpPr>
          <p:cNvPr id="9" name="矩形 8"/>
          <p:cNvSpPr/>
          <p:nvPr/>
        </p:nvSpPr>
        <p:spPr>
          <a:xfrm>
            <a:off x="5106119" y="372835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断开</a:t>
            </a:r>
            <a:endParaRPr lang="zh-CN" altLang="en-US" sz="32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9864" y="5155584"/>
            <a:ext cx="2079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小灯泡断路</a:t>
            </a: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551653863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379687"/>
            <a:ext cx="108937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）排除故障后，移动滑片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到某位置，电压表示数如图乙所示，示数为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________V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；要测量小灯 泡的额定功率，应将滑片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 ________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（选填“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A”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或“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B”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）端移动，使电压表示数为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 V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）移动滑片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，记录多组对应的电压表和电流表的示数，绘制成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I-U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图像。根据图内所给的信息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计算出小灯泡的额定功率是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________W.</a:t>
            </a:r>
          </a:p>
        </p:txBody>
      </p:sp>
      <p:pic>
        <p:nvPicPr>
          <p:cNvPr id="6" name="图片 5" descr="学科网(www.zxxk.com)--教育资源门户，提供试卷、教案、课件、论文、素材以及各类教学资源下载，还有大量而丰富的教学相关资讯！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964" y="4287757"/>
            <a:ext cx="5445888" cy="16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1124790" y="2086832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2.2</a:t>
            </a:r>
            <a:endParaRPr lang="zh-CN" altLang="en-US" sz="24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89817" y="208683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B </a:t>
            </a:r>
            <a:endParaRPr lang="zh-CN" altLang="en-US" sz="24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55480" y="2580015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2.5 </a:t>
            </a:r>
            <a:endParaRPr lang="zh-CN" altLang="en-US" sz="24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76258" y="3615303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0.5</a:t>
            </a:r>
            <a:endParaRPr lang="zh-CN" altLang="zh-CN" sz="24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467897494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3F051F6-8EB9-49CA-A6A1-CAA9AA7787FA}"/>
              </a:ext>
            </a:extLst>
          </p:cNvPr>
          <p:cNvGrpSpPr/>
          <p:nvPr/>
        </p:nvGrpSpPr>
        <p:grpSpPr>
          <a:xfrm>
            <a:off x="-848432" y="-545050"/>
            <a:ext cx="6700042" cy="7953097"/>
            <a:chOff x="-1100516" y="-772238"/>
            <a:chExt cx="7435881" cy="88265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0FFBB4-7DD5-436E-9A3D-96E24DE41E4E}"/>
                </a:ext>
              </a:extLst>
            </p:cNvPr>
            <p:cNvSpPr/>
            <p:nvPr/>
          </p:nvSpPr>
          <p:spPr>
            <a:xfrm rot="2700000">
              <a:off x="3730518" y="607089"/>
              <a:ext cx="1000643" cy="8735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A6727E-E825-4B6D-8958-2AF063B83C01}"/>
                </a:ext>
              </a:extLst>
            </p:cNvPr>
            <p:cNvSpPr/>
            <p:nvPr/>
          </p:nvSpPr>
          <p:spPr>
            <a:xfrm rot="2700000">
              <a:off x="4564396" y="1404119"/>
              <a:ext cx="1000643" cy="8735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25ED67-E751-4F85-A887-196D4A874E39}"/>
                </a:ext>
              </a:extLst>
            </p:cNvPr>
            <p:cNvSpPr/>
            <p:nvPr/>
          </p:nvSpPr>
          <p:spPr>
            <a:xfrm rot="2700000">
              <a:off x="5398274" y="2216826"/>
              <a:ext cx="1000643" cy="8735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8">
              <a:extLst>
                <a:ext uri="{FF2B5EF4-FFF2-40B4-BE49-F238E27FC236}">
                  <a16:creationId xmlns:a16="http://schemas.microsoft.com/office/drawing/2014/main" id="{4D71A8C9-8F71-4C36-8C09-C864CA10D170}"/>
                </a:ext>
              </a:extLst>
            </p:cNvPr>
            <p:cNvSpPr/>
            <p:nvPr/>
          </p:nvSpPr>
          <p:spPr>
            <a:xfrm rot="2700000">
              <a:off x="-917559" y="-675872"/>
              <a:ext cx="1517308" cy="132457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Rectangle 8">
              <a:extLst>
                <a:ext uri="{FF2B5EF4-FFF2-40B4-BE49-F238E27FC236}">
                  <a16:creationId xmlns:a16="http://schemas.microsoft.com/office/drawing/2014/main" id="{7F5753E2-4C6A-4D98-B9DC-C5E2B97D8E7D}"/>
                </a:ext>
              </a:extLst>
            </p:cNvPr>
            <p:cNvSpPr/>
            <p:nvPr/>
          </p:nvSpPr>
          <p:spPr>
            <a:xfrm rot="2700000">
              <a:off x="-1255075" y="5775306"/>
              <a:ext cx="2433566" cy="212444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957C164-A4C8-42C8-9266-F07B1F0618B1}"/>
              </a:ext>
            </a:extLst>
          </p:cNvPr>
          <p:cNvSpPr/>
          <p:nvPr/>
        </p:nvSpPr>
        <p:spPr>
          <a:xfrm rot="2700000">
            <a:off x="1008465" y="2137826"/>
            <a:ext cx="3841669" cy="287558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7A810D-6924-4428-BD88-A7118F86F95D}"/>
              </a:ext>
            </a:extLst>
          </p:cNvPr>
          <p:cNvGrpSpPr/>
          <p:nvPr/>
        </p:nvGrpSpPr>
        <p:grpSpPr>
          <a:xfrm>
            <a:off x="3790609" y="872604"/>
            <a:ext cx="342508" cy="342508"/>
            <a:chOff x="3498967" y="3049909"/>
            <a:chExt cx="464344" cy="464344"/>
          </a:xfrm>
          <a:solidFill>
            <a:schemeClr val="bg1"/>
          </a:solidFill>
        </p:grpSpPr>
        <p:sp>
          <p:nvSpPr>
            <p:cNvPr id="15" name="AutoShape 126">
              <a:extLst>
                <a:ext uri="{FF2B5EF4-FFF2-40B4-BE49-F238E27FC236}">
                  <a16:creationId xmlns:a16="http://schemas.microsoft.com/office/drawing/2014/main" id="{E3074DCE-6EA3-4821-9080-CFBA26B5C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967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AutoShape 127">
              <a:extLst>
                <a:ext uri="{FF2B5EF4-FFF2-40B4-BE49-F238E27FC236}">
                  <a16:creationId xmlns:a16="http://schemas.microsoft.com/office/drawing/2014/main" id="{375066C5-172C-4409-A54F-ADAFDF5C5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085" y="312214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AutoShape 59">
            <a:extLst>
              <a:ext uri="{FF2B5EF4-FFF2-40B4-BE49-F238E27FC236}">
                <a16:creationId xmlns:a16="http://schemas.microsoft.com/office/drawing/2014/main" id="{E3C5985C-2C12-4590-846F-D5F738C3B27C}"/>
              </a:ext>
            </a:extLst>
          </p:cNvPr>
          <p:cNvSpPr>
            <a:spLocks/>
          </p:cNvSpPr>
          <p:nvPr/>
        </p:nvSpPr>
        <p:spPr bwMode="auto">
          <a:xfrm>
            <a:off x="5243931" y="2347606"/>
            <a:ext cx="343093" cy="342508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marL="0" marR="0" lvl="0" indent="0" algn="ctr" defTabSz="22854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1BA7A2-FE02-48DA-80A1-14DF5231EC38}"/>
              </a:ext>
            </a:extLst>
          </p:cNvPr>
          <p:cNvGrpSpPr/>
          <p:nvPr/>
        </p:nvGrpSpPr>
        <p:grpSpPr>
          <a:xfrm>
            <a:off x="4589020" y="1601625"/>
            <a:ext cx="235365" cy="343093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21" name="AutoShape 113">
              <a:extLst>
                <a:ext uri="{FF2B5EF4-FFF2-40B4-BE49-F238E27FC236}">
                  <a16:creationId xmlns:a16="http://schemas.microsoft.com/office/drawing/2014/main" id="{6077CED9-6159-4BAC-8DDC-F50377A77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AutoShape 114">
              <a:extLst>
                <a:ext uri="{FF2B5EF4-FFF2-40B4-BE49-F238E27FC236}">
                  <a16:creationId xmlns:a16="http://schemas.microsoft.com/office/drawing/2014/main" id="{F4BC3756-0A78-478B-8262-639262DC9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7B8461FA-BD5C-4205-84E3-5DB4C9D1F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1161172" y="1156179"/>
            <a:ext cx="4177820" cy="4177820"/>
          </a:xfr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C7422A4E-047F-41C9-8728-2C3FBC2E5752}"/>
              </a:ext>
            </a:extLst>
          </p:cNvPr>
          <p:cNvGrpSpPr/>
          <p:nvPr/>
        </p:nvGrpSpPr>
        <p:grpSpPr>
          <a:xfrm>
            <a:off x="6604771" y="2433214"/>
            <a:ext cx="5032837" cy="2289914"/>
            <a:chOff x="-4766137" y="1409875"/>
            <a:chExt cx="5032837" cy="2289914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B5F1B207-934E-4D37-B2D9-26DD45BE8CF8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D4E17447-23D8-44E4-B0A5-BB05FBCDB75A}"/>
                </a:ext>
              </a:extLst>
            </p:cNvPr>
            <p:cNvGrpSpPr/>
            <p:nvPr/>
          </p:nvGrpSpPr>
          <p:grpSpPr>
            <a:xfrm>
              <a:off x="-4714868" y="1409875"/>
              <a:ext cx="4981568" cy="1718764"/>
              <a:chOff x="-4714868" y="1409875"/>
              <a:chExt cx="4981568" cy="1718764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6275EA9-8C11-4079-ADF0-12BD4DE2C874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DE3A623A-24E5-473A-93B2-D54BCD4F12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占位符 19">
                <a:extLst>
                  <a:ext uri="{FF2B5EF4-FFF2-40B4-BE49-F238E27FC236}">
                    <a16:creationId xmlns:a16="http://schemas.microsoft.com/office/drawing/2014/main" id="{7F21F287-B1AB-4894-A869-3B1CDA106E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708756" y="1927396"/>
                <a:ext cx="4975455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感谢各位的聆听</a:t>
                </a:r>
              </a:p>
            </p:txBody>
          </p:sp>
          <p:sp>
            <p:nvSpPr>
              <p:cNvPr id="36" name="文本占位符 20">
                <a:extLst>
                  <a:ext uri="{FF2B5EF4-FFF2-40B4-BE49-F238E27FC236}">
                    <a16:creationId xmlns:a16="http://schemas.microsoft.com/office/drawing/2014/main" id="{901B3136-6099-4887-8D0B-3C040CC323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634728" y="1409875"/>
                <a:ext cx="3612506" cy="39291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dirty="0">
                    <a:solidFill>
                      <a:prstClr val="black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第十八章   电功率 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B20F1247-6A56-4481-B1D5-F97C43391356}"/>
              </a:ext>
            </a:extLst>
          </p:cNvPr>
          <p:cNvSpPr/>
          <p:nvPr/>
        </p:nvSpPr>
        <p:spPr>
          <a:xfrm>
            <a:off x="11799485" y="6172043"/>
            <a:ext cx="887325" cy="13963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055689E-F6E6-4240-9D84-04CD1C2CE3F5}"/>
              </a:ext>
            </a:extLst>
          </p:cNvPr>
          <p:cNvSpPr/>
          <p:nvPr/>
        </p:nvSpPr>
        <p:spPr>
          <a:xfrm>
            <a:off x="8727991" y="262072"/>
            <a:ext cx="3260810" cy="38747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771" latinLnBrk="1">
              <a:defRPr/>
            </a:pPr>
            <a:r>
              <a:rPr lang="zh-CN" altLang="en-US" sz="1762" spc="3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人教版九年级物理（初中）</a:t>
            </a:r>
          </a:p>
        </p:txBody>
      </p:sp>
    </p:spTree>
    <p:extLst>
      <p:ext uri="{BB962C8B-B14F-4D97-AF65-F5344CB8AC3E}">
        <p14:creationId xmlns:p14="http://schemas.microsoft.com/office/powerpoint/2010/main" val="276902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660400" y="1444595"/>
            <a:ext cx="5165837" cy="523220"/>
          </a:xfrm>
          <a:prstGeom prst="rect">
            <a:avLst/>
          </a:prstGeom>
          <a:noFill/>
          <a:ln w="0">
            <a:noFill/>
          </a:ln>
          <a:effectLst>
            <a:glow rad="304800">
              <a:schemeClr val="accent1">
                <a:alpha val="31000"/>
              </a:schemeClr>
            </a:glow>
            <a:outerShdw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选择哪一种方法进行实验呢？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" t="6499" r="5241" b="2445"/>
          <a:stretch/>
        </p:blipFill>
        <p:spPr>
          <a:xfrm>
            <a:off x="7606438" y="3323763"/>
            <a:ext cx="2049672" cy="1922883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841395" y="2643506"/>
            <a:ext cx="3532596" cy="2735405"/>
            <a:chOff x="520760" y="1065593"/>
            <a:chExt cx="2649447" cy="2051554"/>
          </a:xfrm>
        </p:grpSpPr>
        <p:grpSp>
          <p:nvGrpSpPr>
            <p:cNvPr id="20" name="Group 2"/>
            <p:cNvGrpSpPr/>
            <p:nvPr/>
          </p:nvGrpSpPr>
          <p:grpSpPr bwMode="auto">
            <a:xfrm>
              <a:off x="553203" y="1065593"/>
              <a:ext cx="1798637" cy="936342"/>
              <a:chOff x="0" y="0"/>
              <a:chExt cx="1174" cy="624"/>
            </a:xfrm>
            <a:noFill/>
          </p:grpSpPr>
          <p:sp>
            <p:nvSpPr>
              <p:cNvPr id="21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4" cy="624"/>
              </a:xfrm>
              <a:prstGeom prst="rect">
                <a:avLst/>
              </a:prstGeom>
              <a:grpFill/>
              <a:ln w="19050">
                <a:solidFill>
                  <a:srgbClr val="0000CC"/>
                </a:solidFill>
                <a:miter lim="800000"/>
              </a:ln>
            </p:spPr>
            <p:txBody>
              <a:bodyPr wrap="none" anchor="ctr"/>
              <a:lstStyle/>
              <a:p>
                <a:pPr defTabSz="1219170" eaLnBrk="0" hangingPunct="0">
                  <a:defRPr/>
                </a:pPr>
                <a:endParaRPr lang="zh-CN" altLang="en-US" sz="3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2" name="Group 4"/>
              <p:cNvGrpSpPr/>
              <p:nvPr/>
            </p:nvGrpSpPr>
            <p:grpSpPr bwMode="auto">
              <a:xfrm>
                <a:off x="123" y="45"/>
                <a:ext cx="843" cy="538"/>
                <a:chOff x="-58" y="0"/>
                <a:chExt cx="843" cy="538"/>
              </a:xfrm>
              <a:grpFill/>
            </p:grpSpPr>
            <p:sp>
              <p:nvSpPr>
                <p:cNvPr id="23" name="Rectangle 6"/>
                <p:cNvSpPr>
                  <a:spLocks noChangeArrowheads="1"/>
                </p:cNvSpPr>
                <p:nvPr/>
              </p:nvSpPr>
              <p:spPr bwMode="auto">
                <a:xfrm>
                  <a:off x="-58" y="123"/>
                  <a:ext cx="565" cy="29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defTabSz="1219170" eaLnBrk="0" hangingPunct="0">
                    <a:defRPr/>
                  </a:pPr>
                  <a:r>
                    <a:rPr lang="en-US" altLang="zh-CN" sz="3200" b="1" i="1" kern="0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P =   </a:t>
                  </a:r>
                  <a:endParaRPr lang="en-US" altLang="zh-CN" sz="3200" b="1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24" name="Group 6"/>
                <p:cNvGrpSpPr/>
                <p:nvPr/>
              </p:nvGrpSpPr>
              <p:grpSpPr bwMode="auto">
                <a:xfrm>
                  <a:off x="387" y="0"/>
                  <a:ext cx="398" cy="538"/>
                  <a:chOff x="0" y="0"/>
                  <a:chExt cx="398" cy="538"/>
                </a:xfrm>
                <a:grpFill/>
              </p:grpSpPr>
              <p:sp>
                <p:nvSpPr>
                  <p:cNvPr id="25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98" cy="53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 algn="ctr" defTabSz="1219170" eaLnBrk="0" hangingPunct="0">
                      <a:defRPr/>
                    </a:pPr>
                    <a:r>
                      <a:rPr lang="en-US" altLang="zh-CN" sz="3200" b="1" i="1" kern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W</a:t>
                    </a:r>
                  </a:p>
                  <a:p>
                    <a:pPr algn="ctr" defTabSz="1219170" eaLnBrk="0" hangingPunct="0">
                      <a:defRPr/>
                    </a:pPr>
                    <a:r>
                      <a:rPr lang="en-US" altLang="zh-CN" sz="3200" b="1" i="1" kern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t</a:t>
                    </a:r>
                  </a:p>
                </p:txBody>
              </p:sp>
              <p:sp>
                <p:nvSpPr>
                  <p:cNvPr id="2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63" y="291"/>
                    <a:ext cx="272" cy="0"/>
                  </a:xfrm>
                  <a:prstGeom prst="lin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defTabSz="1219170" eaLnBrk="0" hangingPunct="0">
                      <a:defRPr/>
                    </a:pPr>
                    <a:endParaRPr lang="zh-CN" altLang="en-US" sz="3200" kern="0">
                      <a:ln>
                        <a:solidFill>
                          <a:srgbClr val="FF0000"/>
                        </a:solidFill>
                      </a:ln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27" name="Group 2"/>
            <p:cNvGrpSpPr/>
            <p:nvPr/>
          </p:nvGrpSpPr>
          <p:grpSpPr bwMode="auto">
            <a:xfrm>
              <a:off x="520760" y="2182110"/>
              <a:ext cx="1798637" cy="935037"/>
              <a:chOff x="0" y="0"/>
              <a:chExt cx="1174" cy="624"/>
            </a:xfr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grpSpPr>
          <p:sp>
            <p:nvSpPr>
              <p:cNvPr id="2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4" cy="624"/>
              </a:xfrm>
              <a:prstGeom prst="rect">
                <a:avLst/>
              </a:prstGeom>
              <a:noFill/>
              <a:ln w="19050">
                <a:solidFill>
                  <a:srgbClr val="0000CC"/>
                </a:solidFill>
                <a:miter lim="800000"/>
              </a:ln>
            </p:spPr>
            <p:txBody>
              <a:bodyPr wrap="none" anchor="ctr"/>
              <a:lstStyle/>
              <a:p>
                <a:pPr defTabSz="1219170" eaLnBrk="0" hangingPunct="0">
                  <a:defRPr/>
                </a:pPr>
                <a:endParaRPr lang="zh-CN" altLang="en-US" sz="3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Rectangle 6"/>
              <p:cNvSpPr>
                <a:spLocks noChangeArrowheads="1"/>
              </p:cNvSpPr>
              <p:nvPr/>
            </p:nvSpPr>
            <p:spPr bwMode="auto">
              <a:xfrm>
                <a:off x="254" y="160"/>
                <a:ext cx="618" cy="29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170" eaLnBrk="0" hangingPunct="0">
                  <a:defRPr/>
                </a:pPr>
                <a:r>
                  <a:rPr lang="en-US" altLang="zh-CN" sz="3200" b="1" i="1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P =UI</a:t>
                </a:r>
                <a:endParaRPr lang="en-US" altLang="zh-CN" sz="32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右大括号 3"/>
            <p:cNvSpPr/>
            <p:nvPr/>
          </p:nvSpPr>
          <p:spPr>
            <a:xfrm>
              <a:off x="2319396" y="1317685"/>
              <a:ext cx="372045" cy="1565703"/>
            </a:xfrm>
            <a:prstGeom prst="rightBrac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121919" tIns="60959" rIns="121919" bIns="60959" numCol="1" spcCol="38100" rtlCol="0" anchor="t">
              <a:noAutofit/>
            </a:bodyPr>
            <a:lstStyle/>
            <a:p>
              <a:pPr defTabSz="1219170" latinLnBrk="1" hangingPunct="0"/>
              <a:endPara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91441" y="1779854"/>
              <a:ext cx="478766" cy="58482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1219170" latinLnBrk="1" hangingPunct="0"/>
              <a:r>
                <a:rPr lang="zh-CN" altLang="en-US" sz="4267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？</a:t>
              </a:r>
            </a:p>
          </p:txBody>
        </p:sp>
      </p:grpSp>
      <p:sp>
        <p:nvSpPr>
          <p:cNvPr id="46" name="云形标注 45"/>
          <p:cNvSpPr/>
          <p:nvPr/>
        </p:nvSpPr>
        <p:spPr>
          <a:xfrm>
            <a:off x="4441847" y="3635443"/>
            <a:ext cx="1941818" cy="1171274"/>
          </a:xfrm>
          <a:prstGeom prst="cloudCallout">
            <a:avLst>
              <a:gd name="adj1" fmla="val 127528"/>
              <a:gd name="adj2" fmla="val -25686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1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rPr>
              <a:t>我觉得利用</a:t>
            </a:r>
            <a:r>
              <a:rPr lang="en-US" altLang="zh-CN" sz="1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rPr>
              <a:t>P=U.I</a:t>
            </a:r>
            <a:r>
              <a:rPr lang="zh-CN" altLang="en-US" sz="1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rPr>
              <a:t>在实验室操作起来方便。</a:t>
            </a:r>
          </a:p>
        </p:txBody>
      </p:sp>
      <p:sp>
        <p:nvSpPr>
          <p:cNvPr id="47" name="云形标注 46"/>
          <p:cNvSpPr/>
          <p:nvPr/>
        </p:nvSpPr>
        <p:spPr>
          <a:xfrm>
            <a:off x="8804853" y="1883962"/>
            <a:ext cx="2636071" cy="1499232"/>
          </a:xfrm>
          <a:prstGeom prst="cloudCallout">
            <a:avLst>
              <a:gd name="adj1" fmla="val -28987"/>
              <a:gd name="adj2" fmla="val 61628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1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rPr>
              <a:t>我觉得类似于“伏安法”测小灯泡的电阻一样来测电功率。</a:t>
            </a:r>
          </a:p>
        </p:txBody>
      </p:sp>
      <p:sp>
        <p:nvSpPr>
          <p:cNvPr id="48" name="云形标注 47"/>
          <p:cNvSpPr/>
          <p:nvPr/>
        </p:nvSpPr>
        <p:spPr>
          <a:xfrm>
            <a:off x="6158805" y="1444595"/>
            <a:ext cx="2268671" cy="1499232"/>
          </a:xfrm>
          <a:prstGeom prst="cloudCallout">
            <a:avLst>
              <a:gd name="adj1" fmla="val 51917"/>
              <a:gd name="adj2" fmla="val 66853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1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rPr>
              <a:t>很好。我们就用“</a:t>
            </a:r>
            <a:r>
              <a:rPr lang="zh-CN" altLang="en-US" sz="1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rPr>
              <a:t>伏安法”</a:t>
            </a:r>
            <a:r>
              <a:rPr lang="zh-CN" altLang="en-US" sz="1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rPr>
              <a:t>来测量小灯泡的电功率。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  <p:extLst>
      <p:ext uri="{BB962C8B-B14F-4D97-AF65-F5344CB8AC3E}">
        <p14:creationId xmlns:p14="http://schemas.microsoft.com/office/powerpoint/2010/main" val="1651988018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28599" y="1262297"/>
            <a:ext cx="6527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测量小灯泡在不同电压下的的电功率</a:t>
            </a:r>
          </a:p>
        </p:txBody>
      </p:sp>
      <p:sp>
        <p:nvSpPr>
          <p:cNvPr id="8" name="矩形 7"/>
          <p:cNvSpPr/>
          <p:nvPr/>
        </p:nvSpPr>
        <p:spPr>
          <a:xfrm>
            <a:off x="660400" y="1226533"/>
            <a:ext cx="1868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实验目的：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400" y="2163812"/>
            <a:ext cx="10858499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【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测量要求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】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）使小灯泡两端的电压等于额定电压，观察小灯泡的 亮度，测量它的电功率，这是它的额定功率。</a:t>
            </a:r>
          </a:p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使小灯泡两端的电压低于额定电压，观察小灯泡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的亮度，测量它实际的电功率。</a:t>
            </a:r>
          </a:p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使小灯泡两端的电压为额定电压的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倍，观察小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灯泡的亮度，测量它实际的电功率。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一、测量小灯泡的电功率</a:t>
            </a:r>
          </a:p>
        </p:txBody>
      </p:sp>
    </p:spTree>
    <p:extLst>
      <p:ext uri="{BB962C8B-B14F-4D97-AF65-F5344CB8AC3E}">
        <p14:creationId xmlns:p14="http://schemas.microsoft.com/office/powerpoint/2010/main" val="379242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4637" y="1247609"/>
            <a:ext cx="26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实验原理：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UI</a:t>
            </a:r>
          </a:p>
        </p:txBody>
      </p:sp>
      <p:sp>
        <p:nvSpPr>
          <p:cNvPr id="4" name="矩形 3"/>
          <p:cNvSpPr/>
          <p:nvPr/>
        </p:nvSpPr>
        <p:spPr>
          <a:xfrm>
            <a:off x="633003" y="1999326"/>
            <a:ext cx="11558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表测出小灯泡两端的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；用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表测出通过小灯泡的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，就可以根据公式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求出小灯泡的电功率。这种测量方法叫做</a:t>
            </a:r>
            <a:r>
              <a:rPr lang="zh-CN" altLang="en-US" sz="2400" u="sng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1122651" y="2029944"/>
            <a:ext cx="1287285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电压</a:t>
            </a:r>
          </a:p>
        </p:txBody>
      </p:sp>
      <p:sp>
        <p:nvSpPr>
          <p:cNvPr id="7" name="矩形 6"/>
          <p:cNvSpPr/>
          <p:nvPr/>
        </p:nvSpPr>
        <p:spPr>
          <a:xfrm>
            <a:off x="10606464" y="2024252"/>
            <a:ext cx="124460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电流</a:t>
            </a:r>
          </a:p>
        </p:txBody>
      </p:sp>
      <p:sp>
        <p:nvSpPr>
          <p:cNvPr id="8" name="矩形 7"/>
          <p:cNvSpPr/>
          <p:nvPr/>
        </p:nvSpPr>
        <p:spPr>
          <a:xfrm>
            <a:off x="3208236" y="2562624"/>
            <a:ext cx="884765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UI</a:t>
            </a:r>
            <a:endParaRPr lang="zh-CN" altLang="en-US" sz="2400" i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44819" y="2040082"/>
            <a:ext cx="122107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电压</a:t>
            </a:r>
          </a:p>
        </p:txBody>
      </p:sp>
      <p:sp>
        <p:nvSpPr>
          <p:cNvPr id="10" name="矩形 9"/>
          <p:cNvSpPr/>
          <p:nvPr/>
        </p:nvSpPr>
        <p:spPr>
          <a:xfrm>
            <a:off x="6927679" y="2022536"/>
            <a:ext cx="1303865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电流</a:t>
            </a:r>
          </a:p>
        </p:txBody>
      </p:sp>
      <p:sp>
        <p:nvSpPr>
          <p:cNvPr id="11" name="矩形 10"/>
          <p:cNvSpPr/>
          <p:nvPr/>
        </p:nvSpPr>
        <p:spPr>
          <a:xfrm>
            <a:off x="9452753" y="2613865"/>
            <a:ext cx="1477328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伏安法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1697" y="3224405"/>
            <a:ext cx="2688167" cy="6684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09585"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实验电路图：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254184" y="4740765"/>
            <a:ext cx="9471053" cy="503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  <a:defRPr/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）改变灯泡两端的电压，以便测量小灯泡在不同电压下的实际功率。</a:t>
            </a:r>
          </a:p>
        </p:txBody>
      </p:sp>
      <p:sp>
        <p:nvSpPr>
          <p:cNvPr id="78" name="矩形 77"/>
          <p:cNvSpPr/>
          <p:nvPr/>
        </p:nvSpPr>
        <p:spPr>
          <a:xfrm>
            <a:off x="700453" y="4817286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滑动变阻器的作用：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232310" y="5252578"/>
            <a:ext cx="5476191" cy="503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  <a:defRPr/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）限制电流，保护电路。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4249247" y="3155597"/>
            <a:ext cx="1792689" cy="1252122"/>
            <a:chOff x="2572150" y="2677204"/>
            <a:chExt cx="2234653" cy="1969804"/>
          </a:xfrm>
        </p:grpSpPr>
        <p:grpSp>
          <p:nvGrpSpPr>
            <p:cNvPr id="112" name="Group 2"/>
            <p:cNvGrpSpPr>
              <a:grpSpLocks/>
            </p:cNvGrpSpPr>
            <p:nvPr/>
          </p:nvGrpSpPr>
          <p:grpSpPr bwMode="auto">
            <a:xfrm>
              <a:off x="2572150" y="2920138"/>
              <a:ext cx="2234653" cy="1726870"/>
              <a:chOff x="0" y="0"/>
              <a:chExt cx="2857" cy="1722"/>
            </a:xfrm>
          </p:grpSpPr>
          <p:sp>
            <p:nvSpPr>
              <p:cNvPr id="115" name="Line 3"/>
              <p:cNvSpPr>
                <a:spLocks noChangeShapeType="1"/>
              </p:cNvSpPr>
              <p:nvPr/>
            </p:nvSpPr>
            <p:spPr bwMode="auto">
              <a:xfrm rot="-5400000">
                <a:off x="2199" y="476"/>
                <a:ext cx="59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  <p:grpSp>
            <p:nvGrpSpPr>
              <p:cNvPr id="116" name="Group 4"/>
              <p:cNvGrpSpPr>
                <a:grpSpLocks/>
              </p:cNvGrpSpPr>
              <p:nvPr/>
            </p:nvGrpSpPr>
            <p:grpSpPr bwMode="auto">
              <a:xfrm>
                <a:off x="1950" y="1406"/>
                <a:ext cx="318" cy="178"/>
                <a:chOff x="0" y="0"/>
                <a:chExt cx="318" cy="178"/>
              </a:xfrm>
            </p:grpSpPr>
            <p:sp>
              <p:nvSpPr>
                <p:cNvPr id="140" name="Oval 5"/>
                <p:cNvSpPr>
                  <a:spLocks noChangeArrowheads="1"/>
                </p:cNvSpPr>
                <p:nvPr/>
              </p:nvSpPr>
              <p:spPr bwMode="auto">
                <a:xfrm>
                  <a:off x="0" y="91"/>
                  <a:ext cx="88" cy="87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Times New Roman" pitchFamily="18" charset="0"/>
                    <a:ea typeface="华文细黑" pitchFamily="2" charset="-122"/>
                  </a:endParaRPr>
                </a:p>
              </p:txBody>
            </p:sp>
            <p:sp>
              <p:nvSpPr>
                <p:cNvPr id="141" name="Line 6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152" y="-62"/>
                  <a:ext cx="104" cy="2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 dirty="0">
                    <a:ea typeface="FandolFang R" panose="00000500000000000000" pitchFamily="50" charset="-122"/>
                  </a:endParaRPr>
                </a:p>
              </p:txBody>
            </p:sp>
          </p:grpSp>
          <p:sp>
            <p:nvSpPr>
              <p:cNvPr id="117" name="Oval 7"/>
              <p:cNvSpPr>
                <a:spLocks noChangeArrowheads="1"/>
              </p:cNvSpPr>
              <p:nvPr/>
            </p:nvSpPr>
            <p:spPr bwMode="auto">
              <a:xfrm>
                <a:off x="703" y="0"/>
                <a:ext cx="317" cy="31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zh-CN" sz="2000" b="1" dirty="0">
                    <a:solidFill>
                      <a:schemeClr val="tx1"/>
                    </a:solidFill>
                    <a:latin typeface="Times New Roman" pitchFamily="18" charset="0"/>
                    <a:ea typeface="华文细黑" pitchFamily="2" charset="-122"/>
                  </a:rPr>
                  <a:t>A</a:t>
                </a:r>
              </a:p>
            </p:txBody>
          </p:sp>
          <p:sp>
            <p:nvSpPr>
              <p:cNvPr id="118" name="Oval 8"/>
              <p:cNvSpPr>
                <a:spLocks noChangeArrowheads="1"/>
              </p:cNvSpPr>
              <p:nvPr/>
            </p:nvSpPr>
            <p:spPr bwMode="auto">
              <a:xfrm>
                <a:off x="1859" y="589"/>
                <a:ext cx="318" cy="31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zh-CN" sz="2000" b="1" dirty="0">
                    <a:solidFill>
                      <a:schemeClr val="tx1"/>
                    </a:solidFill>
                    <a:latin typeface="Times New Roman" pitchFamily="18" charset="0"/>
                    <a:ea typeface="华文细黑" pitchFamily="2" charset="-122"/>
                  </a:rPr>
                  <a:t>V</a:t>
                </a:r>
              </a:p>
            </p:txBody>
          </p:sp>
          <p:sp>
            <p:nvSpPr>
              <p:cNvPr id="119" name="Line 9"/>
              <p:cNvSpPr>
                <a:spLocks noChangeShapeType="1"/>
              </p:cNvSpPr>
              <p:nvPr/>
            </p:nvSpPr>
            <p:spPr bwMode="auto">
              <a:xfrm>
                <a:off x="0" y="1542"/>
                <a:ext cx="44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  <p:sp>
            <p:nvSpPr>
              <p:cNvPr id="120" name="Line 10"/>
              <p:cNvSpPr>
                <a:spLocks noChangeShapeType="1"/>
              </p:cNvSpPr>
              <p:nvPr/>
            </p:nvSpPr>
            <p:spPr bwMode="auto">
              <a:xfrm rot="16200000">
                <a:off x="-670" y="862"/>
                <a:ext cx="1361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  <p:sp>
            <p:nvSpPr>
              <p:cNvPr id="121" name="Line 11"/>
              <p:cNvSpPr>
                <a:spLocks noChangeShapeType="1"/>
              </p:cNvSpPr>
              <p:nvPr/>
            </p:nvSpPr>
            <p:spPr bwMode="auto">
              <a:xfrm rot="-5400000">
                <a:off x="1156" y="476"/>
                <a:ext cx="59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  <p:sp>
            <p:nvSpPr>
              <p:cNvPr id="122" name="Line 12"/>
              <p:cNvSpPr>
                <a:spLocks noChangeShapeType="1"/>
              </p:cNvSpPr>
              <p:nvPr/>
            </p:nvSpPr>
            <p:spPr bwMode="auto">
              <a:xfrm rot="-5400000">
                <a:off x="2166" y="851"/>
                <a:ext cx="1361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  <p:sp>
            <p:nvSpPr>
              <p:cNvPr id="123" name="AutoShape 13"/>
              <p:cNvSpPr>
                <a:spLocks noChangeArrowheads="1"/>
              </p:cNvSpPr>
              <p:nvPr/>
            </p:nvSpPr>
            <p:spPr bwMode="auto">
              <a:xfrm>
                <a:off x="1859" y="0"/>
                <a:ext cx="317" cy="317"/>
              </a:xfrm>
              <a:prstGeom prst="flowChartSummingJunction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itchFamily="18" charset="0"/>
                  <a:ea typeface="华文细黑" pitchFamily="2" charset="-122"/>
                </a:endParaRPr>
              </a:p>
            </p:txBody>
          </p:sp>
          <p:sp>
            <p:nvSpPr>
              <p:cNvPr id="124" name="Line 14"/>
              <p:cNvSpPr>
                <a:spLocks noChangeShapeType="1"/>
              </p:cNvSpPr>
              <p:nvPr/>
            </p:nvSpPr>
            <p:spPr bwMode="auto">
              <a:xfrm>
                <a:off x="0" y="181"/>
                <a:ext cx="679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  <p:sp>
            <p:nvSpPr>
              <p:cNvPr id="125" name="Line 15"/>
              <p:cNvSpPr>
                <a:spLocks noChangeShapeType="1"/>
              </p:cNvSpPr>
              <p:nvPr/>
            </p:nvSpPr>
            <p:spPr bwMode="auto">
              <a:xfrm>
                <a:off x="997" y="181"/>
                <a:ext cx="863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  <p:sp>
            <p:nvSpPr>
              <p:cNvPr id="126" name="Line 16"/>
              <p:cNvSpPr>
                <a:spLocks noChangeShapeType="1"/>
              </p:cNvSpPr>
              <p:nvPr/>
            </p:nvSpPr>
            <p:spPr bwMode="auto">
              <a:xfrm>
                <a:off x="2177" y="771"/>
                <a:ext cx="317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  <p:sp>
            <p:nvSpPr>
              <p:cNvPr id="127" name="Line 17"/>
              <p:cNvSpPr>
                <a:spLocks noChangeShapeType="1"/>
              </p:cNvSpPr>
              <p:nvPr/>
            </p:nvSpPr>
            <p:spPr bwMode="auto">
              <a:xfrm>
                <a:off x="2177" y="181"/>
                <a:ext cx="68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  <p:sp>
            <p:nvSpPr>
              <p:cNvPr id="128" name="Line 18"/>
              <p:cNvSpPr>
                <a:spLocks noChangeShapeType="1"/>
              </p:cNvSpPr>
              <p:nvPr/>
            </p:nvSpPr>
            <p:spPr bwMode="auto">
              <a:xfrm>
                <a:off x="1451" y="771"/>
                <a:ext cx="40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  <p:sp>
            <p:nvSpPr>
              <p:cNvPr id="129" name="Line 19"/>
              <p:cNvSpPr>
                <a:spLocks noChangeShapeType="1"/>
              </p:cNvSpPr>
              <p:nvPr/>
            </p:nvSpPr>
            <p:spPr bwMode="auto">
              <a:xfrm>
                <a:off x="2267" y="1542"/>
                <a:ext cx="589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  <p:sp>
            <p:nvSpPr>
              <p:cNvPr id="130" name="Line 20"/>
              <p:cNvSpPr>
                <a:spLocks noChangeShapeType="1"/>
              </p:cNvSpPr>
              <p:nvPr/>
            </p:nvSpPr>
            <p:spPr bwMode="auto">
              <a:xfrm>
                <a:off x="1542" y="1542"/>
                <a:ext cx="407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  <p:grpSp>
            <p:nvGrpSpPr>
              <p:cNvPr id="131" name="Group 21"/>
              <p:cNvGrpSpPr>
                <a:grpSpLocks/>
              </p:cNvGrpSpPr>
              <p:nvPr/>
            </p:nvGrpSpPr>
            <p:grpSpPr bwMode="auto">
              <a:xfrm>
                <a:off x="1452" y="1359"/>
                <a:ext cx="91" cy="363"/>
                <a:chOff x="1" y="-1"/>
                <a:chExt cx="91" cy="363"/>
              </a:xfrm>
            </p:grpSpPr>
            <p:sp>
              <p:nvSpPr>
                <p:cNvPr id="138" name="Line 22"/>
                <p:cNvSpPr>
                  <a:spLocks noChangeShapeType="1"/>
                </p:cNvSpPr>
                <p:nvPr/>
              </p:nvSpPr>
              <p:spPr bwMode="auto">
                <a:xfrm rot="-5400000">
                  <a:off x="-90" y="181"/>
                  <a:ext cx="36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 dirty="0">
                    <a:ea typeface="FandolFang R" panose="00000500000000000000" pitchFamily="50" charset="-122"/>
                  </a:endParaRPr>
                </a:p>
              </p:txBody>
            </p:sp>
            <p:sp>
              <p:nvSpPr>
                <p:cNvPr id="139" name="Line 23"/>
                <p:cNvSpPr>
                  <a:spLocks noChangeShapeType="1"/>
                </p:cNvSpPr>
                <p:nvPr/>
              </p:nvSpPr>
              <p:spPr bwMode="auto">
                <a:xfrm rot="-5400000">
                  <a:off x="-90" y="171"/>
                  <a:ext cx="18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 dirty="0">
                    <a:ea typeface="FandolFang R" panose="00000500000000000000" pitchFamily="50" charset="-122"/>
                  </a:endParaRPr>
                </a:p>
              </p:txBody>
            </p:sp>
          </p:grpSp>
          <p:grpSp>
            <p:nvGrpSpPr>
              <p:cNvPr id="132" name="Group 24"/>
              <p:cNvGrpSpPr>
                <a:grpSpLocks/>
              </p:cNvGrpSpPr>
              <p:nvPr/>
            </p:nvGrpSpPr>
            <p:grpSpPr bwMode="auto">
              <a:xfrm>
                <a:off x="453" y="1246"/>
                <a:ext cx="998" cy="334"/>
                <a:chOff x="0" y="22"/>
                <a:chExt cx="998" cy="334"/>
              </a:xfrm>
            </p:grpSpPr>
            <p:sp>
              <p:nvSpPr>
                <p:cNvPr id="133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38"/>
                  <a:ext cx="355" cy="11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/>
                  <a:endParaRPr lang="zh-CN" altLang="zh-CN">
                    <a:solidFill>
                      <a:schemeClr val="bg1"/>
                    </a:solidFill>
                    <a:latin typeface="Times New Roman" pitchFamily="18" charset="0"/>
                    <a:ea typeface="华文细黑" pitchFamily="2" charset="-122"/>
                  </a:endParaRPr>
                </a:p>
              </p:txBody>
            </p:sp>
            <p:sp>
              <p:nvSpPr>
                <p:cNvPr id="134" name="Line 26"/>
                <p:cNvSpPr>
                  <a:spLocks noChangeShapeType="1"/>
                </p:cNvSpPr>
                <p:nvPr/>
              </p:nvSpPr>
              <p:spPr bwMode="auto">
                <a:xfrm>
                  <a:off x="177" y="29"/>
                  <a:ext cx="3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 dirty="0">
                    <a:ea typeface="FandolFang R" panose="00000500000000000000" pitchFamily="50" charset="-122"/>
                  </a:endParaRPr>
                </a:p>
              </p:txBody>
            </p:sp>
            <p:sp>
              <p:nvSpPr>
                <p:cNvPr id="135" name="Line 27"/>
                <p:cNvSpPr>
                  <a:spLocks noChangeShapeType="1"/>
                </p:cNvSpPr>
                <p:nvPr/>
              </p:nvSpPr>
              <p:spPr bwMode="auto">
                <a:xfrm>
                  <a:off x="567" y="317"/>
                  <a:ext cx="431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 dirty="0">
                    <a:ea typeface="FandolFang R" panose="00000500000000000000" pitchFamily="50" charset="-122"/>
                  </a:endParaRPr>
                </a:p>
              </p:txBody>
            </p:sp>
            <p:sp>
              <p:nvSpPr>
                <p:cNvPr id="136" name="Line 28"/>
                <p:cNvSpPr>
                  <a:spLocks noChangeShapeType="1"/>
                </p:cNvSpPr>
                <p:nvPr/>
              </p:nvSpPr>
              <p:spPr bwMode="auto">
                <a:xfrm rot="16200000">
                  <a:off x="413" y="173"/>
                  <a:ext cx="28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 dirty="0">
                    <a:ea typeface="FandolFang R" panose="00000500000000000000" pitchFamily="50" charset="-122"/>
                  </a:endParaRPr>
                </a:p>
              </p:txBody>
            </p:sp>
            <p:sp>
              <p:nvSpPr>
                <p:cNvPr id="137" name="Line 29"/>
                <p:cNvSpPr>
                  <a:spLocks noChangeShapeType="1"/>
                </p:cNvSpPr>
                <p:nvPr/>
              </p:nvSpPr>
              <p:spPr bwMode="auto">
                <a:xfrm>
                  <a:off x="177" y="22"/>
                  <a:ext cx="0" cy="2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/>
                  <a:tailEnd type="triangl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 dirty="0">
                    <a:ea typeface="FandolFang R" panose="00000500000000000000" pitchFamily="50" charset="-122"/>
                  </a:endParaRPr>
                </a:p>
              </p:txBody>
            </p:sp>
          </p:grpSp>
        </p:grpSp>
        <p:sp>
          <p:nvSpPr>
            <p:cNvPr id="113" name="椭圆 112"/>
            <p:cNvSpPr/>
            <p:nvPr/>
          </p:nvSpPr>
          <p:spPr>
            <a:xfrm>
              <a:off x="3684215" y="2700064"/>
              <a:ext cx="45719" cy="817024"/>
            </a:xfrm>
            <a:prstGeom prst="ellipse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微软雅黑" panose="020B0502040204020203" charset="-122"/>
                <a:sym typeface="微软雅黑" panose="020B0502040204020203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4495148" y="2677204"/>
              <a:ext cx="45719" cy="817024"/>
            </a:xfrm>
            <a:prstGeom prst="ellipse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微软雅黑" panose="020B0502040204020203" charset="-122"/>
                <a:sym typeface="微软雅黑" panose="020B0502040204020203" charset="-122"/>
              </a:endParaRPr>
            </a:p>
          </p:txBody>
        </p:sp>
      </p:grpSp>
      <p:sp>
        <p:nvSpPr>
          <p:cNvPr id="173" name="文本框 172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一、测量小灯泡的电功率</a:t>
            </a:r>
          </a:p>
        </p:txBody>
      </p:sp>
    </p:spTree>
    <p:extLst>
      <p:ext uri="{BB962C8B-B14F-4D97-AF65-F5344CB8AC3E}">
        <p14:creationId xmlns:p14="http://schemas.microsoft.com/office/powerpoint/2010/main" val="269897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45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660400" y="1229435"/>
            <a:ext cx="1069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4.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实验器材：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额定电压为2.5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的小灯泡一个，电压表，开关，滑动变阻器，电流表，电源，导线若干．</a:t>
            </a:r>
            <a:endParaRPr lang="en-US" altLang="zh-CN" sz="240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45" name="表格 44"/>
          <p:cNvGraphicFramePr/>
          <p:nvPr>
            <p:extLst>
              <p:ext uri="{D42A27DB-BD31-4B8C-83A1-F6EECF244321}">
                <p14:modId xmlns:p14="http://schemas.microsoft.com/office/powerpoint/2010/main" val="839035230"/>
              </p:ext>
            </p:extLst>
          </p:nvPr>
        </p:nvGraphicFramePr>
        <p:xfrm>
          <a:off x="914400" y="3086100"/>
          <a:ext cx="10015424" cy="3014320"/>
        </p:xfrm>
        <a:graphic>
          <a:graphicData uri="http://schemas.openxmlformats.org/drawingml/2006/table">
            <a:tbl>
              <a:tblPr/>
              <a:tblGrid>
                <a:gridCol w="2219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8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7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7746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         规格</a:t>
                      </a:r>
                      <a:endParaRPr lang="en-US" altLang="zh-CN" sz="2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l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 器材</a:t>
                      </a:r>
                      <a:endParaRPr lang="en-US" altLang="x-none" sz="2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2.5V  0.3A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3.8V  0.3A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852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zh-CN" sz="20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电源</a:t>
                      </a:r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2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3V</a:t>
                      </a:r>
                      <a:r>
                        <a:rPr lang="zh-CN" altLang="en-US" sz="2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（三节电池）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2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4.5V</a:t>
                      </a:r>
                      <a:r>
                        <a:rPr lang="zh-CN" altLang="en-US" sz="2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（三节以上电池）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852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2000" b="0" i="0" u="none" kern="120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+mn-cs"/>
                          <a:sym typeface="Arial" panose="020B0604020202020204" pitchFamily="34" charset="0"/>
                        </a:rPr>
                        <a:t>电压表</a:t>
                      </a:r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2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0~3V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2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0~15V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852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20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电流表</a:t>
                      </a:r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2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0~0.6A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2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0~0.6A</a:t>
                      </a:r>
                      <a:endParaRPr lang="en-US" altLang="en-US" sz="2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640"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2000" b="0" i="0" u="none" kern="120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+mn-cs"/>
                          <a:sym typeface="Arial" panose="020B0604020202020204" pitchFamily="34" charset="0"/>
                        </a:rPr>
                        <a:t>滑动变阻器</a:t>
                      </a:r>
                      <a:endParaRPr lang="zh-CN" altLang="en-US" sz="2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l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允许通过的最大电流大于灯泡的额定电流；</a:t>
                      </a:r>
                    </a:p>
                    <a:p>
                      <a:pPr marL="0" lvl="0" indent="0" algn="l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最大电阻与灯丝电阻差不多大，以使调节效果明显。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2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0" name="Text Box 5"/>
          <p:cNvSpPr txBox="1"/>
          <p:nvPr/>
        </p:nvSpPr>
        <p:spPr>
          <a:xfrm>
            <a:off x="660400" y="2369555"/>
            <a:ext cx="2646878" cy="530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lnSpc>
                <a:spcPct val="130000"/>
              </a:lnSpc>
              <a:defRPr sz="2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/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器材规格的选择：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一、测量小灯泡的电功率</a:t>
            </a:r>
          </a:p>
        </p:txBody>
      </p:sp>
    </p:spTree>
    <p:extLst>
      <p:ext uri="{BB962C8B-B14F-4D97-AF65-F5344CB8AC3E}">
        <p14:creationId xmlns:p14="http://schemas.microsoft.com/office/powerpoint/2010/main" val="4219144315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1" y="1245839"/>
            <a:ext cx="2279791" cy="668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实验步骤：</a:t>
            </a:r>
            <a:endParaRPr lang="en-US" altLang="zh-CN" sz="2800" i="1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400" y="2035821"/>
            <a:ext cx="10693400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x-none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）将电压表和电流表指针调零，断开开关，按照电路图连接电路，将滑动变阻器滑片放在阻值最大处。</a:t>
            </a: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x-none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）闭合开关，调节滑动变阻器滑片，使电压表示数依次为</a:t>
            </a:r>
            <a:r>
              <a:rPr lang="en-US" altLang="x-none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V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x-none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2.5 V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x-none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V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，依次记下电压表示数</a:t>
            </a:r>
            <a:r>
              <a:rPr lang="en-US" altLang="x-none" sz="2400" i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U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和对应的电流表示数</a:t>
            </a:r>
            <a:r>
              <a:rPr lang="en-US" altLang="x-none" sz="2400" i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，分别将</a:t>
            </a:r>
            <a:r>
              <a:rPr lang="en-US" altLang="x-none" sz="2400" i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U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x-none" sz="2400" i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 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记录在表格中；</a:t>
            </a: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x-none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）观察并比较三次小灯泡的发光情况，将现象记录在表格中。</a:t>
            </a: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）整理好实验器材．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一、测量小灯泡的电功率</a:t>
            </a:r>
          </a:p>
        </p:txBody>
      </p:sp>
    </p:spTree>
    <p:extLst>
      <p:ext uri="{BB962C8B-B14F-4D97-AF65-F5344CB8AC3E}">
        <p14:creationId xmlns:p14="http://schemas.microsoft.com/office/powerpoint/2010/main" val="171002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1467557" y="335845"/>
            <a:ext cx="101953" cy="2009423"/>
          </a:xfrm>
          <a:custGeom>
            <a:avLst/>
            <a:gdLst>
              <a:gd name="connsiteX0" fmla="*/ 0 w 76465"/>
              <a:gd name="connsiteY0" fmla="*/ 0 h 1507067"/>
              <a:gd name="connsiteX1" fmla="*/ 59266 w 76465"/>
              <a:gd name="connsiteY1" fmla="*/ 1507067 h 150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465" h="1507067">
                <a:moveTo>
                  <a:pt x="0" y="0"/>
                </a:moveTo>
                <a:cubicBezTo>
                  <a:pt x="52211" y="742950"/>
                  <a:pt x="104422" y="1485900"/>
                  <a:pt x="59266" y="1507067"/>
                </a:cubicBezTo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7823200" y="2773849"/>
            <a:ext cx="830416" cy="914796"/>
          </a:xfrm>
          <a:custGeom>
            <a:avLst/>
            <a:gdLst>
              <a:gd name="connsiteX0" fmla="*/ 0 w 622812"/>
              <a:gd name="connsiteY0" fmla="*/ 686097 h 686097"/>
              <a:gd name="connsiteX1" fmla="*/ 499533 w 622812"/>
              <a:gd name="connsiteY1" fmla="*/ 297 h 686097"/>
              <a:gd name="connsiteX2" fmla="*/ 618067 w 622812"/>
              <a:gd name="connsiteY2" fmla="*/ 601431 h 68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2812" h="686097">
                <a:moveTo>
                  <a:pt x="0" y="686097"/>
                </a:moveTo>
                <a:cubicBezTo>
                  <a:pt x="198261" y="350252"/>
                  <a:pt x="396522" y="14408"/>
                  <a:pt x="499533" y="297"/>
                </a:cubicBezTo>
                <a:cubicBezTo>
                  <a:pt x="602544" y="-13814"/>
                  <a:pt x="636411" y="478664"/>
                  <a:pt x="618067" y="601431"/>
                </a:cubicBezTo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7778044" y="2762957"/>
            <a:ext cx="778933" cy="1038577"/>
          </a:xfrm>
          <a:custGeom>
            <a:avLst/>
            <a:gdLst>
              <a:gd name="connsiteX0" fmla="*/ 0 w 584200"/>
              <a:gd name="connsiteY0" fmla="*/ 778933 h 778933"/>
              <a:gd name="connsiteX1" fmla="*/ 584200 w 584200"/>
              <a:gd name="connsiteY1" fmla="*/ 0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4200" h="778933">
                <a:moveTo>
                  <a:pt x="0" y="778933"/>
                </a:moveTo>
                <a:lnTo>
                  <a:pt x="584200" y="0"/>
                </a:lnTo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7766756" y="2548468"/>
            <a:ext cx="825352" cy="1230489"/>
          </a:xfrm>
          <a:custGeom>
            <a:avLst/>
            <a:gdLst>
              <a:gd name="connsiteX0" fmla="*/ 0 w 619014"/>
              <a:gd name="connsiteY0" fmla="*/ 922867 h 922867"/>
              <a:gd name="connsiteX1" fmla="*/ 575733 w 619014"/>
              <a:gd name="connsiteY1" fmla="*/ 152400 h 922867"/>
              <a:gd name="connsiteX2" fmla="*/ 575733 w 619014"/>
              <a:gd name="connsiteY2" fmla="*/ 143933 h 922867"/>
              <a:gd name="connsiteX3" fmla="*/ 558800 w 619014"/>
              <a:gd name="connsiteY3" fmla="*/ 169333 h 922867"/>
              <a:gd name="connsiteX4" fmla="*/ 558800 w 619014"/>
              <a:gd name="connsiteY4" fmla="*/ 160867 h 922867"/>
              <a:gd name="connsiteX5" fmla="*/ 558800 w 619014"/>
              <a:gd name="connsiteY5" fmla="*/ 160867 h 922867"/>
              <a:gd name="connsiteX6" fmla="*/ 584200 w 619014"/>
              <a:gd name="connsiteY6" fmla="*/ 0 h 92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014" h="922867">
                <a:moveTo>
                  <a:pt x="0" y="922867"/>
                </a:moveTo>
                <a:lnTo>
                  <a:pt x="575733" y="152400"/>
                </a:lnTo>
                <a:cubicBezTo>
                  <a:pt x="671689" y="22578"/>
                  <a:pt x="578555" y="141111"/>
                  <a:pt x="575733" y="143933"/>
                </a:cubicBezTo>
                <a:cubicBezTo>
                  <a:pt x="572911" y="146755"/>
                  <a:pt x="561622" y="166511"/>
                  <a:pt x="558800" y="169333"/>
                </a:cubicBezTo>
                <a:lnTo>
                  <a:pt x="558800" y="160867"/>
                </a:lnTo>
                <a:lnTo>
                  <a:pt x="558800" y="160867"/>
                </a:lnTo>
                <a:cubicBezTo>
                  <a:pt x="563033" y="134056"/>
                  <a:pt x="513645" y="0"/>
                  <a:pt x="584200" y="0"/>
                </a:cubicBezTo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7721600" y="2687278"/>
            <a:ext cx="840405" cy="1091679"/>
          </a:xfrm>
          <a:custGeom>
            <a:avLst/>
            <a:gdLst>
              <a:gd name="connsiteX0" fmla="*/ 0 w 630304"/>
              <a:gd name="connsiteY0" fmla="*/ 818759 h 818759"/>
              <a:gd name="connsiteX1" fmla="*/ 584200 w 630304"/>
              <a:gd name="connsiteY1" fmla="*/ 56759 h 818759"/>
              <a:gd name="connsiteX2" fmla="*/ 575733 w 630304"/>
              <a:gd name="connsiteY2" fmla="*/ 56759 h 818759"/>
              <a:gd name="connsiteX3" fmla="*/ 592667 w 630304"/>
              <a:gd name="connsiteY3" fmla="*/ 65225 h 818759"/>
              <a:gd name="connsiteX4" fmla="*/ 592667 w 630304"/>
              <a:gd name="connsiteY4" fmla="*/ 708692 h 81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304" h="818759">
                <a:moveTo>
                  <a:pt x="0" y="818759"/>
                </a:moveTo>
                <a:lnTo>
                  <a:pt x="584200" y="56759"/>
                </a:lnTo>
                <a:cubicBezTo>
                  <a:pt x="680155" y="-70241"/>
                  <a:pt x="574322" y="55348"/>
                  <a:pt x="575733" y="56759"/>
                </a:cubicBezTo>
                <a:cubicBezTo>
                  <a:pt x="577144" y="58170"/>
                  <a:pt x="589845" y="-43430"/>
                  <a:pt x="592667" y="65225"/>
                </a:cubicBezTo>
                <a:cubicBezTo>
                  <a:pt x="595489" y="173880"/>
                  <a:pt x="675923" y="731270"/>
                  <a:pt x="592667" y="708692"/>
                </a:cubicBezTo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7800623" y="2796417"/>
            <a:ext cx="914509" cy="790628"/>
          </a:xfrm>
          <a:custGeom>
            <a:avLst/>
            <a:gdLst>
              <a:gd name="connsiteX0" fmla="*/ 0 w 685882"/>
              <a:gd name="connsiteY0" fmla="*/ 592971 h 592971"/>
              <a:gd name="connsiteX1" fmla="*/ 584200 w 685882"/>
              <a:gd name="connsiteY1" fmla="*/ 305 h 592971"/>
              <a:gd name="connsiteX2" fmla="*/ 660400 w 685882"/>
              <a:gd name="connsiteY2" fmla="*/ 508305 h 592971"/>
              <a:gd name="connsiteX3" fmla="*/ 304800 w 685882"/>
              <a:gd name="connsiteY3" fmla="*/ 254305 h 5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82" h="592971">
                <a:moveTo>
                  <a:pt x="0" y="592971"/>
                </a:moveTo>
                <a:cubicBezTo>
                  <a:pt x="237066" y="303693"/>
                  <a:pt x="474133" y="14416"/>
                  <a:pt x="584200" y="305"/>
                </a:cubicBezTo>
                <a:cubicBezTo>
                  <a:pt x="694267" y="-13806"/>
                  <a:pt x="706967" y="465972"/>
                  <a:pt x="660400" y="508305"/>
                </a:cubicBezTo>
                <a:cubicBezTo>
                  <a:pt x="613833" y="550638"/>
                  <a:pt x="369711" y="276883"/>
                  <a:pt x="304800" y="254305"/>
                </a:cubicBezTo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任意多边形 45"/>
          <p:cNvSpPr/>
          <p:nvPr/>
        </p:nvSpPr>
        <p:spPr>
          <a:xfrm>
            <a:off x="7755467" y="2701492"/>
            <a:ext cx="790223" cy="1043597"/>
          </a:xfrm>
          <a:custGeom>
            <a:avLst/>
            <a:gdLst>
              <a:gd name="connsiteX0" fmla="*/ 0 w 592667"/>
              <a:gd name="connsiteY0" fmla="*/ 782698 h 782698"/>
              <a:gd name="connsiteX1" fmla="*/ 524933 w 592667"/>
              <a:gd name="connsiteY1" fmla="*/ 63031 h 782698"/>
              <a:gd name="connsiteX2" fmla="*/ 541867 w 592667"/>
              <a:gd name="connsiteY2" fmla="*/ 37631 h 782698"/>
              <a:gd name="connsiteX3" fmla="*/ 558800 w 592667"/>
              <a:gd name="connsiteY3" fmla="*/ 71498 h 782698"/>
              <a:gd name="connsiteX4" fmla="*/ 592667 w 592667"/>
              <a:gd name="connsiteY4" fmla="*/ 37631 h 78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67" h="782698">
                <a:moveTo>
                  <a:pt x="0" y="782698"/>
                </a:moveTo>
                <a:lnTo>
                  <a:pt x="524933" y="63031"/>
                </a:lnTo>
                <a:cubicBezTo>
                  <a:pt x="615244" y="-61147"/>
                  <a:pt x="536222" y="36220"/>
                  <a:pt x="541867" y="37631"/>
                </a:cubicBezTo>
                <a:cubicBezTo>
                  <a:pt x="547512" y="39042"/>
                  <a:pt x="550333" y="71498"/>
                  <a:pt x="558800" y="71498"/>
                </a:cubicBezTo>
                <a:cubicBezTo>
                  <a:pt x="567267" y="71498"/>
                  <a:pt x="579967" y="54564"/>
                  <a:pt x="592667" y="37631"/>
                </a:cubicBezTo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91" y="1278675"/>
            <a:ext cx="2916101" cy="1885037"/>
          </a:xfrm>
          <a:prstGeom prst="rect">
            <a:avLst/>
          </a:prstGeom>
        </p:spPr>
      </p:pic>
      <p:sp>
        <p:nvSpPr>
          <p:cNvPr id="52" name="文本框 3"/>
          <p:cNvSpPr txBox="1">
            <a:spLocks noChangeArrowheads="1"/>
          </p:cNvSpPr>
          <p:nvPr/>
        </p:nvSpPr>
        <p:spPr bwMode="auto">
          <a:xfrm>
            <a:off x="765008" y="1492956"/>
            <a:ext cx="2397477" cy="70087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  <a:buSzPct val="70000"/>
              <a:defRPr sz="2400" cap="small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defTabSz="1219170">
              <a:spcBef>
                <a:spcPts val="800"/>
              </a:spcBef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连接实物图</a:t>
            </a:r>
          </a:p>
        </p:txBody>
      </p:sp>
      <p:sp>
        <p:nvSpPr>
          <p:cNvPr id="53" name="副标题 2"/>
          <p:cNvSpPr txBox="1"/>
          <p:nvPr/>
        </p:nvSpPr>
        <p:spPr bwMode="auto">
          <a:xfrm>
            <a:off x="757063" y="3175353"/>
            <a:ext cx="2011185" cy="8233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1219170">
              <a:lnSpc>
                <a:spcPct val="130000"/>
              </a:lnSpc>
              <a:spcBef>
                <a:spcPts val="800"/>
              </a:spcBef>
              <a:buClr>
                <a:schemeClr val="accent1"/>
              </a:buClr>
              <a:buSzPct val="70000"/>
              <a:defRPr/>
            </a:pPr>
            <a:r>
              <a:rPr lang="zh-CN" altLang="en-US" sz="2800" kern="0" cap="small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j-cs"/>
                <a:sym typeface="Arial" panose="020B0604020202020204" pitchFamily="34" charset="0"/>
              </a:rPr>
              <a:t>注意事项</a:t>
            </a: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757063" y="3900523"/>
            <a:ext cx="11055348" cy="21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9pPr>
          </a:lstStyle>
          <a:p>
            <a:pPr defTabSz="1219170">
              <a:lnSpc>
                <a:spcPct val="130000"/>
              </a:lnSpc>
              <a:spcBef>
                <a:spcPts val="8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电流表、电压表、变阻器的接线柱要正确。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30000"/>
              </a:lnSpc>
              <a:spcBef>
                <a:spcPts val="8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变阻器的滑片移动要有规律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使灯泡两端的电压渐渐变小或增大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),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记录的电压 和电流值要一一对应。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30000"/>
              </a:lnSpc>
              <a:spcBef>
                <a:spcPts val="800"/>
              </a:spcBef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灯泡两端的电压不能超过额定电压太多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否则会将灯泡烧坏。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一、测量小灯泡的电功率</a:t>
            </a:r>
          </a:p>
        </p:txBody>
      </p:sp>
    </p:spTree>
    <p:extLst>
      <p:ext uri="{BB962C8B-B14F-4D97-AF65-F5344CB8AC3E}">
        <p14:creationId xmlns:p14="http://schemas.microsoft.com/office/powerpoint/2010/main" val="2526930672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/>
          <p:nvPr>
            <p:extLst>
              <p:ext uri="{D42A27DB-BD31-4B8C-83A1-F6EECF244321}">
                <p14:modId xmlns:p14="http://schemas.microsoft.com/office/powerpoint/2010/main" val="1359159668"/>
              </p:ext>
            </p:extLst>
          </p:nvPr>
        </p:nvGraphicFramePr>
        <p:xfrm>
          <a:off x="1234439" y="2526894"/>
          <a:ext cx="9694869" cy="2432338"/>
        </p:xfrm>
        <a:graphic>
          <a:graphicData uri="http://schemas.openxmlformats.org/drawingml/2006/table">
            <a:tbl>
              <a:tblPr/>
              <a:tblGrid>
                <a:gridCol w="1138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2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0657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次数</a:t>
                      </a:r>
                    </a:p>
                  </a:txBody>
                  <a:tcPr marL="121920" marR="121920" marT="60960" marB="60960" anchor="ctr">
                    <a:lnL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电压</a:t>
                      </a:r>
                      <a:r>
                        <a:rPr lang="en-US" altLang="x-none" sz="2000" b="1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U</a:t>
                      </a:r>
                      <a:r>
                        <a:rPr lang="en-US" altLang="x-none" sz="2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/V</a:t>
                      </a:r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电流</a:t>
                      </a:r>
                      <a:r>
                        <a:rPr lang="en-US" altLang="x-none" sz="2000" b="1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I</a:t>
                      </a:r>
                      <a:r>
                        <a:rPr lang="en-US" altLang="x-none" sz="2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/A</a:t>
                      </a:r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发光情况</a:t>
                      </a:r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电功率</a:t>
                      </a:r>
                      <a:r>
                        <a:rPr lang="en-US" altLang="x-none" sz="2000" b="1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P</a:t>
                      </a:r>
                      <a:r>
                        <a:rPr lang="en-US" altLang="x-none" sz="2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/W</a:t>
                      </a:r>
                    </a:p>
                  </a:txBody>
                  <a:tcPr marL="121920" marR="121920" marT="60960" marB="60960" anchor="ctr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353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>
                    <a:lnL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2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31" marR="121931" marT="60960" marB="60960" anchor="ctr" horzOverflow="overflow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0.28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31" marR="121931" marT="60960" marB="60960" anchor="ctr" horzOverflow="overflow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较暗</a:t>
                      </a:r>
                    </a:p>
                  </a:txBody>
                  <a:tcPr marL="121931" marR="121931" marT="60960" marB="60960" anchor="ctr" horzOverflow="overflow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481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>
                    <a:lnL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2.5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31" marR="121931" marT="60960" marB="60960" anchor="ctr" horzOverflow="overflow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0.30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31" marR="121931" marT="60960" marB="60960" anchor="ctr" horzOverflow="overflow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正常</a:t>
                      </a:r>
                    </a:p>
                  </a:txBody>
                  <a:tcPr marL="121931" marR="121931" marT="60960" marB="60960" anchor="ctr" horzOverflow="overflow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zh-CN" altLang="en-US" sz="24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31" marR="121931" marT="60960" marB="60960" anchor="ctr" horzOverflow="overflow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353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2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 </a:t>
                      </a:r>
                    </a:p>
                  </a:txBody>
                  <a:tcPr marL="121920" marR="121920" marT="60960" marB="60960" anchor="ctr">
                    <a:lnL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3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31" marR="121931" marT="60960" marB="60960" anchor="ctr" horzOverflow="overflow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0.34</a:t>
                      </a:r>
                      <a:endParaRPr lang="zh-CN" altLang="en-US" sz="24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31" marR="121931" marT="60960" marB="60960" anchor="ctr" horzOverflow="overflow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zh-CN" alt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很亮</a:t>
                      </a:r>
                    </a:p>
                  </a:txBody>
                  <a:tcPr marL="121931" marR="121931" marT="60960" marB="60960" anchor="ctr" horzOverflow="overflow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sz="3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2456705" y="1597126"/>
            <a:ext cx="6694312" cy="747897"/>
            <a:chOff x="2006600" y="592309"/>
            <a:chExt cx="5020734" cy="560923"/>
          </a:xfrm>
        </p:grpSpPr>
        <p:sp>
          <p:nvSpPr>
            <p:cNvPr id="10" name="Rectangle 35"/>
            <p:cNvSpPr/>
            <p:nvPr/>
          </p:nvSpPr>
          <p:spPr>
            <a:xfrm>
              <a:off x="2006600" y="714651"/>
              <a:ext cx="5020734" cy="4385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defTabSz="1219170"/>
              <a:r>
                <a:rPr lang="zh-CN" altLang="en-US" sz="32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　　小灯泡的额定电压是</a:t>
              </a:r>
              <a:r>
                <a:rPr lang="en-US" altLang="x-none" sz="32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_______V</a:t>
              </a:r>
              <a:r>
                <a:rPr lang="zh-CN" altLang="en-US" sz="32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。   </a:t>
              </a:r>
            </a:p>
          </p:txBody>
        </p:sp>
        <p:sp>
          <p:nvSpPr>
            <p:cNvPr id="11" name="文本框 1"/>
            <p:cNvSpPr txBox="1"/>
            <p:nvPr/>
          </p:nvSpPr>
          <p:spPr>
            <a:xfrm>
              <a:off x="5532965" y="592309"/>
              <a:ext cx="753534" cy="509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30000"/>
                </a:lnSpc>
              </a:pPr>
              <a:r>
                <a:rPr lang="en-US" altLang="zh-CN" sz="32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2.5</a:t>
              </a:r>
            </a:p>
          </p:txBody>
        </p:sp>
      </p:grp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676153" y="1270199"/>
            <a:ext cx="2609496" cy="70087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  <a:buSzPct val="70000"/>
              <a:defRPr sz="2400" cap="small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defTabSz="1219170">
              <a:spcBef>
                <a:spcPts val="800"/>
              </a:spcBef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6.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数据记录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151017" y="3269901"/>
            <a:ext cx="1356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0.56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138321" y="3883734"/>
            <a:ext cx="1358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0.75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156305" y="4497567"/>
            <a:ext cx="1356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1.02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167"/>
          <p:cNvSpPr>
            <a:spLocks noRot="1" noChangeArrowheads="1"/>
          </p:cNvSpPr>
          <p:nvPr/>
        </p:nvSpPr>
        <p:spPr bwMode="auto">
          <a:xfrm>
            <a:off x="2644959" y="4959232"/>
            <a:ext cx="8416741" cy="138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1917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在不同的实际功率下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灯泡的亮度一样吗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  <a:p>
            <a:pPr defTabSz="121917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你认为小灯泡的亮暗是由什么决定的？</a:t>
            </a:r>
          </a:p>
        </p:txBody>
      </p:sp>
      <p:sp>
        <p:nvSpPr>
          <p:cNvPr id="20" name="Text Box 101"/>
          <p:cNvSpPr txBox="1">
            <a:spLocks noChangeArrowheads="1"/>
          </p:cNvSpPr>
          <p:nvPr/>
        </p:nvSpPr>
        <p:spPr bwMode="auto">
          <a:xfrm>
            <a:off x="676153" y="5033195"/>
            <a:ext cx="2570999" cy="70087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  <a:buSzPct val="70000"/>
              <a:defRPr sz="2400" cap="small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defTabSz="1219170">
              <a:spcBef>
                <a:spcPts val="800"/>
              </a:spcBef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7.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分析论证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一、测量小灯泡的电功率</a:t>
            </a:r>
          </a:p>
        </p:txBody>
      </p:sp>
    </p:spTree>
    <p:extLst>
      <p:ext uri="{BB962C8B-B14F-4D97-AF65-F5344CB8AC3E}">
        <p14:creationId xmlns:p14="http://schemas.microsoft.com/office/powerpoint/2010/main" val="295138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[WFD] Flat Orange 03">
      <a:dk1>
        <a:srgbClr val="F7F7F7"/>
      </a:dk1>
      <a:lt1>
        <a:srgbClr val="323232"/>
      </a:lt1>
      <a:dk2>
        <a:srgbClr val="F7F7F7"/>
      </a:dk2>
      <a:lt2>
        <a:srgbClr val="323232"/>
      </a:lt2>
      <a:accent1>
        <a:srgbClr val="FF6600"/>
      </a:accent1>
      <a:accent2>
        <a:srgbClr val="FF6600"/>
      </a:accent2>
      <a:accent3>
        <a:srgbClr val="FF6600"/>
      </a:accent3>
      <a:accent4>
        <a:srgbClr val="FF6600"/>
      </a:accent4>
      <a:accent5>
        <a:srgbClr val="FF6600"/>
      </a:accent5>
      <a:accent6>
        <a:srgbClr val="FF6600"/>
      </a:accent6>
      <a:hlink>
        <a:srgbClr val="FFFFFF"/>
      </a:hlink>
      <a:folHlink>
        <a:srgbClr val="7F7F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2108</Words>
  <Application>Microsoft Office PowerPoint</Application>
  <PresentationFormat>宽屏</PresentationFormat>
  <Paragraphs>248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FandolFang R</vt:lpstr>
      <vt:lpstr>思源黑体 CN Light</vt:lpstr>
      <vt:lpstr>Arial</vt:lpstr>
      <vt:lpstr>Calibri</vt:lpstr>
      <vt:lpstr>Calibri Light</vt:lpstr>
      <vt:lpstr>Times New Roman</vt:lpstr>
      <vt:lpstr>Wingdings 2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2020-05-16T15:15:13Z</dcterms:created>
  <dcterms:modified xsi:type="dcterms:W3CDTF">2021-01-09T09:53:20Z</dcterms:modified>
</cp:coreProperties>
</file>