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2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87" r:id="rId24"/>
    <p:sldId id="317" r:id="rId25"/>
    <p:sldId id="29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08"/>
      </p:cViewPr>
      <p:guideLst>
        <p:guide pos="416"/>
        <p:guide pos="7242"/>
        <p:guide orient="horz" pos="648"/>
        <p:guide orient="horz" pos="731"/>
        <p:guide orient="horz" pos="388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8B9A639-A15A-4B13-B06F-94E7D7F939A2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3CBF835-2344-494C-A99F-30E01D31437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542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F835-2344-494C-A99F-30E01D3143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16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BF835-2344-494C-A99F-30E01D3143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39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8B1FC8-5ABA-4F91-8980-641A91DB1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0873" y="1156179"/>
            <a:ext cx="4177820" cy="4177820"/>
          </a:xfrm>
          <a:custGeom>
            <a:avLst/>
            <a:gdLst>
              <a:gd name="connsiteX0" fmla="*/ 2088910 w 4177820"/>
              <a:gd name="connsiteY0" fmla="*/ 0 h 4177820"/>
              <a:gd name="connsiteX1" fmla="*/ 4177820 w 4177820"/>
              <a:gd name="connsiteY1" fmla="*/ 2088910 h 4177820"/>
              <a:gd name="connsiteX2" fmla="*/ 2088910 w 4177820"/>
              <a:gd name="connsiteY2" fmla="*/ 4177820 h 4177820"/>
              <a:gd name="connsiteX3" fmla="*/ 0 w 4177820"/>
              <a:gd name="connsiteY3" fmla="*/ 2088910 h 417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820" h="4177820">
                <a:moveTo>
                  <a:pt x="2088910" y="0"/>
                </a:moveTo>
                <a:lnTo>
                  <a:pt x="4177820" y="2088910"/>
                </a:lnTo>
                <a:lnTo>
                  <a:pt x="2088910" y="4177820"/>
                </a:lnTo>
                <a:lnTo>
                  <a:pt x="0" y="20889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99A4F-20FE-4C3E-9F5A-A0544164E511}"/>
              </a:ext>
            </a:extLst>
          </p:cNvPr>
          <p:cNvSpPr/>
          <p:nvPr userDrawn="1"/>
        </p:nvSpPr>
        <p:spPr>
          <a:xfrm rot="20700000">
            <a:off x="-1828800" y="-1320801"/>
            <a:ext cx="2322286" cy="2322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1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84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457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051F6-8EB9-49CA-A6A1-CAA9AA7787FA}"/>
              </a:ext>
            </a:extLst>
          </p:cNvPr>
          <p:cNvGrpSpPr/>
          <p:nvPr/>
        </p:nvGrpSpPr>
        <p:grpSpPr>
          <a:xfrm>
            <a:off x="-848432" y="-545050"/>
            <a:ext cx="6700042" cy="7953097"/>
            <a:chOff x="-1100516" y="-772238"/>
            <a:chExt cx="7435881" cy="88265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0FFBB4-7DD5-436E-9A3D-96E24DE41E4E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A6727E-E825-4B6D-8958-2AF063B83C01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25ED67-E751-4F85-A887-196D4A874E39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4D71A8C9-8F71-4C36-8C09-C864CA10D170}"/>
                </a:ext>
              </a:extLst>
            </p:cNvPr>
            <p:cNvSpPr/>
            <p:nvPr/>
          </p:nvSpPr>
          <p:spPr>
            <a:xfrm rot="2700000">
              <a:off x="-917559" y="-675872"/>
              <a:ext cx="1517308" cy="13245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7F5753E2-4C6A-4D98-B9DC-C5E2B97D8E7D}"/>
                </a:ext>
              </a:extLst>
            </p:cNvPr>
            <p:cNvSpPr/>
            <p:nvPr/>
          </p:nvSpPr>
          <p:spPr>
            <a:xfrm rot="2700000">
              <a:off x="-1255075" y="5775306"/>
              <a:ext cx="2433566" cy="21244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957C164-A4C8-42C8-9266-F07B1F0618B1}"/>
              </a:ext>
            </a:extLst>
          </p:cNvPr>
          <p:cNvSpPr/>
          <p:nvPr/>
        </p:nvSpPr>
        <p:spPr>
          <a:xfrm rot="2700000">
            <a:off x="1008465" y="2137826"/>
            <a:ext cx="3841669" cy="28755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A810D-6924-4428-BD88-A7118F86F95D}"/>
              </a:ext>
            </a:extLst>
          </p:cNvPr>
          <p:cNvGrpSpPr/>
          <p:nvPr/>
        </p:nvGrpSpPr>
        <p:grpSpPr>
          <a:xfrm>
            <a:off x="3790609" y="872604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5" name="AutoShape 126">
              <a:extLst>
                <a:ext uri="{FF2B5EF4-FFF2-40B4-BE49-F238E27FC236}">
                  <a16:creationId xmlns:a16="http://schemas.microsoft.com/office/drawing/2014/main" id="{E3074DCE-6EA3-4821-9080-CFBA26B5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27">
              <a:extLst>
                <a:ext uri="{FF2B5EF4-FFF2-40B4-BE49-F238E27FC236}">
                  <a16:creationId xmlns:a16="http://schemas.microsoft.com/office/drawing/2014/main" id="{375066C5-172C-4409-A54F-ADAFDF5C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AutoShape 59">
            <a:extLst>
              <a:ext uri="{FF2B5EF4-FFF2-40B4-BE49-F238E27FC236}">
                <a16:creationId xmlns:a16="http://schemas.microsoft.com/office/drawing/2014/main" id="{E3C5985C-2C12-4590-846F-D5F738C3B27C}"/>
              </a:ext>
            </a:extLst>
          </p:cNvPr>
          <p:cNvSpPr>
            <a:spLocks/>
          </p:cNvSpPr>
          <p:nvPr/>
        </p:nvSpPr>
        <p:spPr bwMode="auto">
          <a:xfrm>
            <a:off x="5243931" y="2347606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1BA7A2-FE02-48DA-80A1-14DF5231EC38}"/>
              </a:ext>
            </a:extLst>
          </p:cNvPr>
          <p:cNvGrpSpPr/>
          <p:nvPr/>
        </p:nvGrpSpPr>
        <p:grpSpPr>
          <a:xfrm>
            <a:off x="4589020" y="1601625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1" name="AutoShape 113">
              <a:extLst>
                <a:ext uri="{FF2B5EF4-FFF2-40B4-BE49-F238E27FC236}">
                  <a16:creationId xmlns:a16="http://schemas.microsoft.com/office/drawing/2014/main" id="{6077CED9-6159-4BAC-8DDC-F50377A7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4">
              <a:extLst>
                <a:ext uri="{FF2B5EF4-FFF2-40B4-BE49-F238E27FC236}">
                  <a16:creationId xmlns:a16="http://schemas.microsoft.com/office/drawing/2014/main" id="{F4BC3756-0A78-478B-8262-639262DC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7B8461FA-BD5C-4205-84E3-5DB4C9D1F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61172" y="1156179"/>
            <a:ext cx="4177820" cy="4177820"/>
          </a:xfr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422A4E-047F-41C9-8728-2C3FBC2E5752}"/>
              </a:ext>
            </a:extLst>
          </p:cNvPr>
          <p:cNvGrpSpPr/>
          <p:nvPr/>
        </p:nvGrpSpPr>
        <p:grpSpPr>
          <a:xfrm>
            <a:off x="6604771" y="2433214"/>
            <a:ext cx="6522612" cy="2289914"/>
            <a:chOff x="-4766137" y="1409875"/>
            <a:chExt cx="6522612" cy="228991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B5F1B207-934E-4D37-B2D9-26DD45BE8CF8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4E17447-23D8-44E4-B0A5-BB05FBCDB75A}"/>
                </a:ext>
              </a:extLst>
            </p:cNvPr>
            <p:cNvGrpSpPr/>
            <p:nvPr/>
          </p:nvGrpSpPr>
          <p:grpSpPr>
            <a:xfrm>
              <a:off x="-4714868" y="1409875"/>
              <a:ext cx="6471343" cy="1718764"/>
              <a:chOff x="-4714868" y="1409875"/>
              <a:chExt cx="6471343" cy="1718764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6275EA9-8C11-4079-ADF0-12BD4DE2C874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E3A623A-24E5-473A-93B2-D54BCD4F1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>
                <a:extLst>
                  <a:ext uri="{FF2B5EF4-FFF2-40B4-BE49-F238E27FC236}">
                    <a16:creationId xmlns:a16="http://schemas.microsoft.com/office/drawing/2014/main" id="{7F21F287-B1AB-4894-A869-3B1CDA106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6465231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</a:t>
                </a:r>
                <a:r>
                  <a:rPr lang="en-US" altLang="zh-CN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4</a:t>
                </a: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节    焦耳定律</a:t>
                </a:r>
              </a:p>
            </p:txBody>
          </p:sp>
          <p:sp>
            <p:nvSpPr>
              <p:cNvPr id="36" name="文本占位符 20">
                <a:extLst>
                  <a:ext uri="{FF2B5EF4-FFF2-40B4-BE49-F238E27FC236}">
                    <a16:creationId xmlns:a16="http://schemas.microsoft.com/office/drawing/2014/main" id="{901B3136-6099-4887-8D0B-3C040CC32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670563" cy="39291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第十八章   电功率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20F1247-6A56-4481-B1D5-F97C43391356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055689E-F6E6-4240-9D84-04CD1C2CE3F5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30370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9404" y="1303805"/>
            <a:ext cx="10260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③实验结论：在电阻和 通电时间相同时，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越大，电流通过电阻产生的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量越多。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696854" y="2561080"/>
            <a:ext cx="9040853" cy="5861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：探究产生热量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与通电时间的关系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4224" r="8858" b="5288"/>
          <a:stretch/>
        </p:blipFill>
        <p:spPr bwMode="auto">
          <a:xfrm>
            <a:off x="8037924" y="2951177"/>
            <a:ext cx="2212147" cy="21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0400" y="3215689"/>
            <a:ext cx="8945033" cy="5861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给同一个电阻通电的时间越长，液柱上升较高。</a:t>
            </a:r>
          </a:p>
        </p:txBody>
      </p:sp>
      <p:sp>
        <p:nvSpPr>
          <p:cNvPr id="6" name="矩形 5"/>
          <p:cNvSpPr/>
          <p:nvPr/>
        </p:nvSpPr>
        <p:spPr>
          <a:xfrm>
            <a:off x="696854" y="5335748"/>
            <a:ext cx="10588977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在电流、电阻相同的情况下，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通电的时间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越长，这个电阻产生的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热量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越多。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30824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60400" y="1028700"/>
            <a:ext cx="608874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焦耳（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James Prescott Joule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b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1818—1889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），英国物理学家。用</a:t>
            </a:r>
            <a:b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年的时间做了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多次实验，</a:t>
            </a:r>
            <a:b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研究热和功的关系。通过大量的实</a:t>
            </a:r>
            <a:b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验，于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1840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年最先精确地确定了电</a:t>
            </a:r>
            <a:b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流产生的热量与电流、电阻和通电</a:t>
            </a:r>
            <a:b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时间的关系。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95696" y="1640114"/>
            <a:ext cx="3513265" cy="4232729"/>
            <a:chOff x="5683942" y="963361"/>
            <a:chExt cx="2719387" cy="3393170"/>
          </a:xfrm>
        </p:grpSpPr>
        <p:sp>
          <p:nvSpPr>
            <p:cNvPr id="3" name="Rectangle 11"/>
            <p:cNvSpPr>
              <a:spLocks noChangeArrowheads="1"/>
            </p:cNvSpPr>
            <p:nvPr/>
          </p:nvSpPr>
          <p:spPr bwMode="auto">
            <a:xfrm>
              <a:off x="6557965" y="3917950"/>
              <a:ext cx="12477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3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焦 耳</a:t>
              </a:r>
            </a:p>
          </p:txBody>
        </p:sp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942" y="963361"/>
              <a:ext cx="2719387" cy="2838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22301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0400" y="1323713"/>
            <a:ext cx="2698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 耳 定 律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1756132"/>
            <a:ext cx="11040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内容：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电流通过导体产生的热量跟电流的二次方成正比，跟导体的电阻成正比，跟通电时间成正比。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6001" y="2916183"/>
            <a:ext cx="4379832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</a:lstStyle>
          <a:p>
            <a:pPr defTabSz="1219170">
              <a:lnSpc>
                <a:spcPct val="100000"/>
              </a:lnSpc>
            </a:pP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公式：</a:t>
            </a:r>
            <a:r>
              <a:rPr lang="en-US" altLang="zh-CN" b="1" i="1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 =I²Rt</a:t>
            </a:r>
            <a:r>
              <a:rPr lang="en-US" altLang="zh-CN" b="1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706869" y="3426090"/>
            <a:ext cx="940858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</a:lstStyle>
          <a:p>
            <a:pPr defTabSz="1219170"/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单位：</a:t>
            </a:r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I—</a:t>
            </a:r>
            <a:r>
              <a:rPr lang="zh-CN" altLang="en-US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安，</a:t>
            </a:r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 —</a:t>
            </a:r>
            <a:r>
              <a:rPr lang="zh-CN" altLang="en-US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欧，</a:t>
            </a:r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 —</a:t>
            </a:r>
            <a:r>
              <a:rPr lang="zh-CN" altLang="en-US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秒，</a:t>
            </a:r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 —</a:t>
            </a:r>
            <a:r>
              <a:rPr lang="zh-CN" altLang="en-US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</a:t>
            </a:r>
            <a:r>
              <a:rPr lang="en-US" altLang="zh-CN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3935832"/>
            <a:ext cx="265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 理论推导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: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94819" y="3952860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如果消耗的电能全部转化为内能，</a:t>
            </a:r>
          </a:p>
        </p:txBody>
      </p:sp>
      <p:sp>
        <p:nvSpPr>
          <p:cNvPr id="11" name="矩形 10"/>
          <p:cNvSpPr/>
          <p:nvPr/>
        </p:nvSpPr>
        <p:spPr>
          <a:xfrm>
            <a:off x="2828130" y="4445242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则有：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Q= W</a:t>
            </a:r>
            <a:endParaRPr lang="zh-CN" altLang="en-US" sz="24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34479" y="5032553"/>
            <a:ext cx="3980576" cy="461665"/>
            <a:chOff x="528210" y="4186168"/>
            <a:chExt cx="2985432" cy="346249"/>
          </a:xfrm>
        </p:grpSpPr>
        <p:sp>
          <p:nvSpPr>
            <p:cNvPr id="10" name="矩形 9"/>
            <p:cNvSpPr/>
            <p:nvPr/>
          </p:nvSpPr>
          <p:spPr>
            <a:xfrm>
              <a:off x="528210" y="4186168"/>
              <a:ext cx="1804821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又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因：</a:t>
              </a:r>
              <a:r>
                <a:rPr lang="en-US" altLang="zh-CN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W</a:t>
              </a:r>
              <a:r>
                <a:rPr lang="zh-CN" altLang="zh-CN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＝</a:t>
              </a:r>
              <a:r>
                <a:rPr lang="en-US" altLang="zh-CN" sz="24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UIt</a:t>
              </a:r>
              <a:r>
                <a:rPr lang="zh-CN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，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46364" y="4186168"/>
              <a:ext cx="76727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U</a:t>
              </a:r>
              <a:r>
                <a:rPr lang="zh-CN" altLang="zh-CN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＝</a:t>
              </a:r>
              <a:r>
                <a:rPr lang="en-US" altLang="zh-CN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IR</a:t>
              </a:r>
              <a:endPara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828130" y="5519519"/>
            <a:ext cx="4089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所以：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Q=W=</a:t>
            </a:r>
            <a:r>
              <a:rPr lang="en-US" altLang="zh-CN" sz="2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UIt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=IR · It =I</a:t>
            </a:r>
            <a:r>
              <a:rPr lang="en-US" altLang="zh-CN" sz="2400" i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Rt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17023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utoUpdateAnimBg="0"/>
      <p:bldP spid="8" grpId="0" autoUpdateAnimBg="0"/>
      <p:bldP spid="9" grpId="0"/>
      <p:bldP spid="6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3623" y="1266187"/>
            <a:ext cx="265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5.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电功与电热</a:t>
            </a: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: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5616" y="1850962"/>
            <a:ext cx="8460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）电流流过纯电阻用电器（如白炽灯、电炉、电烙铁、电熨斗等）时，电能全部转化为内能，则：</a:t>
            </a:r>
          </a:p>
        </p:txBody>
      </p:sp>
      <p:sp>
        <p:nvSpPr>
          <p:cNvPr id="5" name="矩形 4"/>
          <p:cNvSpPr/>
          <p:nvPr/>
        </p:nvSpPr>
        <p:spPr>
          <a:xfrm>
            <a:off x="835616" y="4142972"/>
            <a:ext cx="80782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电流流过纯电阻用电器（如电风扇、电动自行车空调等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，消耗的电能一部分转化成内能</a:t>
            </a:r>
            <a:r>
              <a:rPr lang="zh-CN" altLang="en-US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。消耗的电能：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W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 =</a:t>
            </a:r>
            <a:r>
              <a:rPr lang="en-US" altLang="zh-CN" sz="2400" i="1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Pt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=</a:t>
            </a:r>
            <a:r>
              <a:rPr lang="en-US" altLang="zh-CN" sz="2400" i="1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UIt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，产生的热量：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Q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=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I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Rt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23114"/>
              </p:ext>
            </p:extLst>
          </p:nvPr>
        </p:nvGraphicFramePr>
        <p:xfrm>
          <a:off x="2326594" y="3051291"/>
          <a:ext cx="4826885" cy="1032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419040" progId="Equation.DSMT4">
                  <p:embed/>
                </p:oleObj>
              </mc:Choice>
              <mc:Fallback>
                <p:oleObj name="Equation" r:id="rId2" imgW="1942920" imgH="41904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594" y="3051291"/>
                        <a:ext cx="4826885" cy="1032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477828" y="1587857"/>
            <a:ext cx="1272420" cy="1662566"/>
            <a:chOff x="7493000" y="818360"/>
            <a:chExt cx="1244600" cy="1626217"/>
          </a:xfrm>
        </p:grpSpPr>
        <p:pic>
          <p:nvPicPr>
            <p:cNvPr id="16389" name="Picture 5"/>
            <p:cNvPicPr preferRelativeResize="0">
              <a:picLocks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2" r="7476"/>
            <a:stretch/>
          </p:blipFill>
          <p:spPr bwMode="auto">
            <a:xfrm>
              <a:off x="7493000" y="818360"/>
              <a:ext cx="1125274" cy="1229447"/>
            </a:xfrm>
            <a:prstGeom prst="rect">
              <a:avLst/>
            </a:prstGeom>
            <a:noFill/>
            <a:ln>
              <a:noFill/>
            </a:ln>
            <a:effectLst>
              <a:outerShdw blurRad="482600" dist="35921" dir="2700000" algn="ctr" rotWithShape="0">
                <a:schemeClr val="bg2">
                  <a:alpha val="68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537214" y="1993005"/>
              <a:ext cx="1200386" cy="451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纯电阻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33120" y="4099503"/>
            <a:ext cx="1454194" cy="1797795"/>
            <a:chOff x="7493000" y="2737366"/>
            <a:chExt cx="1422400" cy="1758489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00"/>
            <a:stretch/>
          </p:blipFill>
          <p:spPr bwMode="auto">
            <a:xfrm>
              <a:off x="7651732" y="2737366"/>
              <a:ext cx="1085868" cy="1306918"/>
            </a:xfrm>
            <a:prstGeom prst="rect">
              <a:avLst/>
            </a:prstGeom>
            <a:noFill/>
            <a:ln>
              <a:noFill/>
            </a:ln>
            <a:effectLst>
              <a:outerShdw blurRad="482600" dist="35921" dir="2700000" algn="ctr" rotWithShape="0">
                <a:schemeClr val="bg2">
                  <a:alpha val="68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7493000" y="4044284"/>
              <a:ext cx="1422400" cy="451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非纯电阻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9241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782712" y="1518301"/>
            <a:ext cx="7182969" cy="11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189"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电炉丝和导线通过电流相同，为什么电炉丝热得发红，而导线却几乎不发热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r="20102" b="1042"/>
          <a:stretch/>
        </p:blipFill>
        <p:spPr bwMode="auto">
          <a:xfrm>
            <a:off x="8391570" y="1840284"/>
            <a:ext cx="2599685" cy="1377886"/>
          </a:xfrm>
          <a:prstGeom prst="rect">
            <a:avLst/>
          </a:prstGeom>
          <a:noFill/>
          <a:ln>
            <a:noFill/>
          </a:ln>
          <a:effectLst>
            <a:outerShdw blurRad="558800" dist="35921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70" y="3944590"/>
            <a:ext cx="2757030" cy="1783893"/>
          </a:xfrm>
          <a:prstGeom prst="rect">
            <a:avLst/>
          </a:prstGeom>
          <a:noFill/>
          <a:ln>
            <a:noFill/>
          </a:ln>
          <a:effectLst>
            <a:outerShdw blurRad="558800" dist="35921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01904" y="2820532"/>
            <a:ext cx="7263777" cy="22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chemeClr val="hlink"/>
              </a:buClr>
              <a:buSzPct val="75000"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因导线电阻很小（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0.01~0.001Ω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），而电炉电阻很大（几十、几百欧姆），而且导线与电炉丝是串联关系，电流和通电时间相等，根据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Q=I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Rt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，导线生热很微小，故感觉不热。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29846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73488" y="3672405"/>
            <a:ext cx="726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>
              <a:lnSpc>
                <a:spcPct val="250000"/>
              </a:lnSpc>
            </a:pPr>
            <a:r>
              <a:rPr lang="en-US" sz="2400" b="1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Q </a:t>
            </a:r>
            <a:r>
              <a:rPr lang="en-US" sz="2400" b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= </a:t>
            </a:r>
            <a:r>
              <a:rPr lang="en-US" sz="2400" b="1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I</a:t>
            </a:r>
            <a:r>
              <a:rPr lang="en-US" sz="2400" b="1" i="1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</a:t>
            </a:r>
            <a:r>
              <a:rPr lang="en-US" sz="2400" b="1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Rt  </a:t>
            </a:r>
            <a:r>
              <a:rPr 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=  (0.6 A)</a:t>
            </a:r>
            <a:r>
              <a:rPr lang="en-US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</a:t>
            </a:r>
            <a:r>
              <a:rPr 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×60 W×300 s</a:t>
            </a:r>
          </a:p>
          <a:p>
            <a:pPr defTabSz="1219170" eaLnBrk="1" hangingPunct="1">
              <a:lnSpc>
                <a:spcPct val="250000"/>
              </a:lnSpc>
            </a:pPr>
            <a:r>
              <a:rPr 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    = 6480 J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893554"/>
            <a:ext cx="1070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　一根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60 Ω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的电阻丝接在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36 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的电源两端，在 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5 min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内共产生多少热量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53092" y="2967555"/>
            <a:ext cx="820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400" y="1299073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例题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600406" y="2753772"/>
            <a:ext cx="6191249" cy="874183"/>
            <a:chOff x="74" y="0"/>
            <a:chExt cx="2925" cy="41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4" y="101"/>
              <a:ext cx="2925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9170"/>
              <a:r>
                <a:rPr lang="en-US" sz="2400" i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I 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       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  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　　 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0.6 A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5" y="0"/>
              <a:ext cx="1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sz="2400" i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U</a:t>
              </a:r>
            </a:p>
            <a:p>
              <a:pPr defTabSz="1219170"/>
              <a:r>
                <a:rPr lang="en-US" sz="2400" i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R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47" y="205"/>
              <a:ext cx="27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219170"/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79" y="20"/>
              <a:ext cx="39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36 V</a:t>
              </a:r>
            </a:p>
            <a:p>
              <a:pPr algn="ctr" defTabSz="1219170"/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60 Ω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845" y="216"/>
              <a:ext cx="486" cy="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219170"/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2934482043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0400" y="1305687"/>
            <a:ext cx="10936973" cy="2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额定电压相同的灯泡，额定功率越大，电阻越小，正常工作时单位时间内产生的热量越多。可是按照焦耳定律，电阻越大，单位时间内产生的热量越多。二者似乎有矛盾，这是怎么回事</a:t>
            </a:r>
            <a:r>
              <a: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0400" y="3507636"/>
            <a:ext cx="10588171" cy="2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答：前者说电阻越小，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正常工作时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单位时间内产生的热量越多，前提条件是电压相同；而后者说，电阻越大，单位时间内产生的热量越多，前提条件是电流相同，两者并不矛盾。所以我们在应用公式时应该特别注意条件。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225084133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4822" y="1978751"/>
            <a:ext cx="7792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）电热器</a:t>
            </a:r>
            <a:r>
              <a:rPr 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zh-CN" alt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能转换为</a:t>
            </a:r>
            <a:r>
              <a:rPr lang="zh-CN" altLang="en-US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能的装置。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60400" y="1319340"/>
            <a:ext cx="3759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．电热的利用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44822" y="2688902"/>
            <a:ext cx="10272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）电热器的原理</a:t>
            </a:r>
            <a:r>
              <a:rPr 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利用电流的热效应</a:t>
            </a:r>
            <a:endParaRPr 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949020" y="3802743"/>
            <a:ext cx="1764466" cy="1694275"/>
            <a:chOff x="2727049" y="2784385"/>
            <a:chExt cx="1800000" cy="1728396"/>
          </a:xfrm>
        </p:grpSpPr>
        <p:pic>
          <p:nvPicPr>
            <p:cNvPr id="17411" name="Picture 3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7049" y="2784385"/>
              <a:ext cx="1800000" cy="1408696"/>
            </a:xfrm>
            <a:prstGeom prst="rect">
              <a:avLst/>
            </a:prstGeom>
            <a:noFill/>
            <a:effectLst>
              <a:outerShdw blurRad="622300" dist="50800" dir="5400000" algn="ctr" rotWithShape="0">
                <a:srgbClr val="000000">
                  <a:alpha val="5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993705" y="4212698"/>
              <a:ext cx="821379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电饭锅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94057" y="3802743"/>
            <a:ext cx="1388355" cy="1659635"/>
            <a:chOff x="6519357" y="2688111"/>
            <a:chExt cx="1416314" cy="1693058"/>
          </a:xfrm>
        </p:grpSpPr>
        <p:pic>
          <p:nvPicPr>
            <p:cNvPr id="17413" name="Picture 5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9357" y="2688111"/>
              <a:ext cx="1416314" cy="1378566"/>
            </a:xfrm>
            <a:prstGeom prst="rect">
              <a:avLst/>
            </a:prstGeom>
            <a:noFill/>
            <a:effectLst>
              <a:outerShdw blurRad="622300" dist="50800" dir="5400000" algn="ctr" rotWithShape="0">
                <a:srgbClr val="000000">
                  <a:alpha val="5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747784" y="4081086"/>
              <a:ext cx="907941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电热水壶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52486" y="3992814"/>
            <a:ext cx="1764465" cy="1459326"/>
            <a:chOff x="725686" y="3184511"/>
            <a:chExt cx="1800000" cy="1488716"/>
          </a:xfrm>
        </p:grpSpPr>
        <p:pic>
          <p:nvPicPr>
            <p:cNvPr id="17410" name="Picture 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686" y="3184511"/>
              <a:ext cx="1800000" cy="933750"/>
            </a:xfrm>
            <a:prstGeom prst="rect">
              <a:avLst/>
            </a:prstGeom>
            <a:noFill/>
            <a:effectLst>
              <a:outerShdw blurRad="622300" dist="50800" dir="5400000" algn="ctr" rotWithShape="0">
                <a:srgbClr val="000000">
                  <a:alpha val="5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735637" y="4373144"/>
              <a:ext cx="1206100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电热孵化器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三、电热的利用和防止</a:t>
            </a:r>
          </a:p>
        </p:txBody>
      </p:sp>
    </p:spTree>
    <p:extLst>
      <p:ext uri="{BB962C8B-B14F-4D97-AF65-F5344CB8AC3E}">
        <p14:creationId xmlns:p14="http://schemas.microsoft.com/office/powerpoint/2010/main" val="754958831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52227" y="2079960"/>
            <a:ext cx="680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电热的危害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轻则用电器烧坏；重则引发火灾。</a:t>
            </a:r>
            <a:endParaRPr lang="zh-CN" altLang="en-US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52243" y="1339333"/>
            <a:ext cx="2279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电热的防止</a:t>
            </a:r>
            <a:endParaRPr lang="en-US" altLang="zh-CN" sz="2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8429" y="2707917"/>
            <a:ext cx="240803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706020202030204"/>
                <a:sym typeface="Arial" panose="020B0604020202020204" pitchFamily="34" charset="0"/>
              </a:rPr>
              <a:t>防止措施有：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cs typeface="Arial" panose="020B070602020203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02891" y="2580350"/>
            <a:ext cx="7557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设法减少产生的热量。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</a:p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可以设法散热。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512084" y="3927268"/>
            <a:ext cx="2290374" cy="2238582"/>
            <a:chOff x="5939637" y="2440555"/>
            <a:chExt cx="2092475" cy="2045158"/>
          </a:xfrm>
        </p:grpSpPr>
        <p:pic>
          <p:nvPicPr>
            <p:cNvPr id="17" name="Picture 5" descr="20078513247837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638" y="2440555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736600" dist="50800" dir="5400000" algn="ctr" rotWithShape="0">
                <a:srgbClr val="000000">
                  <a:alpha val="8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939637" y="4082357"/>
              <a:ext cx="2092475" cy="40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08" tIns="60953" rIns="121908" bIns="60953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defTabSz="1219170"/>
              <a:r>
                <a:rPr lang="zh-CN" altLang="en-US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投影仪的散热窗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32035" y="3961556"/>
            <a:ext cx="2138353" cy="2110783"/>
            <a:chOff x="3070166" y="2775145"/>
            <a:chExt cx="1953589" cy="1928402"/>
          </a:xfrm>
        </p:grpSpPr>
        <p:pic>
          <p:nvPicPr>
            <p:cNvPr id="18434" name="Picture 2" descr="散热片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166" y="2775145"/>
              <a:ext cx="1800000" cy="1440000"/>
            </a:xfrm>
            <a:prstGeom prst="rect">
              <a:avLst/>
            </a:prstGeom>
            <a:noFill/>
            <a:ln>
              <a:noFill/>
            </a:ln>
            <a:effectLst>
              <a:outerShdw blurRad="736600" dist="50800" dir="5400000" algn="ctr" rotWithShape="0">
                <a:srgbClr val="000000">
                  <a:alpha val="8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3078461" y="4380392"/>
              <a:ext cx="1945294" cy="3231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8" tIns="60953" rIns="121908" bIns="60953"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zh-CN" sz="20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主板上的散热片</a:t>
              </a:r>
              <a:endPara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三、电热的利用和防止</a:t>
            </a:r>
          </a:p>
        </p:txBody>
      </p:sp>
    </p:spTree>
    <p:extLst>
      <p:ext uri="{BB962C8B-B14F-4D97-AF65-F5344CB8AC3E}">
        <p14:creationId xmlns:p14="http://schemas.microsoft.com/office/powerpoint/2010/main" val="427008236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0400" y="5650925"/>
            <a:ext cx="8670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本堂难点：焦耳定律的实验探究过程。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0400" y="5042667"/>
            <a:ext cx="69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本堂重点：焦耳定律的理解及应用。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4" y="1285023"/>
            <a:ext cx="8992817" cy="353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2960660352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086" y="3289334"/>
            <a:ext cx="2323978" cy="2037409"/>
          </a:xfrm>
          <a:prstGeom prst="rect">
            <a:avLst/>
          </a:prstGeom>
          <a:noFill/>
          <a:ln>
            <a:noFill/>
          </a:ln>
          <a:effectLst>
            <a:outerShdw blurRad="571500" dist="50800" dir="5400000" algn="ctr" rotWithShape="0">
              <a:srgbClr val="000000">
                <a:alpha val="5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43276" y="1871093"/>
            <a:ext cx="10326914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现在的智能手机，已成为人们生活中必备的工具。同学们用手机最多的是来做什么？</a:t>
            </a:r>
          </a:p>
        </p:txBody>
      </p:sp>
      <p:sp>
        <p:nvSpPr>
          <p:cNvPr id="12" name="矩形 1049491"/>
          <p:cNvSpPr>
            <a:spLocks noChangeArrowheads="1" noChangeShapeType="1" noTextEdit="1"/>
          </p:cNvSpPr>
          <p:nvPr/>
        </p:nvSpPr>
        <p:spPr bwMode="auto">
          <a:xfrm>
            <a:off x="662025" y="1267069"/>
            <a:ext cx="3699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生活中的物理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55" y="3896137"/>
            <a:ext cx="2821516" cy="197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形标注 6"/>
          <p:cNvSpPr/>
          <p:nvPr/>
        </p:nvSpPr>
        <p:spPr>
          <a:xfrm>
            <a:off x="8537775" y="2943997"/>
            <a:ext cx="1326605" cy="952140"/>
          </a:xfrm>
          <a:prstGeom prst="wedgeEllipseCallout">
            <a:avLst>
              <a:gd name="adj1" fmla="val -65883"/>
              <a:gd name="adj2" fmla="val 696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用手机玩游戏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3823425" y="3498241"/>
            <a:ext cx="1491028" cy="952140"/>
          </a:xfrm>
          <a:prstGeom prst="wedgeEllipseCallout">
            <a:avLst>
              <a:gd name="adj1" fmla="val 97787"/>
              <a:gd name="adj2" fmla="val 475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用手机看视频学习</a:t>
            </a:r>
          </a:p>
        </p:txBody>
      </p:sp>
      <p:sp>
        <p:nvSpPr>
          <p:cNvPr id="17" name="椭圆形标注 16"/>
          <p:cNvSpPr/>
          <p:nvPr/>
        </p:nvSpPr>
        <p:spPr>
          <a:xfrm>
            <a:off x="9514295" y="4159072"/>
            <a:ext cx="2004605" cy="1341653"/>
          </a:xfrm>
          <a:prstGeom prst="wedgeEllipseCallout">
            <a:avLst>
              <a:gd name="adj1" fmla="val -141463"/>
              <a:gd name="adj2" fmla="val 35666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工作时间长了，手机什么感觉？</a:t>
            </a:r>
          </a:p>
        </p:txBody>
      </p:sp>
      <p:sp>
        <p:nvSpPr>
          <p:cNvPr id="18" name="椭圆形标注 17"/>
          <p:cNvSpPr/>
          <p:nvPr/>
        </p:nvSpPr>
        <p:spPr>
          <a:xfrm>
            <a:off x="5961176" y="2698686"/>
            <a:ext cx="1903984" cy="952140"/>
          </a:xfrm>
          <a:prstGeom prst="wedgeEllipseCallout">
            <a:avLst>
              <a:gd name="adj1" fmla="val 4587"/>
              <a:gd name="adj2" fmla="val 6703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2040204020203" charset="-122"/>
                <a:sym typeface="Arial" panose="020B0604020202020204" pitchFamily="34" charset="0"/>
              </a:rPr>
              <a:t>手机发热、甚至烫手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64943526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60400" y="1359593"/>
            <a:ext cx="7686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电流的热效应</a:t>
            </a:r>
            <a:endParaRPr lang="zh-CN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338" y="1912248"/>
            <a:ext cx="3287908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400" y="2812193"/>
            <a:ext cx="10152403" cy="28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苏州市）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关于电动自行车，下列说法不正确的是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)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废旧电瓶会污染环境，不可随意处置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电流具有热效应，长时向充电有火灾隐患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车上装有电动机，其工作原理是电磁感应</a:t>
            </a:r>
          </a:p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要使车加速前进，可增大通过电动机的电流</a:t>
            </a:r>
          </a:p>
        </p:txBody>
      </p:sp>
      <p:sp>
        <p:nvSpPr>
          <p:cNvPr id="20" name="矩形 19"/>
          <p:cNvSpPr/>
          <p:nvPr/>
        </p:nvSpPr>
        <p:spPr>
          <a:xfrm>
            <a:off x="8337954" y="288476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448513387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7842" y="1339959"/>
            <a:ext cx="3951656" cy="66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2188791"/>
            <a:ext cx="9605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深圳市）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下列说法正确的是（      ）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电荷的移动形成电流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电路中有电压就一定有电流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把一根铜丝均匀拉长后电阻变小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长时间使用的手机发烫，是因为电流的热效应</a:t>
            </a:r>
          </a:p>
        </p:txBody>
      </p:sp>
      <p:sp>
        <p:nvSpPr>
          <p:cNvPr id="9" name="矩形 8"/>
          <p:cNvSpPr/>
          <p:nvPr/>
        </p:nvSpPr>
        <p:spPr>
          <a:xfrm>
            <a:off x="5831042" y="237554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93881637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5296" y="1300673"/>
            <a:ext cx="7805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焦耳定律的应用 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0210" y="2104719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【典型例题</a:t>
            </a:r>
            <a:r>
              <a:rPr lang="en-US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00808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296" y="2847210"/>
            <a:ext cx="10453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广西玉林市）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已知电风扇线圈的电阻为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，若加在该电风扇的电压为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220V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，此时通过的电流为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，则电风扇的电功率为</a:t>
            </a:r>
            <a:r>
              <a:rPr lang="en-US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，电风扇连续工作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10min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产生的热量为</a:t>
            </a:r>
            <a:r>
              <a:rPr lang="en-US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7818402" y="370898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220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9499" y="4422286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12000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042290054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850" y="1499479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【迁移训练</a:t>
            </a:r>
            <a:r>
              <a:rPr lang="en-US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solidFill>
                  <a:srgbClr val="00808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1926312"/>
            <a:ext cx="99928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2019 </a:t>
            </a: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黑龙江龙东地区）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一个标有“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6V 3W”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的小灯泡，接在电源电压为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9V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的电路中，为使其正常发光，应串联一个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   　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的电阻，该电阻在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秒内产生的热量是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      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876126" y="33420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6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8829" y="447419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CN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15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8068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051F6-8EB9-49CA-A6A1-CAA9AA7787FA}"/>
              </a:ext>
            </a:extLst>
          </p:cNvPr>
          <p:cNvGrpSpPr/>
          <p:nvPr/>
        </p:nvGrpSpPr>
        <p:grpSpPr>
          <a:xfrm>
            <a:off x="-848432" y="-545050"/>
            <a:ext cx="6700042" cy="7953097"/>
            <a:chOff x="-1100516" y="-772238"/>
            <a:chExt cx="7435881" cy="88265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0FFBB4-7DD5-436E-9A3D-96E24DE41E4E}"/>
                </a:ext>
              </a:extLst>
            </p:cNvPr>
            <p:cNvSpPr/>
            <p:nvPr/>
          </p:nvSpPr>
          <p:spPr>
            <a:xfrm rot="2700000">
              <a:off x="3730518" y="60708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A6727E-E825-4B6D-8958-2AF063B83C01}"/>
                </a:ext>
              </a:extLst>
            </p:cNvPr>
            <p:cNvSpPr/>
            <p:nvPr/>
          </p:nvSpPr>
          <p:spPr>
            <a:xfrm rot="2700000">
              <a:off x="4564396" y="1404119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25ED67-E751-4F85-A887-196D4A874E39}"/>
                </a:ext>
              </a:extLst>
            </p:cNvPr>
            <p:cNvSpPr/>
            <p:nvPr/>
          </p:nvSpPr>
          <p:spPr>
            <a:xfrm rot="2700000">
              <a:off x="5398274" y="2216826"/>
              <a:ext cx="1000643" cy="87353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4D71A8C9-8F71-4C36-8C09-C864CA10D170}"/>
                </a:ext>
              </a:extLst>
            </p:cNvPr>
            <p:cNvSpPr/>
            <p:nvPr/>
          </p:nvSpPr>
          <p:spPr>
            <a:xfrm rot="2700000">
              <a:off x="-917559" y="-675872"/>
              <a:ext cx="1517308" cy="13245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7F5753E2-4C6A-4D98-B9DC-C5E2B97D8E7D}"/>
                </a:ext>
              </a:extLst>
            </p:cNvPr>
            <p:cNvSpPr/>
            <p:nvPr/>
          </p:nvSpPr>
          <p:spPr>
            <a:xfrm rot="2700000">
              <a:off x="-1255075" y="5775306"/>
              <a:ext cx="2433566" cy="21244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957C164-A4C8-42C8-9266-F07B1F0618B1}"/>
              </a:ext>
            </a:extLst>
          </p:cNvPr>
          <p:cNvSpPr/>
          <p:nvPr/>
        </p:nvSpPr>
        <p:spPr>
          <a:xfrm rot="2700000">
            <a:off x="1008465" y="2137826"/>
            <a:ext cx="3841669" cy="28755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A810D-6924-4428-BD88-A7118F86F95D}"/>
              </a:ext>
            </a:extLst>
          </p:cNvPr>
          <p:cNvGrpSpPr/>
          <p:nvPr/>
        </p:nvGrpSpPr>
        <p:grpSpPr>
          <a:xfrm>
            <a:off x="3790609" y="872604"/>
            <a:ext cx="342508" cy="342508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5" name="AutoShape 126">
              <a:extLst>
                <a:ext uri="{FF2B5EF4-FFF2-40B4-BE49-F238E27FC236}">
                  <a16:creationId xmlns:a16="http://schemas.microsoft.com/office/drawing/2014/main" id="{E3074DCE-6EA3-4821-9080-CFBA26B5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27">
              <a:extLst>
                <a:ext uri="{FF2B5EF4-FFF2-40B4-BE49-F238E27FC236}">
                  <a16:creationId xmlns:a16="http://schemas.microsoft.com/office/drawing/2014/main" id="{375066C5-172C-4409-A54F-ADAFDF5C5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AutoShape 59">
            <a:extLst>
              <a:ext uri="{FF2B5EF4-FFF2-40B4-BE49-F238E27FC236}">
                <a16:creationId xmlns:a16="http://schemas.microsoft.com/office/drawing/2014/main" id="{E3C5985C-2C12-4590-846F-D5F738C3B27C}"/>
              </a:ext>
            </a:extLst>
          </p:cNvPr>
          <p:cNvSpPr>
            <a:spLocks/>
          </p:cNvSpPr>
          <p:nvPr/>
        </p:nvSpPr>
        <p:spPr bwMode="auto">
          <a:xfrm>
            <a:off x="5243931" y="2347606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marL="0" marR="0" lvl="0" indent="0" algn="ctr" defTabSz="22854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1BA7A2-FE02-48DA-80A1-14DF5231EC38}"/>
              </a:ext>
            </a:extLst>
          </p:cNvPr>
          <p:cNvGrpSpPr/>
          <p:nvPr/>
        </p:nvGrpSpPr>
        <p:grpSpPr>
          <a:xfrm>
            <a:off x="4589020" y="1601625"/>
            <a:ext cx="235365" cy="34309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1" name="AutoShape 113">
              <a:extLst>
                <a:ext uri="{FF2B5EF4-FFF2-40B4-BE49-F238E27FC236}">
                  <a16:creationId xmlns:a16="http://schemas.microsoft.com/office/drawing/2014/main" id="{6077CED9-6159-4BAC-8DDC-F50377A77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4">
              <a:extLst>
                <a:ext uri="{FF2B5EF4-FFF2-40B4-BE49-F238E27FC236}">
                  <a16:creationId xmlns:a16="http://schemas.microsoft.com/office/drawing/2014/main" id="{F4BC3756-0A78-478B-8262-639262DC9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marL="0" marR="0" lvl="0" indent="0" algn="ctr" defTabSz="22854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7B8461FA-BD5C-4205-84E3-5DB4C9D1F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61172" y="1156179"/>
            <a:ext cx="4177820" cy="4177820"/>
          </a:xfr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422A4E-047F-41C9-8728-2C3FBC2E5752}"/>
              </a:ext>
            </a:extLst>
          </p:cNvPr>
          <p:cNvGrpSpPr/>
          <p:nvPr/>
        </p:nvGrpSpPr>
        <p:grpSpPr>
          <a:xfrm>
            <a:off x="6604771" y="2433214"/>
            <a:ext cx="5032837" cy="2289914"/>
            <a:chOff x="-4766137" y="1409875"/>
            <a:chExt cx="5032837" cy="228991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B5F1B207-934E-4D37-B2D9-26DD45BE8CF8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4E17447-23D8-44E4-B0A5-BB05FBCDB75A}"/>
                </a:ext>
              </a:extLst>
            </p:cNvPr>
            <p:cNvGrpSpPr/>
            <p:nvPr/>
          </p:nvGrpSpPr>
          <p:grpSpPr>
            <a:xfrm>
              <a:off x="-4714868" y="1409875"/>
              <a:ext cx="4981568" cy="1718764"/>
              <a:chOff x="-4714868" y="1409875"/>
              <a:chExt cx="4981568" cy="1718764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6275EA9-8C11-4079-ADF0-12BD4DE2C874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E3A623A-24E5-473A-93B2-D54BCD4F1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占位符 19">
                <a:extLst>
                  <a:ext uri="{FF2B5EF4-FFF2-40B4-BE49-F238E27FC236}">
                    <a16:creationId xmlns:a16="http://schemas.microsoft.com/office/drawing/2014/main" id="{7F21F287-B1AB-4894-A869-3B1CDA106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497545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  <p:sp>
            <p:nvSpPr>
              <p:cNvPr id="36" name="文本占位符 20">
                <a:extLst>
                  <a:ext uri="{FF2B5EF4-FFF2-40B4-BE49-F238E27FC236}">
                    <a16:creationId xmlns:a16="http://schemas.microsoft.com/office/drawing/2014/main" id="{901B3136-6099-4887-8D0B-3C040CC32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801191" cy="39291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第十八章   电功率</a:t>
                </a:r>
                <a:endPara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20F1247-6A56-4481-B1D5-F97C43391356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055689E-F6E6-4240-9D84-04CD1C2CE3F5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27690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FF1FB"/>
              </a:clrFrom>
              <a:clrTo>
                <a:srgbClr val="DFF1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61" y="2610470"/>
            <a:ext cx="3629410" cy="2150231"/>
          </a:xfrm>
          <a:prstGeom prst="rect">
            <a:avLst/>
          </a:prstGeom>
          <a:noFill/>
          <a:ln>
            <a:noFill/>
          </a:ln>
          <a:effectLst>
            <a:outerShdw blurRad="635000" dist="35921" dir="2700000" algn="ctr" rotWithShape="0">
              <a:schemeClr val="bg2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5461" y="1410141"/>
            <a:ext cx="107756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在生活中，许多用电器接通电源工作时，都会有发热现象产生。下面这些用电器有什么共同点？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0400" y="5089576"/>
            <a:ext cx="6938379" cy="6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这些用电器目的都是利用电来获得热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1296199826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93539" y="1253712"/>
            <a:ext cx="10822019" cy="649816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noAutofit/>
          </a:bodyPr>
          <a:lstStyle>
            <a:lvl1pPr marL="342900" indent="-3429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1pPr>
            <a:lvl2pPr marL="783590" indent="-32639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9pPr>
          </a:lstStyle>
          <a:p>
            <a:pPr marL="457189" indent="-457189" defTabSz="1219170">
              <a:lnSpc>
                <a:spcPct val="150000"/>
              </a:lnSpc>
              <a:spcBef>
                <a:spcPts val="933"/>
              </a:spcBef>
              <a:buNone/>
            </a:pPr>
            <a:r>
              <a:rPr lang="en-US" altLang="zh-CN" sz="2800" kern="0" dirty="0">
                <a:solidFill>
                  <a:srgbClr val="03010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solidFill>
                  <a:srgbClr val="03010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概念：电流通过导体时，导体发热的现象，叫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电流的热效。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9452" y="1965706"/>
            <a:ext cx="5764596" cy="649816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noAutofit/>
          </a:bodyPr>
          <a:lstStyle>
            <a:lvl1pPr marL="342900" indent="-3429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1pPr>
            <a:lvl2pPr marL="783590" indent="-32639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9pPr>
          </a:lstStyle>
          <a:p>
            <a:pPr marL="457189" indent="-457189" defTabSz="1219170">
              <a:lnSpc>
                <a:spcPct val="150000"/>
              </a:lnSpc>
              <a:spcBef>
                <a:spcPts val="933"/>
              </a:spcBef>
              <a:buNone/>
            </a:pPr>
            <a:r>
              <a:rPr lang="en-US" altLang="zh-CN" sz="2800" kern="0" dirty="0">
                <a:solidFill>
                  <a:srgbClr val="03010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solidFill>
                  <a:srgbClr val="03010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实质：电能转化为内能。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9452" y="2694545"/>
            <a:ext cx="9703484" cy="649816"/>
          </a:xfrm>
          <a:prstGeom prst="rect">
            <a:avLst/>
          </a:prstGeom>
          <a:ln w="12700">
            <a:miter lim="400000"/>
          </a:ln>
        </p:spPr>
        <p:txBody>
          <a:bodyPr lIns="60959" rIns="60959">
            <a:noAutofit/>
          </a:bodyPr>
          <a:lstStyle>
            <a:lvl1pPr marL="342900" indent="-3429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1pPr>
            <a:lvl2pPr marL="783590" indent="-32639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 panose="020B0706020202030204"/>
                <a:ea typeface="Arial" panose="020B0706020202030204"/>
                <a:cs typeface="Arial" panose="020B0706020202030204"/>
                <a:sym typeface="Arial" panose="020B0706020202030204"/>
              </a:defRPr>
            </a:lvl9pPr>
          </a:lstStyle>
          <a:p>
            <a:pPr marL="457189" indent="-457189" defTabSz="1219170">
              <a:lnSpc>
                <a:spcPct val="150000"/>
              </a:lnSpc>
              <a:spcBef>
                <a:spcPts val="933"/>
              </a:spcBef>
              <a:buNone/>
            </a:pPr>
            <a:r>
              <a:rPr lang="en-US" altLang="zh-CN" sz="2800" kern="0" dirty="0">
                <a:solidFill>
                  <a:srgbClr val="03010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solidFill>
                  <a:srgbClr val="03010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一切导体中有电流通过时，都会发生电流的热效应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89452" y="3976405"/>
            <a:ext cx="718296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189" defTabSz="1219170"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电炉丝和导线通过电流相同，为什么电炉丝热得发红，而导线却几乎不发热</a:t>
            </a:r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9452" y="3359116"/>
            <a:ext cx="2249438" cy="723983"/>
            <a:chOff x="679278" y="2523067"/>
            <a:chExt cx="1976230" cy="726611"/>
          </a:xfrm>
        </p:grpSpPr>
        <p:pic>
          <p:nvPicPr>
            <p:cNvPr id="13" name="图片 20973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78" y="2523067"/>
              <a:ext cx="1976230" cy="72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049541"/>
            <p:cNvSpPr>
              <a:spLocks noChangeArrowheads="1"/>
            </p:cNvSpPr>
            <p:nvPr/>
          </p:nvSpPr>
          <p:spPr bwMode="auto">
            <a:xfrm>
              <a:off x="840313" y="2646182"/>
              <a:ext cx="1513420" cy="49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457189" algn="ctr" defTabSz="1219170"/>
              <a:r>
                <a:rPr lang="zh-CN" altLang="en-US" sz="2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观察思考</a:t>
              </a:r>
              <a:endPara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r="20102" b="1042"/>
          <a:stretch/>
        </p:blipFill>
        <p:spPr bwMode="auto">
          <a:xfrm>
            <a:off x="7803383" y="3976405"/>
            <a:ext cx="3336856" cy="1844763"/>
          </a:xfrm>
          <a:prstGeom prst="rect">
            <a:avLst/>
          </a:prstGeom>
          <a:noFill/>
          <a:ln>
            <a:noFill/>
          </a:ln>
          <a:effectLst>
            <a:outerShdw blurRad="558800" dist="35921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一、电流的热效应</a:t>
            </a:r>
          </a:p>
        </p:txBody>
      </p:sp>
    </p:spTree>
    <p:extLst>
      <p:ext uri="{BB962C8B-B14F-4D97-AF65-F5344CB8AC3E}">
        <p14:creationId xmlns:p14="http://schemas.microsoft.com/office/powerpoint/2010/main" val="2635312068"/>
      </p:ext>
    </p:extLst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18360" y="1403501"/>
            <a:ext cx="860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电流通过导体时产生热量跟什么因素有关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400" y="1408731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-457189"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提出问题：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3774" y="2818465"/>
            <a:ext cx="1339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猜想：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00360" y="2019055"/>
            <a:ext cx="7118205" cy="2219524"/>
            <a:chOff x="130814" y="2797291"/>
            <a:chExt cx="5338654" cy="1664643"/>
          </a:xfrm>
        </p:grpSpPr>
        <p:sp>
          <p:nvSpPr>
            <p:cNvPr id="8" name="文本框 6153"/>
            <p:cNvSpPr txBox="1"/>
            <p:nvPr/>
          </p:nvSpPr>
          <p:spPr>
            <a:xfrm>
              <a:off x="2710056" y="2797291"/>
              <a:ext cx="1769436" cy="346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导体的电阻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726364" y="3445348"/>
              <a:ext cx="1723549" cy="346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导体中电流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743200" y="4076699"/>
              <a:ext cx="1723549" cy="346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通电的时间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598026" y="3352090"/>
              <a:ext cx="871442" cy="346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有关</a:t>
              </a:r>
            </a:p>
          </p:txBody>
        </p:sp>
        <p:sp>
          <p:nvSpPr>
            <p:cNvPr id="12" name="左大括号 11"/>
            <p:cNvSpPr>
              <a:spLocks/>
            </p:cNvSpPr>
            <p:nvPr/>
          </p:nvSpPr>
          <p:spPr bwMode="auto">
            <a:xfrm>
              <a:off x="2633759" y="2890428"/>
              <a:ext cx="152400" cy="1571506"/>
            </a:xfrm>
            <a:prstGeom prst="leftBrace">
              <a:avLst>
                <a:gd name="adj1" fmla="val 49000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defTabSz="1219170"/>
              <a:endPara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0814" y="3405242"/>
              <a:ext cx="2646878" cy="3462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400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电热的大小可能跟</a:t>
              </a:r>
            </a:p>
          </p:txBody>
        </p:sp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03891" y="4222780"/>
            <a:ext cx="2095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设计实验：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000360" y="4833104"/>
            <a:ext cx="3234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）实验方法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04087" y="5448658"/>
            <a:ext cx="10439497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40000"/>
              </a:lnSpc>
            </a:pP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一个物理量可能与多个因素有关时，采用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控制变量法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17616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66038" y="2154586"/>
            <a:ext cx="1068413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121917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把电热传递给气体（或液体），把比较电热的多少转化为比较气体（或液体）受热膨胀程度</a:t>
            </a:r>
            <a:r>
              <a:rPr 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0400" y="1388523"/>
            <a:ext cx="8082845" cy="55842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40000"/>
              </a:lnSpc>
            </a:pPr>
            <a:r>
              <a:rPr lang="zh-CN" altLang="en-US" sz="24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对不易测量或观察的物理量，采用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转化法。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86408" y="3455400"/>
            <a:ext cx="3234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）实验方案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87713" y="3275216"/>
            <a:ext cx="4343019" cy="2408561"/>
            <a:chOff x="700586" y="2057155"/>
            <a:chExt cx="4075919" cy="2260432"/>
          </a:xfrm>
        </p:grpSpPr>
        <p:grpSp>
          <p:nvGrpSpPr>
            <p:cNvPr id="10" name="组合 9"/>
            <p:cNvGrpSpPr/>
            <p:nvPr/>
          </p:nvGrpSpPr>
          <p:grpSpPr>
            <a:xfrm>
              <a:off x="1872413" y="2057155"/>
              <a:ext cx="1732265" cy="1659853"/>
              <a:chOff x="3308311" y="1990550"/>
              <a:chExt cx="1732265" cy="1722363"/>
            </a:xfrm>
          </p:grpSpPr>
          <p:pic>
            <p:nvPicPr>
              <p:cNvPr id="6" name="Picture 2"/>
              <p:cNvPicPr preferRelativeResize="0">
                <a:picLocks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8311" y="1990550"/>
                <a:ext cx="1732265" cy="12231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84200" dist="35921" dir="2700000" sx="1000" sy="1000" algn="ctr" rotWithShape="0">
                  <a:schemeClr val="bg2">
                    <a:alpha val="59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矩形 7"/>
              <p:cNvSpPr/>
              <p:nvPr/>
            </p:nvSpPr>
            <p:spPr>
              <a:xfrm>
                <a:off x="3686543" y="3401529"/>
                <a:ext cx="715580" cy="311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zh-CN" altLang="zh-CN" sz="20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方案一</a:t>
                </a:r>
                <a:endPara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00586" y="3832839"/>
              <a:ext cx="4075919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 fontAlgn="ctr"/>
              <a:r>
                <a:rPr lang="zh-CN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方案一：电阻丝加热密封容器中的空气，</a:t>
              </a: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U</a:t>
              </a:r>
              <a:r>
                <a:rPr lang="zh-CN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形管中液面形成高度差；液面差越大，产生的热量越多。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03871" y="3275217"/>
            <a:ext cx="4140867" cy="2350679"/>
            <a:chOff x="4805020" y="1987680"/>
            <a:chExt cx="3886200" cy="2206110"/>
          </a:xfrm>
        </p:grpSpPr>
        <p:grpSp>
          <p:nvGrpSpPr>
            <p:cNvPr id="11" name="组合 10"/>
            <p:cNvGrpSpPr/>
            <p:nvPr/>
          </p:nvGrpSpPr>
          <p:grpSpPr>
            <a:xfrm>
              <a:off x="5631271" y="1987680"/>
              <a:ext cx="1800000" cy="1658827"/>
              <a:chOff x="6207512" y="2037252"/>
              <a:chExt cx="1800000" cy="1850658"/>
            </a:xfrm>
          </p:grpSpPr>
          <p:pic>
            <p:nvPicPr>
              <p:cNvPr id="7" name="Picture 3"/>
              <p:cNvPicPr preferRelativeResize="0">
                <a:picLocks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0" t="8665" r="673" b="1151"/>
              <a:stretch/>
            </p:blipFill>
            <p:spPr bwMode="auto">
              <a:xfrm>
                <a:off x="6207512" y="2037252"/>
                <a:ext cx="1800000" cy="144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84200" dist="35921" dir="2700000" sx="1000" sy="1000" algn="ctr" rotWithShape="0">
                  <a:schemeClr val="bg2">
                    <a:alpha val="59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6588436" y="3553125"/>
                <a:ext cx="715580" cy="334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/>
                <a:r>
                  <a:rPr lang="zh-CN" altLang="zh-CN" sz="20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方案</a:t>
                </a:r>
                <a:r>
                  <a:rPr lang="zh-CN" altLang="en-US" sz="20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二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805020" y="3709042"/>
              <a:ext cx="3886200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 fontAlgn="ctr"/>
              <a:r>
                <a:rPr lang="zh-CN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方案二：烧瓶内装有煤油，电阻丝产生热量使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其</a:t>
              </a:r>
              <a:r>
                <a:rPr lang="zh-CN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温度升高，温度越高，产生热量的越多。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15142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518" y="1211271"/>
            <a:ext cx="9922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以上两种方案中，加热空气快？还是加热煤油速度快？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哪种方案效果更明显？</a:t>
            </a:r>
          </a:p>
        </p:txBody>
      </p:sp>
      <p:sp>
        <p:nvSpPr>
          <p:cNvPr id="3" name="矩形 2"/>
          <p:cNvSpPr/>
          <p:nvPr/>
        </p:nvSpPr>
        <p:spPr>
          <a:xfrm>
            <a:off x="640518" y="2411600"/>
            <a:ext cx="3793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所以，选择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方案一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0518" y="3035009"/>
            <a:ext cx="2095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演示实验：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518" y="3596863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ctr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：探究产生热量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与电阻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的关系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3"/>
          <a:stretch/>
        </p:blipFill>
        <p:spPr bwMode="auto">
          <a:xfrm>
            <a:off x="3400248" y="4142160"/>
            <a:ext cx="1996032" cy="127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0990400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12" y="4142160"/>
            <a:ext cx="2080748" cy="1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24403" y="5672435"/>
            <a:ext cx="6090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noProof="1"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控制不变的量是：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______   _________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400248" y="559918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电流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4699613" y="556215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通电时间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1309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6" grpId="0" bldLvl="0"/>
      <p:bldP spid="27" grpId="0" bldLvl="0"/>
      <p:bldP spid="2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41539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②实验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记录</a:t>
            </a:r>
            <a:endParaRPr lang="zh-CN" altLang="zh-CN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65277"/>
              </p:ext>
            </p:extLst>
          </p:nvPr>
        </p:nvGraphicFramePr>
        <p:xfrm>
          <a:off x="1520776" y="1999395"/>
          <a:ext cx="9260113" cy="2647315"/>
        </p:xfrm>
        <a:graphic>
          <a:graphicData uri="http://schemas.openxmlformats.org/drawingml/2006/table">
            <a:tbl>
              <a:tblPr/>
              <a:tblGrid>
                <a:gridCol w="561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电流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I/A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相等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电阻丝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 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R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1</a:t>
                      </a:r>
                      <a:endParaRPr lang="zh-C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R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2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电阻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Ω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5</a:t>
                      </a:r>
                      <a:endParaRPr lang="zh-C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10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液柱高度差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小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大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产生热量（多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少）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少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多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60400" y="5251362"/>
            <a:ext cx="1215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③实验结论：在电流和通电时间相同时，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电阻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越大，电流通过电阻产生的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热量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越多。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17707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5713" y="1262313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ctr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：探究产生热量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与电流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的关系</a:t>
            </a:r>
          </a:p>
        </p:txBody>
      </p:sp>
      <p:sp>
        <p:nvSpPr>
          <p:cNvPr id="3" name="Text Box 41"/>
          <p:cNvSpPr txBox="1">
            <a:spLocks noChangeArrowheads="1"/>
          </p:cNvSpPr>
          <p:nvPr/>
        </p:nvSpPr>
        <p:spPr bwMode="auto">
          <a:xfrm>
            <a:off x="660400" y="1815293"/>
            <a:ext cx="6604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noProof="1"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控制不变的量是：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_______   ___________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3563360" y="181529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电阻</a:t>
            </a: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5304470" y="1723978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1219170"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通电时间</a:t>
            </a:r>
          </a:p>
        </p:txBody>
      </p:sp>
      <p:pic>
        <p:nvPicPr>
          <p:cNvPr id="1229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16" y="2368273"/>
            <a:ext cx="2165201" cy="173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8" descr="Z0XQN}J~F[C9A0~RD7`PWY9"/>
          <p:cNvPicPr preferRelativeResize="0"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42" y="2423047"/>
            <a:ext cx="2010098" cy="16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44160"/>
              </p:ext>
            </p:extLst>
          </p:nvPr>
        </p:nvGraphicFramePr>
        <p:xfrm>
          <a:off x="2530343" y="4246523"/>
          <a:ext cx="8379798" cy="2113164"/>
        </p:xfrm>
        <a:graphic>
          <a:graphicData uri="http://schemas.openxmlformats.org/drawingml/2006/table">
            <a:tbl>
              <a:tblPr/>
              <a:tblGrid>
                <a:gridCol w="441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电阻相同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R1=R2=5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Ω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电阻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R/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Ω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R1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R2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电流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I/A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2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1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I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1</a:t>
                      </a:r>
                      <a:endParaRPr lang="zh-CN" sz="14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液柱高度差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大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小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产生热量（多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少）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多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少</a:t>
                      </a:r>
                      <a:endParaRPr lang="zh-CN" sz="14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itchFamily="18" charset="0"/>
                        <a:sym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15713" y="410043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②实验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记录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DA7118-5CB3-49EE-B6B2-5AC12AE8D1E2}"/>
              </a:ext>
            </a:extLst>
          </p:cNvPr>
          <p:cNvSpPr txBox="1"/>
          <p:nvPr/>
        </p:nvSpPr>
        <p:spPr>
          <a:xfrm>
            <a:off x="905329" y="448129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二、焦耳定律</a:t>
            </a:r>
          </a:p>
        </p:txBody>
      </p:sp>
    </p:spTree>
    <p:extLst>
      <p:ext uri="{BB962C8B-B14F-4D97-AF65-F5344CB8AC3E}">
        <p14:creationId xmlns:p14="http://schemas.microsoft.com/office/powerpoint/2010/main" val="37119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[WFD] Flat Orange 03">
      <a:dk1>
        <a:srgbClr val="F7F7F7"/>
      </a:dk1>
      <a:lt1>
        <a:srgbClr val="323232"/>
      </a:lt1>
      <a:dk2>
        <a:srgbClr val="F7F7F7"/>
      </a:dk2>
      <a:lt2>
        <a:srgbClr val="323232"/>
      </a:lt2>
      <a:accent1>
        <a:srgbClr val="FF6600"/>
      </a:accent1>
      <a:accent2>
        <a:srgbClr val="FF6600"/>
      </a:accent2>
      <a:accent3>
        <a:srgbClr val="FF6600"/>
      </a:accent3>
      <a:accent4>
        <a:srgbClr val="FF6600"/>
      </a:accent4>
      <a:accent5>
        <a:srgbClr val="FF6600"/>
      </a:accent5>
      <a:accent6>
        <a:srgbClr val="FF6600"/>
      </a:accent6>
      <a:hlink>
        <a:srgbClr val="FFFFFF"/>
      </a:hlink>
      <a:folHlink>
        <a:srgbClr val="7F7F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1720</Words>
  <Application>Microsoft Office PowerPoint</Application>
  <PresentationFormat>宽屏</PresentationFormat>
  <Paragraphs>187</Paragraphs>
  <Slides>25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2020-05-16T15:15:13Z</dcterms:created>
  <dcterms:modified xsi:type="dcterms:W3CDTF">2021-01-09T09:53:30Z</dcterms:modified>
</cp:coreProperties>
</file>