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6"/>
  </p:notesMasterIdLst>
  <p:sldIdLst>
    <p:sldId id="298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287" r:id="rId24"/>
    <p:sldId id="29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AB3"/>
    <a:srgbClr val="FFE483"/>
    <a:srgbClr val="FFC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42" y="102"/>
      </p:cViewPr>
      <p:guideLst>
        <p:guide pos="416"/>
        <p:guide pos="7256"/>
        <p:guide orient="horz" pos="663"/>
        <p:guide orient="horz" pos="712"/>
        <p:guide orient="horz" pos="390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CC35ECE-2C34-4E70-8B83-B6C25148A363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F486E46-F95A-4E97-8DD7-F42A1045A7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686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86E46-F95A-4E97-8DD7-F42A1045A7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04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86E46-F95A-4E97-8DD7-F42A1045A7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7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3A62CA-E669-41BA-92B8-FAD94EBF41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25D7B40-C405-4D4E-81D5-E9FE67808A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7171" y="0"/>
            <a:ext cx="5038098" cy="2519049"/>
          </a:xfrm>
          <a:custGeom>
            <a:avLst/>
            <a:gdLst>
              <a:gd name="connsiteX0" fmla="*/ 0 w 5038098"/>
              <a:gd name="connsiteY0" fmla="*/ 0 h 2519049"/>
              <a:gd name="connsiteX1" fmla="*/ 5038098 w 5038098"/>
              <a:gd name="connsiteY1" fmla="*/ 0 h 2519049"/>
              <a:gd name="connsiteX2" fmla="*/ 2519049 w 5038098"/>
              <a:gd name="connsiteY2" fmla="*/ 2519049 h 251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8098" h="2519049">
                <a:moveTo>
                  <a:pt x="0" y="0"/>
                </a:moveTo>
                <a:lnTo>
                  <a:pt x="5038098" y="0"/>
                </a:lnTo>
                <a:lnTo>
                  <a:pt x="2519049" y="25190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AE8248A-6048-4E18-AB93-4370DC1403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58540" y="713347"/>
            <a:ext cx="4333461" cy="4333461"/>
          </a:xfrm>
          <a:custGeom>
            <a:avLst/>
            <a:gdLst>
              <a:gd name="connsiteX0" fmla="*/ 2166731 w 4333461"/>
              <a:gd name="connsiteY0" fmla="*/ 0 h 4333461"/>
              <a:gd name="connsiteX1" fmla="*/ 4333461 w 4333461"/>
              <a:gd name="connsiteY1" fmla="*/ 2166731 h 4333461"/>
              <a:gd name="connsiteX2" fmla="*/ 2166731 w 4333461"/>
              <a:gd name="connsiteY2" fmla="*/ 4333461 h 4333461"/>
              <a:gd name="connsiteX3" fmla="*/ 0 w 4333461"/>
              <a:gd name="connsiteY3" fmla="*/ 2166731 h 433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3461" h="4333461">
                <a:moveTo>
                  <a:pt x="2166731" y="0"/>
                </a:moveTo>
                <a:lnTo>
                  <a:pt x="4333461" y="2166731"/>
                </a:lnTo>
                <a:lnTo>
                  <a:pt x="2166731" y="4333461"/>
                </a:lnTo>
                <a:lnTo>
                  <a:pt x="0" y="21667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AE8B72-D238-4F8F-A83B-F7F9DC6647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6347" y="5363467"/>
            <a:ext cx="3117844" cy="1494532"/>
          </a:xfrm>
          <a:custGeom>
            <a:avLst/>
            <a:gdLst>
              <a:gd name="connsiteX0" fmla="*/ 1565033 w 3117844"/>
              <a:gd name="connsiteY0" fmla="*/ 0 h 1494532"/>
              <a:gd name="connsiteX1" fmla="*/ 3117844 w 3117844"/>
              <a:gd name="connsiteY1" fmla="*/ 1494532 h 1494532"/>
              <a:gd name="connsiteX2" fmla="*/ 0 w 3117844"/>
              <a:gd name="connsiteY2" fmla="*/ 1494532 h 149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844" h="1494532">
                <a:moveTo>
                  <a:pt x="1565033" y="0"/>
                </a:moveTo>
                <a:lnTo>
                  <a:pt x="3117844" y="1494532"/>
                </a:lnTo>
                <a:lnTo>
                  <a:pt x="0" y="14945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E79E191-9BD7-49E0-829C-91E0BCACBF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23971" y="3429000"/>
            <a:ext cx="1768029" cy="3536058"/>
          </a:xfrm>
          <a:custGeom>
            <a:avLst/>
            <a:gdLst>
              <a:gd name="connsiteX0" fmla="*/ 1768029 w 1768029"/>
              <a:gd name="connsiteY0" fmla="*/ 0 h 3536058"/>
              <a:gd name="connsiteX1" fmla="*/ 1768029 w 1768029"/>
              <a:gd name="connsiteY1" fmla="*/ 3536058 h 3536058"/>
              <a:gd name="connsiteX2" fmla="*/ 0 w 1768029"/>
              <a:gd name="connsiteY2" fmla="*/ 1768029 h 353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8029" h="3536058">
                <a:moveTo>
                  <a:pt x="1768029" y="0"/>
                </a:moveTo>
                <a:lnTo>
                  <a:pt x="1768029" y="3536058"/>
                </a:lnTo>
                <a:lnTo>
                  <a:pt x="0" y="17680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3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>
            <a:extLst>
              <a:ext uri="{FF2B5EF4-FFF2-40B4-BE49-F238E27FC236}">
                <a16:creationId xmlns:a16="http://schemas.microsoft.com/office/drawing/2014/main" id="{E663612A-F2CC-4DD5-B4F3-EAA25176AEDE}"/>
              </a:ext>
            </a:extLst>
          </p:cNvPr>
          <p:cNvSpPr/>
          <p:nvPr userDrawn="1"/>
        </p:nvSpPr>
        <p:spPr>
          <a:xfrm>
            <a:off x="-805543" y="-805543"/>
            <a:ext cx="1611085" cy="161108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841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604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43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C532B96-641D-4E9F-BB41-A9E07C54AE06}"/>
              </a:ext>
            </a:extLst>
          </p:cNvPr>
          <p:cNvSpPr/>
          <p:nvPr/>
        </p:nvSpPr>
        <p:spPr>
          <a:xfrm rot="18900000">
            <a:off x="6928471" y="-1959631"/>
            <a:ext cx="1768029" cy="88999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FA9FD9F-7F48-414A-BB82-05EEAFA993A3}"/>
              </a:ext>
            </a:extLst>
          </p:cNvPr>
          <p:cNvGrpSpPr/>
          <p:nvPr/>
        </p:nvGrpSpPr>
        <p:grpSpPr>
          <a:xfrm>
            <a:off x="6578580" y="3648118"/>
            <a:ext cx="2289814" cy="2352063"/>
            <a:chOff x="3794070" y="543537"/>
            <a:chExt cx="2541295" cy="261038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16D72EA-D35F-47F5-BAB2-7F2831E8E46F}"/>
                </a:ext>
              </a:extLst>
            </p:cNvPr>
            <p:cNvSpPr/>
            <p:nvPr/>
          </p:nvSpPr>
          <p:spPr>
            <a:xfrm rot="2700000">
              <a:off x="3730518" y="60708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8037099-6C61-458B-A5BA-22DF49BE599E}"/>
                </a:ext>
              </a:extLst>
            </p:cNvPr>
            <p:cNvSpPr/>
            <p:nvPr/>
          </p:nvSpPr>
          <p:spPr>
            <a:xfrm rot="2700000">
              <a:off x="4564396" y="140411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B251FC8-8102-4CF2-A20C-AF5E660233B3}"/>
                </a:ext>
              </a:extLst>
            </p:cNvPr>
            <p:cNvSpPr/>
            <p:nvPr/>
          </p:nvSpPr>
          <p:spPr>
            <a:xfrm rot="2700000">
              <a:off x="5398274" y="2216826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93F0719-90B2-435E-8900-5C0BF8BBC2A6}"/>
              </a:ext>
            </a:extLst>
          </p:cNvPr>
          <p:cNvGrpSpPr/>
          <p:nvPr/>
        </p:nvGrpSpPr>
        <p:grpSpPr>
          <a:xfrm>
            <a:off x="6807393" y="3880203"/>
            <a:ext cx="342508" cy="342508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50" name="AutoShape 126">
              <a:extLst>
                <a:ext uri="{FF2B5EF4-FFF2-40B4-BE49-F238E27FC236}">
                  <a16:creationId xmlns:a16="http://schemas.microsoft.com/office/drawing/2014/main" id="{6F83F2BA-9C54-4EA4-B8AD-46FA1A01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AutoShape 127">
              <a:extLst>
                <a:ext uri="{FF2B5EF4-FFF2-40B4-BE49-F238E27FC236}">
                  <a16:creationId xmlns:a16="http://schemas.microsoft.com/office/drawing/2014/main" id="{45D0F521-A779-45AF-9238-091DDD83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AutoShape 59">
            <a:extLst>
              <a:ext uri="{FF2B5EF4-FFF2-40B4-BE49-F238E27FC236}">
                <a16:creationId xmlns:a16="http://schemas.microsoft.com/office/drawing/2014/main" id="{FA58974F-5E27-41DB-89C1-7BAAD4E1D2F6}"/>
              </a:ext>
            </a:extLst>
          </p:cNvPr>
          <p:cNvSpPr>
            <a:spLocks/>
          </p:cNvSpPr>
          <p:nvPr/>
        </p:nvSpPr>
        <p:spPr bwMode="auto">
          <a:xfrm>
            <a:off x="8260715" y="5355205"/>
            <a:ext cx="343093" cy="34250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marL="0" marR="0" lvl="0" indent="0" algn="ctr" defTabSz="22854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FA487B4-607F-4AB9-955E-05731A4766FE}"/>
              </a:ext>
            </a:extLst>
          </p:cNvPr>
          <p:cNvGrpSpPr/>
          <p:nvPr/>
        </p:nvGrpSpPr>
        <p:grpSpPr>
          <a:xfrm>
            <a:off x="7605804" y="4609224"/>
            <a:ext cx="235365" cy="343093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54" name="AutoShape 113">
              <a:extLst>
                <a:ext uri="{FF2B5EF4-FFF2-40B4-BE49-F238E27FC236}">
                  <a16:creationId xmlns:a16="http://schemas.microsoft.com/office/drawing/2014/main" id="{F2F83267-27D0-49E1-BF2F-52DF094B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AutoShape 114">
              <a:extLst>
                <a:ext uri="{FF2B5EF4-FFF2-40B4-BE49-F238E27FC236}">
                  <a16:creationId xmlns:a16="http://schemas.microsoft.com/office/drawing/2014/main" id="{F6DC4337-9F85-4A39-8D5F-456E0C354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344E1556-2E1A-4EE4-9436-13D5848E15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5542"/>
          <a:stretch/>
        </p:blipFill>
        <p:spPr/>
      </p:pic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7BC266D6-257A-409B-A189-D3954E9EB6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/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F2AF584B-CD3B-4F41-A5F5-932335CB71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 b="7411"/>
          <a:stretch/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74BC754B-ECC6-43AC-A59D-7DFD4F4807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1" r="35931"/>
          <a:stretch/>
        </p:blipFill>
        <p:spPr/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FF099576-3717-43A7-AEA3-E6FC12755055}"/>
              </a:ext>
            </a:extLst>
          </p:cNvPr>
          <p:cNvGrpSpPr/>
          <p:nvPr/>
        </p:nvGrpSpPr>
        <p:grpSpPr>
          <a:xfrm>
            <a:off x="537604" y="2433214"/>
            <a:ext cx="6522612" cy="2289914"/>
            <a:chOff x="-4766137" y="1409875"/>
            <a:chExt cx="6522612" cy="2289914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6F186B6A-6D19-4307-8B78-C9830792F385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418A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98B0135A-0123-40B0-BD5E-F473C77D13DB}"/>
                </a:ext>
              </a:extLst>
            </p:cNvPr>
            <p:cNvGrpSpPr/>
            <p:nvPr/>
          </p:nvGrpSpPr>
          <p:grpSpPr>
            <a:xfrm>
              <a:off x="-4714868" y="1409875"/>
              <a:ext cx="6471343" cy="1718764"/>
              <a:chOff x="-4714868" y="1409875"/>
              <a:chExt cx="6471343" cy="1718764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8A5EF1B-6226-44C6-A19D-7D371FA730B8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65E6CD4C-D0F7-40CE-B81A-4F7C2FEBB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占位符 19">
                <a:extLst>
                  <a:ext uri="{FF2B5EF4-FFF2-40B4-BE49-F238E27FC236}">
                    <a16:creationId xmlns:a16="http://schemas.microsoft.com/office/drawing/2014/main" id="{7E4D765E-7977-4F52-BC6C-79FB0F51A5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6465231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sz="4800" b="1" dirty="0">
                    <a:solidFill>
                      <a:srgbClr val="418AB3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</a:t>
                </a:r>
                <a:r>
                  <a:rPr lang="en-US" altLang="zh-CN" sz="4800" b="1" dirty="0">
                    <a:solidFill>
                      <a:srgbClr val="418AB3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1</a:t>
                </a:r>
                <a:r>
                  <a:rPr lang="zh-CN" altLang="en-US" sz="4800" b="1" dirty="0">
                    <a:solidFill>
                      <a:srgbClr val="418AB3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节  安全用电</a:t>
                </a:r>
              </a:p>
              <a:p>
                <a:pPr marL="0" lvl="0" indent="0">
                  <a:buNone/>
                  <a:defRPr/>
                </a:pPr>
                <a:endParaRPr lang="zh-CN" altLang="en-US" sz="4800" b="1" dirty="0">
                  <a:solidFill>
                    <a:srgbClr val="418AB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文本占位符 20">
                <a:extLst>
                  <a:ext uri="{FF2B5EF4-FFF2-40B4-BE49-F238E27FC236}">
                    <a16:creationId xmlns:a16="http://schemas.microsoft.com/office/drawing/2014/main" id="{6ACB16BF-C295-494D-A945-3F577A4CAC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8" y="1409875"/>
                <a:ext cx="4318158" cy="21672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第十九章   生活用电 </a:t>
                </a:r>
                <a:endPara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C9051DD6-6C15-4C18-BD8E-0812451D730F}"/>
              </a:ext>
            </a:extLst>
          </p:cNvPr>
          <p:cNvSpPr/>
          <p:nvPr/>
        </p:nvSpPr>
        <p:spPr>
          <a:xfrm>
            <a:off x="-389959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125535F5-8EFE-424B-9AEE-A54E950A8DA7}"/>
              </a:ext>
            </a:extLst>
          </p:cNvPr>
          <p:cNvSpPr/>
          <p:nvPr/>
        </p:nvSpPr>
        <p:spPr>
          <a:xfrm>
            <a:off x="427354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191025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98306"/>
          <p:cNvSpPr>
            <a:spLocks noChangeArrowheads="1"/>
          </p:cNvSpPr>
          <p:nvPr/>
        </p:nvSpPr>
        <p:spPr bwMode="auto">
          <a:xfrm>
            <a:off x="660400" y="1143706"/>
            <a:ext cx="8423273" cy="1415770"/>
          </a:xfrm>
          <a:prstGeom prst="rect">
            <a:avLst/>
          </a:prstGeom>
          <a:noFill/>
          <a:ln w="12700" cap="flat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lnSpc>
                <a:spcPct val="150000"/>
              </a:lnSpc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图中给出了工作和生活中几种容易引起触电的情况，想一想，还有哪些情况会引起触电？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112985" y="2833433"/>
            <a:ext cx="5966030" cy="3033336"/>
            <a:chOff x="2395086" y="1890234"/>
            <a:chExt cx="5400000" cy="3008390"/>
          </a:xfrm>
        </p:grpSpPr>
        <p:pic>
          <p:nvPicPr>
            <p:cNvPr id="16386" name="Picture 2" descr="G:\初中物理资源（2019-10）\人教九年级教参图片\9193\jpg\11404006.jpg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086" y="1890234"/>
              <a:ext cx="5400000" cy="2520000"/>
            </a:xfrm>
            <a:prstGeom prst="rect">
              <a:avLst/>
            </a:prstGeom>
            <a:noFill/>
            <a:effectLst>
              <a:outerShdw blurRad="660400" dist="50800" dir="5400000" algn="ctr" rotWithShape="0">
                <a:srgbClr val="000000">
                  <a:alpha val="36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98306"/>
            <p:cNvSpPr>
              <a:spLocks noChangeArrowheads="1"/>
            </p:cNvSpPr>
            <p:nvPr/>
          </p:nvSpPr>
          <p:spPr bwMode="auto">
            <a:xfrm>
              <a:off x="3507203" y="4410234"/>
              <a:ext cx="3175766" cy="488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几种容易引起触电的情况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三、安全用电的原则</a:t>
            </a:r>
          </a:p>
        </p:txBody>
      </p:sp>
    </p:spTree>
    <p:extLst>
      <p:ext uri="{BB962C8B-B14F-4D97-AF65-F5344CB8AC3E}">
        <p14:creationId xmlns:p14="http://schemas.microsoft.com/office/powerpoint/2010/main" val="231391195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98306"/>
          <p:cNvSpPr>
            <a:spLocks noChangeArrowheads="1"/>
          </p:cNvSpPr>
          <p:nvPr/>
        </p:nvSpPr>
        <p:spPr bwMode="auto">
          <a:xfrm>
            <a:off x="660400" y="1391234"/>
            <a:ext cx="9777943" cy="1600436"/>
          </a:xfrm>
          <a:prstGeom prst="rect">
            <a:avLst/>
          </a:prstGeom>
          <a:noFill/>
          <a:ln w="12700" cap="flat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家庭电路电压值远远超出了安全电压，为防止触电事故，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要警惕本来不应带电的物体带了电，本来该绝缘的物体导了电。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13173" y="3439886"/>
            <a:ext cx="2051582" cy="2345632"/>
            <a:chOff x="303478" y="1871132"/>
            <a:chExt cx="1868609" cy="2136433"/>
          </a:xfrm>
        </p:grpSpPr>
        <p:pic>
          <p:nvPicPr>
            <p:cNvPr id="11" name="图片 10" descr="不能用湿手摸开关.jpg"/>
            <p:cNvPicPr preferRelativeResize="0"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65" t="29581" r="8841" b="22121"/>
            <a:stretch/>
          </p:blipFill>
          <p:spPr bwMode="auto">
            <a:xfrm>
              <a:off x="303478" y="1871132"/>
              <a:ext cx="180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533400" dist="50800" dir="5400000" algn="ctr" rotWithShape="0">
                <a:srgbClr val="000000">
                  <a:alpha val="6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98306"/>
            <p:cNvSpPr>
              <a:spLocks noChangeArrowheads="1"/>
            </p:cNvSpPr>
            <p:nvPr/>
          </p:nvSpPr>
          <p:spPr bwMode="auto">
            <a:xfrm>
              <a:off x="303478" y="3516994"/>
              <a:ext cx="1868609" cy="490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>
                <a:lnSpc>
                  <a:spcPct val="150000"/>
                </a:lnSpc>
              </a:pPr>
              <a:r>
                <a:rPr lang="zh-CN" altLang="en-US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潮湿的手操作开关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26834" y="3409270"/>
            <a:ext cx="1976255" cy="2306998"/>
            <a:chOff x="2448569" y="1871132"/>
            <a:chExt cx="1800000" cy="2101246"/>
          </a:xfrm>
        </p:grpSpPr>
        <p:pic>
          <p:nvPicPr>
            <p:cNvPr id="17409" name="Picture 1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31"/>
            <a:stretch/>
          </p:blipFill>
          <p:spPr bwMode="auto">
            <a:xfrm>
              <a:off x="2448569" y="1871132"/>
              <a:ext cx="180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533400" dist="50800" dir="5400000" algn="ctr" rotWithShape="0">
                <a:srgbClr val="000000">
                  <a:alpha val="6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98306"/>
            <p:cNvSpPr>
              <a:spLocks noChangeArrowheads="1"/>
            </p:cNvSpPr>
            <p:nvPr/>
          </p:nvSpPr>
          <p:spPr bwMode="auto">
            <a:xfrm>
              <a:off x="2810392" y="3607954"/>
              <a:ext cx="953110" cy="364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电线破损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53519" y="3522292"/>
            <a:ext cx="2503314" cy="2263225"/>
            <a:chOff x="6752909" y="1906798"/>
            <a:chExt cx="2280053" cy="2061376"/>
          </a:xfrm>
        </p:grpSpPr>
        <p:pic>
          <p:nvPicPr>
            <p:cNvPr id="10" name="图片 2053"/>
            <p:cNvPicPr preferRelativeResize="0"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2" t="5679" r="4205" b="58545"/>
            <a:stretch/>
          </p:blipFill>
          <p:spPr bwMode="auto">
            <a:xfrm>
              <a:off x="6992936" y="1906798"/>
              <a:ext cx="180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533400" dist="50800" dir="5400000" algn="ctr" rotWithShape="0">
                <a:srgbClr val="000000">
                  <a:alpha val="6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98306"/>
            <p:cNvSpPr>
              <a:spLocks noChangeArrowheads="1"/>
            </p:cNvSpPr>
            <p:nvPr/>
          </p:nvSpPr>
          <p:spPr bwMode="auto">
            <a:xfrm>
              <a:off x="6752909" y="3477603"/>
              <a:ext cx="2280053" cy="490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>
                <a:lnSpc>
                  <a:spcPct val="150000"/>
                </a:lnSpc>
              </a:pPr>
              <a:r>
                <a:rPr lang="zh-CN" altLang="en-US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用湿布擦接电源的电器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40497" y="3419475"/>
            <a:ext cx="2135061" cy="2366042"/>
            <a:chOff x="4981713" y="1826602"/>
            <a:chExt cx="1944642" cy="2073497"/>
          </a:xfrm>
        </p:grpSpPr>
        <p:pic>
          <p:nvPicPr>
            <p:cNvPr id="9" name="图片 2053"/>
            <p:cNvPicPr preferRelativeResize="0"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" t="3691" r="63036" b="23073"/>
            <a:stretch/>
          </p:blipFill>
          <p:spPr bwMode="auto">
            <a:xfrm>
              <a:off x="4981713" y="1826602"/>
              <a:ext cx="180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533400" dist="50800" dir="5400000" algn="ctr" rotWithShape="0">
                <a:srgbClr val="000000">
                  <a:alpha val="6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98306"/>
            <p:cNvSpPr>
              <a:spLocks noChangeArrowheads="1"/>
            </p:cNvSpPr>
            <p:nvPr/>
          </p:nvSpPr>
          <p:spPr bwMode="auto">
            <a:xfrm>
              <a:off x="4981713" y="3428087"/>
              <a:ext cx="1944642" cy="4720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>
                <a:lnSpc>
                  <a:spcPct val="150000"/>
                </a:lnSpc>
              </a:pPr>
              <a:r>
                <a:rPr lang="zh-CN" altLang="en-US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高压线附近放风筝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三、安全用电的原则</a:t>
            </a:r>
          </a:p>
        </p:txBody>
      </p:sp>
    </p:spTree>
    <p:extLst>
      <p:ext uri="{BB962C8B-B14F-4D97-AF65-F5344CB8AC3E}">
        <p14:creationId xmlns:p14="http://schemas.microsoft.com/office/powerpoint/2010/main" val="41217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28185" y="1223528"/>
            <a:ext cx="6245907" cy="7620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1219170"/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为什么不能用湿手触摸开关？</a:t>
            </a:r>
          </a:p>
        </p:txBody>
      </p:sp>
      <p:sp>
        <p:nvSpPr>
          <p:cNvPr id="10" name="内容占位符 1"/>
          <p:cNvSpPr txBox="1"/>
          <p:nvPr/>
        </p:nvSpPr>
        <p:spPr>
          <a:xfrm>
            <a:off x="660400" y="1932486"/>
            <a:ext cx="10609784" cy="15482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1219170">
              <a:spcBef>
                <a:spcPts val="0"/>
              </a:spcBef>
              <a:buNone/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人双手间干燥时电阻是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1000~5000Ω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，潮湿时是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200~800Ω.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如果两端加上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36V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的电压，电流是多少？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51731" y="2828751"/>
            <a:ext cx="360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解：双手干燥时：</a:t>
            </a:r>
          </a:p>
        </p:txBody>
      </p:sp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83930"/>
              </p:ext>
            </p:extLst>
          </p:nvPr>
        </p:nvGraphicFramePr>
        <p:xfrm>
          <a:off x="3483429" y="2653694"/>
          <a:ext cx="3999398" cy="70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312404" imgH="406576" progId="">
                  <p:embed/>
                </p:oleObj>
              </mc:Choice>
              <mc:Fallback>
                <p:oleObj r:id="rId2" imgW="2312404" imgH="406576" progId="">
                  <p:embed/>
                  <p:pic>
                    <p:nvPicPr>
                      <p:cNvPr id="1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429" y="2653694"/>
                        <a:ext cx="3999398" cy="702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07110"/>
              </p:ext>
            </p:extLst>
          </p:nvPr>
        </p:nvGraphicFramePr>
        <p:xfrm>
          <a:off x="3483429" y="3531505"/>
          <a:ext cx="3634054" cy="65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8876" imgH="406576" progId="Equation.DSMT4">
                  <p:embed/>
                </p:oleObj>
              </mc:Choice>
              <mc:Fallback>
                <p:oleObj name="Equation" r:id="rId4" imgW="2248876" imgH="406576" progId="Equation.DSMT4">
                  <p:embed/>
                  <p:pic>
                    <p:nvPicPr>
                      <p:cNvPr id="1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429" y="3531505"/>
                        <a:ext cx="3634054" cy="657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404457" y="4324006"/>
            <a:ext cx="277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双手潮湿时：</a:t>
            </a:r>
          </a:p>
        </p:txBody>
      </p:sp>
      <p:graphicFrame>
        <p:nvGraphicFramePr>
          <p:cNvPr id="1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176592"/>
              </p:ext>
            </p:extLst>
          </p:nvPr>
        </p:nvGraphicFramePr>
        <p:xfrm>
          <a:off x="3483429" y="4290415"/>
          <a:ext cx="2995547" cy="63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05000" imgH="406400" progId="">
                  <p:embed/>
                </p:oleObj>
              </mc:Choice>
              <mc:Fallback>
                <p:oleObj r:id="rId6" imgW="1905000" imgH="406400" progId="">
                  <p:embed/>
                  <p:pic>
                    <p:nvPicPr>
                      <p:cNvPr id="1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429" y="4290415"/>
                        <a:ext cx="2995547" cy="638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566714"/>
              </p:ext>
            </p:extLst>
          </p:nvPr>
        </p:nvGraphicFramePr>
        <p:xfrm>
          <a:off x="3335057" y="5024395"/>
          <a:ext cx="3292289" cy="675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982060" imgH="406576" progId="">
                  <p:embed/>
                </p:oleObj>
              </mc:Choice>
              <mc:Fallback>
                <p:oleObj r:id="rId8" imgW="1982060" imgH="406576" progId="">
                  <p:embed/>
                  <p:pic>
                    <p:nvPicPr>
                      <p:cNvPr id="1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057" y="5024395"/>
                        <a:ext cx="3292289" cy="675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28185" y="5764634"/>
            <a:ext cx="4427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潮湿时，电流大，有触电危险。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三、安全用电的原则</a:t>
            </a:r>
          </a:p>
        </p:txBody>
      </p:sp>
    </p:spTree>
    <p:extLst>
      <p:ext uri="{BB962C8B-B14F-4D97-AF65-F5344CB8AC3E}">
        <p14:creationId xmlns:p14="http://schemas.microsoft.com/office/powerpoint/2010/main" val="1856837567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 txBox="1">
            <a:spLocks noChangeArrowheads="1"/>
          </p:cNvSpPr>
          <p:nvPr/>
        </p:nvSpPr>
        <p:spPr bwMode="auto">
          <a:xfrm>
            <a:off x="706505" y="1318551"/>
            <a:ext cx="8629613" cy="605912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1219170"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电灯的开关为什么要接在火线和灯泡之间？</a:t>
            </a:r>
          </a:p>
        </p:txBody>
      </p:sp>
      <p:sp>
        <p:nvSpPr>
          <p:cNvPr id="4" name="内容占位符 1"/>
          <p:cNvSpPr txBox="1"/>
          <p:nvPr/>
        </p:nvSpPr>
        <p:spPr bwMode="auto">
          <a:xfrm>
            <a:off x="660400" y="2374320"/>
            <a:ext cx="7673969" cy="3232151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1219170">
              <a:lnSpc>
                <a:spcPct val="200000"/>
              </a:lnSpc>
              <a:spcBef>
                <a:spcPct val="0"/>
              </a:spcBef>
              <a:buNone/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电灯的开关必须接在火线和灯泡之间，这样开关断开时，电路各部分都脱离火线，人碰到灯头等部位，也不会造成触电事故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若开关接在零线与灯泡之间，当断开开关时，灯泡仍与火线相连，容易造成触电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9236553" y="1717237"/>
            <a:ext cx="1676825" cy="1582620"/>
            <a:chOff x="0" y="0"/>
            <a:chExt cx="1541" cy="2358"/>
          </a:xfrm>
          <a:effectLst>
            <a:outerShdw blurRad="711200" dist="50800" dir="5400000" algn="ctr" rotWithShape="0">
              <a:srgbClr val="000000">
                <a:alpha val="34000"/>
              </a:srgbClr>
            </a:outerShdw>
          </a:effectLst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362" y="0"/>
              <a:ext cx="1179" cy="2358"/>
              <a:chOff x="0" y="0"/>
              <a:chExt cx="1179" cy="2358"/>
            </a:xfrm>
          </p:grpSpPr>
          <p:pic>
            <p:nvPicPr>
              <p:cNvPr id="12" name="Picture 11" descr="灯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05"/>
                <a:ext cx="589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226" y="136"/>
                <a:ext cx="0" cy="181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362" y="0"/>
                <a:ext cx="1" cy="771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81" y="91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317" y="0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363" y="771"/>
                <a:ext cx="635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363" y="862"/>
                <a:ext cx="49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998" y="771"/>
                <a:ext cx="0" cy="635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862" y="862"/>
                <a:ext cx="0" cy="544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363" y="862"/>
                <a:ext cx="0" cy="108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725" y="1361"/>
                <a:ext cx="454" cy="3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907" y="1451"/>
                <a:ext cx="91" cy="13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0" y="137"/>
              <a:ext cx="5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0" y="46"/>
              <a:ext cx="679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792" y="4182445"/>
            <a:ext cx="1577260" cy="14816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三、安全用电的原则</a:t>
            </a:r>
          </a:p>
        </p:txBody>
      </p:sp>
    </p:spTree>
    <p:extLst>
      <p:ext uri="{BB962C8B-B14F-4D97-AF65-F5344CB8AC3E}">
        <p14:creationId xmlns:p14="http://schemas.microsoft.com/office/powerpoint/2010/main" val="26406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0400" y="2012346"/>
            <a:ext cx="10278533" cy="363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0" defTabSz="1219170">
              <a:lnSpc>
                <a:spcPct val="250000"/>
              </a:lnSpc>
              <a:buClr>
                <a:srgbClr val="0000FF"/>
              </a:buClr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不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接触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低压带电体，不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靠近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高压带电体；</a:t>
            </a:r>
            <a:endParaRPr lang="en-US" altLang="zh-CN" sz="2400" kern="0" dirty="0"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  <a:p>
            <a:pPr marL="0" indent="0" defTabSz="1219170">
              <a:lnSpc>
                <a:spcPct val="250000"/>
              </a:lnSpc>
              <a:buClr>
                <a:srgbClr val="0000FF"/>
              </a:buClr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更换灯泡、搬动电器前应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断开电源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开关；</a:t>
            </a:r>
            <a:endParaRPr lang="en-US" altLang="zh-CN" sz="2400" kern="0" dirty="0"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  <a:p>
            <a:pPr marL="0" indent="0" defTabSz="1219170">
              <a:lnSpc>
                <a:spcPct val="250000"/>
              </a:lnSpc>
              <a:buClr>
                <a:srgbClr val="0000FF"/>
              </a:buClr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(3)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不弄湿用电器，不损坏绝缘层；</a:t>
            </a:r>
            <a:endParaRPr lang="en-US" altLang="zh-CN" sz="2400" kern="0" dirty="0"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  <a:p>
            <a:pPr marL="0" indent="0" defTabSz="1219170">
              <a:lnSpc>
                <a:spcPct val="250000"/>
              </a:lnSpc>
              <a:buClr>
                <a:srgbClr val="0000FF"/>
              </a:buClr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(4)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保险装置、插座、导线、家用电器等达到使用寿命应及时更换。</a:t>
            </a:r>
            <a:endParaRPr lang="en-US" altLang="zh-CN" sz="2400" kern="0" dirty="0"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87728" y="1489126"/>
            <a:ext cx="33415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altLang="zh-CN" sz="28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</a:t>
            </a:r>
            <a:r>
              <a:rPr lang="zh-CN" altLang="en-US" sz="28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安全用电原则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三、安全用电的原则</a:t>
            </a:r>
          </a:p>
        </p:txBody>
      </p:sp>
    </p:spTree>
    <p:extLst>
      <p:ext uri="{BB962C8B-B14F-4D97-AF65-F5344CB8AC3E}">
        <p14:creationId xmlns:p14="http://schemas.microsoft.com/office/powerpoint/2010/main" val="4163875921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0486"/>
          <p:cNvSpPr txBox="1">
            <a:spLocks noChangeArrowheads="1"/>
          </p:cNvSpPr>
          <p:nvPr/>
        </p:nvSpPr>
        <p:spPr bwMode="auto">
          <a:xfrm>
            <a:off x="660400" y="1900819"/>
            <a:ext cx="1084813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0" hangingPunct="0">
              <a:lnSpc>
                <a:spcPct val="200000"/>
              </a:lnSpc>
              <a:spcBef>
                <a:spcPts val="33"/>
              </a:spcBef>
              <a:buClr>
                <a:schemeClr val="hlink"/>
              </a:buClr>
              <a:buSzPct val="75000"/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雷电是大气中一种剧烈的放电现象。放电时电流可达几万安甚至十几万安，强大的电流如果通过人体，会导致人立即死亡，如果通过树木、建筑物等，会使它们受到严重的破坏。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505" name="Picture 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4656" y="3718529"/>
            <a:ext cx="3004908" cy="2003272"/>
          </a:xfrm>
          <a:prstGeom prst="rect">
            <a:avLst/>
          </a:prstGeom>
          <a:noFill/>
          <a:effectLst>
            <a:outerShdw blurRad="368300" dist="508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70769" y="1389797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．雷电的形成过程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四、注意防雷</a:t>
            </a:r>
          </a:p>
        </p:txBody>
      </p:sp>
    </p:spTree>
    <p:extLst>
      <p:ext uri="{BB962C8B-B14F-4D97-AF65-F5344CB8AC3E}">
        <p14:creationId xmlns:p14="http://schemas.microsoft.com/office/powerpoint/2010/main" val="1605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1750"/>
          <p:cNvSpPr txBox="1">
            <a:spLocks noChangeArrowheads="1"/>
          </p:cNvSpPr>
          <p:nvPr/>
        </p:nvSpPr>
        <p:spPr bwMode="auto">
          <a:xfrm>
            <a:off x="660400" y="1419549"/>
            <a:ext cx="3716082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防雷设施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避雷针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43255" y="2052928"/>
            <a:ext cx="10714992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高大建筑物的顶端都有针状的金属物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通过很粗的金属线与大地相连，可以防雷，叫做避雷针。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18992" y="3535574"/>
            <a:ext cx="1649330" cy="2008898"/>
            <a:chOff x="720121" y="2265863"/>
            <a:chExt cx="1800000" cy="2192415"/>
          </a:xfrm>
        </p:grpSpPr>
        <p:pic>
          <p:nvPicPr>
            <p:cNvPr id="5" name="Picture 12"/>
            <p:cNvPicPr preferRelativeResize="0"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6" t="4589" r="9949" b="6082"/>
            <a:stretch/>
          </p:blipFill>
          <p:spPr bwMode="auto">
            <a:xfrm>
              <a:off x="720121" y="2265863"/>
              <a:ext cx="1800000" cy="1800000"/>
            </a:xfrm>
            <a:prstGeom prst="rect">
              <a:avLst/>
            </a:prstGeom>
            <a:noFill/>
            <a:ln>
              <a:noFill/>
            </a:ln>
            <a:effectLst>
              <a:outerShdw blurRad="584200" dist="50800" dir="5400000" algn="ctr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107701" y="4065863"/>
              <a:ext cx="1100301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 eaLnBrk="0" latinLnBrk="1" hangingPunct="0">
                <a:lnSpc>
                  <a:spcPct val="140000"/>
                </a:lnSpc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各式避雷针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40851" y="3562420"/>
            <a:ext cx="1975834" cy="2371553"/>
            <a:chOff x="3569510" y="2203383"/>
            <a:chExt cx="2156331" cy="2588199"/>
          </a:xfrm>
        </p:grpSpPr>
        <p:pic>
          <p:nvPicPr>
            <p:cNvPr id="7" name="Picture 11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9510" y="2203383"/>
              <a:ext cx="2156331" cy="1592852"/>
            </a:xfrm>
            <a:prstGeom prst="rect">
              <a:avLst/>
            </a:prstGeom>
            <a:noFill/>
            <a:ln>
              <a:noFill/>
            </a:ln>
            <a:effectLst>
              <a:outerShdw blurRad="584200" dist="50800" dir="5400000" algn="ctr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861996" y="4019029"/>
              <a:ext cx="1641511" cy="772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defTabSz="1219170" eaLnBrk="0" hangingPunct="0"/>
              <a:r>
                <a:rPr lang="zh-CN" altLang="en-US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现代建筑上的避雷针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78294" y="3562420"/>
            <a:ext cx="1910639" cy="2135804"/>
            <a:chOff x="6252500" y="2115832"/>
            <a:chExt cx="2085181" cy="2330915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252500" y="3915832"/>
              <a:ext cx="2085181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 defTabSz="1219170" eaLnBrk="0" hangingPunct="0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高压输电铁塔上的防雷导线</a:t>
              </a:r>
            </a:p>
          </p:txBody>
        </p:sp>
        <p:pic>
          <p:nvPicPr>
            <p:cNvPr id="10" name="Picture 10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091" y="2115832"/>
              <a:ext cx="1942590" cy="1592853"/>
            </a:xfrm>
            <a:prstGeom prst="rect">
              <a:avLst/>
            </a:prstGeom>
            <a:noFill/>
            <a:ln>
              <a:noFill/>
            </a:ln>
            <a:effectLst>
              <a:outerShdw blurRad="584200" dist="50800" dir="5400000" algn="ctr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3703729" y="3562421"/>
            <a:ext cx="2139795" cy="2243594"/>
            <a:chOff x="2189830" y="2138191"/>
            <a:chExt cx="2335270" cy="2448553"/>
          </a:xfrm>
        </p:grpSpPr>
        <p:pic>
          <p:nvPicPr>
            <p:cNvPr id="26625" name="Picture 1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0890" y="2138191"/>
              <a:ext cx="1954209" cy="1800000"/>
            </a:xfrm>
            <a:prstGeom prst="rect">
              <a:avLst/>
            </a:prstGeom>
            <a:noFill/>
            <a:ln>
              <a:noFill/>
            </a:ln>
            <a:effectLst>
              <a:outerShdw blurRad="584200" dist="50800" dir="5400000" algn="ctr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189830" y="4150083"/>
              <a:ext cx="2335270" cy="436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defTabSz="1219170" eaLnBrk="0" hangingPunct="0"/>
              <a:r>
                <a:rPr lang="zh-CN" altLang="en-US" sz="20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高塔上的避雷针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四、注意防雷</a:t>
            </a:r>
          </a:p>
        </p:txBody>
      </p:sp>
    </p:spTree>
    <p:extLst>
      <p:ext uri="{BB962C8B-B14F-4D97-AF65-F5344CB8AC3E}">
        <p14:creationId xmlns:p14="http://schemas.microsoft.com/office/powerpoint/2010/main" val="80632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377016" y="2561196"/>
            <a:ext cx="11255160" cy="3018912"/>
          </a:xfrm>
          <a:prstGeom prst="roundRect">
            <a:avLst>
              <a:gd name="adj" fmla="val 1254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（1）不要靠近金属栏杆，各种电器应暂停使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）迅速走进屋内，或汽车内。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）不要手持金属杆，金属饰物包括手表也要抛离。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）在高山上，应该找没有积水的凹坑处双脚并拢蹲下。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）打雷时不要接听或拨打电话。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97153" y="2099531"/>
            <a:ext cx="3906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雷电时应该注意：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0400" y="1382386"/>
            <a:ext cx="3906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其他防雷措施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四、注意防雷</a:t>
            </a:r>
          </a:p>
        </p:txBody>
      </p:sp>
    </p:spTree>
    <p:extLst>
      <p:ext uri="{BB962C8B-B14F-4D97-AF65-F5344CB8AC3E}">
        <p14:creationId xmlns:p14="http://schemas.microsoft.com/office/powerpoint/2010/main" val="6589851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7" y="1275442"/>
            <a:ext cx="8398860" cy="347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821631" y="4937826"/>
            <a:ext cx="10737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本堂重点：了解安全用电的原则及正确处理触电事故。</a:t>
            </a:r>
          </a:p>
        </p:txBody>
      </p:sp>
      <p:sp>
        <p:nvSpPr>
          <p:cNvPr id="10" name="矩形 9"/>
          <p:cNvSpPr/>
          <p:nvPr/>
        </p:nvSpPr>
        <p:spPr>
          <a:xfrm>
            <a:off x="768767" y="5494715"/>
            <a:ext cx="10493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本堂难点：了解常见的触电事故，形成安全用电的意识。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1066710489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60400" y="2439125"/>
            <a:ext cx="9945511" cy="36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(2019 </a:t>
            </a:r>
            <a:r>
              <a:rPr lang="zh-CN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青海省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下列做法符合安全用电原则的是（　　）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．控制电灯的开关要接在零线上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           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．将冰箱的金属外壳接地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．家用电器起火时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．高压线下钓鱼</a:t>
            </a:r>
          </a:p>
        </p:txBody>
      </p:sp>
      <p:sp>
        <p:nvSpPr>
          <p:cNvPr id="9" name="矩形 8"/>
          <p:cNvSpPr/>
          <p:nvPr/>
        </p:nvSpPr>
        <p:spPr>
          <a:xfrm>
            <a:off x="660400" y="1392827"/>
            <a:ext cx="6533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考点一：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安全用电的原则</a:t>
            </a:r>
            <a:endParaRPr lang="zh-CN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4557" y="2080995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【典型例题</a:t>
            </a:r>
            <a:r>
              <a:rPr lang="en-US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99300" y="2396307"/>
            <a:ext cx="481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ctr">
              <a:lnSpc>
                <a:spcPct val="150000"/>
              </a:lnSpc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endParaRPr lang="zh-CN" altLang="zh-CN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577326096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0400" y="1437390"/>
            <a:ext cx="10177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585"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电给我们的生活带来了极大的便利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但用电不当也会给人们带来灾难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所以“安全用电”非常有必要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26465" y="2756919"/>
            <a:ext cx="8765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你见过这样的标志吗？知道它代表什么意思吗？</a:t>
            </a:r>
          </a:p>
        </p:txBody>
      </p:sp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8188" y="3738823"/>
            <a:ext cx="1834884" cy="1223256"/>
          </a:xfrm>
          <a:prstGeom prst="rect">
            <a:avLst/>
          </a:prstGeom>
          <a:noFill/>
          <a:ln>
            <a:noFill/>
          </a:ln>
          <a:effectLst>
            <a:outerShdw blurRad="596900" dist="50800" dir="5400000" algn="ctr" rotWithShape="0">
              <a:srgbClr val="000000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891" y="3487394"/>
            <a:ext cx="1397289" cy="1495411"/>
          </a:xfrm>
          <a:prstGeom prst="rect">
            <a:avLst/>
          </a:prstGeom>
          <a:noFill/>
          <a:ln>
            <a:noFill/>
          </a:ln>
          <a:effectLst>
            <a:outerShdw blurRad="596900" dist="50800" dir="5400000" algn="ctr" rotWithShape="0">
              <a:srgbClr val="000000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" y="-23775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256072" y="3684889"/>
            <a:ext cx="2483362" cy="1100420"/>
            <a:chOff x="721916" y="2842152"/>
            <a:chExt cx="2436151" cy="1079500"/>
          </a:xfrm>
        </p:grpSpPr>
        <p:pic>
          <p:nvPicPr>
            <p:cNvPr id="8196" name="Picture 4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" t="4610" r="4404" b="7376"/>
            <a:stretch>
              <a:fillRect/>
            </a:stretch>
          </p:blipFill>
          <p:spPr bwMode="auto">
            <a:xfrm>
              <a:off x="721916" y="2842152"/>
              <a:ext cx="1439863" cy="1079500"/>
            </a:xfrm>
            <a:prstGeom prst="rect">
              <a:avLst/>
            </a:prstGeom>
            <a:noFill/>
            <a:ln>
              <a:noFill/>
            </a:ln>
            <a:effectLst>
              <a:outerShdw blurRad="596900" dist="50800" dir="5400000" algn="ctr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肘形连接符 15"/>
            <p:cNvCxnSpPr/>
            <p:nvPr/>
          </p:nvCxnSpPr>
          <p:spPr>
            <a:xfrm>
              <a:off x="2161779" y="3275539"/>
              <a:ext cx="996288" cy="419631"/>
            </a:xfrm>
            <a:prstGeom prst="bentConnector3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arrow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7" name="组合 26"/>
          <p:cNvGrpSpPr/>
          <p:nvPr/>
        </p:nvGrpSpPr>
        <p:grpSpPr>
          <a:xfrm>
            <a:off x="8290924" y="3800241"/>
            <a:ext cx="2638009" cy="1100420"/>
            <a:chOff x="6081845" y="2732086"/>
            <a:chExt cx="2587857" cy="1079500"/>
          </a:xfrm>
        </p:grpSpPr>
        <p:pic>
          <p:nvPicPr>
            <p:cNvPr id="8198" name="Picture 6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839" y="2732086"/>
              <a:ext cx="1439863" cy="1079500"/>
            </a:xfrm>
            <a:prstGeom prst="rect">
              <a:avLst/>
            </a:prstGeom>
            <a:noFill/>
            <a:ln>
              <a:noFill/>
            </a:ln>
            <a:effectLst>
              <a:outerShdw blurRad="596900" dist="50800" dir="5400000" algn="ctr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肘形连接符 25"/>
            <p:cNvCxnSpPr/>
            <p:nvPr/>
          </p:nvCxnSpPr>
          <p:spPr>
            <a:xfrm>
              <a:off x="6081845" y="2835801"/>
              <a:ext cx="1147993" cy="433387"/>
            </a:xfrm>
            <a:prstGeom prst="bentConnector3">
              <a:avLst>
                <a:gd name="adj1" fmla="val 52213"/>
              </a:avLst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arrow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8" name="矩形 27"/>
          <p:cNvSpPr/>
          <p:nvPr/>
        </p:nvSpPr>
        <p:spPr>
          <a:xfrm>
            <a:off x="660400" y="5353215"/>
            <a:ext cx="10268533" cy="58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这是高压危险的标志，有这样标志的地方，说明这些地方有电，不能靠近。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2480589231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1553" y="1342037"/>
            <a:ext cx="3488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【迁移训练</a:t>
            </a:r>
            <a:r>
              <a:rPr lang="en-US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en-US" altLang="zh-CN" sz="28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00" y="1817759"/>
            <a:ext cx="10662427" cy="44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</a:t>
            </a:r>
            <a:r>
              <a:rPr lang="zh-CN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山西省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）“创新”小组的同学们在一次综合实践活动中，进行安全用电知识的抢答比赛，以下选项应抢答“对”的是（　　）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．用湿毛巾擦拭正在发光的台灯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     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．开关连接在零线和用电器之间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．保险丝烧断后最好用铜丝替代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    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．家用电器金属外壳一定要接地</a:t>
            </a:r>
          </a:p>
        </p:txBody>
      </p:sp>
      <p:sp>
        <p:nvSpPr>
          <p:cNvPr id="5" name="矩形 4"/>
          <p:cNvSpPr/>
          <p:nvPr/>
        </p:nvSpPr>
        <p:spPr>
          <a:xfrm>
            <a:off x="7569543" y="2411837"/>
            <a:ext cx="481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ctr">
              <a:lnSpc>
                <a:spcPct val="150000"/>
              </a:lnSpc>
            </a:pP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endParaRPr lang="zh-CN" altLang="zh-CN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24286051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0897" y="1462891"/>
            <a:ext cx="5549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电灯和开关的连接</a:t>
            </a:r>
            <a:endParaRPr lang="en-US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5471" y="2175305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【典型例题</a:t>
            </a:r>
            <a:r>
              <a:rPr lang="en-US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4578" name="图片 36" descr="说明: 说明: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18" y="4162361"/>
            <a:ext cx="2663858" cy="15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60400" y="2826164"/>
            <a:ext cx="1058321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2019 </a:t>
            </a:r>
            <a:r>
              <a:rPr lang="zh-CN" altLang="en-US" sz="2400" b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湖南郴州市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）请用笔画线表示导线，将图中的电灯和开关正确接入家庭电路。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9185" y="442314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zh-CN" sz="2400" kern="0">
              <a:latin typeface="Arial" panose="020B0604020202020204" pitchFamily="34" charset="0"/>
              <a:ea typeface="思源黑体 CN Medium" panose="020B0600000000000000" pitchFamily="34" charset="-122"/>
              <a:cs typeface="宋体" pitchFamily="2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72391" y="3717141"/>
            <a:ext cx="2351616" cy="1951678"/>
            <a:chOff x="5283840" y="2276771"/>
            <a:chExt cx="2601164" cy="2023765"/>
          </a:xfrm>
        </p:grpSpPr>
        <p:pic>
          <p:nvPicPr>
            <p:cNvPr id="24577" name="图片 35" descr="说明: 说明: 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840" y="2824161"/>
              <a:ext cx="2601164" cy="147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5813756" y="2276771"/>
              <a:ext cx="1415772" cy="47871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【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答案</a:t>
              </a:r>
              <a:r>
                <a:rPr lang="zh-CN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96071819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6358" y="1457676"/>
            <a:ext cx="3488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【迁移训练</a:t>
            </a:r>
            <a:r>
              <a:rPr lang="en-US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en-US" altLang="zh-CN" sz="28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6042" y="2110139"/>
            <a:ext cx="10292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ctr">
              <a:lnSpc>
                <a:spcPct val="150000"/>
              </a:lnSpc>
            </a:pPr>
            <a:r>
              <a:rPr lang="zh-CN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</a:t>
            </a:r>
            <a:r>
              <a:rPr lang="zh-CN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无锡市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）请在电路图中补画一根导线，使卧室灯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和客厅灯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都能独立工作。</a:t>
            </a:r>
          </a:p>
        </p:txBody>
      </p:sp>
      <p:pic>
        <p:nvPicPr>
          <p:cNvPr id="27650" name="图片 29" descr="说明: 说明: 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95" y="3895100"/>
            <a:ext cx="2857606" cy="169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9" name="图片 28" descr="说明: 说明: 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023" y="4021740"/>
            <a:ext cx="2983122" cy="15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" y="6704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710736" y="3317392"/>
            <a:ext cx="1887696" cy="584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答案</a:t>
            </a:r>
            <a:r>
              <a:rPr lang="zh-CN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" y="306424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zh-CN" sz="2400" kern="0">
              <a:latin typeface="Arial" panose="020B0604020202020204" pitchFamily="34" charset="0"/>
              <a:ea typeface="思源黑体 CN Medium" panose="020B0600000000000000" pitchFamily="34" charset="-122"/>
              <a:cs typeface="宋体" pitchFamily="2" charset="-122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129490394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C532B96-641D-4E9F-BB41-A9E07C54AE06}"/>
              </a:ext>
            </a:extLst>
          </p:cNvPr>
          <p:cNvSpPr/>
          <p:nvPr/>
        </p:nvSpPr>
        <p:spPr>
          <a:xfrm rot="18900000">
            <a:off x="6928471" y="-1959631"/>
            <a:ext cx="1768029" cy="88999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FA9FD9F-7F48-414A-BB82-05EEAFA993A3}"/>
              </a:ext>
            </a:extLst>
          </p:cNvPr>
          <p:cNvGrpSpPr/>
          <p:nvPr/>
        </p:nvGrpSpPr>
        <p:grpSpPr>
          <a:xfrm>
            <a:off x="6578580" y="3648118"/>
            <a:ext cx="2289814" cy="2352063"/>
            <a:chOff x="3794070" y="543537"/>
            <a:chExt cx="2541295" cy="261038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16D72EA-D35F-47F5-BAB2-7F2831E8E46F}"/>
                </a:ext>
              </a:extLst>
            </p:cNvPr>
            <p:cNvSpPr/>
            <p:nvPr/>
          </p:nvSpPr>
          <p:spPr>
            <a:xfrm rot="2700000">
              <a:off x="3730518" y="60708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8037099-6C61-458B-A5BA-22DF49BE599E}"/>
                </a:ext>
              </a:extLst>
            </p:cNvPr>
            <p:cNvSpPr/>
            <p:nvPr/>
          </p:nvSpPr>
          <p:spPr>
            <a:xfrm rot="2700000">
              <a:off x="4564396" y="140411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B251FC8-8102-4CF2-A20C-AF5E660233B3}"/>
                </a:ext>
              </a:extLst>
            </p:cNvPr>
            <p:cNvSpPr/>
            <p:nvPr/>
          </p:nvSpPr>
          <p:spPr>
            <a:xfrm rot="2700000">
              <a:off x="5398274" y="2216826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93F0719-90B2-435E-8900-5C0BF8BBC2A6}"/>
              </a:ext>
            </a:extLst>
          </p:cNvPr>
          <p:cNvGrpSpPr/>
          <p:nvPr/>
        </p:nvGrpSpPr>
        <p:grpSpPr>
          <a:xfrm>
            <a:off x="6807393" y="3880203"/>
            <a:ext cx="342508" cy="342508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50" name="AutoShape 126">
              <a:extLst>
                <a:ext uri="{FF2B5EF4-FFF2-40B4-BE49-F238E27FC236}">
                  <a16:creationId xmlns:a16="http://schemas.microsoft.com/office/drawing/2014/main" id="{6F83F2BA-9C54-4EA4-B8AD-46FA1A01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AutoShape 127">
              <a:extLst>
                <a:ext uri="{FF2B5EF4-FFF2-40B4-BE49-F238E27FC236}">
                  <a16:creationId xmlns:a16="http://schemas.microsoft.com/office/drawing/2014/main" id="{45D0F521-A779-45AF-9238-091DDD83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AutoShape 59">
            <a:extLst>
              <a:ext uri="{FF2B5EF4-FFF2-40B4-BE49-F238E27FC236}">
                <a16:creationId xmlns:a16="http://schemas.microsoft.com/office/drawing/2014/main" id="{FA58974F-5E27-41DB-89C1-7BAAD4E1D2F6}"/>
              </a:ext>
            </a:extLst>
          </p:cNvPr>
          <p:cNvSpPr>
            <a:spLocks/>
          </p:cNvSpPr>
          <p:nvPr/>
        </p:nvSpPr>
        <p:spPr bwMode="auto">
          <a:xfrm>
            <a:off x="8260715" y="5355205"/>
            <a:ext cx="343093" cy="34250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marL="0" marR="0" lvl="0" indent="0" algn="ctr" defTabSz="22854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FA487B4-607F-4AB9-955E-05731A4766FE}"/>
              </a:ext>
            </a:extLst>
          </p:cNvPr>
          <p:cNvGrpSpPr/>
          <p:nvPr/>
        </p:nvGrpSpPr>
        <p:grpSpPr>
          <a:xfrm>
            <a:off x="7605804" y="4609224"/>
            <a:ext cx="235365" cy="343093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54" name="AutoShape 113">
              <a:extLst>
                <a:ext uri="{FF2B5EF4-FFF2-40B4-BE49-F238E27FC236}">
                  <a16:creationId xmlns:a16="http://schemas.microsoft.com/office/drawing/2014/main" id="{F2F83267-27D0-49E1-BF2F-52DF094B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AutoShape 114">
              <a:extLst>
                <a:ext uri="{FF2B5EF4-FFF2-40B4-BE49-F238E27FC236}">
                  <a16:creationId xmlns:a16="http://schemas.microsoft.com/office/drawing/2014/main" id="{F6DC4337-9F85-4A39-8D5F-456E0C354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344E1556-2E1A-4EE4-9436-13D5848E15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5542"/>
          <a:stretch/>
        </p:blipFill>
        <p:spPr/>
      </p:pic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7BC266D6-257A-409B-A189-D3954E9EB6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/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F2AF584B-CD3B-4F41-A5F5-932335CB71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 b="7411"/>
          <a:stretch/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74BC754B-ECC6-43AC-A59D-7DFD4F4807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1" r="35931"/>
          <a:stretch/>
        </p:blipFill>
        <p:spPr/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FF099576-3717-43A7-AEA3-E6FC12755055}"/>
              </a:ext>
            </a:extLst>
          </p:cNvPr>
          <p:cNvGrpSpPr/>
          <p:nvPr/>
        </p:nvGrpSpPr>
        <p:grpSpPr>
          <a:xfrm>
            <a:off x="537604" y="2433214"/>
            <a:ext cx="5095480" cy="2289914"/>
            <a:chOff x="-4766137" y="1409875"/>
            <a:chExt cx="5095480" cy="2289914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6F186B6A-6D19-4307-8B78-C9830792F385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418A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98B0135A-0123-40B0-BD5E-F473C77D13DB}"/>
                </a:ext>
              </a:extLst>
            </p:cNvPr>
            <p:cNvGrpSpPr/>
            <p:nvPr/>
          </p:nvGrpSpPr>
          <p:grpSpPr>
            <a:xfrm>
              <a:off x="-4714868" y="1409875"/>
              <a:ext cx="5044211" cy="1718764"/>
              <a:chOff x="-4714868" y="1409875"/>
              <a:chExt cx="5044211" cy="1718764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8A5EF1B-6226-44C6-A19D-7D371FA730B8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65E6CD4C-D0F7-40CE-B81A-4F7C2FEBB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占位符 19">
                <a:extLst>
                  <a:ext uri="{FF2B5EF4-FFF2-40B4-BE49-F238E27FC236}">
                    <a16:creationId xmlns:a16="http://schemas.microsoft.com/office/drawing/2014/main" id="{7E4D765E-7977-4F52-BC6C-79FB0F51A5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5" y="1927396"/>
                <a:ext cx="5038098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418AB3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  <p:sp>
            <p:nvSpPr>
              <p:cNvPr id="40" name="文本占位符 20">
                <a:extLst>
                  <a:ext uri="{FF2B5EF4-FFF2-40B4-BE49-F238E27FC236}">
                    <a16:creationId xmlns:a16="http://schemas.microsoft.com/office/drawing/2014/main" id="{6ACB16BF-C295-494D-A945-3F577A4CAC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8" y="1409875"/>
                <a:ext cx="3873958" cy="39291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第十九章   生活用电 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C9051DD6-6C15-4C18-BD8E-0812451D730F}"/>
              </a:ext>
            </a:extLst>
          </p:cNvPr>
          <p:cNvSpPr/>
          <p:nvPr/>
        </p:nvSpPr>
        <p:spPr>
          <a:xfrm>
            <a:off x="-389959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125535F5-8EFE-424B-9AEE-A54E950A8DA7}"/>
              </a:ext>
            </a:extLst>
          </p:cNvPr>
          <p:cNvSpPr/>
          <p:nvPr/>
        </p:nvSpPr>
        <p:spPr>
          <a:xfrm>
            <a:off x="427354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37860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6387"/>
          <p:cNvSpPr txBox="1">
            <a:spLocks noChangeArrowheads="1"/>
          </p:cNvSpPr>
          <p:nvPr/>
        </p:nvSpPr>
        <p:spPr bwMode="auto">
          <a:xfrm>
            <a:off x="660400" y="1435875"/>
            <a:ext cx="3098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en-US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什么是触电？</a:t>
            </a:r>
          </a:p>
        </p:txBody>
      </p:sp>
      <p:sp>
        <p:nvSpPr>
          <p:cNvPr id="10" name="文本框 16385"/>
          <p:cNvSpPr txBox="1">
            <a:spLocks noChangeArrowheads="1"/>
          </p:cNvSpPr>
          <p:nvPr/>
        </p:nvSpPr>
        <p:spPr bwMode="auto">
          <a:xfrm>
            <a:off x="707127" y="2094013"/>
            <a:ext cx="10811773" cy="120032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1" hangingPunct="1"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zh-CN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人体接触或接近带电体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，成为闭合电路的一部分，有电流通过人体，电流达到</a:t>
            </a:r>
            <a:r>
              <a:rPr kumimoji="1"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达到一定值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</a:t>
            </a:r>
            <a:r>
              <a:rPr kumimoji="1"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对人体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引起的伤害事故。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07127" y="5323429"/>
            <a:ext cx="10368347" cy="66845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1" hangingPunct="1">
              <a:lnSpc>
                <a:spcPct val="150000"/>
              </a:lnSpc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电对人体的伤害程度与通过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的大小及持续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有关。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07127" y="3459022"/>
            <a:ext cx="26379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触电的伤害</a:t>
            </a:r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660400" y="4146922"/>
            <a:ext cx="10858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电流能引起呼吸中枢抑制及心脏中枢衰竭，引起窒息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;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由于电流的热效应，能使触电的人体组织损伤、烧伤、坏死等。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一、电压越高越危险</a:t>
            </a:r>
          </a:p>
        </p:txBody>
      </p:sp>
    </p:spTree>
    <p:extLst>
      <p:ext uri="{BB962C8B-B14F-4D97-AF65-F5344CB8AC3E}">
        <p14:creationId xmlns:p14="http://schemas.microsoft.com/office/powerpoint/2010/main" val="2530019193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/>
          <p:nvPr>
            <p:extLst>
              <p:ext uri="{D42A27DB-BD31-4B8C-83A1-F6EECF244321}">
                <p14:modId xmlns:p14="http://schemas.microsoft.com/office/powerpoint/2010/main" val="1901731486"/>
              </p:ext>
            </p:extLst>
          </p:nvPr>
        </p:nvGraphicFramePr>
        <p:xfrm>
          <a:off x="1369198" y="2206219"/>
          <a:ext cx="9453605" cy="2256720"/>
        </p:xfrm>
        <a:graphic>
          <a:graphicData uri="http://schemas.openxmlformats.org/drawingml/2006/table">
            <a:tbl>
              <a:tblPr/>
              <a:tblGrid>
                <a:gridCol w="308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5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54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通过人体的电流</a:t>
                      </a:r>
                    </a:p>
                  </a:txBody>
                  <a:tcPr marL="101884" marR="101884" marT="50900" marB="509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产生的影响</a:t>
                      </a:r>
                    </a:p>
                  </a:txBody>
                  <a:tcPr marL="101884" marR="101884" marT="50900" marB="509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4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几十</a:t>
                      </a:r>
                      <a:r>
                        <a:rPr lang="en-US" altLang="zh-CN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~</a:t>
                      </a: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几百微安</a:t>
                      </a:r>
                    </a:p>
                  </a:txBody>
                  <a:tcPr marL="101884" marR="101884" marT="50900" marB="509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略有发麻</a:t>
                      </a:r>
                      <a:r>
                        <a:rPr lang="en-US" altLang="zh-CN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对人体有利</a:t>
                      </a:r>
                      <a:r>
                        <a:rPr lang="en-US" altLang="zh-CN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(</a:t>
                      </a: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电疗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)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1884" marR="101884" marT="50900" marB="509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4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 </a:t>
                      </a: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毫安左右</a:t>
                      </a:r>
                    </a:p>
                  </a:txBody>
                  <a:tcPr marL="101884" marR="101884" marT="50900" marB="509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有麻痛的感觉</a:t>
                      </a:r>
                    </a:p>
                  </a:txBody>
                  <a:tcPr marL="101884" marR="101884" marT="50900" marB="509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4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小于 </a:t>
                      </a:r>
                      <a:r>
                        <a:rPr lang="en-US" altLang="zh-CN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10 </a:t>
                      </a: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毫安</a:t>
                      </a:r>
                    </a:p>
                  </a:txBody>
                  <a:tcPr marL="101884" marR="101884" marT="50900" marB="509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能摆脱电源，不致造成事故</a:t>
                      </a:r>
                    </a:p>
                  </a:txBody>
                  <a:tcPr marL="101884" marR="101884" marT="50900" marB="509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4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大于 </a:t>
                      </a:r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30 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毫安</a:t>
                      </a:r>
                    </a:p>
                  </a:txBody>
                  <a:tcPr marL="101884" marR="101884" marT="50900" marB="509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感觉麻痹或剧痛呼吸困难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有生命危险</a:t>
                      </a:r>
                    </a:p>
                  </a:txBody>
                  <a:tcPr marL="101884" marR="101884" marT="50900" marB="509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4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达到 </a:t>
                      </a:r>
                      <a:r>
                        <a:rPr lang="en-US" altLang="zh-CN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100 </a:t>
                      </a: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毫安</a:t>
                      </a:r>
                    </a:p>
                  </a:txBody>
                  <a:tcPr marL="101884" marR="101884" marT="50900" marB="509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很短时间就能使呼吸窒息，  心跳停止</a:t>
                      </a:r>
                    </a:p>
                  </a:txBody>
                  <a:tcPr marL="101884" marR="101884" marT="50900" marB="5090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399571" y="1345257"/>
            <a:ext cx="3811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人体对电流的反应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50214" y="4507620"/>
            <a:ext cx="10557935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由表得出：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通过人体的电流越强，触电死亡的时间越短。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0214" y="5254347"/>
            <a:ext cx="10757749" cy="66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电流通过人体的持续时间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越长，电流产生的热量越多，危害越大。</a:t>
            </a:r>
            <a:endParaRPr lang="zh-CN" altLang="zh-CN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60400" y="1345257"/>
            <a:ext cx="3210572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1" hangingPunct="1">
              <a:lnSpc>
                <a:spcPct val="150000"/>
              </a:lnSpc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>
              <a:lnSpc>
                <a:spcPct val="10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电流的影响：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一、电压越高越危险</a:t>
            </a:r>
          </a:p>
        </p:txBody>
      </p:sp>
    </p:spTree>
    <p:extLst>
      <p:ext uri="{BB962C8B-B14F-4D97-AF65-F5344CB8AC3E}">
        <p14:creationId xmlns:p14="http://schemas.microsoft.com/office/powerpoint/2010/main" val="2434386621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27656" y="2150152"/>
            <a:ext cx="10905067" cy="3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000" tIns="14400" rIns="0" bIns="144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defTabSz="1219170" eaLnBrk="0" hangingPunct="0"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）触电电流大小由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人体电阻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和加在人体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两端的电压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决定。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663577" y="1467165"/>
            <a:ext cx="3335527" cy="459968"/>
          </a:xfrm>
          <a:prstGeom prst="rect">
            <a:avLst/>
          </a:prstGeom>
          <a:noFill/>
          <a:ln>
            <a:noFill/>
          </a:ln>
        </p:spPr>
        <p:txBody>
          <a:bodyPr wrap="square" lIns="24000" tIns="14400" rIns="0" bIns="14400">
            <a:spAutoFit/>
          </a:bodyPr>
          <a:lstStyle>
            <a:lvl1pPr algn="just" eaLnBrk="0" hangingPunct="0">
              <a:spcBef>
                <a:spcPct val="50000"/>
              </a:spcBef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电压越高越危险</a:t>
            </a:r>
          </a:p>
        </p:txBody>
      </p:sp>
      <p:sp>
        <p:nvSpPr>
          <p:cNvPr id="6" name="文本框 94209"/>
          <p:cNvSpPr txBox="1">
            <a:spLocks noChangeArrowheads="1"/>
          </p:cNvSpPr>
          <p:nvPr/>
        </p:nvSpPr>
        <p:spPr bwMode="auto">
          <a:xfrm>
            <a:off x="660400" y="2564856"/>
            <a:ext cx="10878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一般人体的电阻约为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1200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欧左右，（人体的安全电流为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毫安以下）根据欧姆定律，则人体的安全电压为多少伏以下？</a:t>
            </a: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100491" y="3781476"/>
            <a:ext cx="6519863" cy="1598084"/>
            <a:chOff x="0" y="0"/>
            <a:chExt cx="4107" cy="755"/>
          </a:xfrm>
        </p:grpSpPr>
        <p:sp>
          <p:nvSpPr>
            <p:cNvPr id="8" name="矩形 94211"/>
            <p:cNvSpPr>
              <a:spLocks noChangeArrowheads="1"/>
            </p:cNvSpPr>
            <p:nvPr/>
          </p:nvSpPr>
          <p:spPr bwMode="auto">
            <a:xfrm>
              <a:off x="0" y="0"/>
              <a:ext cx="316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解：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R=1200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欧      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I=30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毫安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=0.03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安</a:t>
              </a:r>
            </a:p>
          </p:txBody>
        </p:sp>
        <p:sp>
          <p:nvSpPr>
            <p:cNvPr id="9" name="矩形 94212"/>
            <p:cNvSpPr>
              <a:spLocks noChangeArrowheads="1"/>
            </p:cNvSpPr>
            <p:nvPr/>
          </p:nvSpPr>
          <p:spPr bwMode="auto">
            <a:xfrm>
              <a:off x="348" y="261"/>
              <a:ext cx="183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根据欧姆定律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:I=U/R</a:t>
              </a:r>
            </a:p>
          </p:txBody>
        </p:sp>
        <p:sp>
          <p:nvSpPr>
            <p:cNvPr id="10" name="矩形 94213"/>
            <p:cNvSpPr>
              <a:spLocks noChangeArrowheads="1"/>
            </p:cNvSpPr>
            <p:nvPr/>
          </p:nvSpPr>
          <p:spPr bwMode="auto">
            <a:xfrm>
              <a:off x="2029" y="537"/>
              <a:ext cx="207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170">
                <a:buClr>
                  <a:schemeClr val="tx1"/>
                </a:buClr>
                <a:buFont typeface="Arial" pitchFamily="34" charset="0"/>
                <a:buChar char="×"/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1200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欧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=36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伏</a:t>
              </a:r>
            </a:p>
          </p:txBody>
        </p:sp>
        <p:sp>
          <p:nvSpPr>
            <p:cNvPr id="11" name="矩形 94214"/>
            <p:cNvSpPr>
              <a:spLocks noChangeArrowheads="1"/>
            </p:cNvSpPr>
            <p:nvPr/>
          </p:nvSpPr>
          <p:spPr bwMode="auto">
            <a:xfrm>
              <a:off x="331" y="537"/>
              <a:ext cx="235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得：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U=IR=0.03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安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527656" y="5656363"/>
            <a:ext cx="8092532" cy="398413"/>
          </a:xfrm>
          <a:prstGeom prst="rect">
            <a:avLst/>
          </a:prstGeom>
          <a:noFill/>
          <a:ln>
            <a:noFill/>
          </a:ln>
        </p:spPr>
        <p:txBody>
          <a:bodyPr wrap="square" lIns="24000" tIns="14400" rIns="0" bIns="14400">
            <a:spAutoFit/>
          </a:bodyPr>
          <a:lstStyle/>
          <a:p>
            <a:pPr algn="just" defTabSz="1219170" eaLnBrk="0" hangingPunct="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）人体的安全电压是：不高于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36V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一、电压越高越危险</a:t>
            </a:r>
          </a:p>
        </p:txBody>
      </p:sp>
    </p:spTree>
    <p:extLst>
      <p:ext uri="{BB962C8B-B14F-4D97-AF65-F5344CB8AC3E}">
        <p14:creationId xmlns:p14="http://schemas.microsoft.com/office/powerpoint/2010/main" val="5835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426358" y="3534397"/>
            <a:ext cx="3263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）低压触电</a:t>
            </a:r>
          </a:p>
        </p:txBody>
      </p:sp>
      <p:sp>
        <p:nvSpPr>
          <p:cNvPr id="4" name="矩形 3"/>
          <p:cNvSpPr/>
          <p:nvPr/>
        </p:nvSpPr>
        <p:spPr>
          <a:xfrm>
            <a:off x="601046" y="1336151"/>
            <a:ext cx="10802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ctr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低压和高压：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通常把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kV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以上的电压叫高压，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1kV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以下的叫低压，但这样的区分并不表明低压对人体没有危险。</a:t>
            </a:r>
          </a:p>
        </p:txBody>
      </p:sp>
      <p:sp>
        <p:nvSpPr>
          <p:cNvPr id="5" name="矩形 4"/>
          <p:cNvSpPr/>
          <p:nvPr/>
        </p:nvSpPr>
        <p:spPr>
          <a:xfrm>
            <a:off x="660400" y="4224537"/>
            <a:ext cx="10980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家庭电路触电原因：人体直接或间接地接触了</a:t>
            </a:r>
            <a:r>
              <a:rPr lang="zh-CN" altLang="zh-CN" sz="24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火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线，并与</a:t>
            </a:r>
            <a:r>
              <a:rPr lang="zh-CN" altLang="zh-CN" sz="24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零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线或大地构成闭合电路，有较大的电流经过人体，分双线触电和单线触电两种。</a:t>
            </a:r>
          </a:p>
        </p:txBody>
      </p:sp>
      <p:sp>
        <p:nvSpPr>
          <p:cNvPr id="6" name="矩形 5"/>
          <p:cNvSpPr/>
          <p:nvPr/>
        </p:nvSpPr>
        <p:spPr>
          <a:xfrm>
            <a:off x="601046" y="2764955"/>
            <a:ext cx="7178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ctr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常见触电事故：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低压触电和高压触电</a:t>
            </a:r>
            <a:endParaRPr lang="zh-CN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二、常见的触电事故</a:t>
            </a:r>
          </a:p>
        </p:txBody>
      </p:sp>
    </p:spTree>
    <p:extLst>
      <p:ext uri="{BB962C8B-B14F-4D97-AF65-F5344CB8AC3E}">
        <p14:creationId xmlns:p14="http://schemas.microsoft.com/office/powerpoint/2010/main" val="26461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50668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低压触电的种类</a:t>
            </a:r>
          </a:p>
        </p:txBody>
      </p:sp>
      <p:sp>
        <p:nvSpPr>
          <p:cNvPr id="3" name="矩形 2"/>
          <p:cNvSpPr/>
          <p:nvPr/>
        </p:nvSpPr>
        <p:spPr>
          <a:xfrm>
            <a:off x="681598" y="2001884"/>
            <a:ext cx="10837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甲图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双线触电，是人体的两部分分别接触到火线和零线，使人体、导线、和电网的供电设备构成闭合电路。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3235746"/>
            <a:ext cx="11126688" cy="114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 图是单线触电，是人体接触火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，由于人站在地上，使导线、人体、大地和电网中的供电设备构成了闭合电路。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646057" y="4203921"/>
            <a:ext cx="4794613" cy="1930179"/>
            <a:chOff x="1580556" y="3070268"/>
            <a:chExt cx="5220209" cy="2101512"/>
          </a:xfrm>
        </p:grpSpPr>
        <p:pic>
          <p:nvPicPr>
            <p:cNvPr id="5" name="图片 4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9" t="1979" r="8849" b="4786"/>
            <a:stretch/>
          </p:blipFill>
          <p:spPr>
            <a:xfrm>
              <a:off x="5000765" y="3070268"/>
              <a:ext cx="1800000" cy="1620000"/>
            </a:xfrm>
            <a:prstGeom prst="rect">
              <a:avLst/>
            </a:prstGeom>
            <a:effectLst>
              <a:outerShdw blurRad="850900" dist="50800" dir="5400000" algn="ctr" rotWithShape="0">
                <a:srgbClr val="000000">
                  <a:alpha val="51000"/>
                </a:srgbClr>
              </a:outerShdw>
            </a:effectLst>
          </p:spPr>
        </p:pic>
        <p:grpSp>
          <p:nvGrpSpPr>
            <p:cNvPr id="11" name="组合 10"/>
            <p:cNvGrpSpPr/>
            <p:nvPr/>
          </p:nvGrpSpPr>
          <p:grpSpPr>
            <a:xfrm>
              <a:off x="1580556" y="3070268"/>
              <a:ext cx="1800000" cy="2101511"/>
              <a:chOff x="1580556" y="3070268"/>
              <a:chExt cx="1800000" cy="2101511"/>
            </a:xfrm>
          </p:grpSpPr>
          <p:pic>
            <p:nvPicPr>
              <p:cNvPr id="4" name="图片 3"/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84" r="10753" b="3601"/>
              <a:stretch/>
            </p:blipFill>
            <p:spPr>
              <a:xfrm>
                <a:off x="1580556" y="3070268"/>
                <a:ext cx="1800000" cy="1620000"/>
              </a:xfrm>
              <a:prstGeom prst="rect">
                <a:avLst/>
              </a:prstGeom>
              <a:effectLst>
                <a:outerShdw blurRad="850900" dist="50800" dir="5400000" algn="ctr" rotWithShape="0">
                  <a:srgbClr val="000000">
                    <a:alpha val="51000"/>
                  </a:srgbClr>
                </a:outerShdw>
              </a:effectLst>
            </p:spPr>
          </p:pic>
          <p:sp>
            <p:nvSpPr>
              <p:cNvPr id="9" name="矩形 8"/>
              <p:cNvSpPr/>
              <p:nvPr/>
            </p:nvSpPr>
            <p:spPr>
              <a:xfrm>
                <a:off x="2102343" y="4669134"/>
                <a:ext cx="871251" cy="502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zh-CN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甲图</a:t>
                </a:r>
                <a:endPara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5500655" y="4669135"/>
              <a:ext cx="871251" cy="502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乙</a:t>
              </a:r>
              <a:r>
                <a:rPr lang="zh-CN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图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二、常见的触电事故</a:t>
            </a:r>
          </a:p>
        </p:txBody>
      </p:sp>
    </p:spTree>
    <p:extLst>
      <p:ext uri="{BB962C8B-B14F-4D97-AF65-F5344CB8AC3E}">
        <p14:creationId xmlns:p14="http://schemas.microsoft.com/office/powerpoint/2010/main" val="20566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67"/>
            <a:ext cx="25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03565" y="3166606"/>
            <a:ext cx="10815335" cy="114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②丁图中人走近高压线掉落处，前后两脚间存在相当高的电压，电流通过两条腿流过人体，发生跨步电压触电。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00" y="1908151"/>
            <a:ext cx="10566401" cy="114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丙图中，高压带电体会在周围形成强大的电场，人体靠近时，容易产生高压电弧触电，击伤人体，发生触电事故。</a:t>
            </a: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546134" y="1430791"/>
            <a:ext cx="3263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）高压触电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021522" y="4306725"/>
            <a:ext cx="1613743" cy="1914034"/>
            <a:chOff x="5721297" y="2739997"/>
            <a:chExt cx="1800000" cy="2134950"/>
          </a:xfrm>
        </p:grpSpPr>
        <p:pic>
          <p:nvPicPr>
            <p:cNvPr id="10" name="图片 9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6" t="2466" r="2803" b="5446"/>
            <a:stretch/>
          </p:blipFill>
          <p:spPr>
            <a:xfrm>
              <a:off x="5721297" y="2739997"/>
              <a:ext cx="1800000" cy="1620000"/>
            </a:xfrm>
            <a:prstGeom prst="rect">
              <a:avLst/>
            </a:prstGeom>
            <a:effectLst>
              <a:outerShdw blurRad="584200" dist="50800" dir="5400000" algn="ctr" rotWithShape="0">
                <a:srgbClr val="000000">
                  <a:alpha val="26000"/>
                </a:srgbClr>
              </a:outerShdw>
            </a:effectLst>
          </p:spPr>
        </p:pic>
        <p:sp>
          <p:nvSpPr>
            <p:cNvPr id="11" name="矩形 10"/>
            <p:cNvSpPr/>
            <p:nvPr/>
          </p:nvSpPr>
          <p:spPr>
            <a:xfrm>
              <a:off x="6345764" y="4359997"/>
              <a:ext cx="892580" cy="5149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丁</a:t>
              </a:r>
              <a:r>
                <a:rPr lang="zh-CN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图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75678" y="4306726"/>
            <a:ext cx="1613742" cy="1914033"/>
            <a:chOff x="1343633" y="2939068"/>
            <a:chExt cx="1800000" cy="2134949"/>
          </a:xfrm>
        </p:grpSpPr>
        <p:pic>
          <p:nvPicPr>
            <p:cNvPr id="9" name="图片 8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" t="-2221" r="-241" b="12061"/>
            <a:stretch/>
          </p:blipFill>
          <p:spPr>
            <a:xfrm>
              <a:off x="1343633" y="2939068"/>
              <a:ext cx="1800000" cy="1620000"/>
            </a:xfrm>
            <a:prstGeom prst="rect">
              <a:avLst/>
            </a:prstGeom>
            <a:effectLst>
              <a:outerShdw blurRad="584200" dist="50800" dir="5400000" algn="ctr" rotWithShape="0">
                <a:srgbClr val="000000">
                  <a:alpha val="26000"/>
                </a:srgbClr>
              </a:outerShdw>
            </a:effectLst>
          </p:spPr>
        </p:pic>
        <p:sp>
          <p:nvSpPr>
            <p:cNvPr id="12" name="矩形 11"/>
            <p:cNvSpPr/>
            <p:nvPr/>
          </p:nvSpPr>
          <p:spPr>
            <a:xfrm>
              <a:off x="1769023" y="4559067"/>
              <a:ext cx="892580" cy="5149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丙</a:t>
              </a:r>
              <a:r>
                <a:rPr lang="zh-CN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图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二、常见的触电事故</a:t>
            </a:r>
          </a:p>
        </p:txBody>
      </p:sp>
    </p:spTree>
    <p:extLst>
      <p:ext uri="{BB962C8B-B14F-4D97-AF65-F5344CB8AC3E}">
        <p14:creationId xmlns:p14="http://schemas.microsoft.com/office/powerpoint/2010/main" val="26361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78849"/>
          <p:cNvSpPr txBox="1">
            <a:spLocks noRot="1" noChangeArrowheads="1"/>
          </p:cNvSpPr>
          <p:nvPr/>
        </p:nvSpPr>
        <p:spPr>
          <a:xfrm>
            <a:off x="660400" y="1402440"/>
            <a:ext cx="278553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fontAlgn="ctr"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触电救护</a:t>
            </a:r>
          </a:p>
        </p:txBody>
      </p:sp>
      <p:sp>
        <p:nvSpPr>
          <p:cNvPr id="3" name="文本占位符 78850"/>
          <p:cNvSpPr txBox="1">
            <a:spLocks noRot="1"/>
          </p:cNvSpPr>
          <p:nvPr/>
        </p:nvSpPr>
        <p:spPr>
          <a:xfrm>
            <a:off x="673671" y="2017994"/>
            <a:ext cx="837287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fontAlgn="ctr"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en-US" altLang="zh-CN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先切断电源，千万不要用手去拉触电的人</a:t>
            </a:r>
            <a:r>
              <a:rPr lang="en-US" altLang="zh-CN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kern="0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Picture 3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3397" r="2050" b="12038"/>
          <a:stretch/>
        </p:blipFill>
        <p:spPr bwMode="auto">
          <a:xfrm>
            <a:off x="5365664" y="4225965"/>
            <a:ext cx="2350665" cy="1679046"/>
          </a:xfrm>
          <a:prstGeom prst="rect">
            <a:avLst/>
          </a:prstGeom>
          <a:noFill/>
          <a:ln>
            <a:noFill/>
          </a:ln>
          <a:effectLst>
            <a:outerShdw blurRad="596900" dist="50800" dir="5400000" algn="ctr" rotWithShape="0">
              <a:srgbClr val="000000">
                <a:alpha val="4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3464" r="3889" b="11183"/>
          <a:stretch/>
        </p:blipFill>
        <p:spPr bwMode="auto">
          <a:xfrm>
            <a:off x="8781141" y="4225965"/>
            <a:ext cx="2350665" cy="1679046"/>
          </a:xfrm>
          <a:prstGeom prst="rect">
            <a:avLst/>
          </a:prstGeom>
          <a:noFill/>
          <a:ln>
            <a:noFill/>
          </a:ln>
          <a:effectLst>
            <a:outerShdw blurRad="596900" dist="50800" dir="5400000" algn="ctr" rotWithShape="0">
              <a:srgbClr val="000000">
                <a:alpha val="4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89944" y="2633547"/>
            <a:ext cx="7464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ctr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用绝缘体将触电者与带电体分开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0401" y="3249100"/>
            <a:ext cx="9879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ctr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如果触电人严重时，需要进行人工呼吸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打急救电话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3672" y="3864654"/>
            <a:ext cx="7464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ctr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先切断电源，再用水救火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57C1CF-E4D3-46DC-9554-81D946220A9C}"/>
              </a:ext>
            </a:extLst>
          </p:cNvPr>
          <p:cNvSpPr txBox="1"/>
          <p:nvPr/>
        </p:nvSpPr>
        <p:spPr>
          <a:xfrm>
            <a:off x="426358" y="34652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二、常见的触电事故</a:t>
            </a:r>
          </a:p>
        </p:txBody>
      </p:sp>
    </p:spTree>
    <p:extLst>
      <p:ext uri="{BB962C8B-B14F-4D97-AF65-F5344CB8AC3E}">
        <p14:creationId xmlns:p14="http://schemas.microsoft.com/office/powerpoint/2010/main" val="3079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1693</Words>
  <Application>Microsoft Office PowerPoint</Application>
  <PresentationFormat>宽屏</PresentationFormat>
  <Paragraphs>148</Paragraphs>
  <Slides>24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FandolFang R</vt:lpstr>
      <vt:lpstr>Monotype Sorts</vt:lpstr>
      <vt:lpstr>思源黑体 CN Light</vt:lpstr>
      <vt:lpstr>Arial</vt:lpstr>
      <vt:lpstr>Calibri</vt:lpstr>
      <vt:lpstr>Calibri Light</vt:lpstr>
      <vt:lpstr>办公资源网：www.bangongziyuan.com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2020-05-16T15:18:41Z</dcterms:created>
  <dcterms:modified xsi:type="dcterms:W3CDTF">2021-01-09T09:53:52Z</dcterms:modified>
</cp:coreProperties>
</file>