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4" r:id="rId18"/>
    <p:sldId id="275" r:id="rId19"/>
    <p:sldId id="287" r:id="rId20"/>
    <p:sldId id="276" r:id="rId21"/>
    <p:sldId id="25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48"/>
        <p:guide orient="horz" pos="712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4F43BCC-93DE-4326-A844-739C13124D1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57CFC8E-C3B8-444A-8172-2951A5D227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6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6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>
            <a:extLst>
              <a:ext uri="{FF2B5EF4-FFF2-40B4-BE49-F238E27FC236}">
                <a16:creationId xmlns:a16="http://schemas.microsoft.com/office/drawing/2014/main" id="{342C96FC-4F2C-4F02-9C2A-F35A91A440E2}"/>
              </a:ext>
            </a:extLst>
          </p:cNvPr>
          <p:cNvSpPr/>
          <p:nvPr userDrawn="1"/>
        </p:nvSpPr>
        <p:spPr>
          <a:xfrm>
            <a:off x="377371" y="188686"/>
            <a:ext cx="769258" cy="769258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C48D4874-336F-4F80-9E19-D18BAD7547E1}"/>
              </a:ext>
            </a:extLst>
          </p:cNvPr>
          <p:cNvSpPr/>
          <p:nvPr userDrawn="1"/>
        </p:nvSpPr>
        <p:spPr>
          <a:xfrm>
            <a:off x="762000" y="297543"/>
            <a:ext cx="551543" cy="551543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4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604771" y="2433214"/>
            <a:ext cx="6522612" cy="2289914"/>
            <a:chOff x="-4766137" y="1409875"/>
            <a:chExt cx="6522612" cy="2289914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 电生磁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419401" cy="27566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第二十章     电与磁</a:t>
                </a: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8155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0490" y="1269242"/>
            <a:ext cx="10682270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②现象：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比较甲、乙，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电流方向改变时，小磁针的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偏转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方向也随着发生改变；改变电流方向，小磁针偏转的方向正好相反。</a:t>
            </a:r>
          </a:p>
        </p:txBody>
      </p:sp>
      <p:sp>
        <p:nvSpPr>
          <p:cNvPr id="2" name="矩形 1"/>
          <p:cNvSpPr/>
          <p:nvPr/>
        </p:nvSpPr>
        <p:spPr>
          <a:xfrm>
            <a:off x="890490" y="2298221"/>
            <a:ext cx="8230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③结论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说明通电螺线管的极性与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电流方向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6945" y="2846830"/>
            <a:ext cx="832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）探究通电螺线管的磁极与绕线方向的关系</a:t>
            </a:r>
          </a:p>
        </p:txBody>
      </p:sp>
      <p:sp>
        <p:nvSpPr>
          <p:cNvPr id="6" name="矩形 5"/>
          <p:cNvSpPr/>
          <p:nvPr/>
        </p:nvSpPr>
        <p:spPr>
          <a:xfrm>
            <a:off x="920124" y="3383361"/>
            <a:ext cx="9964285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①设计实验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两个绕向不同的螺线管，给它们通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相同方向的电流，用小磁针判断螺线管的极性是否发生改变。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54139" y="4480558"/>
            <a:ext cx="3309104" cy="1294482"/>
            <a:chOff x="667867" y="3745432"/>
            <a:chExt cx="3239500" cy="1153010"/>
          </a:xfrm>
        </p:grpSpPr>
        <p:grpSp>
          <p:nvGrpSpPr>
            <p:cNvPr id="11" name="组合 10"/>
            <p:cNvGrpSpPr/>
            <p:nvPr/>
          </p:nvGrpSpPr>
          <p:grpSpPr>
            <a:xfrm>
              <a:off x="667867" y="3745432"/>
              <a:ext cx="3239500" cy="720000"/>
              <a:chOff x="667867" y="3783747"/>
              <a:chExt cx="3239500" cy="720000"/>
            </a:xfrm>
          </p:grpSpPr>
          <p:pic>
            <p:nvPicPr>
              <p:cNvPr id="14337" name="Picture 1"/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67" y="3783747"/>
                <a:ext cx="216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39" name="Picture 3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867" y="3860378"/>
                <a:ext cx="1079500" cy="5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932172" y="4459820"/>
              <a:ext cx="491066" cy="43862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丙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97988" y="4532826"/>
            <a:ext cx="3233205" cy="1300781"/>
            <a:chOff x="4918132" y="3783747"/>
            <a:chExt cx="3165197" cy="1158621"/>
          </a:xfrm>
        </p:grpSpPr>
        <p:grpSp>
          <p:nvGrpSpPr>
            <p:cNvPr id="12" name="组合 11"/>
            <p:cNvGrpSpPr/>
            <p:nvPr/>
          </p:nvGrpSpPr>
          <p:grpSpPr>
            <a:xfrm>
              <a:off x="4918132" y="3783747"/>
              <a:ext cx="3165197" cy="720000"/>
              <a:chOff x="4918132" y="3822062"/>
              <a:chExt cx="3165197" cy="720000"/>
            </a:xfrm>
          </p:grpSpPr>
          <p:pic>
            <p:nvPicPr>
              <p:cNvPr id="14341" name="Picture 5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8132" y="3822062"/>
                <a:ext cx="216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3" name="Picture 7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8132" y="3860378"/>
                <a:ext cx="1005197" cy="643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221997" y="4503746"/>
              <a:ext cx="491066" cy="43862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丁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BB109B6-7B20-46AE-9B38-65F3F1D59AD7}"/>
              </a:ext>
            </a:extLst>
          </p:cNvPr>
          <p:cNvSpPr txBox="1"/>
          <p:nvPr/>
        </p:nvSpPr>
        <p:spPr>
          <a:xfrm>
            <a:off x="1413329" y="3175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二、通电螺线管的磁场</a:t>
            </a:r>
          </a:p>
        </p:txBody>
      </p:sp>
    </p:spTree>
    <p:extLst>
      <p:ext uri="{BB962C8B-B14F-4D97-AF65-F5344CB8AC3E}">
        <p14:creationId xmlns:p14="http://schemas.microsoft.com/office/powerpoint/2010/main" val="362976554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061" y="918397"/>
            <a:ext cx="10931877" cy="14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②现象：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比较丙、丁，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当螺线管的绕向不同，通过的电流方向相同时，小磁针偏转的指向正好相反。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2378377"/>
            <a:ext cx="10655391" cy="14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③结论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在电流方向一定的情况下，通电螺线管的磁场方向还与线圈的绕向有关，绕向变了，则磁场方向也会改变。</a:t>
            </a:r>
          </a:p>
        </p:txBody>
      </p:sp>
      <p:sp>
        <p:nvSpPr>
          <p:cNvPr id="5" name="TextBox 134"/>
          <p:cNvSpPr txBox="1">
            <a:spLocks noChangeArrowheads="1"/>
          </p:cNvSpPr>
          <p:nvPr/>
        </p:nvSpPr>
        <p:spPr bwMode="auto">
          <a:xfrm>
            <a:off x="660400" y="3670777"/>
            <a:ext cx="10310447" cy="22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250000"/>
              </a:lnSpc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实验结论：</a:t>
            </a:r>
            <a:endParaRPr lang="en-US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50000"/>
              </a:lnSpc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通电螺线管外部的磁场和</a:t>
            </a:r>
            <a:r>
              <a:rPr lang="zh-CN" altLang="en-US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条形磁体的磁场一样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50000"/>
              </a:lnSpc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通电螺线管两端的极性</a:t>
            </a:r>
            <a:r>
              <a:rPr lang="zh-CN" altLang="en-US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与其中的电流方向有关</a:t>
            </a: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030F43-7983-41F2-852D-8E62BD82AF9A}"/>
              </a:ext>
            </a:extLst>
          </p:cNvPr>
          <p:cNvSpPr txBox="1"/>
          <p:nvPr/>
        </p:nvSpPr>
        <p:spPr>
          <a:xfrm>
            <a:off x="1413329" y="3175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二、通电螺线管的磁场</a:t>
            </a:r>
          </a:p>
        </p:txBody>
      </p:sp>
    </p:spTree>
    <p:extLst>
      <p:ext uri="{BB962C8B-B14F-4D97-AF65-F5344CB8AC3E}">
        <p14:creationId xmlns:p14="http://schemas.microsoft.com/office/powerpoint/2010/main" val="354219314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3784" y="1228141"/>
            <a:ext cx="2390824" cy="589485"/>
            <a:chOff x="249939" y="719599"/>
            <a:chExt cx="1143066" cy="1192224"/>
          </a:xfrm>
          <a:noFill/>
        </p:grpSpPr>
        <p:sp>
          <p:nvSpPr>
            <p:cNvPr id="7" name="Shape 108"/>
            <p:cNvSpPr/>
            <p:nvPr/>
          </p:nvSpPr>
          <p:spPr>
            <a:xfrm>
              <a:off x="348033" y="719599"/>
              <a:ext cx="946879" cy="1192224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12"/>
            <p:cNvSpPr/>
            <p:nvPr/>
          </p:nvSpPr>
          <p:spPr>
            <a:xfrm>
              <a:off x="249939" y="719599"/>
              <a:ext cx="1143066" cy="933710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想想议议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66565" y="1705433"/>
            <a:ext cx="8797992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你能借用自己的手指的关系来描述通电螺线管的电流方向与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极位置的关系吗？看看蚂蚁和猴子是怎么说的，也许你会受到一些启示。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66565" y="3263762"/>
            <a:ext cx="5091721" cy="2786265"/>
            <a:chOff x="490414" y="2423949"/>
            <a:chExt cx="3818791" cy="2089698"/>
          </a:xfrm>
        </p:grpSpPr>
        <p:pic>
          <p:nvPicPr>
            <p:cNvPr id="9" name="图片 8" descr="G:\初中物理资源（2019-10）\人教九年级教参图片\9202\jpg\12604012.jpg"/>
            <p:cNvPicPr preferRelativeResize="0"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269" y="2423949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0800" dir="5400000" algn="ctr" rotWithShape="0">
                <a:srgbClr val="000000">
                  <a:alpha val="56000"/>
                </a:srgb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490414" y="3793065"/>
              <a:ext cx="3818791" cy="720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蚂蚁说：如果我沿着电流方向绕螺线管爬行，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极就在我的左边。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27611" y="3207893"/>
            <a:ext cx="5091289" cy="2842134"/>
            <a:chOff x="4639733" y="2382048"/>
            <a:chExt cx="3818467" cy="2131600"/>
          </a:xfrm>
        </p:grpSpPr>
        <p:pic>
          <p:nvPicPr>
            <p:cNvPr id="10" name="图片 9" descr="G:\初中物理资源（2019-10）\人教九年级教参图片\9202\jpg\12604013.jpg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533" y="2382048"/>
              <a:ext cx="1949380" cy="1411019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0800" dir="5400000" algn="ctr" rotWithShape="0">
                <a:srgbClr val="000000">
                  <a:alpha val="56000"/>
                </a:srgb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4639733" y="3793066"/>
              <a:ext cx="3818467" cy="720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猴子说： 如果电流沿着我右臂所指的方向，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N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极就在我的前方。 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A5568C7-F7E6-4503-A34A-E403D69E0BF2}"/>
              </a:ext>
            </a:extLst>
          </p:cNvPr>
          <p:cNvSpPr txBox="1"/>
          <p:nvPr/>
        </p:nvSpPr>
        <p:spPr>
          <a:xfrm>
            <a:off x="1413329" y="3175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三、安培定则</a:t>
            </a:r>
          </a:p>
        </p:txBody>
      </p:sp>
    </p:spTree>
    <p:extLst>
      <p:ext uri="{BB962C8B-B14F-4D97-AF65-F5344CB8AC3E}">
        <p14:creationId xmlns:p14="http://schemas.microsoft.com/office/powerpoint/2010/main" val="24745219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14596" y="1281024"/>
            <a:ext cx="2335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安培定则</a:t>
            </a:r>
          </a:p>
        </p:txBody>
      </p:sp>
      <p:pic>
        <p:nvPicPr>
          <p:cNvPr id="11" name="Picture 2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4197" r="6345" b="7032"/>
          <a:stretch/>
        </p:blipFill>
        <p:spPr bwMode="auto">
          <a:xfrm>
            <a:off x="7428216" y="4381299"/>
            <a:ext cx="2500359" cy="1532322"/>
          </a:xfrm>
          <a:prstGeom prst="rect">
            <a:avLst/>
          </a:prstGeom>
          <a:noFill/>
          <a:ln>
            <a:noFill/>
          </a:ln>
          <a:effectLst>
            <a:outerShdw blurRad="406400" dist="50800" dir="54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802967" y="1879010"/>
            <a:ext cx="10756637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用右手握住螺线管，让四指指向螺线管中电流的方向，则拇指所指的那端就是螺线管的N极。</a:t>
            </a:r>
          </a:p>
        </p:txBody>
      </p:sp>
      <p:pic>
        <p:nvPicPr>
          <p:cNvPr id="13" name="Picture 7" descr="1E{X[7N@5OT[10H0YKX@`Q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16" y="2662839"/>
            <a:ext cx="2500359" cy="1532322"/>
          </a:xfrm>
          <a:prstGeom prst="rect">
            <a:avLst/>
          </a:prstGeom>
          <a:noFill/>
          <a:ln>
            <a:noFill/>
          </a:ln>
          <a:effectLst>
            <a:outerShdw blurRad="406400" dist="50800" dir="54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4338"/>
          <p:cNvSpPr txBox="1">
            <a:spLocks noChangeArrowheads="1"/>
          </p:cNvSpPr>
          <p:nvPr/>
        </p:nvSpPr>
        <p:spPr bwMode="auto">
          <a:xfrm>
            <a:off x="814596" y="3158985"/>
            <a:ext cx="7947927" cy="26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）查清螺线管的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绕线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方向；</a:t>
            </a:r>
          </a:p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）标出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电流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在螺线管中的方向；</a:t>
            </a:r>
          </a:p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）用安培定则确定螺线管的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磁极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方向。</a:t>
            </a:r>
          </a:p>
        </p:txBody>
      </p:sp>
      <p:sp>
        <p:nvSpPr>
          <p:cNvPr id="18" name="文本框 13316"/>
          <p:cNvSpPr txBox="1">
            <a:spLocks noChangeArrowheads="1"/>
          </p:cNvSpPr>
          <p:nvPr/>
        </p:nvSpPr>
        <p:spPr bwMode="auto">
          <a:xfrm>
            <a:off x="814596" y="2807390"/>
            <a:ext cx="6152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使用安培定则的方法和顺序：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951489-C35A-439C-9C5E-871FDEF331E1}"/>
              </a:ext>
            </a:extLst>
          </p:cNvPr>
          <p:cNvSpPr txBox="1"/>
          <p:nvPr/>
        </p:nvSpPr>
        <p:spPr>
          <a:xfrm>
            <a:off x="1413329" y="3175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三、安培定则</a:t>
            </a:r>
          </a:p>
        </p:txBody>
      </p:sp>
    </p:spTree>
    <p:extLst>
      <p:ext uri="{BB962C8B-B14F-4D97-AF65-F5344CB8AC3E}">
        <p14:creationId xmlns:p14="http://schemas.microsoft.com/office/powerpoint/2010/main" val="345590237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>
            <a:spLocks/>
          </p:cNvSpPr>
          <p:nvPr/>
        </p:nvSpPr>
        <p:spPr>
          <a:xfrm>
            <a:off x="881080" y="1918862"/>
            <a:ext cx="10429839" cy="583762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9pPr>
          </a:lstStyle>
          <a:p>
            <a:pPr marL="0" indent="0" defTabSz="121917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如果条形磁铁的磁性减弱了，你能用电流来使它增强吗？</a:t>
            </a:r>
            <a:r>
              <a:rPr lang="zh-CN" alt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应该怎么办？</a:t>
            </a:r>
          </a:p>
        </p:txBody>
      </p:sp>
      <p:sp>
        <p:nvSpPr>
          <p:cNvPr id="5" name="内容占位符 1"/>
          <p:cNvSpPr>
            <a:spLocks noGrp="1"/>
          </p:cNvSpPr>
          <p:nvPr/>
        </p:nvSpPr>
        <p:spPr>
          <a:xfrm>
            <a:off x="881080" y="2415186"/>
            <a:ext cx="10727683" cy="307112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21917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解答：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可以将条形磁体的N极靠近通电螺线管的S极（或将条形磁体的S极靠近通电螺线管的N极）；也可以将条形磁体插入通电螺线管中，让条形磁体的N极和S极与通电螺线管的N极和S极保持一致。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4522" y="448490"/>
            <a:ext cx="7127524" cy="1385492"/>
            <a:chOff x="-2112796" y="719599"/>
            <a:chExt cx="3407708" cy="2802135"/>
          </a:xfrm>
          <a:noFill/>
        </p:grpSpPr>
        <p:sp>
          <p:nvSpPr>
            <p:cNvPr id="8" name="Shape 108"/>
            <p:cNvSpPr/>
            <p:nvPr/>
          </p:nvSpPr>
          <p:spPr>
            <a:xfrm>
              <a:off x="348033" y="719599"/>
              <a:ext cx="946879" cy="1192224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9" name="Shape 112"/>
            <p:cNvSpPr/>
            <p:nvPr/>
          </p:nvSpPr>
          <p:spPr>
            <a:xfrm>
              <a:off x="-2112796" y="2588024"/>
              <a:ext cx="1143066" cy="933710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想想议议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31" y="3690342"/>
            <a:ext cx="4410523" cy="21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332BD36-905B-4EA8-9978-0CA09C946F2C}"/>
              </a:ext>
            </a:extLst>
          </p:cNvPr>
          <p:cNvSpPr txBox="1"/>
          <p:nvPr/>
        </p:nvSpPr>
        <p:spPr>
          <a:xfrm>
            <a:off x="1413329" y="3175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三、安培定则</a:t>
            </a:r>
          </a:p>
        </p:txBody>
      </p:sp>
    </p:spTree>
    <p:extLst>
      <p:ext uri="{BB962C8B-B14F-4D97-AF65-F5344CB8AC3E}">
        <p14:creationId xmlns:p14="http://schemas.microsoft.com/office/powerpoint/2010/main" val="318322679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5452" y="316642"/>
            <a:ext cx="2040300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524" y="4886216"/>
            <a:ext cx="10163508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本堂重点：</a:t>
            </a:r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理解奥斯特实验</a:t>
            </a:r>
            <a:r>
              <a:rPr lang="en-US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；2.安培定则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的应用。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0955" y="5624705"/>
            <a:ext cx="10467945" cy="430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本堂难点：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探究通电螺线管外部磁场的分布特点和磁极与电流方向的关系。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24" y="1387011"/>
            <a:ext cx="8398785" cy="326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5269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38905" y="1057344"/>
            <a:ext cx="560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奥斯特实验的理解 </a:t>
            </a:r>
            <a:endParaRPr lang="zh-CN" altLang="zh-CN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905" y="1611938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8905" y="2024954"/>
            <a:ext cx="10764647" cy="142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(2019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多选）某同学研究电流产生的磁场，闭合开关前，小磁针的指向如图甲所示；闭合开关，小磁针的偏转情况如图乙中箭头所示；只改变电流方向，再次进行实验，小磁针的偏转情况如图丙中箭头所示。下列结论中合理的是（　　   ）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r="38923"/>
          <a:stretch/>
        </p:blipFill>
        <p:spPr bwMode="auto">
          <a:xfrm>
            <a:off x="3543059" y="3460301"/>
            <a:ext cx="4491816" cy="12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38905" y="4805899"/>
            <a:ext cx="9978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．由甲、乙两图可得电流可以产生磁场</a:t>
            </a:r>
          </a:p>
          <a:p>
            <a:pPr defTabSz="121917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．由甲、乙两图可得电流产生的磁场的方向与电流方向有关</a:t>
            </a:r>
          </a:p>
          <a:p>
            <a:pPr defTabSz="121917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．由乙、丙两图可得电流产生的磁场的强弱与电流大小有关</a:t>
            </a:r>
          </a:p>
          <a:p>
            <a:pPr defTabSz="121917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．由乙、丙两图可得电流产生的磁场的方向与电流方向有关</a:t>
            </a:r>
          </a:p>
        </p:txBody>
      </p:sp>
      <p:sp>
        <p:nvSpPr>
          <p:cNvPr id="2" name="矩形 1"/>
          <p:cNvSpPr/>
          <p:nvPr/>
        </p:nvSpPr>
        <p:spPr>
          <a:xfrm>
            <a:off x="6492946" y="3047285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  D</a:t>
            </a:r>
            <a:endParaRPr lang="zh-CN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6CB35AB-F8CE-4D28-BA1E-F032B78225D1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04037391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0430" y="1546097"/>
            <a:ext cx="9911644" cy="342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5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(2019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黄冈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下列有关电和磁的判断，正确的是（　　）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．通电导体周围存在磁场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．磁场是由磁感线组成的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．互相摩擦的两个物体带同种电荷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．摩擦起电实质是创造了电荷</a:t>
            </a:r>
          </a:p>
        </p:txBody>
      </p:sp>
      <p:sp>
        <p:nvSpPr>
          <p:cNvPr id="5" name="矩形 4"/>
          <p:cNvSpPr/>
          <p:nvPr/>
        </p:nvSpPr>
        <p:spPr>
          <a:xfrm>
            <a:off x="6334543" y="24247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0430" y="1546097"/>
            <a:ext cx="348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9CB19B-E88C-453B-9C0E-F9F0C9B6DC2D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913848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5087" y="1266251"/>
            <a:ext cx="645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安培定则的应用 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7074" y="1885960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7074" y="2388866"/>
            <a:ext cx="10651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贵港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）如图所示，闭合开关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后小磁针沿顺时针方向偏转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°后静止，请在图中括号内标出电源的“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”极，并标出通过通电螺线管外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点的磁感线的方向。</a:t>
            </a:r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86" y="3671749"/>
            <a:ext cx="3360000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520590" y="4065479"/>
            <a:ext cx="4609991" cy="1920000"/>
            <a:chOff x="4306016" y="3056252"/>
            <a:chExt cx="3457493" cy="1440000"/>
          </a:xfrm>
        </p:grpSpPr>
        <p:pic>
          <p:nvPicPr>
            <p:cNvPr id="18435" name="Picture 3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32"/>
            <a:stretch/>
          </p:blipFill>
          <p:spPr bwMode="auto">
            <a:xfrm>
              <a:off x="5243509" y="3056252"/>
              <a:ext cx="25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306016" y="3056252"/>
              <a:ext cx="937493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答图：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4CBBF72-1035-4DA7-915B-E6FD014D726D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8785855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框 210">
            <a:extLst>
              <a:ext uri="{FF2B5EF4-FFF2-40B4-BE49-F238E27FC236}">
                <a16:creationId xmlns:a16="http://schemas.microsoft.com/office/drawing/2014/main" id="{7C4192C8-9B0B-489F-BA24-8F47D291D138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课堂导入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5B14A570-62B4-4C77-A68C-8A275FFE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170" y="1797675"/>
            <a:ext cx="4941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电现象和磁现象的相似之处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Group 96">
            <a:extLst>
              <a:ext uri="{FF2B5EF4-FFF2-40B4-BE49-F238E27FC236}">
                <a16:creationId xmlns:a16="http://schemas.microsoft.com/office/drawing/2014/main" id="{CD36EEEC-5F19-4019-B16C-EA8AAD775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68072"/>
              </p:ext>
            </p:extLst>
          </p:nvPr>
        </p:nvGraphicFramePr>
        <p:xfrm>
          <a:off x="1187104" y="2374960"/>
          <a:ext cx="9715989" cy="2245756"/>
        </p:xfrm>
        <a:graphic>
          <a:graphicData uri="http://schemas.openxmlformats.org/drawingml/2006/table">
            <a:tbl>
              <a:tblPr/>
              <a:tblGrid>
                <a:gridCol w="506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电现象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磁现象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带电体能吸引轻小物体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磁体能吸引磁性物体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电荷有两种电荷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磁体有两个磁极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同种电荷相排斥，异种电荷相吸引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同名磁极相排斥，异名磁极相吸引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电荷不接触就能互相作用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磁体不接触就能互相作用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D8996B98-2C02-4928-ADF0-69C921A5F682}"/>
              </a:ext>
            </a:extLst>
          </p:cNvPr>
          <p:cNvGrpSpPr/>
          <p:nvPr/>
        </p:nvGrpSpPr>
        <p:grpSpPr>
          <a:xfrm>
            <a:off x="555544" y="1303432"/>
            <a:ext cx="1510935" cy="608816"/>
            <a:chOff x="284119" y="300085"/>
            <a:chExt cx="809896" cy="872110"/>
          </a:xfrm>
          <a:noFill/>
        </p:grpSpPr>
        <p:sp>
          <p:nvSpPr>
            <p:cNvPr id="8" name="Shape 108">
              <a:extLst>
                <a:ext uri="{FF2B5EF4-FFF2-40B4-BE49-F238E27FC236}">
                  <a16:creationId xmlns:a16="http://schemas.microsoft.com/office/drawing/2014/main" id="{7F816C85-14C2-4B43-8C54-3BE3C4E47BB2}"/>
                </a:ext>
              </a:extLst>
            </p:cNvPr>
            <p:cNvSpPr/>
            <p:nvPr/>
          </p:nvSpPr>
          <p:spPr>
            <a:xfrm>
              <a:off x="326806" y="300085"/>
              <a:ext cx="724521" cy="872110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9" name="Shape 112">
              <a:extLst>
                <a:ext uri="{FF2B5EF4-FFF2-40B4-BE49-F238E27FC236}">
                  <a16:creationId xmlns:a16="http://schemas.microsoft.com/office/drawing/2014/main" id="{6FA71820-EE95-4EC0-B9F9-17F7AFBEA6D9}"/>
                </a:ext>
              </a:extLst>
            </p:cNvPr>
            <p:cNvSpPr/>
            <p:nvPr/>
          </p:nvSpPr>
          <p:spPr>
            <a:xfrm>
              <a:off x="284119" y="341198"/>
              <a:ext cx="809896" cy="661321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想一想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F0074BEA-C4AB-44DE-ACEE-25F73850DD45}"/>
              </a:ext>
            </a:extLst>
          </p:cNvPr>
          <p:cNvSpPr txBox="1"/>
          <p:nvPr/>
        </p:nvSpPr>
        <p:spPr>
          <a:xfrm>
            <a:off x="1868582" y="1303432"/>
            <a:ext cx="973629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电现象和磁现象有很多相似之处，它们之间有没有必然的联系？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134EA8-2E27-4353-AE39-98EC70BCDD33}"/>
              </a:ext>
            </a:extLst>
          </p:cNvPr>
          <p:cNvSpPr/>
          <p:nvPr/>
        </p:nvSpPr>
        <p:spPr>
          <a:xfrm>
            <a:off x="2076254" y="4923121"/>
            <a:ext cx="9189156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1820年，丹麦物理学家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奥斯特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用实验证实通电导体的周围存在着磁场。第一次揭示了电和磁之间联系。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C8C525-3A88-4683-862A-E4107FBEE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7996" r="8537" b="5470"/>
          <a:stretch/>
        </p:blipFill>
        <p:spPr bwMode="auto">
          <a:xfrm>
            <a:off x="1012431" y="4773849"/>
            <a:ext cx="973477" cy="1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428368"/>
            <a:ext cx="348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2139629"/>
            <a:ext cx="9166579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(2019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扬州）如图，请标出磁感线的方向及静止小磁针的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极。</a:t>
            </a:r>
          </a:p>
        </p:txBody>
      </p:sp>
      <p:pic>
        <p:nvPicPr>
          <p:cNvPr id="19458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16631"/>
          <a:stretch/>
        </p:blipFill>
        <p:spPr bwMode="auto">
          <a:xfrm>
            <a:off x="1537215" y="3457221"/>
            <a:ext cx="336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728179" y="3036193"/>
            <a:ext cx="3360000" cy="2589384"/>
            <a:chOff x="5046134" y="2270795"/>
            <a:chExt cx="2520000" cy="1942038"/>
          </a:xfrm>
        </p:grpSpPr>
        <p:pic>
          <p:nvPicPr>
            <p:cNvPr id="19459" name="Picture 3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7" t="19590" r="9680" b="1"/>
            <a:stretch/>
          </p:blipFill>
          <p:spPr bwMode="auto">
            <a:xfrm>
              <a:off x="5046134" y="2772833"/>
              <a:ext cx="252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837387" y="2270795"/>
              <a:ext cx="937493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答图：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23EC5B8-B495-4F86-B4ED-9D6FA79ED9B6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20548785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604771" y="2433213"/>
            <a:ext cx="5091410" cy="2289915"/>
            <a:chOff x="-4766137" y="1409874"/>
            <a:chExt cx="5091410" cy="2289915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4714868" y="1409874"/>
              <a:ext cx="5040141" cy="1718765"/>
              <a:chOff x="-4714868" y="1409874"/>
              <a:chExt cx="5040141" cy="1718765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927396"/>
                <a:ext cx="5034028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4"/>
                <a:ext cx="3197934" cy="42914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第二十章     电与磁</a:t>
                </a: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40865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37110" y="1235853"/>
            <a:ext cx="2126208" cy="559305"/>
            <a:chOff x="330017" y="341195"/>
            <a:chExt cx="931250" cy="1389694"/>
          </a:xfrm>
          <a:noFill/>
        </p:grpSpPr>
        <p:sp>
          <p:nvSpPr>
            <p:cNvPr id="10" name="Shape 108"/>
            <p:cNvSpPr/>
            <p:nvPr/>
          </p:nvSpPr>
          <p:spPr>
            <a:xfrm>
              <a:off x="402823" y="538664"/>
              <a:ext cx="786531" cy="1192225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12"/>
            <p:cNvSpPr/>
            <p:nvPr/>
          </p:nvSpPr>
          <p:spPr>
            <a:xfrm>
              <a:off x="330017" y="341195"/>
              <a:ext cx="931250" cy="1147089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想想做做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66680" y="187008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奥斯特实验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4091" y="2467166"/>
            <a:ext cx="10735513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实验：如图所示，将一枚转动灵活的小磁针放置在直导线下，使导线和电池触接，连通电路，观察小磁针的变化。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0400" y="3622105"/>
            <a:ext cx="10648945" cy="4991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）甲图中电路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连通瞬间，小磁针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发生了转动。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表明小磁针受到了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力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的作用。</a:t>
            </a:r>
            <a:endParaRPr lang="zh-CN" altLang="en-US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 descr="20.2-1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8201" r="72796" b="16336"/>
          <a:stretch/>
        </p:blipFill>
        <p:spPr bwMode="auto">
          <a:xfrm>
            <a:off x="866680" y="4315379"/>
            <a:ext cx="2431058" cy="1794386"/>
          </a:xfrm>
          <a:prstGeom prst="rect">
            <a:avLst/>
          </a:prstGeom>
          <a:noFill/>
          <a:ln>
            <a:noFill/>
          </a:ln>
          <a:effectLst>
            <a:outerShdw blurRad="381000" dist="50800" dir="5400000" algn="ctr" rotWithShape="0">
              <a:srgbClr val="00000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C84B695-28A1-4184-883A-1C9F89544DCE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一、电流的磁效应</a:t>
            </a:r>
          </a:p>
        </p:txBody>
      </p:sp>
    </p:spTree>
    <p:extLst>
      <p:ext uri="{BB962C8B-B14F-4D97-AF65-F5344CB8AC3E}">
        <p14:creationId xmlns:p14="http://schemas.microsoft.com/office/powerpoint/2010/main" val="424470313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4468" y="1302346"/>
            <a:ext cx="9503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1"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）乙图中，断电后小磁针转回到指南北的方向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032269" y="1847239"/>
            <a:ext cx="8342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比较甲、乙，说明通电导线周围有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磁场。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82288" y="2228668"/>
            <a:ext cx="6823717" cy="1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）丙图中，改变电流的方向，观察磁针的转动有什么变化？说明了什么？</a:t>
            </a:r>
          </a:p>
        </p:txBody>
      </p:sp>
      <p:pic>
        <p:nvPicPr>
          <p:cNvPr id="4" name="图片 12" descr="20.2-1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9" t="17116" r="38990" b="16966"/>
          <a:stretch/>
        </p:blipFill>
        <p:spPr bwMode="auto">
          <a:xfrm>
            <a:off x="8178228" y="1506658"/>
            <a:ext cx="2651655" cy="1604492"/>
          </a:xfrm>
          <a:prstGeom prst="rect">
            <a:avLst/>
          </a:prstGeom>
          <a:noFill/>
          <a:ln>
            <a:noFill/>
          </a:ln>
          <a:effectLst>
            <a:outerShdw blurRad="431800" dist="508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32269" y="3586286"/>
            <a:ext cx="6823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和甲图中相比，小磁针转动方向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相反。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32269" y="4237040"/>
            <a:ext cx="7710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说明： </a:t>
            </a:r>
            <a:r>
              <a:rPr kumimoji="1"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电流的磁场方向跟电流方向有关。</a:t>
            </a:r>
          </a:p>
        </p:txBody>
      </p:sp>
      <p:pic>
        <p:nvPicPr>
          <p:cNvPr id="11" name="图片 8" descr="20.2-1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t="8139" r="2758" b="14379"/>
          <a:stretch/>
        </p:blipFill>
        <p:spPr bwMode="auto">
          <a:xfrm>
            <a:off x="8190207" y="4141139"/>
            <a:ext cx="2651655" cy="1604492"/>
          </a:xfrm>
          <a:prstGeom prst="rect">
            <a:avLst/>
          </a:prstGeom>
          <a:noFill/>
          <a:ln>
            <a:noFill/>
          </a:ln>
          <a:effectLst>
            <a:outerShdw blurRad="431800" dist="508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32269" y="4948820"/>
            <a:ext cx="7676461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实验中注意： 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导线与磁针平行摆放；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(2)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通电时间不易太长。</a:t>
            </a:r>
            <a:endParaRPr lang="en-US" altLang="zh-CN" sz="2000" u="sng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E25F35-E4F7-4E82-8B90-5B8291001EE3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一、电流的磁效应</a:t>
            </a:r>
          </a:p>
        </p:txBody>
      </p:sp>
    </p:spTree>
    <p:extLst>
      <p:ext uri="{BB962C8B-B14F-4D97-AF65-F5344CB8AC3E}">
        <p14:creationId xmlns:p14="http://schemas.microsoft.com/office/powerpoint/2010/main" val="110226620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utoUpdateAnimBg="0"/>
      <p:bldP spid="10" grpId="0" autoUpdateAnimBg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21622" y="777394"/>
            <a:ext cx="4349751" cy="99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1212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奥斯特实验说明了：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1622" y="1426042"/>
            <a:ext cx="7828845" cy="8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1212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通电导体跟磁体一样，周围也存在着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磁场。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1622" y="1997138"/>
            <a:ext cx="4822233" cy="8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1212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磁场方向跟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电流方向</a:t>
            </a:r>
            <a:r>
              <a:rPr lang="zh-CN" altLang="en-US" sz="2000" kern="0" dirty="0">
                <a:solidFill>
                  <a:srgbClr val="1212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1622" y="2584820"/>
            <a:ext cx="6823410" cy="176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1219170">
              <a:lnSpc>
                <a:spcPct val="300000"/>
              </a:lnSpc>
            </a:pP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电流的磁效应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通电导线周围存在与电流方向有关的磁场，这种现象叫做电流的磁效应。</a:t>
            </a:r>
          </a:p>
        </p:txBody>
      </p:sp>
      <p:sp>
        <p:nvSpPr>
          <p:cNvPr id="9" name="矩形 8"/>
          <p:cNvSpPr/>
          <p:nvPr/>
        </p:nvSpPr>
        <p:spPr>
          <a:xfrm>
            <a:off x="1021622" y="4024809"/>
            <a:ext cx="7378789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这个现象是由丹麦物理学家奥斯特最早发现的，所以此实验称为奥斯特实验。奥斯特实验第一次把电现象和磁现象联系起来了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400411" y="1629482"/>
            <a:ext cx="2431476" cy="2581135"/>
            <a:chOff x="6366932" y="1296225"/>
            <a:chExt cx="2520000" cy="2460083"/>
          </a:xfrm>
        </p:grpSpPr>
        <p:pic>
          <p:nvPicPr>
            <p:cNvPr id="8" name="Picture 8" descr="C:\Documents and Settings\Administrator\桌面\W020140425525945799958.jpg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" t="3541" r="6316"/>
            <a:stretch/>
          </p:blipFill>
          <p:spPr bwMode="auto">
            <a:xfrm>
              <a:off x="6366932" y="1296225"/>
              <a:ext cx="2520000" cy="2160000"/>
            </a:xfrm>
            <a:prstGeom prst="rect">
              <a:avLst/>
            </a:prstGeom>
            <a:noFill/>
            <a:ln>
              <a:noFill/>
            </a:ln>
            <a:effectLst>
              <a:outerShdw blurRad="4826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789719" y="3456225"/>
              <a:ext cx="110030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000" kern="0" dirty="0">
                  <a:solidFill>
                    <a:srgbClr val="1212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奥斯特实验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8326C77-50B7-4C93-87A0-55341195709D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一、电流的磁效应</a:t>
            </a:r>
          </a:p>
        </p:txBody>
      </p:sp>
    </p:spTree>
    <p:extLst>
      <p:ext uri="{BB962C8B-B14F-4D97-AF65-F5344CB8AC3E}">
        <p14:creationId xmlns:p14="http://schemas.microsoft.com/office/powerpoint/2010/main" val="340402768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0049"/>
          <p:cNvSpPr txBox="1">
            <a:spLocks noChangeArrowheads="1"/>
          </p:cNvSpPr>
          <p:nvPr/>
        </p:nvSpPr>
        <p:spPr bwMode="auto">
          <a:xfrm>
            <a:off x="908735" y="1764995"/>
            <a:ext cx="7572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既然电能生磁，为什么手电筒在通电时连一根大头针都吸不动？</a:t>
            </a:r>
          </a:p>
        </p:txBody>
      </p:sp>
      <p:sp>
        <p:nvSpPr>
          <p:cNvPr id="5" name="文本框 130050"/>
          <p:cNvSpPr txBox="1">
            <a:spLocks noChangeArrowheads="1"/>
          </p:cNvSpPr>
          <p:nvPr/>
        </p:nvSpPr>
        <p:spPr bwMode="auto">
          <a:xfrm>
            <a:off x="908735" y="2178933"/>
            <a:ext cx="4143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一根通电导线周围的磁场太弱。</a:t>
            </a:r>
          </a:p>
        </p:txBody>
      </p:sp>
      <p:sp>
        <p:nvSpPr>
          <p:cNvPr id="6" name="文本框 130053"/>
          <p:cNvSpPr txBox="1">
            <a:spLocks noChangeArrowheads="1"/>
          </p:cNvSpPr>
          <p:nvPr/>
        </p:nvSpPr>
        <p:spPr bwMode="auto">
          <a:xfrm>
            <a:off x="908735" y="3228945"/>
            <a:ext cx="408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怎样才能使电流的磁场变强呢？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77639" y="2721262"/>
            <a:ext cx="1575727" cy="629909"/>
            <a:chOff x="402823" y="611482"/>
            <a:chExt cx="786531" cy="1273981"/>
          </a:xfrm>
          <a:noFill/>
        </p:grpSpPr>
        <p:sp>
          <p:nvSpPr>
            <p:cNvPr id="9" name="Shape 108"/>
            <p:cNvSpPr/>
            <p:nvPr/>
          </p:nvSpPr>
          <p:spPr>
            <a:xfrm>
              <a:off x="402823" y="693239"/>
              <a:ext cx="786531" cy="1192224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12"/>
            <p:cNvSpPr/>
            <p:nvPr/>
          </p:nvSpPr>
          <p:spPr>
            <a:xfrm>
              <a:off x="444606" y="611482"/>
              <a:ext cx="685896" cy="933710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问题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81244" y="1372987"/>
            <a:ext cx="2551241" cy="2104335"/>
            <a:chOff x="6388083" y="1418144"/>
            <a:chExt cx="1913431" cy="1578251"/>
          </a:xfrm>
          <a:effectLst>
            <a:outerShdw blurRad="495300" dist="50800" dir="5400000" algn="ctr" rotWithShape="0">
              <a:srgbClr val="000000">
                <a:alpha val="46000"/>
              </a:srgb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0" b="12242"/>
            <a:stretch>
              <a:fillRect/>
            </a:stretch>
          </p:blipFill>
          <p:spPr bwMode="auto">
            <a:xfrm>
              <a:off x="6388083" y="1418144"/>
              <a:ext cx="830880" cy="157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963" y="1811220"/>
              <a:ext cx="1082551" cy="95434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44964" y="1332563"/>
            <a:ext cx="2241076" cy="629909"/>
            <a:chOff x="315944" y="611482"/>
            <a:chExt cx="931250" cy="1273981"/>
          </a:xfrm>
          <a:noFill/>
        </p:grpSpPr>
        <p:sp>
          <p:nvSpPr>
            <p:cNvPr id="12" name="Shape 108"/>
            <p:cNvSpPr/>
            <p:nvPr/>
          </p:nvSpPr>
          <p:spPr>
            <a:xfrm>
              <a:off x="402823" y="693239"/>
              <a:ext cx="786531" cy="1192224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12"/>
            <p:cNvSpPr/>
            <p:nvPr/>
          </p:nvSpPr>
          <p:spPr>
            <a:xfrm>
              <a:off x="315944" y="611482"/>
              <a:ext cx="931250" cy="933710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想一想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908735" y="3886783"/>
            <a:ext cx="7336336" cy="188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有两种方法：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）增大电流；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奥斯特实验中，短路就是为了增大电流，获得强的磁场）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）螺线管。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让导线集中起来绕成管状，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各导线产生的磁场叠加在一起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。如图：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69" name="Picture 1"/>
          <p:cNvPicPr preferRelativeResize="0"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84" y="4026669"/>
            <a:ext cx="2400000" cy="1920000"/>
          </a:xfrm>
          <a:prstGeom prst="rect">
            <a:avLst/>
          </a:prstGeom>
          <a:noFill/>
          <a:ln>
            <a:noFill/>
          </a:ln>
          <a:effectLst>
            <a:outerShdw blurRad="508000" dist="508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382E404-F007-400F-8623-C22C3342DA9C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一、电流的磁效应</a:t>
            </a:r>
          </a:p>
        </p:txBody>
      </p:sp>
    </p:spTree>
    <p:extLst>
      <p:ext uri="{BB962C8B-B14F-4D97-AF65-F5344CB8AC3E}">
        <p14:creationId xmlns:p14="http://schemas.microsoft.com/office/powerpoint/2010/main" val="172615298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:\初中物理资源（2019-10）\人教九年级教参图片\9202\jpg\12504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862" r="6744" b="4820"/>
          <a:stretch/>
        </p:blipFill>
        <p:spPr bwMode="auto">
          <a:xfrm>
            <a:off x="5605093" y="2169357"/>
            <a:ext cx="803901" cy="1193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79921" y="1386051"/>
            <a:ext cx="11762316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将导线绕在圆筒上，做成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螺线管</a:t>
            </a:r>
            <a:r>
              <a:rPr lang="zh-CN" altLang="en-US" sz="20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（也叫线圈）。通电后各圈导线磁场产生叠加，磁场增强。</a:t>
            </a:r>
          </a:p>
        </p:txBody>
      </p:sp>
      <p:pic>
        <p:nvPicPr>
          <p:cNvPr id="7" name="Picture 8" descr="pic_1237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74951" r="51100" b="16803"/>
          <a:stretch>
            <a:fillRect/>
          </a:stretch>
        </p:blipFill>
        <p:spPr bwMode="auto">
          <a:xfrm>
            <a:off x="8179333" y="2281847"/>
            <a:ext cx="1897972" cy="8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tech.casd.cn/wzym/0137/c30137/c3wljk909.files/image023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62416" y="4386323"/>
            <a:ext cx="1804401" cy="1425919"/>
          </a:xfrm>
          <a:prstGeom prst="rect">
            <a:avLst/>
          </a:prstGeom>
          <a:noFill/>
          <a:ln w="9525">
            <a:noFill/>
          </a:ln>
          <a:effectLst>
            <a:outerShdw blurRad="317500" dist="50800" dir="54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9" name="图片 8" descr="12504006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179333" y="4386323"/>
            <a:ext cx="1804401" cy="1425919"/>
          </a:xfrm>
          <a:prstGeom prst="rect">
            <a:avLst/>
          </a:prstGeom>
          <a:noFill/>
          <a:ln w="9525">
            <a:noFill/>
          </a:ln>
          <a:effectLst>
            <a:outerShdw blurRad="317500" dist="50800" dir="5400000" algn="ctr" rotWithShape="0">
              <a:srgbClr val="000000">
                <a:alpha val="51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455408" y="3021442"/>
            <a:ext cx="1575727" cy="629909"/>
            <a:chOff x="402823" y="611482"/>
            <a:chExt cx="786531" cy="1273981"/>
          </a:xfrm>
          <a:noFill/>
        </p:grpSpPr>
        <p:sp>
          <p:nvSpPr>
            <p:cNvPr id="11" name="Shape 108"/>
            <p:cNvSpPr/>
            <p:nvPr/>
          </p:nvSpPr>
          <p:spPr>
            <a:xfrm>
              <a:off x="402823" y="693239"/>
              <a:ext cx="786531" cy="1192224"/>
            </a:xfrm>
            <a:prstGeom prst="rect">
              <a:avLst/>
            </a:prstGeom>
            <a:grpFill/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112"/>
            <p:cNvSpPr/>
            <p:nvPr/>
          </p:nvSpPr>
          <p:spPr>
            <a:xfrm>
              <a:off x="444606" y="611482"/>
              <a:ext cx="685896" cy="933710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演示</a:t>
              </a:r>
              <a:endParaRPr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Box 3"/>
          <p:cNvSpPr txBox="1"/>
          <p:nvPr/>
        </p:nvSpPr>
        <p:spPr>
          <a:xfrm>
            <a:off x="741845" y="3646630"/>
            <a:ext cx="10777055" cy="9607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在螺线管的两端各放一个小磁针，在有机玻璃板上均匀地撒满铁屑。通电后观察指针指向，轻敲纸板，观察铁屑的排列情况</a:t>
            </a:r>
            <a:r>
              <a:rPr lang="zh-CN" altLang="en-US" sz="2000" b="1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0034" y="306487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通电螺线管的磁场分布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D016FD-EEFF-4A31-A40C-E9D7DD63D4D3}"/>
              </a:ext>
            </a:extLst>
          </p:cNvPr>
          <p:cNvSpPr txBox="1"/>
          <p:nvPr/>
        </p:nvSpPr>
        <p:spPr>
          <a:xfrm>
            <a:off x="1413329" y="3175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二、通电螺线管的磁场</a:t>
            </a:r>
          </a:p>
        </p:txBody>
      </p:sp>
    </p:spTree>
    <p:extLst>
      <p:ext uri="{BB962C8B-B14F-4D97-AF65-F5344CB8AC3E}">
        <p14:creationId xmlns:p14="http://schemas.microsoft.com/office/powerpoint/2010/main" val="426010585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2"/>
          <p:cNvSpPr/>
          <p:nvPr/>
        </p:nvSpPr>
        <p:spPr>
          <a:xfrm>
            <a:off x="501826" y="1224283"/>
            <a:ext cx="1374116" cy="46166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60959" rIns="6095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defTabSz="1219170">
              <a:defRPr sz="1800">
                <a:solidFill>
                  <a:srgbClr val="000000"/>
                </a:solidFill>
              </a:defRPr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endParaRPr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664385" y="1219418"/>
            <a:ext cx="610728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探究通电螺线管外部的磁场分布</a:t>
            </a:r>
          </a:p>
        </p:txBody>
      </p:sp>
      <p:sp>
        <p:nvSpPr>
          <p:cNvPr id="12" name="矩形 11"/>
          <p:cNvSpPr/>
          <p:nvPr/>
        </p:nvSpPr>
        <p:spPr>
          <a:xfrm>
            <a:off x="711831" y="1821597"/>
            <a:ext cx="5968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通电螺线管外部的磁场可能与哪种磁体相似？</a:t>
            </a:r>
          </a:p>
        </p:txBody>
      </p:sp>
      <p:sp>
        <p:nvSpPr>
          <p:cNvPr id="13" name="矩形 12"/>
          <p:cNvSpPr/>
          <p:nvPr/>
        </p:nvSpPr>
        <p:spPr>
          <a:xfrm>
            <a:off x="711831" y="2304157"/>
            <a:ext cx="10677947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为使磁场增强，可在螺线管内加一根铁棒。把小磁针放在螺线管四周不同的位置，观察、记录小磁针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极的指向。</a:t>
            </a:r>
          </a:p>
        </p:txBody>
      </p:sp>
      <p:pic>
        <p:nvPicPr>
          <p:cNvPr id="15" name="图片 14" descr="1250400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85" y="3705855"/>
            <a:ext cx="1676381" cy="1612755"/>
          </a:xfrm>
          <a:prstGeom prst="rect">
            <a:avLst/>
          </a:prstGeom>
          <a:noFill/>
          <a:ln w="9525">
            <a:noFill/>
          </a:ln>
          <a:effectLst>
            <a:outerShdw blurRad="254000" dist="50800" dir="5400000" algn="ctr" rotWithShape="0">
              <a:srgbClr val="000000">
                <a:alpha val="64000"/>
              </a:srgbClr>
            </a:outerShdw>
          </a:effectLst>
        </p:spPr>
      </p:pic>
      <p:pic>
        <p:nvPicPr>
          <p:cNvPr id="16" name="Picture 4" descr="http://wt.zjzszx.cn/imagematerial/upload/wl/2DU3ZN1774X1SGBC.jpg"/>
          <p:cNvPicPr preferRelativeResize="0">
            <a:picLocks/>
          </p:cNvPicPr>
          <p:nvPr/>
        </p:nvPicPr>
        <p:blipFill rotWithShape="1">
          <a:blip r:embed="rId3"/>
          <a:srcRect l="3708" t="2911" r="4072" b="12515"/>
          <a:stretch/>
        </p:blipFill>
        <p:spPr>
          <a:xfrm>
            <a:off x="8345622" y="3762244"/>
            <a:ext cx="1676381" cy="1612755"/>
          </a:xfrm>
          <a:prstGeom prst="rect">
            <a:avLst/>
          </a:prstGeom>
          <a:noFill/>
          <a:ln w="9525">
            <a:noFill/>
          </a:ln>
          <a:effectLst>
            <a:outerShdw blurRad="254000" dist="50800" dir="54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481153" y="5566895"/>
            <a:ext cx="9404300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通电螺线管外部的磁场与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条形磁体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的磁场相似，它的两端相当于条形磁体的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11831" y="561639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5429" r="4319" b="8818"/>
          <a:stretch/>
        </p:blipFill>
        <p:spPr bwMode="auto">
          <a:xfrm>
            <a:off x="5058330" y="3762244"/>
            <a:ext cx="1676381" cy="1612755"/>
          </a:xfrm>
          <a:prstGeom prst="rect">
            <a:avLst/>
          </a:prstGeom>
          <a:noFill/>
          <a:ln w="9525">
            <a:noFill/>
          </a:ln>
          <a:effectLst>
            <a:outerShdw blurRad="254000" dist="50800" dir="5400000" algn="ctr" rotWithShape="0">
              <a:srgbClr val="000000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E1082C6-5D4B-41EF-BF2E-C411AA18E1FB}"/>
              </a:ext>
            </a:extLst>
          </p:cNvPr>
          <p:cNvSpPr txBox="1"/>
          <p:nvPr/>
        </p:nvSpPr>
        <p:spPr>
          <a:xfrm>
            <a:off x="1413329" y="3175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二、通电螺线管的磁场</a:t>
            </a:r>
          </a:p>
        </p:txBody>
      </p:sp>
    </p:spTree>
    <p:extLst>
      <p:ext uri="{BB962C8B-B14F-4D97-AF65-F5344CB8AC3E}">
        <p14:creationId xmlns:p14="http://schemas.microsoft.com/office/powerpoint/2010/main" val="14453059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6309" y="1286898"/>
            <a:ext cx="589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．探究通电螺线管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的极性与什么因素有关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309" y="1832912"/>
            <a:ext cx="947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通电螺线管的磁极与哪些因素有关呢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422" y="2329298"/>
            <a:ext cx="10370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猜想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可能与电流方向有关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可能还与螺线管的绕向等有关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6309" y="3328999"/>
            <a:ext cx="10624605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①设计实验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螺线管一端放一小磁针，当电流的方向变化时，观察小磁针的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极指向，从而判断出通电螺线管磁场的方向。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38255" y="4590953"/>
            <a:ext cx="2950467" cy="1344410"/>
            <a:chOff x="879660" y="3303565"/>
            <a:chExt cx="3113188" cy="1276607"/>
          </a:xfrm>
        </p:grpSpPr>
        <p:grpSp>
          <p:nvGrpSpPr>
            <p:cNvPr id="9" name="组合 8"/>
            <p:cNvGrpSpPr/>
            <p:nvPr/>
          </p:nvGrpSpPr>
          <p:grpSpPr>
            <a:xfrm>
              <a:off x="879660" y="3303565"/>
              <a:ext cx="3113188" cy="721255"/>
              <a:chOff x="736600" y="3266545"/>
              <a:chExt cx="3113188" cy="721255"/>
            </a:xfrm>
          </p:grpSpPr>
          <p:pic>
            <p:nvPicPr>
              <p:cNvPr id="13313" name="Picture 1"/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600" y="3266545"/>
                <a:ext cx="2105025" cy="721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5" name="Picture 3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038" y="3409684"/>
                <a:ext cx="922750" cy="43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932172" y="4112568"/>
              <a:ext cx="491066" cy="4676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甲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32844" y="4558571"/>
            <a:ext cx="2864614" cy="1317458"/>
            <a:chOff x="4876800" y="3300675"/>
            <a:chExt cx="3022600" cy="1251014"/>
          </a:xfrm>
        </p:grpSpPr>
        <p:grpSp>
          <p:nvGrpSpPr>
            <p:cNvPr id="12" name="组合 11"/>
            <p:cNvGrpSpPr/>
            <p:nvPr/>
          </p:nvGrpSpPr>
          <p:grpSpPr>
            <a:xfrm>
              <a:off x="4876800" y="3300675"/>
              <a:ext cx="3022600" cy="720000"/>
              <a:chOff x="4876800" y="3365760"/>
              <a:chExt cx="3022600" cy="622038"/>
            </a:xfrm>
          </p:grpSpPr>
          <p:pic>
            <p:nvPicPr>
              <p:cNvPr id="13317" name="Picture 5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3365760"/>
                <a:ext cx="1971724" cy="622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9" name="Picture 7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1134" y="3428069"/>
                <a:ext cx="948266" cy="503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079068" y="4084085"/>
              <a:ext cx="414866" cy="4676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乙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66694" y="2786612"/>
            <a:ext cx="5456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探究通电螺线管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的极性与电流方向的关系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316AC6-E046-419A-839C-29A9EAE2C6DE}"/>
              </a:ext>
            </a:extLst>
          </p:cNvPr>
          <p:cNvSpPr txBox="1"/>
          <p:nvPr/>
        </p:nvSpPr>
        <p:spPr>
          <a:xfrm>
            <a:off x="1413329" y="3175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二、通电螺线管的磁场</a:t>
            </a:r>
          </a:p>
        </p:txBody>
      </p:sp>
    </p:spTree>
    <p:extLst>
      <p:ext uri="{BB962C8B-B14F-4D97-AF65-F5344CB8AC3E}">
        <p14:creationId xmlns:p14="http://schemas.microsoft.com/office/powerpoint/2010/main" val="298299010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1784</Words>
  <Application>Microsoft Office PowerPoint</Application>
  <PresentationFormat>宽屏</PresentationFormat>
  <Paragraphs>140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2020-05-16T15:23:47Z</dcterms:created>
  <dcterms:modified xsi:type="dcterms:W3CDTF">2021-01-09T09:54:11Z</dcterms:modified>
</cp:coreProperties>
</file>