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024" r:id="rId2"/>
    <p:sldId id="3028" r:id="rId3"/>
    <p:sldId id="3029" r:id="rId4"/>
    <p:sldId id="3030" r:id="rId5"/>
    <p:sldId id="3031" r:id="rId6"/>
    <p:sldId id="3032" r:id="rId7"/>
    <p:sldId id="3033" r:id="rId8"/>
    <p:sldId id="3034" r:id="rId9"/>
    <p:sldId id="3035" r:id="rId10"/>
    <p:sldId id="3036" r:id="rId11"/>
    <p:sldId id="3037" r:id="rId12"/>
    <p:sldId id="3038" r:id="rId13"/>
    <p:sldId id="3039" r:id="rId14"/>
    <p:sldId id="3040" r:id="rId15"/>
    <p:sldId id="3041" r:id="rId16"/>
    <p:sldId id="3042" r:id="rId17"/>
    <p:sldId id="3043" r:id="rId18"/>
    <p:sldId id="3044" r:id="rId19"/>
    <p:sldId id="287" r:id="rId20"/>
    <p:sldId id="3045" r:id="rId21"/>
    <p:sldId id="3025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3932">
          <p15:clr>
            <a:srgbClr val="A4A3A4"/>
          </p15:clr>
        </p15:guide>
        <p15:guide id="5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>
        <p:guide pos="416"/>
        <p:guide pos="7256"/>
        <p:guide orient="horz" pos="663"/>
        <p:guide orient="horz" pos="3932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9EF4EC2-7A33-4312-B7CB-2C27A5511060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1EA273D-730F-46EB-BAF0-CFF5684F487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A273D-730F-46EB-BAF0-CFF5684F487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A273D-730F-46EB-BAF0-CFF5684F487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434283" y="658507"/>
            <a:ext cx="4622237" cy="5540988"/>
          </a:xfrm>
          <a:custGeom>
            <a:avLst/>
            <a:gdLst>
              <a:gd name="connsiteX0" fmla="*/ 2032817 w 6933355"/>
              <a:gd name="connsiteY0" fmla="*/ 4247131 h 8312764"/>
              <a:gd name="connsiteX1" fmla="*/ 4065633 w 6933355"/>
              <a:gd name="connsiteY1" fmla="*/ 6279948 h 8312764"/>
              <a:gd name="connsiteX2" fmla="*/ 2032817 w 6933355"/>
              <a:gd name="connsiteY2" fmla="*/ 8312764 h 8312764"/>
              <a:gd name="connsiteX3" fmla="*/ 0 w 6933355"/>
              <a:gd name="connsiteY3" fmla="*/ 6279948 h 8312764"/>
              <a:gd name="connsiteX4" fmla="*/ 4528461 w 6933355"/>
              <a:gd name="connsiteY4" fmla="*/ 1751488 h 8312764"/>
              <a:gd name="connsiteX5" fmla="*/ 6933355 w 6933355"/>
              <a:gd name="connsiteY5" fmla="*/ 4156382 h 8312764"/>
              <a:gd name="connsiteX6" fmla="*/ 4528461 w 6933355"/>
              <a:gd name="connsiteY6" fmla="*/ 6561278 h 8312764"/>
              <a:gd name="connsiteX7" fmla="*/ 2123566 w 6933355"/>
              <a:gd name="connsiteY7" fmla="*/ 4156383 h 8312764"/>
              <a:gd name="connsiteX8" fmla="*/ 2032817 w 6933355"/>
              <a:gd name="connsiteY8" fmla="*/ 0 h 8312764"/>
              <a:gd name="connsiteX9" fmla="*/ 4065633 w 6933355"/>
              <a:gd name="connsiteY9" fmla="*/ 2032817 h 8312764"/>
              <a:gd name="connsiteX10" fmla="*/ 2032817 w 6933355"/>
              <a:gd name="connsiteY10" fmla="*/ 4065634 h 8312764"/>
              <a:gd name="connsiteX11" fmla="*/ 0 w 6933355"/>
              <a:gd name="connsiteY11" fmla="*/ 2032817 h 831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33355" h="8312764">
                <a:moveTo>
                  <a:pt x="2032817" y="4247131"/>
                </a:moveTo>
                <a:lnTo>
                  <a:pt x="4065633" y="6279948"/>
                </a:lnTo>
                <a:lnTo>
                  <a:pt x="2032817" y="8312764"/>
                </a:lnTo>
                <a:lnTo>
                  <a:pt x="0" y="6279948"/>
                </a:lnTo>
                <a:close/>
                <a:moveTo>
                  <a:pt x="4528461" y="1751488"/>
                </a:moveTo>
                <a:lnTo>
                  <a:pt x="6933355" y="4156382"/>
                </a:lnTo>
                <a:lnTo>
                  <a:pt x="4528461" y="6561278"/>
                </a:lnTo>
                <a:lnTo>
                  <a:pt x="2123566" y="4156383"/>
                </a:lnTo>
                <a:close/>
                <a:moveTo>
                  <a:pt x="2032817" y="0"/>
                </a:moveTo>
                <a:lnTo>
                  <a:pt x="4065633" y="2032817"/>
                </a:lnTo>
                <a:lnTo>
                  <a:pt x="2032817" y="4065634"/>
                </a:lnTo>
                <a:lnTo>
                  <a:pt x="0" y="203281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流程图: 延期 7"/>
          <p:cNvSpPr/>
          <p:nvPr userDrawn="1"/>
        </p:nvSpPr>
        <p:spPr>
          <a:xfrm>
            <a:off x="0" y="167951"/>
            <a:ext cx="597159" cy="681135"/>
          </a:xfrm>
          <a:prstGeom prst="flowChartDelay">
            <a:avLst/>
          </a:prstGeom>
          <a:solidFill>
            <a:srgbClr val="0F8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941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r="22187"/>
          <a:stretch>
            <a:fillRect/>
          </a:stretch>
        </p:blipFill>
        <p:spPr/>
      </p:pic>
      <p:sp>
        <p:nvSpPr>
          <p:cNvPr id="33" name="Полилиния 32"/>
          <p:cNvSpPr/>
          <p:nvPr/>
        </p:nvSpPr>
        <p:spPr>
          <a:xfrm>
            <a:off x="804225" y="658507"/>
            <a:ext cx="2710004" cy="2710005"/>
          </a:xfrm>
          <a:custGeom>
            <a:avLst/>
            <a:gdLst>
              <a:gd name="connsiteX0" fmla="*/ 2032817 w 4065633"/>
              <a:gd name="connsiteY0" fmla="*/ 0 h 4065635"/>
              <a:gd name="connsiteX1" fmla="*/ 4065633 w 4065633"/>
              <a:gd name="connsiteY1" fmla="*/ 2032817 h 4065635"/>
              <a:gd name="connsiteX2" fmla="*/ 2032817 w 4065633"/>
              <a:gd name="connsiteY2" fmla="*/ 4065635 h 4065635"/>
              <a:gd name="connsiteX3" fmla="*/ 0 w 4065633"/>
              <a:gd name="connsiteY3" fmla="*/ 2032817 h 4065635"/>
              <a:gd name="connsiteX4" fmla="*/ 2032817 w 4065633"/>
              <a:gd name="connsiteY4" fmla="*/ 0 h 406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5633" h="4065635">
                <a:moveTo>
                  <a:pt x="2032817" y="0"/>
                </a:moveTo>
                <a:lnTo>
                  <a:pt x="4065633" y="2032817"/>
                </a:lnTo>
                <a:lnTo>
                  <a:pt x="2032817" y="4065635"/>
                </a:lnTo>
                <a:lnTo>
                  <a:pt x="0" y="2032817"/>
                </a:lnTo>
                <a:lnTo>
                  <a:pt x="2032817" y="0"/>
                </a:lnTo>
                <a:close/>
              </a:path>
            </a:pathLst>
          </a:cu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804225" y="3489491"/>
            <a:ext cx="2710004" cy="2710004"/>
          </a:xfrm>
          <a:custGeom>
            <a:avLst/>
            <a:gdLst>
              <a:gd name="connsiteX0" fmla="*/ 2032817 w 4065633"/>
              <a:gd name="connsiteY0" fmla="*/ 0 h 4065633"/>
              <a:gd name="connsiteX1" fmla="*/ 4065633 w 4065633"/>
              <a:gd name="connsiteY1" fmla="*/ 2032817 h 4065633"/>
              <a:gd name="connsiteX2" fmla="*/ 2032817 w 4065633"/>
              <a:gd name="connsiteY2" fmla="*/ 4065633 h 4065633"/>
              <a:gd name="connsiteX3" fmla="*/ 0 w 4065633"/>
              <a:gd name="connsiteY3" fmla="*/ 2032817 h 4065633"/>
              <a:gd name="connsiteX4" fmla="*/ 2032817 w 4065633"/>
              <a:gd name="connsiteY4" fmla="*/ 0 h 406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5633" h="4065633">
                <a:moveTo>
                  <a:pt x="2032817" y="0"/>
                </a:moveTo>
                <a:lnTo>
                  <a:pt x="4065633" y="2032817"/>
                </a:lnTo>
                <a:lnTo>
                  <a:pt x="2032817" y="4065633"/>
                </a:lnTo>
                <a:lnTo>
                  <a:pt x="0" y="2032817"/>
                </a:lnTo>
                <a:lnTo>
                  <a:pt x="2032817" y="0"/>
                </a:lnTo>
                <a:close/>
              </a:path>
            </a:pathLst>
          </a:cu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604771" y="2433214"/>
            <a:ext cx="6522612" cy="2289914"/>
            <a:chOff x="-4766137" y="1409875"/>
            <a:chExt cx="6522612" cy="2289914"/>
          </a:xfrm>
        </p:grpSpPr>
        <p:sp>
          <p:nvSpPr>
            <p:cNvPr id="30" name="矩形: 圆角 29"/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1D9A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-4714868" y="1409875"/>
              <a:ext cx="6471343" cy="1718764"/>
              <a:chOff x="-4714868" y="1409875"/>
              <a:chExt cx="6471343" cy="1718764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占位符 19"/>
              <p:cNvSpPr txBox="1"/>
              <p:nvPr/>
            </p:nvSpPr>
            <p:spPr>
              <a:xfrm>
                <a:off x="-4708756" y="1927396"/>
                <a:ext cx="6465231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sz="4800" b="1" dirty="0">
                    <a:solidFill>
                      <a:srgbClr val="1D9A78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</a:t>
                </a:r>
                <a:r>
                  <a:rPr lang="en-US" altLang="zh-CN" sz="4800" b="1" dirty="0">
                    <a:solidFill>
                      <a:srgbClr val="1D9A78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3</a:t>
                </a:r>
                <a:r>
                  <a:rPr lang="zh-CN" altLang="en-US" sz="4800" b="1" dirty="0">
                    <a:solidFill>
                      <a:srgbClr val="1D9A78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节    </a:t>
                </a:r>
                <a:r>
                  <a:rPr lang="zh-CN" altLang="en-US" sz="4800" dirty="0">
                    <a:solidFill>
                      <a:srgbClr val="1D9A78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太阳能</a:t>
                </a:r>
              </a:p>
            </p:txBody>
          </p:sp>
          <p:sp>
            <p:nvSpPr>
              <p:cNvPr id="36" name="文本占位符 20"/>
              <p:cNvSpPr txBox="1"/>
              <p:nvPr/>
            </p:nvSpPr>
            <p:spPr>
              <a:xfrm>
                <a:off x="-4634858" y="1409875"/>
                <a:ext cx="5252085" cy="4235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第二十二章 能源与可持续发展</a:t>
                </a:r>
              </a:p>
              <a:p>
                <a:pPr marL="0" lvl="0" indent="0">
                  <a:buNone/>
                  <a:defRPr/>
                </a:pP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7" name="矩形: 圆角 36"/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727991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890" latinLnBrk="1">
              <a:defRPr/>
            </a:pPr>
            <a:r>
              <a:rPr lang="zh-CN" altLang="en-US" sz="1760" spc="3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人教版九年级物理（初中）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650806" y="1297910"/>
            <a:ext cx="11362444" cy="5861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9200"/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根据图示内容，说明太阳辐射到地球的能量的利用、转化和守恒的情况。</a:t>
            </a:r>
          </a:p>
        </p:txBody>
      </p:sp>
      <p:pic>
        <p:nvPicPr>
          <p:cNvPr id="22" name="Picture 5" descr="E:\罗梦\2017春下\人九物下\WL_9\resource\9223\jpg\17504006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99" y="2523266"/>
            <a:ext cx="3497693" cy="2448380"/>
          </a:xfrm>
          <a:prstGeom prst="rect">
            <a:avLst/>
          </a:prstGeom>
          <a:noFill/>
          <a:ln>
            <a:noFill/>
          </a:ln>
          <a:effectLst>
            <a:outerShdw blurRad="5969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1"/>
          <p:cNvSpPr txBox="1"/>
          <p:nvPr/>
        </p:nvSpPr>
        <p:spPr>
          <a:xfrm>
            <a:off x="650806" y="2109324"/>
            <a:ext cx="695717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9200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地球上的空气吸收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太阳能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，转化为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风能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；水吸收太阳能，转化为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水能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；植物吸收太阳能，通过光合作用，转化为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化学能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。人类和动物从植物或其他动物获取生物质能以维持生命</a:t>
            </a: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总之，整个能量是守恒的</a:t>
            </a: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660400" y="5349270"/>
            <a:ext cx="806473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风能、水能、生物质能等都来源于太阳。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0806" y="287873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二、太阳是人类能源的宝库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97585" y="2076279"/>
            <a:ext cx="1167661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 defTabSz="1028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利用集热器、太阳灶把水等物质加热，把太阳能转化成内能。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7274" y="1309034"/>
            <a:ext cx="2416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光热转换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217901" y="2892044"/>
            <a:ext cx="2693845" cy="1914503"/>
            <a:chOff x="447441" y="1755066"/>
            <a:chExt cx="2520000" cy="1740083"/>
          </a:xfrm>
        </p:grpSpPr>
        <p:pic>
          <p:nvPicPr>
            <p:cNvPr id="7170" name="Picture 2" descr="17604007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41" y="1755066"/>
              <a:ext cx="2520000" cy="1440000"/>
            </a:xfrm>
            <a:prstGeom prst="rect">
              <a:avLst/>
            </a:prstGeom>
            <a:noFill/>
            <a:ln>
              <a:noFill/>
            </a:ln>
            <a:effectLst>
              <a:outerShdw blurRad="596900" dist="50800" dir="540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739113" y="3195066"/>
              <a:ext cx="2146033" cy="300083"/>
            </a:xfrm>
            <a:prstGeom prst="rect">
              <a:avLst/>
            </a:prstGeom>
            <a:effectLst>
              <a:outerShdw blurRad="596900" dist="50800" dir="5400000" algn="ctr" rotWithShape="0">
                <a:srgbClr val="000000">
                  <a:alpha val="43137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太阳能</a:t>
              </a:r>
              <a:r>
                <a:rPr lang="zh-CN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集热器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 </a:t>
              </a:r>
              <a:endPara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05601" y="2828135"/>
            <a:ext cx="3586848" cy="2027352"/>
            <a:chOff x="4633759" y="1590045"/>
            <a:chExt cx="3045168" cy="1705638"/>
          </a:xfrm>
        </p:grpSpPr>
        <p:pic>
          <p:nvPicPr>
            <p:cNvPr id="12" name="Picture 1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343" y="1590045"/>
              <a:ext cx="2520000" cy="1440000"/>
            </a:xfrm>
            <a:prstGeom prst="rect">
              <a:avLst/>
            </a:prstGeom>
            <a:noFill/>
            <a:ln>
              <a:noFill/>
            </a:ln>
            <a:effectLst>
              <a:outerShdw blurRad="596900" dist="50800" dir="540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4633759" y="2995600"/>
              <a:ext cx="3045168" cy="300083"/>
            </a:xfrm>
            <a:prstGeom prst="rect">
              <a:avLst/>
            </a:prstGeom>
            <a:effectLst>
              <a:outerShdw blurRad="596900" dist="50800" dir="5400000" algn="ctr" rotWithShape="0">
                <a:srgbClr val="000000">
                  <a:alpha val="43137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太阳能</a:t>
              </a:r>
              <a:r>
                <a:rPr lang="zh-CN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集热器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的原理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 </a:t>
              </a:r>
              <a:endPara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60401" y="4947813"/>
            <a:ext cx="108585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/>
          <a:p>
            <a:pPr defTabSz="1371600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工作原理：吸热板吸收太阳光时，太阳能转化为内能，水的内能增大、温度升高、密度减小而上升，补给水箱内密度大的冷水流下来填补。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0806" y="287873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三、太阳能的利用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Rot="1" noChangeArrowheads="1"/>
          </p:cNvSpPr>
          <p:nvPr/>
        </p:nvSpPr>
        <p:spPr bwMode="auto">
          <a:xfrm>
            <a:off x="660400" y="1981484"/>
            <a:ext cx="11913705" cy="21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>
              <a:lnSpc>
                <a:spcPct val="150000"/>
              </a:lnSpc>
              <a:buClr>
                <a:schemeClr val="hlink"/>
              </a:buClr>
              <a:buSzPct val="75000"/>
            </a:pPr>
            <a:r>
              <a:rPr lang="en-US" altLang="zh-CN" sz="2000" kern="0" dirty="0">
                <a:solidFill>
                  <a:srgbClr val="0B023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rgbClr val="0B023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在一个黑色盘子和白色盘子中分别注入</a:t>
            </a:r>
            <a:r>
              <a:rPr lang="en-US" altLang="zh-CN" sz="2000" kern="0" dirty="0">
                <a:solidFill>
                  <a:srgbClr val="0B023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1cm</a:t>
            </a:r>
            <a:r>
              <a:rPr lang="zh-CN" altLang="en-US" sz="2000" kern="0" dirty="0">
                <a:solidFill>
                  <a:srgbClr val="0B023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深的冷水，用温度计测量初温．</a:t>
            </a:r>
          </a:p>
          <a:p>
            <a:pPr defTabSz="1219200">
              <a:lnSpc>
                <a:spcPct val="150000"/>
              </a:lnSpc>
              <a:buClr>
                <a:schemeClr val="hlink"/>
              </a:buClr>
              <a:buSzPct val="75000"/>
            </a:pPr>
            <a:r>
              <a:rPr lang="en-US" altLang="zh-CN" sz="2000" kern="0" dirty="0">
                <a:solidFill>
                  <a:srgbClr val="0B023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rgbClr val="0B023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将玻璃板（或塑料纸）盖在盘子上， 然后放在阳光下晒一个小时。</a:t>
            </a:r>
          </a:p>
          <a:p>
            <a:pPr defTabSz="1219200">
              <a:lnSpc>
                <a:spcPct val="150000"/>
              </a:lnSpc>
              <a:buClr>
                <a:schemeClr val="hlink"/>
              </a:buClr>
              <a:buSzPct val="75000"/>
            </a:pPr>
            <a:r>
              <a:rPr lang="en-US" altLang="zh-CN" sz="2000" kern="0" dirty="0">
                <a:solidFill>
                  <a:srgbClr val="0B023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 kern="0" dirty="0">
                <a:solidFill>
                  <a:srgbClr val="0B023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移开盖板，用温度计测量水温。哪个盘  中的水温高？</a:t>
            </a:r>
          </a:p>
          <a:p>
            <a:pPr defTabSz="1219200">
              <a:lnSpc>
                <a:spcPct val="150000"/>
              </a:lnSpc>
              <a:buClr>
                <a:schemeClr val="hlink"/>
              </a:buClr>
              <a:buSzPct val="75000"/>
            </a:pPr>
            <a:r>
              <a:rPr lang="zh-CN" altLang="en-US" sz="2000" kern="0" dirty="0">
                <a:solidFill>
                  <a:srgbClr val="0B023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想一想：</a:t>
            </a:r>
            <a:r>
              <a:rPr lang="zh-CN" altLang="en-US" sz="2000" b="1" kern="0" dirty="0">
                <a:solidFill>
                  <a:srgbClr val="0B023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为什么要用黑色的盘子？为什么盘子上面要盖玻璃板？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60400" y="4054302"/>
            <a:ext cx="8068451" cy="965521"/>
          </a:xfrm>
          <a:prstGeom prst="rect">
            <a:avLst/>
          </a:prstGeom>
          <a:noFill/>
          <a:ln>
            <a:noFill/>
          </a:ln>
          <a:effectLst>
            <a:outerShdw blurRad="5969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现象：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黑色盘中水温高。</a:t>
            </a:r>
          </a:p>
          <a:p>
            <a:pPr defTabSz="1219200" eaLnBrk="1" hangingPunct="1">
              <a:lnSpc>
                <a:spcPct val="150000"/>
              </a:lnSpc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结论：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黑色物体更容易吸收太阳光的能量。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0400" y="5001576"/>
            <a:ext cx="10739967" cy="9655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因为黑色盘子吸热性比白色盘子的吸热性要强</a:t>
            </a:r>
            <a:r>
              <a:rPr lang="en-US" altLang="zh-CN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盖玻璃板是防止水散热</a:t>
            </a:r>
            <a:r>
              <a:rPr lang="en-US" altLang="zh-CN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987" y="3073239"/>
            <a:ext cx="2399977" cy="2578100"/>
          </a:xfrm>
          <a:prstGeom prst="rect">
            <a:avLst/>
          </a:prstGeom>
          <a:noFill/>
          <a:ln>
            <a:noFill/>
          </a:ln>
          <a:effectLst>
            <a:outerShdw blurRad="5969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60400" y="1210920"/>
            <a:ext cx="2698176" cy="668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50000"/>
              </a:lnSpc>
              <a:buClr>
                <a:schemeClr val="hlink"/>
              </a:buClr>
              <a:buSzPct val="75000"/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自制太阳集热器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0806" y="287873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三、太阳能的利用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60400" y="1993481"/>
            <a:ext cx="683124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9200"/>
            <a:r>
              <a:rPr lang="en-US" altLang="zh-CN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用太阳电池把太阳能转化成电能。</a:t>
            </a:r>
            <a:endParaRPr lang="en-US" altLang="zh-CN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0400" y="1336046"/>
            <a:ext cx="2349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光电转换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81431" y="4465319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spAutoFit/>
          </a:bodyPr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34887" y="79446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spAutoFit/>
          </a:bodyPr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193" name="Picture 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7717" y="3005630"/>
            <a:ext cx="2003566" cy="1393377"/>
          </a:xfrm>
          <a:prstGeom prst="rect">
            <a:avLst/>
          </a:prstGeom>
          <a:noFill/>
          <a:ln>
            <a:noFill/>
          </a:ln>
          <a:effectLst>
            <a:outerShdw blurRad="5969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4425" y="3029156"/>
            <a:ext cx="2092852" cy="1393376"/>
          </a:xfrm>
          <a:prstGeom prst="rect">
            <a:avLst/>
          </a:prstGeom>
          <a:noFill/>
          <a:ln>
            <a:noFill/>
          </a:ln>
          <a:effectLst>
            <a:outerShdw blurRad="5969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99" y="3018824"/>
            <a:ext cx="2010110" cy="1403708"/>
          </a:xfrm>
          <a:prstGeom prst="rect">
            <a:avLst/>
          </a:prstGeom>
          <a:noFill/>
          <a:ln>
            <a:noFill/>
          </a:ln>
          <a:effectLst>
            <a:outerShdw blurRad="5969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1" name="矩形 30"/>
          <p:cNvSpPr/>
          <p:nvPr/>
        </p:nvSpPr>
        <p:spPr>
          <a:xfrm>
            <a:off x="660400" y="4949107"/>
            <a:ext cx="10305142" cy="114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太阳能电池较长、没有污染，在航空、航 天、交通、通信等领域中有较为广泛的应用。但是，它的成本较高，每个太阳能电池产生的电压较低。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50806" y="287873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三、太阳能的利用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368459"/>
            <a:ext cx="2349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光化转换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0400" y="2027188"/>
            <a:ext cx="7997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利用植物的光合作用将太阳能转化为化学能</a:t>
            </a: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660400" y="3471658"/>
            <a:ext cx="317009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9200"/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太阳能的缺点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0400" y="3933323"/>
            <a:ext cx="74079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(1).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太阳能虽然十分巨大，但它太分散；</a:t>
            </a:r>
          </a:p>
          <a:p>
            <a:pPr defTabSz="12192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(2).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太阳能不稳定，不能正常使用；</a:t>
            </a:r>
          </a:p>
          <a:p>
            <a:pPr defTabSz="12192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目前太阳能转换器的效率不高。</a:t>
            </a:r>
          </a:p>
        </p:txBody>
      </p:sp>
      <p:sp>
        <p:nvSpPr>
          <p:cNvPr id="4" name="矩形 3"/>
          <p:cNvSpPr/>
          <p:nvPr/>
        </p:nvSpPr>
        <p:spPr>
          <a:xfrm>
            <a:off x="660400" y="2758167"/>
            <a:ext cx="9886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zh-CN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既然太阳能有那么多优点，为什么不大范围应用呢？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0806" y="287873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三、太阳能的利用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806" y="5145060"/>
            <a:ext cx="11661913" cy="5539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>
            <a:lvl1pPr marL="0" marR="0" indent="0" algn="l" defTabSz="9144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9200">
              <a:lnSpc>
                <a:spcPct val="10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本堂重点：</a:t>
            </a:r>
            <a:r>
              <a:rPr lang="zh-CN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了解太阳能是人类能源的宝库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和利用太阳能的方式。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806" y="5738410"/>
            <a:ext cx="7535921" cy="5539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>
            <a:lvl1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920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本堂难点：</a:t>
            </a:r>
            <a:r>
              <a:rPr lang="zh-CN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知道利用太阳能的的能量转化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  <a:endParaRPr lang="zh-CN" altLang="en-US" sz="28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806" y="1404443"/>
            <a:ext cx="9204583" cy="33296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0806" y="287873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60400" y="2663153"/>
            <a:ext cx="11582400" cy="280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 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淄博）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如图是一款太阳能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LED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灯，下列相关说法错误的是（     ）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A.ED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灯是由半导体材料制成的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B.LED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灯可以把太阳能转化为电能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太阳能是可再生能源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太阳能是太阳内部发生核裂变释放的能量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8965" y="3460202"/>
            <a:ext cx="2316889" cy="230222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27303" y="1433160"/>
            <a:ext cx="8880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zh-CN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考点一：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太阳能产生的原因</a:t>
            </a:r>
            <a:endParaRPr lang="zh-CN" altLang="zh-CN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8585" y="2046899"/>
            <a:ext cx="3385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【典型例题</a:t>
            </a:r>
            <a:r>
              <a:rPr lang="en-US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4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87320" y="2663153"/>
            <a:ext cx="655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  <a:endParaRPr lang="zh-CN" altLang="en-US" sz="32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0806" y="287873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35116" y="1609195"/>
            <a:ext cx="3488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zh-CN" altLang="zh-CN" sz="32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【迁移训练</a:t>
            </a:r>
            <a:r>
              <a:rPr lang="en-US" altLang="zh-CN" sz="32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32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en-US" altLang="zh-CN" sz="32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0400" y="2345925"/>
            <a:ext cx="11388947" cy="367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  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山东青岛）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下列关于太阳能的说法，错误的是（　　）</a:t>
            </a: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．太阳能是一次能源	                       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．太阳能是由核聚变产生的	</a:t>
            </a: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．当前我国能源消费以直接利用太阳能为主	  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．太阳能是可再生能源</a:t>
            </a:r>
          </a:p>
        </p:txBody>
      </p:sp>
      <p:sp>
        <p:nvSpPr>
          <p:cNvPr id="5" name="矩形 4"/>
          <p:cNvSpPr/>
          <p:nvPr/>
        </p:nvSpPr>
        <p:spPr>
          <a:xfrm>
            <a:off x="8407607" y="2561327"/>
            <a:ext cx="543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0806" y="287873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0400" y="1346208"/>
            <a:ext cx="9286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zh-CN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</a:t>
            </a:r>
            <a:r>
              <a:rPr lang="zh-CN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太阳能的类别</a:t>
            </a:r>
            <a:endParaRPr lang="en-US" altLang="zh-CN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4371" y="1965082"/>
            <a:ext cx="220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【典型例题</a:t>
            </a:r>
            <a:r>
              <a:rPr lang="en-US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4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0400" y="2618055"/>
            <a:ext cx="106026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 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湖北黄冈）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日，由我国发射的嫦娥四号实现了人类首次在月球背面成功着陆。下列有关嫦娥四号巡视器玉兔二号的判断正确的是（　　）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飞行控制中心利用声波控制玉兔二号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飞行控制中心利用电磁波控制玉兔二号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供给玉兔二号的电能是一次能源，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太阳能帆板接收的太阳能是不可再生能源</a:t>
            </a:r>
          </a:p>
        </p:txBody>
      </p:sp>
      <p:sp>
        <p:nvSpPr>
          <p:cNvPr id="11" name="矩形 10"/>
          <p:cNvSpPr/>
          <p:nvPr/>
        </p:nvSpPr>
        <p:spPr>
          <a:xfrm>
            <a:off x="10587464" y="320887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endParaRPr lang="zh-CN" altLang="zh-CN" sz="32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0806" y="287873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613833" y="1334872"/>
            <a:ext cx="10618123" cy="1961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动植物的生长，人类的活动都无法离开太阳。这个发光发热的大火球已经存在了</a:t>
            </a:r>
            <a:r>
              <a:rPr 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亿年之久。你是否了解太阳？人类是否能够从距离地球</a:t>
            </a:r>
            <a:r>
              <a:rPr 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1.5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亿千米远处的太阳上，获取所需的能源？</a:t>
            </a:r>
          </a:p>
        </p:txBody>
      </p:sp>
      <p:sp>
        <p:nvSpPr>
          <p:cNvPr id="9" name="AutoShape 4" descr="http://img4.imgtn.bdimg.com/it/u=2106706456,2280156814&amp;fm=26&amp;gp=0.jpg"/>
          <p:cNvSpPr>
            <a:spLocks noChangeAspect="1" noChangeArrowheads="1"/>
          </p:cNvSpPr>
          <p:nvPr/>
        </p:nvSpPr>
        <p:spPr bwMode="auto">
          <a:xfrm>
            <a:off x="207433" y="-184150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69" y="3440184"/>
            <a:ext cx="3843262" cy="2292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本框 10"/>
          <p:cNvSpPr txBox="1"/>
          <p:nvPr/>
        </p:nvSpPr>
        <p:spPr>
          <a:xfrm>
            <a:off x="650806" y="287873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8089" y="1524520"/>
            <a:ext cx="3488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zh-CN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【迁移训练</a:t>
            </a:r>
            <a:r>
              <a:rPr lang="en-US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en-US" altLang="zh-CN" sz="28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0400" y="2164537"/>
            <a:ext cx="11057276" cy="367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 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鄂州）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下列说法正确的是（     ）</a:t>
            </a: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当有人触电时应立即切断电源</a:t>
            </a: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家中多个大功率用电器可以在同一插线板上同时使用</a:t>
            </a: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光缆通信中光在光纤里一直沿直线传播</a:t>
            </a: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太阳能、风能、核能都是可再生能源</a:t>
            </a:r>
          </a:p>
        </p:txBody>
      </p:sp>
      <p:sp>
        <p:nvSpPr>
          <p:cNvPr id="6" name="矩形 5"/>
          <p:cNvSpPr/>
          <p:nvPr/>
        </p:nvSpPr>
        <p:spPr>
          <a:xfrm>
            <a:off x="5477093" y="234182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endParaRPr lang="zh-CN" altLang="zh-CN" sz="32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0806" y="287873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r="22187"/>
          <a:stretch>
            <a:fillRect/>
          </a:stretch>
        </p:blipFill>
        <p:spPr/>
      </p:pic>
      <p:sp>
        <p:nvSpPr>
          <p:cNvPr id="33" name="Полилиния 32"/>
          <p:cNvSpPr/>
          <p:nvPr/>
        </p:nvSpPr>
        <p:spPr>
          <a:xfrm>
            <a:off x="804225" y="658507"/>
            <a:ext cx="2710004" cy="2710005"/>
          </a:xfrm>
          <a:custGeom>
            <a:avLst/>
            <a:gdLst>
              <a:gd name="connsiteX0" fmla="*/ 2032817 w 4065633"/>
              <a:gd name="connsiteY0" fmla="*/ 0 h 4065635"/>
              <a:gd name="connsiteX1" fmla="*/ 4065633 w 4065633"/>
              <a:gd name="connsiteY1" fmla="*/ 2032817 h 4065635"/>
              <a:gd name="connsiteX2" fmla="*/ 2032817 w 4065633"/>
              <a:gd name="connsiteY2" fmla="*/ 4065635 h 4065635"/>
              <a:gd name="connsiteX3" fmla="*/ 0 w 4065633"/>
              <a:gd name="connsiteY3" fmla="*/ 2032817 h 4065635"/>
              <a:gd name="connsiteX4" fmla="*/ 2032817 w 4065633"/>
              <a:gd name="connsiteY4" fmla="*/ 0 h 406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5633" h="4065635">
                <a:moveTo>
                  <a:pt x="2032817" y="0"/>
                </a:moveTo>
                <a:lnTo>
                  <a:pt x="4065633" y="2032817"/>
                </a:lnTo>
                <a:lnTo>
                  <a:pt x="2032817" y="4065635"/>
                </a:lnTo>
                <a:lnTo>
                  <a:pt x="0" y="2032817"/>
                </a:lnTo>
                <a:lnTo>
                  <a:pt x="2032817" y="0"/>
                </a:lnTo>
                <a:close/>
              </a:path>
            </a:pathLst>
          </a:cu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804225" y="3489491"/>
            <a:ext cx="2710004" cy="2710004"/>
          </a:xfrm>
          <a:custGeom>
            <a:avLst/>
            <a:gdLst>
              <a:gd name="connsiteX0" fmla="*/ 2032817 w 4065633"/>
              <a:gd name="connsiteY0" fmla="*/ 0 h 4065633"/>
              <a:gd name="connsiteX1" fmla="*/ 4065633 w 4065633"/>
              <a:gd name="connsiteY1" fmla="*/ 2032817 h 4065633"/>
              <a:gd name="connsiteX2" fmla="*/ 2032817 w 4065633"/>
              <a:gd name="connsiteY2" fmla="*/ 4065633 h 4065633"/>
              <a:gd name="connsiteX3" fmla="*/ 0 w 4065633"/>
              <a:gd name="connsiteY3" fmla="*/ 2032817 h 4065633"/>
              <a:gd name="connsiteX4" fmla="*/ 2032817 w 4065633"/>
              <a:gd name="connsiteY4" fmla="*/ 0 h 406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5633" h="4065633">
                <a:moveTo>
                  <a:pt x="2032817" y="0"/>
                </a:moveTo>
                <a:lnTo>
                  <a:pt x="4065633" y="2032817"/>
                </a:lnTo>
                <a:lnTo>
                  <a:pt x="2032817" y="4065633"/>
                </a:lnTo>
                <a:lnTo>
                  <a:pt x="0" y="2032817"/>
                </a:lnTo>
                <a:lnTo>
                  <a:pt x="2032817" y="0"/>
                </a:lnTo>
                <a:close/>
              </a:path>
            </a:pathLst>
          </a:cu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604771" y="2433214"/>
            <a:ext cx="5194769" cy="2289914"/>
            <a:chOff x="-4766137" y="1409875"/>
            <a:chExt cx="5194769" cy="2289914"/>
          </a:xfrm>
        </p:grpSpPr>
        <p:sp>
          <p:nvSpPr>
            <p:cNvPr id="30" name="矩形: 圆角 29"/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1D9A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-4714868" y="1409875"/>
              <a:ext cx="5143500" cy="1718764"/>
              <a:chOff x="-4714868" y="1409875"/>
              <a:chExt cx="5143500" cy="1718764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占位符 19"/>
              <p:cNvSpPr txBox="1"/>
              <p:nvPr/>
            </p:nvSpPr>
            <p:spPr>
              <a:xfrm>
                <a:off x="-4708756" y="1927396"/>
                <a:ext cx="4975455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1D9A78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感谢各位的聆听</a:t>
                </a:r>
              </a:p>
            </p:txBody>
          </p:sp>
          <p:sp>
            <p:nvSpPr>
              <p:cNvPr id="36" name="文本占位符 20"/>
              <p:cNvSpPr txBox="1"/>
              <p:nvPr/>
            </p:nvSpPr>
            <p:spPr>
              <a:xfrm>
                <a:off x="-4634858" y="1409875"/>
                <a:ext cx="5063490" cy="4235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第二十二章 能源与可持续发展</a:t>
                </a:r>
              </a:p>
              <a:p>
                <a:pPr marL="0" lvl="0" indent="0">
                  <a:buNone/>
                  <a:defRPr/>
                </a:pP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7" name="矩形: 圆角 36"/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727991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890" latinLnBrk="1">
              <a:defRPr/>
            </a:pPr>
            <a:r>
              <a:rPr lang="zh-CN" altLang="en-US" sz="1760" spc="3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人教版九年级物理（初中）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60400" y="2164884"/>
            <a:ext cx="8066340" cy="33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包括太阳大气、太阳核心、辐射层和对流层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太阳距地球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1.5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亿千米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直径大约是地球的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110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倍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体积是地球的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130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万倍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质量是地球的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33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万倍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核心温度高达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1 500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万摄氏度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2400" kern="0" dirty="0">
                <a:solidFill>
                  <a:srgbClr val="0066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AutoShape 2" descr="http://img4.imgtn.bdimg.com/it/u=2106706456,2280156814&amp;fm=26&amp;gp=0.jpg"/>
          <p:cNvSpPr>
            <a:spLocks noChangeAspect="1" noChangeArrowheads="1"/>
          </p:cNvSpPr>
          <p:nvPr/>
        </p:nvSpPr>
        <p:spPr bwMode="auto">
          <a:xfrm>
            <a:off x="207433" y="-184150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60400" y="1227201"/>
            <a:ext cx="2871697" cy="73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just" defTabSz="685800">
              <a:lnSpc>
                <a:spcPct val="110000"/>
              </a:lnSpc>
              <a:spcBef>
                <a:spcPts val="1350"/>
              </a:spcBef>
              <a:buClr>
                <a:schemeClr val="accent1"/>
              </a:buClr>
              <a:buSzPct val="100000"/>
              <a:buBlip>
                <a:blip r:embed="rId2"/>
              </a:buBlip>
              <a:defRPr sz="15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 defTabSz="685800">
              <a:lnSpc>
                <a:spcPct val="130000"/>
              </a:lnSpc>
              <a:spcAft>
                <a:spcPts val="450"/>
              </a:spcAft>
              <a:buClr>
                <a:srgbClr val="91BEE3"/>
              </a:buClr>
              <a:buFont typeface="幼圆" panose="02010509060101010101" pitchFamily="49" charset="-122"/>
              <a:buChar char=" "/>
              <a:defRPr sz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 Black" panose="020B0A04020102020204" pitchFamily="34" charset="0"/>
                <a:ea typeface="幼圆" panose="02010509060101010101" pitchFamily="49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Black" panose="020B0A04020102020204" pitchFamily="34" charset="0"/>
                <a:ea typeface="幼圆" panose="02010509060101010101" pitchFamily="49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Black" panose="020B0A04020102020204" pitchFamily="34" charset="0"/>
                <a:ea typeface="幼圆" panose="02010509060101010101" pitchFamily="49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Black" panose="020B0A04020102020204" pitchFamily="34" charset="0"/>
                <a:ea typeface="幼圆" panose="02010509060101010101" pitchFamily="49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Black" panose="020B0A04020102020204" pitchFamily="34" charset="0"/>
                <a:ea typeface="幼圆" panose="02010509060101010101" pitchFamily="49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Black" panose="020B0A04020102020204" pitchFamily="34" charset="0"/>
                <a:ea typeface="幼圆" panose="02010509060101010101" pitchFamily="49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Black" panose="020B0A04020102020204" pitchFamily="34" charset="0"/>
                <a:ea typeface="幼圆" panose="02010509060101010101" pitchFamily="49" charset="-122"/>
              </a:defRPr>
            </a:lvl9pPr>
          </a:lstStyle>
          <a:p>
            <a:pPr algn="l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8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太阳的结构</a:t>
            </a:r>
          </a:p>
        </p:txBody>
      </p:sp>
      <p:pic>
        <p:nvPicPr>
          <p:cNvPr id="2053" name="Picture 5" descr="太阳的结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9" b="996"/>
          <a:stretch>
            <a:fillRect/>
          </a:stretch>
        </p:blipFill>
        <p:spPr bwMode="auto">
          <a:xfrm>
            <a:off x="7547456" y="2308899"/>
            <a:ext cx="3236658" cy="3068082"/>
          </a:xfrm>
          <a:prstGeom prst="rect">
            <a:avLst/>
          </a:prstGeom>
          <a:effectLst>
            <a:outerShdw blurRad="3556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650806" y="287873"/>
            <a:ext cx="4958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一、太阳</a:t>
            </a:r>
            <a:r>
              <a:rPr lang="en-US" altLang="zh-CN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——</a:t>
            </a:r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巨大的核能火炉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0400" y="1296465"/>
            <a:ext cx="386900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太阳的能量来源：</a:t>
            </a:r>
          </a:p>
        </p:txBody>
      </p:sp>
      <p:pic>
        <p:nvPicPr>
          <p:cNvPr id="4" name="Picture 22" descr="E:\电子课件编制\22章\3\Sun_gr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6" b="6676"/>
          <a:stretch>
            <a:fillRect/>
          </a:stretch>
        </p:blipFill>
        <p:spPr bwMode="auto">
          <a:xfrm>
            <a:off x="3109529" y="3289538"/>
            <a:ext cx="2023130" cy="1762550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660400" y="1995236"/>
            <a:ext cx="10947491" cy="114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在太阳内部，氢原子核在超高温下发生聚变，释放出巨大的核能。太阳核心每时每刻都在发生氢弹爆炸，太阳就像一个巨大的“核能火炉”。</a:t>
            </a:r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738583" y="5095580"/>
            <a:ext cx="10364846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9200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太阳表面温度约</a:t>
            </a:r>
            <a:r>
              <a:rPr 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6 000 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℃，太阳至今已经稳定地“燃烧”了近</a:t>
            </a:r>
            <a:r>
              <a:rPr 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亿年，而且还能继续“燃烧”</a:t>
            </a:r>
            <a:r>
              <a:rPr 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亿年。</a:t>
            </a:r>
          </a:p>
        </p:txBody>
      </p:sp>
      <p:pic>
        <p:nvPicPr>
          <p:cNvPr id="7" name="图片 6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47" y="3289538"/>
            <a:ext cx="2023130" cy="1762550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650806" y="287873"/>
            <a:ext cx="4958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一、太阳</a:t>
            </a:r>
            <a:r>
              <a:rPr lang="en-US" altLang="zh-CN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——</a:t>
            </a:r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巨大的核能火炉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60400" y="1299056"/>
            <a:ext cx="375418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defTabSz="685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/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太阳能的传递：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6578" y="2134768"/>
            <a:ext cx="11815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400" kern="0" dirty="0">
                <a:solidFill>
                  <a:srgbClr val="00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大部分太阳能以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热</a:t>
            </a:r>
            <a:r>
              <a:rPr lang="zh-CN" altLang="en-US" sz="2400" kern="0" dirty="0">
                <a:solidFill>
                  <a:srgbClr val="00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光</a:t>
            </a:r>
            <a:r>
              <a:rPr lang="zh-CN" altLang="en-US" sz="2400" kern="0" dirty="0">
                <a:solidFill>
                  <a:srgbClr val="00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的形式向四周辐射，传递到地球被接收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2400" kern="0" dirty="0">
              <a:solidFill>
                <a:srgbClr val="000808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3090" y="3652304"/>
            <a:ext cx="9647583" cy="224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）太阳能十分巨大；</a:t>
            </a: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）太阳能供应时间长久；</a:t>
            </a: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00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）太阳能分布广阔，获取方便；</a:t>
            </a: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00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）太阳能安全、清洁、无污染。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56578" y="2816592"/>
            <a:ext cx="304827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太阳能的优点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0806" y="287873"/>
            <a:ext cx="4958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一、太阳</a:t>
            </a:r>
            <a:r>
              <a:rPr lang="en-US" altLang="zh-CN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——</a:t>
            </a:r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巨大的核能火炉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660400" y="5484820"/>
            <a:ext cx="11330608" cy="5232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algn="l" eaLnBrk="1" hangingPunct="1">
              <a:lnSpc>
                <a:spcPct val="150000"/>
              </a:lnSpc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9200">
              <a:lnSpc>
                <a:spcPct val="10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太阳向外辐射的能量中，只有约二十亿分之一传递到地球。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806" y="1222941"/>
            <a:ext cx="11191941" cy="15696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太阳光已经照耀我们的地球近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亿年，地球在这近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亿年中积累的太阳能是我们今天所用大部分能量的源泉。人类的日常生活，也无法离开阳光。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795682" y="3147222"/>
            <a:ext cx="6584231" cy="1628355"/>
            <a:chOff x="2507733" y="3047999"/>
            <a:chExt cx="6584231" cy="1628355"/>
          </a:xfrm>
        </p:grpSpPr>
        <p:pic>
          <p:nvPicPr>
            <p:cNvPr id="4" name="Picture 12" descr="E:\电子课件编制\22章\3\273_1600_3websbook_com.jpg"/>
            <p:cNvPicPr preferRelativeResize="0"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7733" y="3047999"/>
              <a:ext cx="2533398" cy="1628355"/>
            </a:xfrm>
            <a:prstGeom prst="rect">
              <a:avLst/>
            </a:prstGeom>
            <a:noFill/>
            <a:ln>
              <a:noFill/>
            </a:ln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</p:pic>
        <p:pic>
          <p:nvPicPr>
            <p:cNvPr id="7" name="图片 6"/>
            <p:cNvPicPr preferRelativeResize="0"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432" y="3047999"/>
              <a:ext cx="2442532" cy="1628355"/>
            </a:xfrm>
            <a:prstGeom prst="rect">
              <a:avLst/>
            </a:prstGeom>
            <a:noFill/>
            <a:ln>
              <a:noFill/>
            </a:ln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</p:pic>
      </p:grpSp>
      <p:sp>
        <p:nvSpPr>
          <p:cNvPr id="8" name="文本框 7"/>
          <p:cNvSpPr txBox="1"/>
          <p:nvPr/>
        </p:nvSpPr>
        <p:spPr>
          <a:xfrm>
            <a:off x="650806" y="287873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二、太阳是人类能源的宝库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323879"/>
            <a:ext cx="345864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化石能源的形成</a:t>
            </a:r>
          </a:p>
        </p:txBody>
      </p:sp>
      <p:sp>
        <p:nvSpPr>
          <p:cNvPr id="3" name="矩形 14"/>
          <p:cNvSpPr/>
          <p:nvPr/>
        </p:nvSpPr>
        <p:spPr>
          <a:xfrm>
            <a:off x="660400" y="1869898"/>
            <a:ext cx="11879645" cy="169411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远古时期的植物通过光合作用将太阳能转化为生物体内的化学能。</a:t>
            </a: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经过地壳的不断运动，死后的动植物躯体埋在地下和海底。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经过几百万年的复杂变化，变成了煤、石油、天然气。</a:t>
            </a:r>
          </a:p>
        </p:txBody>
      </p:sp>
      <p:sp>
        <p:nvSpPr>
          <p:cNvPr id="7" name="矩形 13"/>
          <p:cNvSpPr>
            <a:spLocks noChangeArrowheads="1"/>
          </p:cNvSpPr>
          <p:nvPr/>
        </p:nvSpPr>
        <p:spPr bwMode="auto">
          <a:xfrm>
            <a:off x="576265" y="5678334"/>
            <a:ext cx="12047913" cy="4616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今天我们开采化石燃料，实际上是开采上亿年前地球接收的太阳能。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670" y="3750322"/>
            <a:ext cx="5291403" cy="17417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0806" y="287873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二、太阳是人类能源的宝库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3092" y="1333877"/>
            <a:ext cx="6096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）石油和天然气的形成：</a:t>
            </a:r>
          </a:p>
        </p:txBody>
      </p:sp>
      <p:sp>
        <p:nvSpPr>
          <p:cNvPr id="3" name="矩形 2"/>
          <p:cNvSpPr/>
          <p:nvPr/>
        </p:nvSpPr>
        <p:spPr>
          <a:xfrm>
            <a:off x="660400" y="1949430"/>
            <a:ext cx="10999304" cy="169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古代海洋或大型湖泊里的大量动植物死亡后，躯体被埋在泥沙下，在缺氧的条件下逐渐分解变化随着地壳的升降运动，又被送到海底，埋在沉积岩里承受高压和地热的烘烤，经过漫长的的转化形成的。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Picture 12" descr="C:\Users\John\AppData\Roaming\Tencent\Users\76476908\QQ\WinTemp\RichOle\[)2DZ6PBE5RCX3FWQYVABQ9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3" t="10190" r="1177"/>
          <a:stretch>
            <a:fillRect/>
          </a:stretch>
        </p:blipFill>
        <p:spPr bwMode="auto">
          <a:xfrm>
            <a:off x="8271501" y="3898665"/>
            <a:ext cx="2400000" cy="1920000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:\Users\John\AppData\Roaming\Tencent\Users\76476908\QQ\WinTemp\RichOle\[)2DZ6PBE5RCX3FWQYVABQ9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1" r="33702"/>
          <a:stretch>
            <a:fillRect/>
          </a:stretch>
        </p:blipFill>
        <p:spPr bwMode="auto">
          <a:xfrm>
            <a:off x="4911878" y="3898665"/>
            <a:ext cx="2400000" cy="1920000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:\Users\John\AppData\Roaming\Tencent\Users\76476908\QQ\WinTemp\RichOle\[)2DZ6PBE5RCX3FWQYVABQ9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t="17281" r="69145" b="3506"/>
          <a:stretch>
            <a:fillRect/>
          </a:stretch>
        </p:blipFill>
        <p:spPr bwMode="auto">
          <a:xfrm>
            <a:off x="1432006" y="3895294"/>
            <a:ext cx="2400000" cy="1920000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650806" y="287873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二、太阳是人类能源的宝库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2142" y="1357370"/>
            <a:ext cx="30717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）煤的形成 </a:t>
            </a:r>
          </a:p>
        </p:txBody>
      </p:sp>
      <p:sp>
        <p:nvSpPr>
          <p:cNvPr id="3" name="矩形 2"/>
          <p:cNvSpPr/>
          <p:nvPr/>
        </p:nvSpPr>
        <p:spPr>
          <a:xfrm>
            <a:off x="660400" y="1972923"/>
            <a:ext cx="11092069" cy="169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千百万年前植物的叶子和根茎，在地面上堆积而成的一层极厚的腐殖质，由于地壳的变动，不断埋入地下，长期与空气隔绝，并在高温高压下，经过一系列物理化学变化形成的。</a:t>
            </a:r>
          </a:p>
        </p:txBody>
      </p:sp>
      <p:pic>
        <p:nvPicPr>
          <p:cNvPr id="3074" name="Picture 2" descr="17504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03" y="3492869"/>
            <a:ext cx="4550595" cy="2401703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650806" y="287873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二、太阳是人类能源的宝库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1520</Words>
  <Application>Microsoft Office PowerPoint</Application>
  <PresentationFormat>宽屏</PresentationFormat>
  <Paragraphs>124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FandolFang R</vt:lpstr>
      <vt:lpstr>思源黑体 CN Light</vt:lpstr>
      <vt:lpstr>Arial</vt:lpstr>
      <vt:lpstr>Calibri</vt:lpstr>
      <vt:lpstr>Calibri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2020-05-16T16:14:00Z</dcterms:created>
  <dcterms:modified xsi:type="dcterms:W3CDTF">2021-01-09T09:55:10Z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