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0"/>
  </p:notesMasterIdLst>
  <p:sldIdLst>
    <p:sldId id="289" r:id="rId2"/>
    <p:sldId id="291" r:id="rId3"/>
    <p:sldId id="270" r:id="rId4"/>
    <p:sldId id="288" r:id="rId5"/>
    <p:sldId id="293" r:id="rId6"/>
    <p:sldId id="294" r:id="rId7"/>
    <p:sldId id="295" r:id="rId8"/>
    <p:sldId id="292" r:id="rId9"/>
    <p:sldId id="296" r:id="rId10"/>
    <p:sldId id="297" r:id="rId11"/>
    <p:sldId id="299" r:id="rId12"/>
    <p:sldId id="307" r:id="rId13"/>
    <p:sldId id="306" r:id="rId14"/>
    <p:sldId id="310" r:id="rId15"/>
    <p:sldId id="311" r:id="rId16"/>
    <p:sldId id="313" r:id="rId17"/>
    <p:sldId id="290" r:id="rId18"/>
    <p:sldId id="287" r:id="rId19"/>
  </p:sldIdLst>
  <p:sldSz cx="12192000" cy="6858000"/>
  <p:notesSz cx="6858000" cy="91440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63" userDrawn="1">
          <p15:clr>
            <a:srgbClr val="A4A3A4"/>
          </p15:clr>
        </p15:guide>
        <p15:guide id="4" orient="horz" pos="712"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4C22"/>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p:cViewPr varScale="1">
        <p:scale>
          <a:sx n="103" d="100"/>
          <a:sy n="103" d="100"/>
        </p:scale>
        <p:origin x="984" y="96"/>
      </p:cViewPr>
      <p:guideLst>
        <p:guide pos="416"/>
        <p:guide pos="7256"/>
        <p:guide orient="horz" pos="663"/>
        <p:guide orient="horz" pos="712"/>
        <p:guide orient="horz" pos="3928"/>
        <p:guide orient="horz" pos="38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EFC0A7B0-C9FC-4C23-A316-91FD814EC37E}" type="datetimeFigureOut">
              <a:rPr lang="zh-CN" altLang="en-US" smtClean="0"/>
              <a:pPr/>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6BD7C655-110B-4235-86F0-3B60927A4885}" type="slidenum">
              <a:rPr lang="zh-CN" altLang="en-US" smtClean="0"/>
              <a:pPr/>
              <a:t>‹#›</a:t>
            </a:fld>
            <a:endParaRPr lang="zh-CN" altLang="en-US" dirty="0"/>
          </a:p>
        </p:txBody>
      </p:sp>
    </p:spTree>
    <p:extLst>
      <p:ext uri="{BB962C8B-B14F-4D97-AF65-F5344CB8AC3E}">
        <p14:creationId xmlns:p14="http://schemas.microsoft.com/office/powerpoint/2010/main" val="159270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BD7C655-110B-4235-86F0-3B60927A4885}" type="slidenum">
              <a:rPr lang="zh-CN" altLang="en-US" smtClean="0"/>
              <a:t>1</a:t>
            </a:fld>
            <a:endParaRPr lang="zh-CN" altLang="en-US"/>
          </a:p>
        </p:txBody>
      </p:sp>
    </p:spTree>
    <p:extLst>
      <p:ext uri="{BB962C8B-B14F-4D97-AF65-F5344CB8AC3E}">
        <p14:creationId xmlns:p14="http://schemas.microsoft.com/office/powerpoint/2010/main" val="2076099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BD7C655-110B-4235-86F0-3B60927A4885}" type="slidenum">
              <a:rPr lang="zh-CN" altLang="en-US" smtClean="0"/>
              <a:t>2</a:t>
            </a:fld>
            <a:endParaRPr lang="zh-CN" altLang="en-US"/>
          </a:p>
        </p:txBody>
      </p:sp>
    </p:spTree>
    <p:extLst>
      <p:ext uri="{BB962C8B-B14F-4D97-AF65-F5344CB8AC3E}">
        <p14:creationId xmlns:p14="http://schemas.microsoft.com/office/powerpoint/2010/main" val="2136394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BD7C655-110B-4235-86F0-3B60927A4885}" type="slidenum">
              <a:rPr lang="zh-CN" altLang="en-US" smtClean="0"/>
              <a:t>17</a:t>
            </a:fld>
            <a:endParaRPr lang="zh-CN" altLang="en-US"/>
          </a:p>
        </p:txBody>
      </p:sp>
    </p:spTree>
    <p:extLst>
      <p:ext uri="{BB962C8B-B14F-4D97-AF65-F5344CB8AC3E}">
        <p14:creationId xmlns:p14="http://schemas.microsoft.com/office/powerpoint/2010/main" val="627626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1636723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2_Custom Layout">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5F763277-0DB9-4734-870F-A6256D3CE238}"/>
              </a:ext>
            </a:extLst>
          </p:cNvPr>
          <p:cNvSpPr>
            <a:spLocks noGrp="1"/>
          </p:cNvSpPr>
          <p:nvPr>
            <p:ph type="pic" sz="quarter" idx="10"/>
          </p:nvPr>
        </p:nvSpPr>
        <p:spPr>
          <a:xfrm>
            <a:off x="5696262" y="2314732"/>
            <a:ext cx="2102370" cy="2102370"/>
          </a:xfrm>
          <a:custGeom>
            <a:avLst/>
            <a:gdLst>
              <a:gd name="connsiteX0" fmla="*/ 0 w 2102370"/>
              <a:gd name="connsiteY0" fmla="*/ 0 h 2102370"/>
              <a:gd name="connsiteX1" fmla="*/ 2102370 w 2102370"/>
              <a:gd name="connsiteY1" fmla="*/ 0 h 2102370"/>
              <a:gd name="connsiteX2" fmla="*/ 2102370 w 2102370"/>
              <a:gd name="connsiteY2" fmla="*/ 2102370 h 2102370"/>
              <a:gd name="connsiteX3" fmla="*/ 0 w 2102370"/>
              <a:gd name="connsiteY3" fmla="*/ 2102370 h 2102370"/>
            </a:gdLst>
            <a:ahLst/>
            <a:cxnLst>
              <a:cxn ang="0">
                <a:pos x="connsiteX0" y="connsiteY0"/>
              </a:cxn>
              <a:cxn ang="0">
                <a:pos x="connsiteX1" y="connsiteY1"/>
              </a:cxn>
              <a:cxn ang="0">
                <a:pos x="connsiteX2" y="connsiteY2"/>
              </a:cxn>
              <a:cxn ang="0">
                <a:pos x="connsiteX3" y="connsiteY3"/>
              </a:cxn>
            </a:cxnLst>
            <a:rect l="l" t="t" r="r" b="b"/>
            <a:pathLst>
              <a:path w="2102370" h="2102370">
                <a:moveTo>
                  <a:pt x="0" y="0"/>
                </a:moveTo>
                <a:lnTo>
                  <a:pt x="2102370" y="0"/>
                </a:lnTo>
                <a:lnTo>
                  <a:pt x="2102370" y="2102370"/>
                </a:lnTo>
                <a:lnTo>
                  <a:pt x="0" y="2102370"/>
                </a:lnTo>
                <a:close/>
              </a:path>
            </a:pathLst>
          </a:custGeom>
        </p:spPr>
        <p:txBody>
          <a:bodyPr wrap="square">
            <a:noAutofit/>
          </a:bodyPr>
          <a:lstStyle>
            <a:lvl1pPr>
              <a:defRPr sz="1400"/>
            </a:lvl1pPr>
          </a:lstStyle>
          <a:p>
            <a:endParaRPr lang="en-US"/>
          </a:p>
        </p:txBody>
      </p:sp>
      <p:sp>
        <p:nvSpPr>
          <p:cNvPr id="13" name="Picture Placeholder 12">
            <a:extLst>
              <a:ext uri="{FF2B5EF4-FFF2-40B4-BE49-F238E27FC236}">
                <a16:creationId xmlns:a16="http://schemas.microsoft.com/office/drawing/2014/main" id="{C49441E2-144C-4857-9763-D4B3FDCF3415}"/>
              </a:ext>
            </a:extLst>
          </p:cNvPr>
          <p:cNvSpPr>
            <a:spLocks noGrp="1"/>
          </p:cNvSpPr>
          <p:nvPr>
            <p:ph type="pic" sz="quarter" idx="11"/>
          </p:nvPr>
        </p:nvSpPr>
        <p:spPr>
          <a:xfrm>
            <a:off x="8217108" y="539646"/>
            <a:ext cx="1993692" cy="1993692"/>
          </a:xfrm>
          <a:custGeom>
            <a:avLst/>
            <a:gdLst>
              <a:gd name="connsiteX0" fmla="*/ 0 w 1993692"/>
              <a:gd name="connsiteY0" fmla="*/ 0 h 1993692"/>
              <a:gd name="connsiteX1" fmla="*/ 1993692 w 1993692"/>
              <a:gd name="connsiteY1" fmla="*/ 0 h 1993692"/>
              <a:gd name="connsiteX2" fmla="*/ 1993692 w 1993692"/>
              <a:gd name="connsiteY2" fmla="*/ 1993692 h 1993692"/>
              <a:gd name="connsiteX3" fmla="*/ 0 w 1993692"/>
              <a:gd name="connsiteY3" fmla="*/ 1993692 h 1993692"/>
            </a:gdLst>
            <a:ahLst/>
            <a:cxnLst>
              <a:cxn ang="0">
                <a:pos x="connsiteX0" y="connsiteY0"/>
              </a:cxn>
              <a:cxn ang="0">
                <a:pos x="connsiteX1" y="connsiteY1"/>
              </a:cxn>
              <a:cxn ang="0">
                <a:pos x="connsiteX2" y="connsiteY2"/>
              </a:cxn>
              <a:cxn ang="0">
                <a:pos x="connsiteX3" y="connsiteY3"/>
              </a:cxn>
            </a:cxnLst>
            <a:rect l="l" t="t" r="r" b="b"/>
            <a:pathLst>
              <a:path w="1993692" h="1993692">
                <a:moveTo>
                  <a:pt x="0" y="0"/>
                </a:moveTo>
                <a:lnTo>
                  <a:pt x="1993692" y="0"/>
                </a:lnTo>
                <a:lnTo>
                  <a:pt x="1993692" y="1993692"/>
                </a:lnTo>
                <a:lnTo>
                  <a:pt x="0" y="1993692"/>
                </a:lnTo>
                <a:close/>
              </a:path>
            </a:pathLst>
          </a:custGeom>
        </p:spPr>
        <p:txBody>
          <a:bodyPr wrap="square">
            <a:noAutofit/>
          </a:bodyPr>
          <a:lstStyle>
            <a:lvl1pPr>
              <a:defRPr sz="1400"/>
            </a:lvl1pPr>
          </a:lstStyle>
          <a:p>
            <a:endParaRPr lang="en-US"/>
          </a:p>
        </p:txBody>
      </p:sp>
      <p:sp>
        <p:nvSpPr>
          <p:cNvPr id="11" name="Picture Placeholder 10">
            <a:extLst>
              <a:ext uri="{FF2B5EF4-FFF2-40B4-BE49-F238E27FC236}">
                <a16:creationId xmlns:a16="http://schemas.microsoft.com/office/drawing/2014/main" id="{5D363D9E-BF52-4080-B578-31422D0223DA}"/>
              </a:ext>
            </a:extLst>
          </p:cNvPr>
          <p:cNvSpPr>
            <a:spLocks noGrp="1"/>
          </p:cNvSpPr>
          <p:nvPr>
            <p:ph type="pic" sz="quarter" idx="12"/>
          </p:nvPr>
        </p:nvSpPr>
        <p:spPr>
          <a:xfrm>
            <a:off x="8217108" y="3019268"/>
            <a:ext cx="2620780" cy="2522630"/>
          </a:xfrm>
          <a:custGeom>
            <a:avLst/>
            <a:gdLst>
              <a:gd name="connsiteX0" fmla="*/ 0 w 2620780"/>
              <a:gd name="connsiteY0" fmla="*/ 0 h 2522630"/>
              <a:gd name="connsiteX1" fmla="*/ 2620780 w 2620780"/>
              <a:gd name="connsiteY1" fmla="*/ 0 h 2522630"/>
              <a:gd name="connsiteX2" fmla="*/ 2620780 w 2620780"/>
              <a:gd name="connsiteY2" fmla="*/ 2522630 h 2522630"/>
              <a:gd name="connsiteX3" fmla="*/ 0 w 2620780"/>
              <a:gd name="connsiteY3" fmla="*/ 2522630 h 2522630"/>
            </a:gdLst>
            <a:ahLst/>
            <a:cxnLst>
              <a:cxn ang="0">
                <a:pos x="connsiteX0" y="connsiteY0"/>
              </a:cxn>
              <a:cxn ang="0">
                <a:pos x="connsiteX1" y="connsiteY1"/>
              </a:cxn>
              <a:cxn ang="0">
                <a:pos x="connsiteX2" y="connsiteY2"/>
              </a:cxn>
              <a:cxn ang="0">
                <a:pos x="connsiteX3" y="connsiteY3"/>
              </a:cxn>
            </a:cxnLst>
            <a:rect l="l" t="t" r="r" b="b"/>
            <a:pathLst>
              <a:path w="2620780" h="2522630">
                <a:moveTo>
                  <a:pt x="0" y="0"/>
                </a:moveTo>
                <a:lnTo>
                  <a:pt x="2620780" y="0"/>
                </a:lnTo>
                <a:lnTo>
                  <a:pt x="2620780" y="2522630"/>
                </a:lnTo>
                <a:lnTo>
                  <a:pt x="0" y="2522630"/>
                </a:lnTo>
                <a:close/>
              </a:path>
            </a:pathLst>
          </a:custGeom>
        </p:spPr>
        <p:txBody>
          <a:bodyPr wrap="square">
            <a:noAutofit/>
          </a:bodyPr>
          <a:lstStyle>
            <a:lvl1pPr>
              <a:defRPr sz="1400"/>
            </a:lvl1pPr>
          </a:lstStyle>
          <a:p>
            <a:endParaRPr lang="en-US"/>
          </a:p>
        </p:txBody>
      </p:sp>
    </p:spTree>
    <p:extLst>
      <p:ext uri="{BB962C8B-B14F-4D97-AF65-F5344CB8AC3E}">
        <p14:creationId xmlns:p14="http://schemas.microsoft.com/office/powerpoint/2010/main" val="119427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F8C0D83F-46A5-4953-9E18-4E9F5DC0C311}"/>
              </a:ext>
            </a:extLst>
          </p:cNvPr>
          <p:cNvGrpSpPr/>
          <p:nvPr userDrawn="1"/>
        </p:nvGrpSpPr>
        <p:grpSpPr>
          <a:xfrm>
            <a:off x="449944" y="333829"/>
            <a:ext cx="624114" cy="615855"/>
            <a:chOff x="449943" y="333829"/>
            <a:chExt cx="899659" cy="887753"/>
          </a:xfrm>
        </p:grpSpPr>
        <p:sp>
          <p:nvSpPr>
            <p:cNvPr id="6" name="矩形 5">
              <a:extLst>
                <a:ext uri="{FF2B5EF4-FFF2-40B4-BE49-F238E27FC236}">
                  <a16:creationId xmlns:a16="http://schemas.microsoft.com/office/drawing/2014/main" id="{72C6528A-5A81-4D23-AD8B-A3D70356BFB8}"/>
                </a:ext>
              </a:extLst>
            </p:cNvPr>
            <p:cNvSpPr/>
            <p:nvPr userDrawn="1"/>
          </p:nvSpPr>
          <p:spPr>
            <a:xfrm>
              <a:off x="449943" y="333829"/>
              <a:ext cx="754742" cy="75474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581A545C-3018-477D-B366-7D1D8345A93E}"/>
                </a:ext>
              </a:extLst>
            </p:cNvPr>
            <p:cNvSpPr/>
            <p:nvPr userDrawn="1"/>
          </p:nvSpPr>
          <p:spPr>
            <a:xfrm>
              <a:off x="787399" y="659379"/>
              <a:ext cx="562203" cy="562203"/>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166521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2F153D-2634-4A61-86A1-BC20FEA3FC3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17F7F9A-A884-481E-94FE-076C159260E5}"/>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8BC00A4-AC4B-428D-91CB-B3D28DBEAC09}"/>
              </a:ext>
            </a:extLst>
          </p:cNvPr>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a:extLst>
              <a:ext uri="{FF2B5EF4-FFF2-40B4-BE49-F238E27FC236}">
                <a16:creationId xmlns:a16="http://schemas.microsoft.com/office/drawing/2014/main" id="{6A8006B1-F14B-4844-9FBA-D5F2D8F4AF1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6CF8928-CF5D-4210-A8FC-3389789EF6F8}"/>
              </a:ext>
            </a:extLst>
          </p:cNvPr>
          <p:cNvSpPr>
            <a:spLocks noGrp="1"/>
          </p:cNvSpPr>
          <p:nvPr>
            <p:ph type="sldNum" sz="quarter" idx="12"/>
          </p:nvPr>
        </p:nvSpPr>
        <p:spPr/>
        <p:txBody>
          <a:bodyPr/>
          <a:lstStyle/>
          <a:p>
            <a:fld id="{643A03F8-67D8-4B14-B435-8036BD8CFE83}" type="slidenum">
              <a:rPr lang="zh-CN" altLang="en-US" smtClean="0"/>
              <a:t>‹#›</a:t>
            </a:fld>
            <a:endParaRPr lang="zh-CN" altLang="en-US"/>
          </a:p>
        </p:txBody>
      </p:sp>
    </p:spTree>
    <p:extLst>
      <p:ext uri="{BB962C8B-B14F-4D97-AF65-F5344CB8AC3E}">
        <p14:creationId xmlns:p14="http://schemas.microsoft.com/office/powerpoint/2010/main" val="3423469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89824283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0.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9.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4.bin"/><Relationship Id="rId1" Type="http://schemas.openxmlformats.org/officeDocument/2006/relationships/slideLayout" Target="../slideLayouts/slideLayout2.xml"/><Relationship Id="rId6" Type="http://schemas.openxmlformats.org/officeDocument/2006/relationships/oleObject" Target="../embeddings/oleObject6.bin"/><Relationship Id="rId5" Type="http://schemas.openxmlformats.org/officeDocument/2006/relationships/image" Target="../media/image12.wmf"/><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图片占位符 48">
            <a:extLst>
              <a:ext uri="{FF2B5EF4-FFF2-40B4-BE49-F238E27FC236}">
                <a16:creationId xmlns:a16="http://schemas.microsoft.com/office/drawing/2014/main" id="{5A18A451-C8BD-4A11-B690-D4DB4909EA93}"/>
              </a:ext>
            </a:extLst>
          </p:cNvPr>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11056" r="11056"/>
          <a:stretch>
            <a:fillRect/>
          </a:stretch>
        </p:blipFill>
        <p:spPr/>
      </p:pic>
      <p:pic>
        <p:nvPicPr>
          <p:cNvPr id="30" name="图片占位符 29">
            <a:extLst>
              <a:ext uri="{FF2B5EF4-FFF2-40B4-BE49-F238E27FC236}">
                <a16:creationId xmlns:a16="http://schemas.microsoft.com/office/drawing/2014/main" id="{A7C486BC-3355-482D-9A6A-2BFCF1A512BD}"/>
              </a:ext>
            </a:extLst>
          </p:cNvP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l="16641" r="16641"/>
          <a:stretch>
            <a:fillRect/>
          </a:stretch>
        </p:blipFill>
        <p:spPr/>
      </p:pic>
      <p:pic>
        <p:nvPicPr>
          <p:cNvPr id="3" name="图片占位符 2">
            <a:extLst>
              <a:ext uri="{FF2B5EF4-FFF2-40B4-BE49-F238E27FC236}">
                <a16:creationId xmlns:a16="http://schemas.microsoft.com/office/drawing/2014/main" id="{C518B53C-88AB-4E1A-9D6C-F7E4A5738115}"/>
              </a:ext>
            </a:extLst>
          </p:cNvPr>
          <p:cNvPicPr>
            <a:picLocks noGrp="1" noChangeAspect="1"/>
          </p:cNvPicPr>
          <p:nvPr>
            <p:ph type="pic" sz="quarter" idx="11"/>
          </p:nvPr>
        </p:nvPicPr>
        <p:blipFill>
          <a:blip r:embed="rId5" cstate="print">
            <a:extLst>
              <a:ext uri="{28A0092B-C50C-407E-A947-70E740481C1C}">
                <a14:useLocalDpi xmlns:a14="http://schemas.microsoft.com/office/drawing/2010/main" val="0"/>
              </a:ext>
            </a:extLst>
          </a:blip>
          <a:srcRect l="21875" r="21875"/>
          <a:stretch>
            <a:fillRect/>
          </a:stretch>
        </p:blipFill>
        <p:spPr/>
      </p:pic>
      <p:sp>
        <p:nvSpPr>
          <p:cNvPr id="14" name="Rectangle 13">
            <a:extLst>
              <a:ext uri="{FF2B5EF4-FFF2-40B4-BE49-F238E27FC236}">
                <a16:creationId xmlns:a16="http://schemas.microsoft.com/office/drawing/2014/main" id="{394D97BE-C69D-48B7-8AAB-A234FE8401E5}"/>
              </a:ext>
            </a:extLst>
          </p:cNvPr>
          <p:cNvSpPr/>
          <p:nvPr/>
        </p:nvSpPr>
        <p:spPr>
          <a:xfrm>
            <a:off x="7415646" y="2393578"/>
            <a:ext cx="1531310" cy="148935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23232"/>
              </a:solidFill>
              <a:effectLst/>
              <a:uLnTx/>
              <a:uFillTx/>
              <a:cs typeface="+mn-ea"/>
              <a:sym typeface="+mn-lt"/>
            </a:endParaRPr>
          </a:p>
        </p:txBody>
      </p:sp>
      <p:sp>
        <p:nvSpPr>
          <p:cNvPr id="35" name="Rectangle 13">
            <a:extLst>
              <a:ext uri="{FF2B5EF4-FFF2-40B4-BE49-F238E27FC236}">
                <a16:creationId xmlns:a16="http://schemas.microsoft.com/office/drawing/2014/main" id="{E0344709-6ECB-4626-BC90-D6E90A993C79}"/>
              </a:ext>
            </a:extLst>
          </p:cNvPr>
          <p:cNvSpPr/>
          <p:nvPr/>
        </p:nvSpPr>
        <p:spPr>
          <a:xfrm>
            <a:off x="7223524" y="5029826"/>
            <a:ext cx="898646" cy="8740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23232"/>
              </a:solidFill>
              <a:effectLst/>
              <a:uLnTx/>
              <a:uFillTx/>
              <a:cs typeface="+mn-ea"/>
              <a:sym typeface="+mn-lt"/>
            </a:endParaRPr>
          </a:p>
        </p:txBody>
      </p:sp>
      <p:sp>
        <p:nvSpPr>
          <p:cNvPr id="36" name="Rectangle 13">
            <a:extLst>
              <a:ext uri="{FF2B5EF4-FFF2-40B4-BE49-F238E27FC236}">
                <a16:creationId xmlns:a16="http://schemas.microsoft.com/office/drawing/2014/main" id="{9A160E22-3F62-410F-83FA-B45CFD4A2EE7}"/>
              </a:ext>
            </a:extLst>
          </p:cNvPr>
          <p:cNvSpPr/>
          <p:nvPr/>
        </p:nvSpPr>
        <p:spPr>
          <a:xfrm>
            <a:off x="10552040" y="2264231"/>
            <a:ext cx="898646" cy="874022"/>
          </a:xfrm>
          <a:prstGeom prst="rect">
            <a:avLst/>
          </a:prstGeom>
          <a:solidFill>
            <a:schemeClr val="accent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23232"/>
              </a:solidFill>
              <a:effectLst/>
              <a:uLnTx/>
              <a:uFillTx/>
              <a:cs typeface="+mn-ea"/>
              <a:sym typeface="+mn-lt"/>
            </a:endParaRPr>
          </a:p>
        </p:txBody>
      </p:sp>
      <p:grpSp>
        <p:nvGrpSpPr>
          <p:cNvPr id="37" name="组合 36">
            <a:extLst>
              <a:ext uri="{FF2B5EF4-FFF2-40B4-BE49-F238E27FC236}">
                <a16:creationId xmlns:a16="http://schemas.microsoft.com/office/drawing/2014/main" id="{763537AC-696B-4481-888B-B0B3EB39077D}"/>
              </a:ext>
            </a:extLst>
          </p:cNvPr>
          <p:cNvGrpSpPr/>
          <p:nvPr/>
        </p:nvGrpSpPr>
        <p:grpSpPr>
          <a:xfrm>
            <a:off x="614853" y="2433214"/>
            <a:ext cx="5481148" cy="2289914"/>
            <a:chOff x="-4766137" y="1409875"/>
            <a:chExt cx="5481148" cy="2289914"/>
          </a:xfrm>
        </p:grpSpPr>
        <p:sp>
          <p:nvSpPr>
            <p:cNvPr id="38" name="矩形: 圆角 37">
              <a:extLst>
                <a:ext uri="{FF2B5EF4-FFF2-40B4-BE49-F238E27FC236}">
                  <a16:creationId xmlns:a16="http://schemas.microsoft.com/office/drawing/2014/main" id="{42641367-7951-4D38-89BA-8B656FED9E2A}"/>
                </a:ext>
              </a:extLst>
            </p:cNvPr>
            <p:cNvSpPr/>
            <p:nvPr/>
          </p:nvSpPr>
          <p:spPr>
            <a:xfrm>
              <a:off x="-4766137" y="3345066"/>
              <a:ext cx="3562392" cy="354723"/>
            </a:xfrm>
            <a:prstGeom prst="roundRect">
              <a:avLst>
                <a:gd name="adj" fmla="val 50000"/>
              </a:avLst>
            </a:prstGeom>
            <a:solidFill>
              <a:srgbClr val="E84C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defRPr/>
              </a:pPr>
              <a:r>
                <a:rPr lang="zh-CN" altLang="en-US" sz="1600">
                  <a:solidFill>
                    <a:prstClr val="white"/>
                  </a:solidFill>
                  <a:cs typeface="+mn-ea"/>
                  <a:sym typeface="+mn-lt"/>
                </a:rPr>
                <a:t>讲解人：</a:t>
              </a:r>
              <a:r>
                <a:rPr lang="en-US" altLang="zh-CN" sz="1600">
                  <a:solidFill>
                    <a:prstClr val="white"/>
                  </a:solidFill>
                  <a:cs typeface="+mn-ea"/>
                  <a:sym typeface="+mn-lt"/>
                </a:rPr>
                <a:t>xippt  </a:t>
              </a:r>
              <a:r>
                <a:rPr lang="zh-CN" altLang="en-US" sz="1600">
                  <a:solidFill>
                    <a:prstClr val="white"/>
                  </a:solidFill>
                  <a:cs typeface="+mn-ea"/>
                  <a:sym typeface="+mn-lt"/>
                </a:rPr>
                <a:t>时间：</a:t>
              </a:r>
              <a:r>
                <a:rPr lang="en-US" altLang="zh-CN" sz="1600">
                  <a:solidFill>
                    <a:prstClr val="white"/>
                  </a:solidFill>
                  <a:cs typeface="+mn-ea"/>
                  <a:sym typeface="+mn-lt"/>
                </a:rPr>
                <a:t>2020.5.20</a:t>
              </a:r>
              <a:endParaRPr lang="en-US" altLang="zh-CN" sz="1600" dirty="0">
                <a:solidFill>
                  <a:prstClr val="white"/>
                </a:solidFill>
                <a:cs typeface="+mn-ea"/>
                <a:sym typeface="+mn-lt"/>
              </a:endParaRPr>
            </a:p>
          </p:txBody>
        </p:sp>
        <p:grpSp>
          <p:nvGrpSpPr>
            <p:cNvPr id="39" name="组合 38">
              <a:extLst>
                <a:ext uri="{FF2B5EF4-FFF2-40B4-BE49-F238E27FC236}">
                  <a16:creationId xmlns:a16="http://schemas.microsoft.com/office/drawing/2014/main" id="{F3BF5FAA-11B6-4EAA-B98D-ABB0277582CB}"/>
                </a:ext>
              </a:extLst>
            </p:cNvPr>
            <p:cNvGrpSpPr/>
            <p:nvPr/>
          </p:nvGrpSpPr>
          <p:grpSpPr>
            <a:xfrm>
              <a:off x="-4714868" y="1409875"/>
              <a:ext cx="5429879" cy="1718764"/>
              <a:chOff x="-4714868" y="1409875"/>
              <a:chExt cx="5429879" cy="1718764"/>
            </a:xfrm>
          </p:grpSpPr>
          <p:sp>
            <p:nvSpPr>
              <p:cNvPr id="40" name="文本框 39">
                <a:extLst>
                  <a:ext uri="{FF2B5EF4-FFF2-40B4-BE49-F238E27FC236}">
                    <a16:creationId xmlns:a16="http://schemas.microsoft.com/office/drawing/2014/main" id="{07B1FCB9-3B75-4930-A51B-ECE8628ADCC6}"/>
                  </a:ext>
                </a:extLst>
              </p:cNvPr>
              <p:cNvSpPr txBox="1"/>
              <p:nvPr/>
            </p:nvSpPr>
            <p:spPr>
              <a:xfrm>
                <a:off x="-4714868" y="2808615"/>
                <a:ext cx="5254618" cy="320024"/>
              </a:xfrm>
              <a:prstGeom prst="rect">
                <a:avLst/>
              </a:prstGeom>
              <a:noFill/>
            </p:spPr>
            <p:txBody>
              <a:bodyPr wrap="square" rtlCol="0">
                <a:spAutoFit/>
              </a:bodyPr>
              <a:lstStyle/>
              <a:p>
                <a:pPr algn="dist">
                  <a:lnSpc>
                    <a:spcPct val="150000"/>
                  </a:lnSpc>
                </a:pPr>
                <a:r>
                  <a:rPr lang="en-US" altLang="zh-CN" sz="1100" dirty="0">
                    <a:solidFill>
                      <a:schemeClr val="tx1">
                        <a:lumMod val="65000"/>
                        <a:lumOff val="35000"/>
                      </a:schemeClr>
                    </a:solidFill>
                    <a:cs typeface="+mn-ea"/>
                    <a:sym typeface="+mn-lt"/>
                  </a:rPr>
                  <a:t>MENTAL HEALTH COUNSELING PPT</a:t>
                </a:r>
              </a:p>
            </p:txBody>
          </p:sp>
          <p:cxnSp>
            <p:nvCxnSpPr>
              <p:cNvPr id="41" name="直接连接符 40">
                <a:extLst>
                  <a:ext uri="{FF2B5EF4-FFF2-40B4-BE49-F238E27FC236}">
                    <a16:creationId xmlns:a16="http://schemas.microsoft.com/office/drawing/2014/main" id="{3FC6579B-E2D0-472F-9BDC-A9BAF274195B}"/>
                  </a:ext>
                </a:extLst>
              </p:cNvPr>
              <p:cNvCxnSpPr>
                <a:cxnSpLocks/>
              </p:cNvCxnSpPr>
              <p:nvPr/>
            </p:nvCxnSpPr>
            <p:spPr>
              <a:xfrm>
                <a:off x="-4634728" y="2827846"/>
                <a:ext cx="517447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文本占位符 19">
                <a:extLst>
                  <a:ext uri="{FF2B5EF4-FFF2-40B4-BE49-F238E27FC236}">
                    <a16:creationId xmlns:a16="http://schemas.microsoft.com/office/drawing/2014/main" id="{55095726-63E5-450F-8723-ECF49E7940F9}"/>
                  </a:ext>
                </a:extLst>
              </p:cNvPr>
              <p:cNvSpPr txBox="1">
                <a:spLocks/>
              </p:cNvSpPr>
              <p:nvPr/>
            </p:nvSpPr>
            <p:spPr>
              <a:xfrm>
                <a:off x="-4708755" y="1927396"/>
                <a:ext cx="5423766" cy="7566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4800" b="1" dirty="0">
                    <a:solidFill>
                      <a:srgbClr val="E84C22"/>
                    </a:solidFill>
                    <a:cs typeface="+mn-ea"/>
                    <a:sym typeface="+mn-lt"/>
                  </a:rPr>
                  <a:t>第</a:t>
                </a:r>
                <a:r>
                  <a:rPr lang="en-US" altLang="zh-CN" sz="4800" b="1" dirty="0">
                    <a:solidFill>
                      <a:srgbClr val="E84C22"/>
                    </a:solidFill>
                    <a:cs typeface="+mn-ea"/>
                    <a:sym typeface="+mn-lt"/>
                  </a:rPr>
                  <a:t>2</a:t>
                </a:r>
                <a:r>
                  <a:rPr lang="zh-CN" altLang="en-US" sz="4800" b="1" dirty="0">
                    <a:solidFill>
                      <a:srgbClr val="E84C22"/>
                    </a:solidFill>
                    <a:cs typeface="+mn-ea"/>
                    <a:sym typeface="+mn-lt"/>
                  </a:rPr>
                  <a:t>节 欧姆定律</a:t>
                </a:r>
              </a:p>
            </p:txBody>
          </p:sp>
          <p:sp>
            <p:nvSpPr>
              <p:cNvPr id="43" name="文本占位符 20">
                <a:extLst>
                  <a:ext uri="{FF2B5EF4-FFF2-40B4-BE49-F238E27FC236}">
                    <a16:creationId xmlns:a16="http://schemas.microsoft.com/office/drawing/2014/main" id="{687BC835-8D61-4D76-A52B-D6D803DD16E3}"/>
                  </a:ext>
                </a:extLst>
              </p:cNvPr>
              <p:cNvSpPr txBox="1">
                <a:spLocks/>
              </p:cNvSpPr>
              <p:nvPr/>
            </p:nvSpPr>
            <p:spPr>
              <a:xfrm>
                <a:off x="-4634728" y="1409875"/>
                <a:ext cx="3686156" cy="42327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cs typeface="+mn-ea"/>
                    <a:sym typeface="+mn-lt"/>
                  </a:rPr>
                  <a:t>第十七章   欧姆定律</a:t>
                </a:r>
                <a:endParaRPr kumimoji="0" lang="en-US" altLang="zh-CN" sz="2800" b="0" i="0" u="none" strike="noStrike" kern="1200" cap="none" spc="0" normalizeH="0" baseline="0" noProof="0" dirty="0">
                  <a:ln>
                    <a:noFill/>
                  </a:ln>
                  <a:solidFill>
                    <a:prstClr val="black"/>
                  </a:solidFill>
                  <a:effectLst/>
                  <a:uLnTx/>
                  <a:uFillTx/>
                  <a:cs typeface="+mn-ea"/>
                  <a:sym typeface="+mn-lt"/>
                </a:endParaRPr>
              </a:p>
            </p:txBody>
          </p:sp>
        </p:grpSp>
      </p:grpSp>
      <p:sp>
        <p:nvSpPr>
          <p:cNvPr id="44" name="矩形: 圆角 43">
            <a:extLst>
              <a:ext uri="{FF2B5EF4-FFF2-40B4-BE49-F238E27FC236}">
                <a16:creationId xmlns:a16="http://schemas.microsoft.com/office/drawing/2014/main" id="{34B477E6-24E6-4554-8347-942705896F2C}"/>
              </a:ext>
            </a:extLst>
          </p:cNvPr>
          <p:cNvSpPr/>
          <p:nvPr/>
        </p:nvSpPr>
        <p:spPr>
          <a:xfrm>
            <a:off x="-488120" y="6172043"/>
            <a:ext cx="1462064" cy="114457"/>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5" name="矩形 44">
            <a:extLst>
              <a:ext uri="{FF2B5EF4-FFF2-40B4-BE49-F238E27FC236}">
                <a16:creationId xmlns:a16="http://schemas.microsoft.com/office/drawing/2014/main" id="{4A28A629-3F2B-4187-8BDC-6307FEFA6C47}"/>
              </a:ext>
            </a:extLst>
          </p:cNvPr>
          <p:cNvSpPr/>
          <p:nvPr/>
        </p:nvSpPr>
        <p:spPr>
          <a:xfrm>
            <a:off x="615349" y="377763"/>
            <a:ext cx="3260810" cy="387473"/>
          </a:xfrm>
          <a:prstGeom prst="rect">
            <a:avLst/>
          </a:prstGeom>
          <a:noFill/>
          <a:ln w="12700" cap="flat">
            <a:noFill/>
            <a:prstDash val="solid"/>
            <a:miter lim="800000"/>
          </a:ln>
          <a:effectLst>
            <a:outerShdw blurRad="76200" dir="18900000" sy="23000" kx="-1200000" algn="bl" rotWithShape="0">
              <a:prstClr val="black">
                <a:alpha val="20000"/>
              </a:prstClr>
            </a:outerShdw>
            <a:softEdge rad="19050"/>
          </a:effectLst>
        </p:spPr>
        <p:style>
          <a:lnRef idx="0">
            <a:scrgbClr r="0" g="0" b="0"/>
          </a:lnRef>
          <a:fillRef idx="0">
            <a:scrgbClr r="0" g="0" b="0"/>
          </a:fillRef>
          <a:effectRef idx="0">
            <a:scrgbClr r="0" g="0" b="0"/>
          </a:effectRef>
          <a:fontRef idx="none"/>
        </p:style>
        <p:txBody>
          <a:bodyPr spcFirstLastPara="1" wrap="square" lIns="57592" tIns="57592" rIns="57592" bIns="57592" spcCol="38100" anchor="ctr">
            <a:spAutoFit/>
          </a:bodyPr>
          <a:lstStyle/>
          <a:p>
            <a:pPr lvl="0" defTabSz="1151771" latinLnBrk="1">
              <a:defRPr/>
            </a:pPr>
            <a:r>
              <a:rPr lang="zh-CN" altLang="en-US" sz="1762" spc="300" dirty="0">
                <a:solidFill>
                  <a:prstClr val="black"/>
                </a:solidFill>
                <a:cs typeface="+mn-ea"/>
                <a:sym typeface="+mn-lt"/>
              </a:rPr>
              <a:t>人教版九年级物理（初中）</a:t>
            </a:r>
          </a:p>
        </p:txBody>
      </p:sp>
    </p:spTree>
    <p:extLst>
      <p:ext uri="{BB962C8B-B14F-4D97-AF65-F5344CB8AC3E}">
        <p14:creationId xmlns:p14="http://schemas.microsoft.com/office/powerpoint/2010/main" val="276806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13545" y="1145950"/>
            <a:ext cx="5143061" cy="586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150000"/>
              </a:lnSpc>
            </a:pPr>
            <a:r>
              <a:rPr lang="en-US" altLang="zh-CN" sz="2400" kern="0" dirty="0">
                <a:solidFill>
                  <a:srgbClr val="FF0000"/>
                </a:solidFill>
                <a:cs typeface="+mn-ea"/>
                <a:sym typeface="+mn-lt"/>
              </a:rPr>
              <a:t>3.</a:t>
            </a:r>
            <a:r>
              <a:rPr lang="zh-CN" altLang="en-US" sz="2400" kern="0" dirty="0">
                <a:solidFill>
                  <a:srgbClr val="FF0000"/>
                </a:solidFill>
                <a:cs typeface="+mn-ea"/>
                <a:sym typeface="+mn-lt"/>
              </a:rPr>
              <a:t>已知电流、电压，求电阻</a:t>
            </a:r>
            <a:r>
              <a:rPr lang="en-US" altLang="zh-CN" sz="2400" kern="0" dirty="0">
                <a:solidFill>
                  <a:srgbClr val="FF0000"/>
                </a:solidFill>
                <a:cs typeface="+mn-ea"/>
                <a:sym typeface="+mn-lt"/>
              </a:rPr>
              <a:t>:</a:t>
            </a:r>
            <a:endParaRPr lang="zh-CN" altLang="en-US" sz="2400" kern="0" dirty="0">
              <a:solidFill>
                <a:srgbClr val="FF0000"/>
              </a:solidFill>
              <a:cs typeface="+mn-ea"/>
              <a:sym typeface="+mn-lt"/>
            </a:endParaRPr>
          </a:p>
        </p:txBody>
      </p:sp>
      <p:grpSp>
        <p:nvGrpSpPr>
          <p:cNvPr id="8" name="组合 7"/>
          <p:cNvGrpSpPr/>
          <p:nvPr/>
        </p:nvGrpSpPr>
        <p:grpSpPr>
          <a:xfrm>
            <a:off x="4545944" y="1052513"/>
            <a:ext cx="1813535" cy="728542"/>
            <a:chOff x="4364108" y="259556"/>
            <a:chExt cx="1781270" cy="715580"/>
          </a:xfrm>
        </p:grpSpPr>
        <p:grpSp>
          <p:nvGrpSpPr>
            <p:cNvPr id="6" name="组合 5"/>
            <p:cNvGrpSpPr/>
            <p:nvPr/>
          </p:nvGrpSpPr>
          <p:grpSpPr>
            <a:xfrm>
              <a:off x="5065878" y="259556"/>
              <a:ext cx="1079500" cy="715580"/>
              <a:chOff x="4895850" y="441325"/>
              <a:chExt cx="1079500" cy="715580"/>
            </a:xfrm>
          </p:grpSpPr>
          <p:sp>
            <p:nvSpPr>
              <p:cNvPr id="3" name="Rectangle 32"/>
              <p:cNvSpPr>
                <a:spLocks noChangeArrowheads="1"/>
              </p:cNvSpPr>
              <p:nvPr/>
            </p:nvSpPr>
            <p:spPr bwMode="auto">
              <a:xfrm>
                <a:off x="4895850" y="657225"/>
                <a:ext cx="1079500" cy="392415"/>
              </a:xfrm>
              <a:prstGeom prst="rect">
                <a:avLst/>
              </a:prstGeom>
              <a:noFill/>
              <a:ln w="9525">
                <a:noFill/>
                <a:miter lim="800000"/>
                <a:headEnd/>
                <a:tailEnd/>
              </a:ln>
            </p:spPr>
            <p:txBody>
              <a:bodyPr>
                <a:spAutoFit/>
              </a:bodyPr>
              <a:lstStyle/>
              <a:p>
                <a:pPr defTabSz="1219170"/>
                <a:r>
                  <a:rPr lang="en-US" altLang="zh-CN" sz="2800" i="1" kern="0" dirty="0">
                    <a:solidFill>
                      <a:srgbClr val="FF0000"/>
                    </a:solidFill>
                    <a:cs typeface="+mn-ea"/>
                    <a:sym typeface="+mn-lt"/>
                  </a:rPr>
                  <a:t>R</a:t>
                </a:r>
                <a:r>
                  <a:rPr lang="en-US" altLang="zh-CN" sz="2800" kern="0" dirty="0">
                    <a:solidFill>
                      <a:srgbClr val="FF0000"/>
                    </a:solidFill>
                    <a:cs typeface="+mn-ea"/>
                    <a:sym typeface="+mn-lt"/>
                  </a:rPr>
                  <a:t>=</a:t>
                </a:r>
              </a:p>
            </p:txBody>
          </p:sp>
          <p:sp>
            <p:nvSpPr>
              <p:cNvPr id="4" name="Rectangle 33"/>
              <p:cNvSpPr>
                <a:spLocks noChangeArrowheads="1"/>
              </p:cNvSpPr>
              <p:nvPr/>
            </p:nvSpPr>
            <p:spPr bwMode="auto">
              <a:xfrm>
                <a:off x="5507038" y="441325"/>
                <a:ext cx="333264" cy="715580"/>
              </a:xfrm>
              <a:prstGeom prst="rect">
                <a:avLst/>
              </a:prstGeom>
              <a:noFill/>
              <a:ln w="9525">
                <a:noFill/>
                <a:miter lim="800000"/>
                <a:headEnd/>
                <a:tailEnd/>
              </a:ln>
            </p:spPr>
            <p:txBody>
              <a:bodyPr wrap="none">
                <a:spAutoFit/>
              </a:bodyPr>
              <a:lstStyle/>
              <a:p>
                <a:pPr defTabSz="1219170"/>
                <a:r>
                  <a:rPr lang="en-US" altLang="zh-CN" sz="2800" i="1" kern="0" dirty="0">
                    <a:solidFill>
                      <a:srgbClr val="FF0000"/>
                    </a:solidFill>
                    <a:cs typeface="+mn-ea"/>
                    <a:sym typeface="+mn-lt"/>
                  </a:rPr>
                  <a:t>U</a:t>
                </a:r>
              </a:p>
              <a:p>
                <a:pPr defTabSz="1219170"/>
                <a:r>
                  <a:rPr lang="en-US" altLang="zh-CN" sz="2800" i="1" kern="0" dirty="0">
                    <a:solidFill>
                      <a:srgbClr val="FF0000"/>
                    </a:solidFill>
                    <a:cs typeface="+mn-ea"/>
                    <a:sym typeface="+mn-lt"/>
                  </a:rPr>
                  <a:t>I</a:t>
                </a:r>
              </a:p>
            </p:txBody>
          </p:sp>
          <p:sp>
            <p:nvSpPr>
              <p:cNvPr id="5" name="Line 34"/>
              <p:cNvSpPr>
                <a:spLocks noChangeShapeType="1"/>
              </p:cNvSpPr>
              <p:nvPr/>
            </p:nvSpPr>
            <p:spPr bwMode="auto">
              <a:xfrm>
                <a:off x="5507038" y="909638"/>
                <a:ext cx="433388" cy="0"/>
              </a:xfrm>
              <a:prstGeom prst="line">
                <a:avLst/>
              </a:prstGeom>
              <a:noFill/>
              <a:ln w="12700">
                <a:solidFill>
                  <a:srgbClr val="FF0000"/>
                </a:solidFill>
                <a:round/>
                <a:headEnd/>
                <a:tailEnd/>
              </a:ln>
            </p:spPr>
            <p:txBody>
              <a:bodyPr/>
              <a:lstStyle/>
              <a:p>
                <a:pPr defTabSz="1219170"/>
                <a:endParaRPr lang="zh-CN" altLang="en-US" sz="1600" kern="0">
                  <a:solidFill>
                    <a:srgbClr val="FF0000"/>
                  </a:solidFill>
                  <a:cs typeface="+mn-ea"/>
                  <a:sym typeface="+mn-lt"/>
                </a:endParaRPr>
              </a:p>
            </p:txBody>
          </p:sp>
        </p:grpSp>
        <p:sp>
          <p:nvSpPr>
            <p:cNvPr id="7" name="文本框 30728"/>
            <p:cNvSpPr txBox="1"/>
            <p:nvPr/>
          </p:nvSpPr>
          <p:spPr>
            <a:xfrm>
              <a:off x="4364108" y="501650"/>
              <a:ext cx="860822" cy="300082"/>
            </a:xfrm>
            <a:prstGeom prst="rect">
              <a:avLst/>
            </a:prstGeom>
            <a:noFill/>
            <a:ln w="9525">
              <a:noFill/>
            </a:ln>
          </p:spPr>
          <p:txBody>
            <a:bodyPr wrap="square">
              <a:spAutoFit/>
            </a:bodyPr>
            <a:lstStyle/>
            <a:p>
              <a:pPr defTabSz="1219170">
                <a:spcBef>
                  <a:spcPct val="50000"/>
                </a:spcBef>
              </a:pPr>
              <a:r>
                <a:rPr lang="zh-CN" altLang="en-US" sz="2000" b="1" kern="0" dirty="0">
                  <a:solidFill>
                    <a:srgbClr val="FF0000"/>
                  </a:solidFill>
                  <a:cs typeface="+mn-ea"/>
                  <a:sym typeface="+mn-lt"/>
                </a:rPr>
                <a:t>根据</a:t>
              </a:r>
            </a:p>
          </p:txBody>
        </p:sp>
      </p:grpSp>
      <p:graphicFrame>
        <p:nvGraphicFramePr>
          <p:cNvPr id="12" name="Object 11"/>
          <p:cNvGraphicFramePr>
            <a:graphicFrameLocks noChangeAspect="1"/>
          </p:cNvGraphicFramePr>
          <p:nvPr>
            <p:extLst>
              <p:ext uri="{D42A27DB-BD31-4B8C-83A1-F6EECF244321}">
                <p14:modId xmlns:p14="http://schemas.microsoft.com/office/powerpoint/2010/main" val="2949020939"/>
              </p:ext>
            </p:extLst>
          </p:nvPr>
        </p:nvGraphicFramePr>
        <p:xfrm>
          <a:off x="6942871" y="2651199"/>
          <a:ext cx="3567496" cy="3187753"/>
        </p:xfrm>
        <a:graphic>
          <a:graphicData uri="http://schemas.openxmlformats.org/presentationml/2006/ole">
            <mc:AlternateContent xmlns:mc="http://schemas.openxmlformats.org/markup-compatibility/2006">
              <mc:Choice xmlns:v="urn:schemas-microsoft-com:vml" Requires="v">
                <p:oleObj r:id="rId2" imgW="1197068" imgH="1135484" progId="Flash.Movie">
                  <p:embed/>
                </p:oleObj>
              </mc:Choice>
              <mc:Fallback>
                <p:oleObj r:id="rId2" imgW="1197068" imgH="1135484" progId="Flash.Movie">
                  <p:embed/>
                  <p:pic>
                    <p:nvPicPr>
                      <p:cNvPr id="12" name="Object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2871" y="2651199"/>
                        <a:ext cx="3567496" cy="3187753"/>
                      </a:xfrm>
                      <a:prstGeom prst="rect">
                        <a:avLst/>
                      </a:prstGeom>
                      <a:noFill/>
                      <a:ln>
                        <a:noFill/>
                      </a:ln>
                    </p:spPr>
                  </p:pic>
                </p:oleObj>
              </mc:Fallback>
            </mc:AlternateContent>
          </a:graphicData>
        </a:graphic>
      </p:graphicFrame>
      <p:sp>
        <p:nvSpPr>
          <p:cNvPr id="13" name="Text Box 6"/>
          <p:cNvSpPr txBox="1">
            <a:spLocks noChangeArrowheads="1"/>
          </p:cNvSpPr>
          <p:nvPr/>
        </p:nvSpPr>
        <p:spPr bwMode="auto">
          <a:xfrm>
            <a:off x="660400" y="1807723"/>
            <a:ext cx="10642338" cy="105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1219170">
              <a:lnSpc>
                <a:spcPct val="150000"/>
              </a:lnSpc>
            </a:pPr>
            <a:r>
              <a:rPr lang="en-US" sz="2400" kern="0" dirty="0">
                <a:solidFill>
                  <a:sysClr val="windowText" lastClr="000000"/>
                </a:solidFill>
                <a:cs typeface="+mn-ea"/>
                <a:sym typeface="+mn-lt"/>
              </a:rPr>
              <a:t>    </a:t>
            </a:r>
            <a:r>
              <a:rPr lang="zh-CN" altLang="en-US" sz="2400" kern="0" dirty="0">
                <a:solidFill>
                  <a:sysClr val="windowText" lastClr="000000"/>
                </a:solidFill>
                <a:cs typeface="+mn-ea"/>
                <a:sym typeface="+mn-lt"/>
              </a:rPr>
              <a:t>例题</a:t>
            </a:r>
            <a:r>
              <a:rPr lang="en-US" sz="2400" kern="0" dirty="0">
                <a:solidFill>
                  <a:sysClr val="windowText" lastClr="000000"/>
                </a:solidFill>
                <a:cs typeface="+mn-ea"/>
                <a:sym typeface="+mn-lt"/>
              </a:rPr>
              <a:t>3  </a:t>
            </a:r>
            <a:r>
              <a:rPr lang="zh-CN" altLang="en-US" sz="2000" kern="0" dirty="0">
                <a:solidFill>
                  <a:sysClr val="windowText" lastClr="000000"/>
                </a:solidFill>
                <a:cs typeface="+mn-ea"/>
                <a:sym typeface="+mn-lt"/>
              </a:rPr>
              <a:t>如图所示，闭合开关后，电压表的示数为</a:t>
            </a:r>
            <a:r>
              <a:rPr lang="en-US" sz="2000" kern="0" dirty="0">
                <a:solidFill>
                  <a:sysClr val="windowText" lastClr="000000"/>
                </a:solidFill>
                <a:cs typeface="+mn-ea"/>
                <a:sym typeface="+mn-lt"/>
              </a:rPr>
              <a:t>6V</a:t>
            </a:r>
            <a:r>
              <a:rPr lang="zh-CN" altLang="en-US" sz="2000" kern="0" dirty="0">
                <a:solidFill>
                  <a:sysClr val="windowText" lastClr="000000"/>
                </a:solidFill>
                <a:cs typeface="+mn-ea"/>
                <a:sym typeface="+mn-lt"/>
              </a:rPr>
              <a:t>，电流表的示数为</a:t>
            </a:r>
            <a:r>
              <a:rPr lang="en-US" sz="2000" kern="0" dirty="0">
                <a:solidFill>
                  <a:sysClr val="windowText" lastClr="000000"/>
                </a:solidFill>
                <a:cs typeface="+mn-ea"/>
                <a:sym typeface="+mn-lt"/>
              </a:rPr>
              <a:t>0.3A</a:t>
            </a:r>
            <a:r>
              <a:rPr lang="zh-CN" altLang="en-US" sz="2000" kern="0" dirty="0">
                <a:solidFill>
                  <a:sysClr val="windowText" lastClr="000000"/>
                </a:solidFill>
                <a:cs typeface="+mn-ea"/>
                <a:sym typeface="+mn-lt"/>
              </a:rPr>
              <a:t>，求电阻</a:t>
            </a:r>
            <a:r>
              <a:rPr lang="en-US" sz="2000" i="1" kern="0" dirty="0">
                <a:solidFill>
                  <a:sysClr val="windowText" lastClr="000000"/>
                </a:solidFill>
                <a:cs typeface="+mn-ea"/>
                <a:sym typeface="+mn-lt"/>
              </a:rPr>
              <a:t>R </a:t>
            </a:r>
            <a:r>
              <a:rPr lang="zh-CN" altLang="en-US" sz="2000" kern="0" dirty="0">
                <a:solidFill>
                  <a:sysClr val="windowText" lastClr="000000"/>
                </a:solidFill>
                <a:cs typeface="+mn-ea"/>
                <a:sym typeface="+mn-lt"/>
              </a:rPr>
              <a:t>的阻值。</a:t>
            </a:r>
          </a:p>
        </p:txBody>
      </p:sp>
      <p:grpSp>
        <p:nvGrpSpPr>
          <p:cNvPr id="9" name="组合 8"/>
          <p:cNvGrpSpPr/>
          <p:nvPr/>
        </p:nvGrpSpPr>
        <p:grpSpPr>
          <a:xfrm>
            <a:off x="828542" y="3003362"/>
            <a:ext cx="6114329" cy="1757141"/>
            <a:chOff x="316311" y="2158356"/>
            <a:chExt cx="4585747" cy="1317855"/>
          </a:xfrm>
        </p:grpSpPr>
        <p:sp>
          <p:nvSpPr>
            <p:cNvPr id="10" name="Text Box 4"/>
            <p:cNvSpPr txBox="1">
              <a:spLocks noChangeArrowheads="1"/>
            </p:cNvSpPr>
            <p:nvPr/>
          </p:nvSpPr>
          <p:spPr bwMode="auto">
            <a:xfrm>
              <a:off x="316311" y="2158356"/>
              <a:ext cx="744685" cy="43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1219170">
                <a:lnSpc>
                  <a:spcPct val="150000"/>
                </a:lnSpc>
              </a:pPr>
              <a:r>
                <a:rPr lang="zh-CN" altLang="en-US" sz="2400" kern="0" dirty="0">
                  <a:solidFill>
                    <a:srgbClr val="FF0000"/>
                  </a:solidFill>
                  <a:cs typeface="+mn-ea"/>
                  <a:sym typeface="+mn-lt"/>
                </a:rPr>
                <a:t>解</a:t>
              </a:r>
              <a:r>
                <a:rPr lang="en-US" sz="2400" kern="0" dirty="0">
                  <a:solidFill>
                    <a:srgbClr val="FF0000"/>
                  </a:solidFill>
                  <a:cs typeface="+mn-ea"/>
                  <a:sym typeface="+mn-lt"/>
                </a:rPr>
                <a:t>:</a:t>
              </a:r>
            </a:p>
          </p:txBody>
        </p:sp>
        <p:grpSp>
          <p:nvGrpSpPr>
            <p:cNvPr id="19" name="组合 18"/>
            <p:cNvGrpSpPr/>
            <p:nvPr/>
          </p:nvGrpSpPr>
          <p:grpSpPr>
            <a:xfrm>
              <a:off x="834883" y="2163682"/>
              <a:ext cx="4067175" cy="640599"/>
              <a:chOff x="834883" y="2163682"/>
              <a:chExt cx="4067175" cy="640599"/>
            </a:xfrm>
          </p:grpSpPr>
          <p:sp>
            <p:nvSpPr>
              <p:cNvPr id="16" name="Rectangle 4"/>
              <p:cNvSpPr>
                <a:spLocks noChangeArrowheads="1"/>
              </p:cNvSpPr>
              <p:nvPr/>
            </p:nvSpPr>
            <p:spPr bwMode="auto">
              <a:xfrm>
                <a:off x="834883" y="2201424"/>
                <a:ext cx="4067175" cy="602857"/>
              </a:xfrm>
              <a:prstGeom prst="rect">
                <a:avLst/>
              </a:prstGeom>
              <a:noFill/>
              <a:ln w="9525">
                <a:noFill/>
                <a:miter lim="800000"/>
                <a:headEnd/>
                <a:tailEnd/>
              </a:ln>
            </p:spPr>
            <p:txBody>
              <a:bodyPr>
                <a:spAutoFit/>
              </a:bodyPr>
              <a:lstStyle/>
              <a:p>
                <a:pPr defTabSz="1219170">
                  <a:lnSpc>
                    <a:spcPct val="120000"/>
                  </a:lnSpc>
                </a:pPr>
                <a:r>
                  <a:rPr lang="zh-CN" altLang="en-US" sz="2400" kern="0" dirty="0">
                    <a:solidFill>
                      <a:srgbClr val="FF0000"/>
                    </a:solidFill>
                    <a:cs typeface="+mn-ea"/>
                    <a:sym typeface="+mn-lt"/>
                  </a:rPr>
                  <a:t>由欧姆定律           得：</a:t>
                </a:r>
                <a:endParaRPr lang="en-US" altLang="zh-CN" sz="2400" kern="0" dirty="0">
                  <a:solidFill>
                    <a:srgbClr val="FF0000"/>
                  </a:solidFill>
                  <a:cs typeface="+mn-ea"/>
                  <a:sym typeface="+mn-lt"/>
                </a:endParaRPr>
              </a:p>
              <a:p>
                <a:pPr defTabSz="1219170">
                  <a:lnSpc>
                    <a:spcPct val="120000"/>
                  </a:lnSpc>
                </a:pPr>
                <a:endParaRPr lang="en-US" altLang="zh-CN" sz="2400" kern="0" baseline="-25000" dirty="0">
                  <a:solidFill>
                    <a:srgbClr val="FF0000"/>
                  </a:solidFill>
                  <a:cs typeface="+mn-ea"/>
                  <a:sym typeface="+mn-lt"/>
                </a:endParaRPr>
              </a:p>
            </p:txBody>
          </p:sp>
          <p:graphicFrame>
            <p:nvGraphicFramePr>
              <p:cNvPr id="17" name="Object 2"/>
              <p:cNvGraphicFramePr>
                <a:graphicFrameLocks noChangeAspect="1"/>
              </p:cNvGraphicFramePr>
              <p:nvPr>
                <p:extLst>
                  <p:ext uri="{D42A27DB-BD31-4B8C-83A1-F6EECF244321}">
                    <p14:modId xmlns:p14="http://schemas.microsoft.com/office/powerpoint/2010/main" val="3138611703"/>
                  </p:ext>
                </p:extLst>
              </p:nvPr>
            </p:nvGraphicFramePr>
            <p:xfrm>
              <a:off x="2141387" y="2163682"/>
              <a:ext cx="560093" cy="503113"/>
            </p:xfrm>
            <a:graphic>
              <a:graphicData uri="http://schemas.openxmlformats.org/presentationml/2006/ole">
                <mc:AlternateContent xmlns:mc="http://schemas.openxmlformats.org/markup-compatibility/2006">
                  <mc:Choice xmlns:v="urn:schemas-microsoft-com:vml" Requires="v">
                    <p:oleObj name="Equation" r:id="rId4" imgW="419040" imgH="393480" progId="">
                      <p:embed/>
                    </p:oleObj>
                  </mc:Choice>
                  <mc:Fallback>
                    <p:oleObj name="Equation" r:id="rId4" imgW="419040" imgH="393480" progId="">
                      <p:embed/>
                      <p:pic>
                        <p:nvPicPr>
                          <p:cNvPr id="17"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1387" y="2163682"/>
                            <a:ext cx="560093" cy="503113"/>
                          </a:xfrm>
                          <a:prstGeom prst="rect">
                            <a:avLst/>
                          </a:prstGeom>
                          <a:noFill/>
                          <a:ln>
                            <a:noFill/>
                          </a:ln>
                          <a:effectLst/>
                        </p:spPr>
                      </p:pic>
                    </p:oleObj>
                  </mc:Fallback>
                </mc:AlternateContent>
              </a:graphicData>
            </a:graphic>
          </p:graphicFrame>
        </p:grpSp>
        <p:graphicFrame>
          <p:nvGraphicFramePr>
            <p:cNvPr id="18" name="Object 3"/>
            <p:cNvGraphicFramePr>
              <a:graphicFrameLocks noChangeAspect="1"/>
            </p:cNvGraphicFramePr>
            <p:nvPr>
              <p:extLst>
                <p:ext uri="{D42A27DB-BD31-4B8C-83A1-F6EECF244321}">
                  <p14:modId xmlns:p14="http://schemas.microsoft.com/office/powerpoint/2010/main" val="605551947"/>
                </p:ext>
              </p:extLst>
            </p:nvPr>
          </p:nvGraphicFramePr>
          <p:xfrm>
            <a:off x="1160108" y="2827551"/>
            <a:ext cx="2197111" cy="648660"/>
          </p:xfrm>
          <a:graphic>
            <a:graphicData uri="http://schemas.openxmlformats.org/presentationml/2006/ole">
              <mc:AlternateContent xmlns:mc="http://schemas.openxmlformats.org/markup-compatibility/2006">
                <mc:Choice xmlns:v="urn:schemas-microsoft-com:vml" Requires="v">
                  <p:oleObj name="Equation" r:id="rId6" imgW="1333440" imgH="393480" progId="">
                    <p:embed/>
                  </p:oleObj>
                </mc:Choice>
                <mc:Fallback>
                  <p:oleObj name="Equation" r:id="rId6" imgW="1333440" imgH="393480" progId="">
                    <p:embed/>
                    <p:pic>
                      <p:nvPicPr>
                        <p:cNvPr id="18"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60108" y="2827551"/>
                          <a:ext cx="2197111" cy="648660"/>
                        </a:xfrm>
                        <a:prstGeom prst="rect">
                          <a:avLst/>
                        </a:prstGeom>
                        <a:noFill/>
                        <a:ln>
                          <a:noFill/>
                        </a:ln>
                        <a:effectLst/>
                      </p:spPr>
                    </p:pic>
                  </p:oleObj>
                </mc:Fallback>
              </mc:AlternateContent>
            </a:graphicData>
          </a:graphic>
        </p:graphicFrame>
      </p:grpSp>
      <p:sp>
        <p:nvSpPr>
          <p:cNvPr id="20" name="文本框 19">
            <a:extLst>
              <a:ext uri="{FF2B5EF4-FFF2-40B4-BE49-F238E27FC236}">
                <a16:creationId xmlns:a16="http://schemas.microsoft.com/office/drawing/2014/main" id="{FB33B856-7025-4AC1-A054-4EDA83DFE44E}"/>
              </a:ext>
            </a:extLst>
          </p:cNvPr>
          <p:cNvSpPr txBox="1"/>
          <p:nvPr/>
        </p:nvSpPr>
        <p:spPr>
          <a:xfrm>
            <a:off x="1181101" y="448128"/>
            <a:ext cx="3134191" cy="523220"/>
          </a:xfrm>
          <a:prstGeom prst="rect">
            <a:avLst/>
          </a:prstGeom>
          <a:noFill/>
        </p:spPr>
        <p:txBody>
          <a:bodyPr wrap="none" rtlCol="0">
            <a:spAutoFit/>
          </a:bodyPr>
          <a:lstStyle/>
          <a:p>
            <a:r>
              <a:rPr lang="zh-CN" altLang="en-US" sz="2800" b="1" dirty="0">
                <a:cs typeface="+mn-ea"/>
                <a:sym typeface="+mn-lt"/>
              </a:rPr>
              <a:t>二、应用欧姆定律</a:t>
            </a:r>
          </a:p>
        </p:txBody>
      </p:sp>
    </p:spTree>
    <p:extLst>
      <p:ext uri="{BB962C8B-B14F-4D97-AF65-F5344CB8AC3E}">
        <p14:creationId xmlns:p14="http://schemas.microsoft.com/office/powerpoint/2010/main" val="47439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737786" y="1332740"/>
            <a:ext cx="11673203" cy="754381"/>
            <a:chOff x="611" y="1384"/>
            <a:chExt cx="18383" cy="891"/>
          </a:xfrm>
        </p:grpSpPr>
        <p:sp>
          <p:nvSpPr>
            <p:cNvPr id="4" name="文本框 3"/>
            <p:cNvSpPr txBox="1"/>
            <p:nvPr/>
          </p:nvSpPr>
          <p:spPr>
            <a:xfrm>
              <a:off x="727" y="1486"/>
              <a:ext cx="18267" cy="627"/>
            </a:xfrm>
            <a:prstGeom prst="rect">
              <a:avLst/>
            </a:prstGeom>
            <a:solidFill>
              <a:schemeClr val="bg1"/>
            </a:solidFill>
          </p:spPr>
          <p:txBody>
            <a:bodyPr wrap="square" rtlCol="0" anchor="t">
              <a:spAutoFit/>
            </a:bodyPr>
            <a:lstStyle/>
            <a:p>
              <a:pPr defTabSz="1219170">
                <a:lnSpc>
                  <a:spcPct val="130000"/>
                </a:lnSpc>
                <a:buClr>
                  <a:srgbClr val="F2F2F2"/>
                </a:buClr>
              </a:pPr>
              <a:r>
                <a:rPr lang="en-US" altLang="zh-CN" sz="2400" kern="0" dirty="0">
                  <a:solidFill>
                    <a:srgbClr val="000000"/>
                  </a:solidFill>
                  <a:cs typeface="+mn-ea"/>
                  <a:sym typeface="+mn-lt"/>
                </a:rPr>
                <a:t>       </a:t>
              </a:r>
              <a:r>
                <a:rPr lang="zh-CN" altLang="en-US" sz="2400" kern="0" dirty="0">
                  <a:solidFill>
                    <a:srgbClr val="000000"/>
                  </a:solidFill>
                  <a:cs typeface="+mn-ea"/>
                  <a:sym typeface="+mn-lt"/>
                </a:rPr>
                <a:t>跟             相似，能否认为电阻跟电压成正比，跟电流成反比？</a:t>
              </a:r>
            </a:p>
          </p:txBody>
        </p:sp>
        <p:graphicFrame>
          <p:nvGraphicFramePr>
            <p:cNvPr id="5" name="对象 4">
              <a:hlinkClick r:id="" action="ppaction://ole?verb=0"/>
            </p:cNvPr>
            <p:cNvGraphicFramePr>
              <a:graphicFrameLocks/>
            </p:cNvGraphicFramePr>
            <p:nvPr>
              <p:extLst>
                <p:ext uri="{D42A27DB-BD31-4B8C-83A1-F6EECF244321}">
                  <p14:modId xmlns:p14="http://schemas.microsoft.com/office/powerpoint/2010/main" val="906815565"/>
                </p:ext>
              </p:extLst>
            </p:nvPr>
          </p:nvGraphicFramePr>
          <p:xfrm>
            <a:off x="611" y="1384"/>
            <a:ext cx="936" cy="830"/>
          </p:xfrm>
          <a:graphic>
            <a:graphicData uri="http://schemas.openxmlformats.org/presentationml/2006/ole">
              <mc:AlternateContent xmlns:mc="http://schemas.openxmlformats.org/markup-compatibility/2006">
                <mc:Choice xmlns:v="urn:schemas-microsoft-com:vml" Requires="v">
                  <p:oleObj r:id="rId2" imgW="444240" imgH="393480" progId="Equation.3">
                    <p:embed/>
                  </p:oleObj>
                </mc:Choice>
                <mc:Fallback>
                  <p:oleObj r:id="rId2" imgW="444240" imgH="393480" progId="Equation.3">
                    <p:embed/>
                    <p:pic>
                      <p:nvPicPr>
                        <p:cNvPr id="5" name="对象 4">
                          <a:hlinkClick r:id="" action="ppaction://ole?verb=0"/>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 y="1384"/>
                          <a:ext cx="936" cy="830"/>
                        </a:xfrm>
                        <a:prstGeom prst="rect">
                          <a:avLst/>
                        </a:prstGeom>
                        <a:noFill/>
                      </p:spPr>
                    </p:pic>
                  </p:oleObj>
                </mc:Fallback>
              </mc:AlternateContent>
            </a:graphicData>
          </a:graphic>
        </p:graphicFrame>
        <p:graphicFrame>
          <p:nvGraphicFramePr>
            <p:cNvPr id="6" name="Object 2"/>
            <p:cNvGraphicFramePr>
              <a:graphicFrameLocks/>
            </p:cNvGraphicFramePr>
            <p:nvPr>
              <p:extLst>
                <p:ext uri="{D42A27DB-BD31-4B8C-83A1-F6EECF244321}">
                  <p14:modId xmlns:p14="http://schemas.microsoft.com/office/powerpoint/2010/main" val="1116484042"/>
                </p:ext>
              </p:extLst>
            </p:nvPr>
          </p:nvGraphicFramePr>
          <p:xfrm>
            <a:off x="2607" y="1445"/>
            <a:ext cx="962" cy="830"/>
          </p:xfrm>
          <a:graphic>
            <a:graphicData uri="http://schemas.openxmlformats.org/presentationml/2006/ole">
              <mc:AlternateContent xmlns:mc="http://schemas.openxmlformats.org/markup-compatibility/2006">
                <mc:Choice xmlns:v="urn:schemas-microsoft-com:vml" Requires="v">
                  <p:oleObj r:id="rId4" imgW="419040" imgH="393480" progId="Equation.3">
                    <p:embed/>
                  </p:oleObj>
                </mc:Choice>
                <mc:Fallback>
                  <p:oleObj r:id="rId4" imgW="419040" imgH="393480" progId="Equation.3">
                    <p:embed/>
                    <p:pic>
                      <p:nvPicPr>
                        <p:cNvPr id="6"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7" y="1445"/>
                          <a:ext cx="962" cy="830"/>
                        </a:xfrm>
                        <a:prstGeom prst="rect">
                          <a:avLst/>
                        </a:prstGeom>
                        <a:noFill/>
                        <a:ln>
                          <a:noFill/>
                        </a:ln>
                      </p:spPr>
                    </p:pic>
                  </p:oleObj>
                </mc:Fallback>
              </mc:AlternateContent>
            </a:graphicData>
          </a:graphic>
        </p:graphicFrame>
      </p:grpSp>
      <p:grpSp>
        <p:nvGrpSpPr>
          <p:cNvPr id="9" name="组合 8"/>
          <p:cNvGrpSpPr/>
          <p:nvPr/>
        </p:nvGrpSpPr>
        <p:grpSpPr>
          <a:xfrm>
            <a:off x="660400" y="2096326"/>
            <a:ext cx="10858499" cy="2290371"/>
            <a:chOff x="440218" y="1565894"/>
            <a:chExt cx="8198957" cy="1717779"/>
          </a:xfrm>
        </p:grpSpPr>
        <p:sp>
          <p:nvSpPr>
            <p:cNvPr id="7" name="文本框 132099"/>
            <p:cNvSpPr txBox="1"/>
            <p:nvPr/>
          </p:nvSpPr>
          <p:spPr>
            <a:xfrm>
              <a:off x="440218" y="1565894"/>
              <a:ext cx="8198957" cy="1717779"/>
            </a:xfrm>
            <a:prstGeom prst="rect">
              <a:avLst/>
            </a:prstGeom>
            <a:noFill/>
            <a:ln w="9525">
              <a:noFill/>
            </a:ln>
          </p:spPr>
          <p:txBody>
            <a:bodyPr wrap="square">
              <a:spAutoFit/>
            </a:bodyPr>
            <a:lstStyle/>
            <a:p>
              <a:pPr defTabSz="0">
                <a:lnSpc>
                  <a:spcPct val="200000"/>
                </a:lnSpc>
                <a:buClr>
                  <a:srgbClr val="F2F2F2"/>
                </a:buClr>
                <a:tabLst>
                  <a:tab pos="5744490" algn="l"/>
                </a:tabLst>
              </a:pPr>
              <a:r>
                <a:rPr lang="en-US" altLang="zh-CN" sz="2000" kern="0" dirty="0">
                  <a:solidFill>
                    <a:sysClr val="windowText" lastClr="000000"/>
                  </a:solidFill>
                  <a:cs typeface="+mn-ea"/>
                  <a:sym typeface="+mn-lt"/>
                </a:rPr>
                <a:t>  </a:t>
              </a:r>
              <a:r>
                <a:rPr lang="zh-CN" altLang="en-US" sz="2000" kern="0" dirty="0">
                  <a:solidFill>
                    <a:sysClr val="windowText" lastClr="000000"/>
                  </a:solidFill>
                  <a:cs typeface="+mn-ea"/>
                  <a:sym typeface="+mn-lt"/>
                </a:rPr>
                <a:t>答：</a:t>
              </a:r>
              <a:r>
                <a:rPr lang="en-US" altLang="zh-CN" sz="2000" kern="0" dirty="0">
                  <a:solidFill>
                    <a:sysClr val="windowText" lastClr="000000"/>
                  </a:solidFill>
                  <a:cs typeface="+mn-ea"/>
                  <a:sym typeface="+mn-lt"/>
                </a:rPr>
                <a:t> </a:t>
              </a:r>
              <a:r>
                <a:rPr lang="zh-CN" altLang="en-US" kern="0" dirty="0">
                  <a:solidFill>
                    <a:srgbClr val="000000"/>
                  </a:solidFill>
                  <a:cs typeface="+mn-ea"/>
                  <a:sym typeface="+mn-lt"/>
                </a:rPr>
                <a:t>导体的电阻是导体本身的</a:t>
              </a:r>
              <a:r>
                <a:rPr lang="zh-CN" altLang="en-US" kern="0" dirty="0">
                  <a:solidFill>
                    <a:srgbClr val="FF0000"/>
                  </a:solidFill>
                  <a:cs typeface="+mn-ea"/>
                  <a:sym typeface="+mn-lt"/>
                </a:rPr>
                <a:t>一种性质</a:t>
              </a:r>
              <a:r>
                <a:rPr lang="zh-CN" altLang="en-US" kern="0" dirty="0">
                  <a:solidFill>
                    <a:srgbClr val="000000"/>
                  </a:solidFill>
                  <a:cs typeface="+mn-ea"/>
                  <a:sym typeface="+mn-lt"/>
                </a:rPr>
                <a:t>，电阻的大小</a:t>
              </a:r>
              <a:r>
                <a:rPr lang="zh-CN" altLang="en-US" kern="0" dirty="0">
                  <a:solidFill>
                    <a:srgbClr val="FF0000"/>
                  </a:solidFill>
                  <a:cs typeface="+mn-ea"/>
                  <a:sym typeface="+mn-lt"/>
                </a:rPr>
                <a:t>由导体的长度、横截面积和材料决定的</a:t>
              </a:r>
              <a:r>
                <a:rPr lang="zh-CN" altLang="en-US" kern="0" dirty="0">
                  <a:solidFill>
                    <a:srgbClr val="000000"/>
                  </a:solidFill>
                  <a:cs typeface="+mn-ea"/>
                  <a:sym typeface="+mn-lt"/>
                </a:rPr>
                <a:t>，当电阻两端电压改变时，通过它的电流也成正比例改变，而电压与电流比值（即电阻）不变，是一个定值，故</a:t>
              </a:r>
              <a:r>
                <a:rPr lang="zh-CN" altLang="en-US" kern="0" dirty="0">
                  <a:solidFill>
                    <a:srgbClr val="FF0000"/>
                  </a:solidFill>
                  <a:cs typeface="+mn-ea"/>
                  <a:sym typeface="+mn-lt"/>
                </a:rPr>
                <a:t>电阻跟电压、电流无关，不存在正、反比的关系</a:t>
              </a:r>
              <a:r>
                <a:rPr lang="zh-CN" altLang="en-US" kern="0" dirty="0">
                  <a:solidFill>
                    <a:srgbClr val="000000"/>
                  </a:solidFill>
                  <a:cs typeface="+mn-ea"/>
                  <a:sym typeface="+mn-lt"/>
                </a:rPr>
                <a:t>。所以，只能用             来计算电阻的大小，而不能用作电阻的定义式 。</a:t>
              </a:r>
            </a:p>
          </p:txBody>
        </p:sp>
        <p:graphicFrame>
          <p:nvGraphicFramePr>
            <p:cNvPr id="8" name="对象 7">
              <a:hlinkClick r:id="" action="ppaction://ole?verb=0"/>
            </p:cNvPr>
            <p:cNvGraphicFramePr>
              <a:graphicFrameLocks/>
            </p:cNvGraphicFramePr>
            <p:nvPr>
              <p:extLst>
                <p:ext uri="{D42A27DB-BD31-4B8C-83A1-F6EECF244321}">
                  <p14:modId xmlns:p14="http://schemas.microsoft.com/office/powerpoint/2010/main" val="3023511667"/>
                </p:ext>
              </p:extLst>
            </p:nvPr>
          </p:nvGraphicFramePr>
          <p:xfrm>
            <a:off x="5032993" y="2424783"/>
            <a:ext cx="524547" cy="572784"/>
          </p:xfrm>
          <a:graphic>
            <a:graphicData uri="http://schemas.openxmlformats.org/presentationml/2006/ole">
              <mc:AlternateContent xmlns:mc="http://schemas.openxmlformats.org/markup-compatibility/2006">
                <mc:Choice xmlns:v="urn:schemas-microsoft-com:vml" Requires="v">
                  <p:oleObj r:id="rId6" imgW="444240" imgH="393480" progId="Equation.3">
                    <p:embed/>
                  </p:oleObj>
                </mc:Choice>
                <mc:Fallback>
                  <p:oleObj r:id="rId6" imgW="444240" imgH="393480" progId="Equation.3">
                    <p:embed/>
                    <p:pic>
                      <p:nvPicPr>
                        <p:cNvPr id="8" name="对象 7">
                          <a:hlinkClick r:id="" action="ppaction://ole?verb=0"/>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2993" y="2424783"/>
                          <a:ext cx="524547" cy="572784"/>
                        </a:xfrm>
                        <a:prstGeom prst="rect">
                          <a:avLst/>
                        </a:prstGeom>
                        <a:noFill/>
                      </p:spPr>
                    </p:pic>
                  </p:oleObj>
                </mc:Fallback>
              </mc:AlternateContent>
            </a:graphicData>
          </a:graphic>
        </p:graphicFrame>
      </p:grpSp>
      <p:sp>
        <p:nvSpPr>
          <p:cNvPr id="10" name="文本框 9">
            <a:extLst>
              <a:ext uri="{FF2B5EF4-FFF2-40B4-BE49-F238E27FC236}">
                <a16:creationId xmlns:a16="http://schemas.microsoft.com/office/drawing/2014/main" id="{699F47A1-1F65-44AB-BACB-74DB62603065}"/>
              </a:ext>
            </a:extLst>
          </p:cNvPr>
          <p:cNvSpPr txBox="1"/>
          <p:nvPr/>
        </p:nvSpPr>
        <p:spPr>
          <a:xfrm>
            <a:off x="1181101" y="448128"/>
            <a:ext cx="1659429" cy="523220"/>
          </a:xfrm>
          <a:prstGeom prst="rect">
            <a:avLst/>
          </a:prstGeom>
          <a:noFill/>
        </p:spPr>
        <p:txBody>
          <a:bodyPr wrap="none" rtlCol="0">
            <a:spAutoFit/>
          </a:bodyPr>
          <a:lstStyle/>
          <a:p>
            <a:r>
              <a:rPr lang="zh-CN" altLang="en-US" sz="2800" b="1" dirty="0">
                <a:cs typeface="+mn-ea"/>
                <a:sym typeface="+mn-lt"/>
              </a:rPr>
              <a:t>想想议议</a:t>
            </a:r>
          </a:p>
        </p:txBody>
      </p:sp>
    </p:spTree>
    <p:extLst>
      <p:ext uri="{BB962C8B-B14F-4D97-AF65-F5344CB8AC3E}">
        <p14:creationId xmlns:p14="http://schemas.microsoft.com/office/powerpoint/2010/main" val="388194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文本框 23553"/>
          <p:cNvSpPr txBox="1">
            <a:spLocks noChangeArrowheads="1"/>
          </p:cNvSpPr>
          <p:nvPr/>
        </p:nvSpPr>
        <p:spPr bwMode="auto">
          <a:xfrm>
            <a:off x="989567" y="1273355"/>
            <a:ext cx="10212866" cy="2628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lnSpc>
                <a:spcPct val="200000"/>
              </a:lnSpc>
            </a:pPr>
            <a:r>
              <a:rPr lang="en-US" altLang="zh-CN" sz="2400" kern="0" dirty="0">
                <a:solidFill>
                  <a:srgbClr val="000000"/>
                </a:solidFill>
                <a:latin typeface="+mn-lt"/>
                <a:ea typeface="+mn-ea"/>
                <a:cs typeface="+mn-ea"/>
                <a:sym typeface="+mn-lt"/>
              </a:rPr>
              <a:t>1.</a:t>
            </a:r>
            <a:r>
              <a:rPr lang="zh-CN" altLang="en-US" kern="0" dirty="0">
                <a:solidFill>
                  <a:srgbClr val="000000"/>
                </a:solidFill>
                <a:latin typeface="+mn-lt"/>
                <a:ea typeface="+mn-ea"/>
                <a:cs typeface="+mn-ea"/>
                <a:sym typeface="+mn-lt"/>
              </a:rPr>
              <a:t>在探究电阻两端的电压跟通过电阻的电流的关系时，小东选用了两个定值电阻</a:t>
            </a:r>
            <a:r>
              <a:rPr lang="en-US" i="1" kern="0" dirty="0">
                <a:solidFill>
                  <a:srgbClr val="000000"/>
                </a:solidFill>
                <a:latin typeface="+mn-lt"/>
                <a:ea typeface="+mn-ea"/>
                <a:cs typeface="+mn-ea"/>
                <a:sym typeface="+mn-lt"/>
              </a:rPr>
              <a:t>R</a:t>
            </a:r>
            <a:r>
              <a:rPr lang="en-US" kern="0" baseline="-25000" dirty="0">
                <a:solidFill>
                  <a:srgbClr val="000000"/>
                </a:solidFill>
                <a:latin typeface="+mn-lt"/>
                <a:ea typeface="+mn-ea"/>
                <a:cs typeface="+mn-ea"/>
                <a:sym typeface="+mn-lt"/>
              </a:rPr>
              <a:t>1</a:t>
            </a:r>
            <a:r>
              <a:rPr lang="zh-CN" altLang="en-US" kern="0" dirty="0">
                <a:solidFill>
                  <a:srgbClr val="000000"/>
                </a:solidFill>
                <a:latin typeface="+mn-lt"/>
                <a:ea typeface="+mn-ea"/>
                <a:cs typeface="+mn-ea"/>
                <a:sym typeface="+mn-lt"/>
              </a:rPr>
              <a:t>、</a:t>
            </a:r>
            <a:r>
              <a:rPr lang="en-US" i="1" kern="0" dirty="0">
                <a:solidFill>
                  <a:srgbClr val="000000"/>
                </a:solidFill>
                <a:latin typeface="+mn-lt"/>
                <a:ea typeface="+mn-ea"/>
                <a:cs typeface="+mn-ea"/>
                <a:sym typeface="+mn-lt"/>
              </a:rPr>
              <a:t>R</a:t>
            </a:r>
            <a:r>
              <a:rPr lang="en-US" kern="0" baseline="-25000" dirty="0">
                <a:solidFill>
                  <a:srgbClr val="000000"/>
                </a:solidFill>
                <a:latin typeface="+mn-lt"/>
                <a:ea typeface="+mn-ea"/>
                <a:cs typeface="+mn-ea"/>
                <a:sym typeface="+mn-lt"/>
              </a:rPr>
              <a:t>2</a:t>
            </a:r>
            <a:r>
              <a:rPr lang="zh-CN" altLang="en-US" kern="0" dirty="0">
                <a:solidFill>
                  <a:srgbClr val="000000"/>
                </a:solidFill>
                <a:latin typeface="+mn-lt"/>
                <a:ea typeface="+mn-ea"/>
                <a:cs typeface="+mn-ea"/>
                <a:sym typeface="+mn-lt"/>
              </a:rPr>
              <a:t>分别做实验，他根据实验数据画出了如图所示的图象，请你根据图象比较电阻</a:t>
            </a:r>
            <a:r>
              <a:rPr lang="en-US" i="1" kern="0" dirty="0">
                <a:solidFill>
                  <a:srgbClr val="000000"/>
                </a:solidFill>
                <a:latin typeface="+mn-lt"/>
                <a:ea typeface="+mn-ea"/>
                <a:cs typeface="+mn-ea"/>
                <a:sym typeface="+mn-lt"/>
              </a:rPr>
              <a:t>R</a:t>
            </a:r>
            <a:r>
              <a:rPr lang="en-US" kern="0" baseline="-25000" dirty="0">
                <a:solidFill>
                  <a:srgbClr val="000000"/>
                </a:solidFill>
                <a:latin typeface="+mn-lt"/>
                <a:ea typeface="+mn-ea"/>
                <a:cs typeface="+mn-ea"/>
                <a:sym typeface="+mn-lt"/>
              </a:rPr>
              <a:t>1</a:t>
            </a:r>
            <a:r>
              <a:rPr lang="zh-CN" altLang="en-US" kern="0" dirty="0">
                <a:solidFill>
                  <a:srgbClr val="000000"/>
                </a:solidFill>
                <a:latin typeface="+mn-lt"/>
                <a:ea typeface="+mn-ea"/>
                <a:cs typeface="+mn-ea"/>
                <a:sym typeface="+mn-lt"/>
              </a:rPr>
              <a:t>与</a:t>
            </a:r>
            <a:r>
              <a:rPr lang="en-US" i="1" kern="0" dirty="0">
                <a:solidFill>
                  <a:srgbClr val="000000"/>
                </a:solidFill>
                <a:latin typeface="+mn-lt"/>
                <a:ea typeface="+mn-ea"/>
                <a:cs typeface="+mn-ea"/>
                <a:sym typeface="+mn-lt"/>
              </a:rPr>
              <a:t>R</a:t>
            </a:r>
            <a:r>
              <a:rPr lang="en-US" kern="0" baseline="-25000" dirty="0">
                <a:solidFill>
                  <a:srgbClr val="000000"/>
                </a:solidFill>
                <a:latin typeface="+mn-lt"/>
                <a:ea typeface="+mn-ea"/>
                <a:cs typeface="+mn-ea"/>
                <a:sym typeface="+mn-lt"/>
              </a:rPr>
              <a:t>2</a:t>
            </a:r>
            <a:r>
              <a:rPr lang="zh-CN" altLang="en-US" kern="0" dirty="0">
                <a:solidFill>
                  <a:srgbClr val="000000"/>
                </a:solidFill>
                <a:latin typeface="+mn-lt"/>
                <a:ea typeface="+mn-ea"/>
                <a:cs typeface="+mn-ea"/>
                <a:sym typeface="+mn-lt"/>
              </a:rPr>
              <a:t>的大小，</a:t>
            </a:r>
            <a:r>
              <a:rPr lang="en-US" i="1" kern="0" dirty="0">
                <a:solidFill>
                  <a:srgbClr val="000000"/>
                </a:solidFill>
                <a:latin typeface="+mn-lt"/>
                <a:ea typeface="+mn-ea"/>
                <a:cs typeface="+mn-ea"/>
                <a:sym typeface="+mn-lt"/>
              </a:rPr>
              <a:t>R</a:t>
            </a:r>
            <a:r>
              <a:rPr lang="en-US" kern="0" baseline="-25000" dirty="0">
                <a:solidFill>
                  <a:srgbClr val="000000"/>
                </a:solidFill>
                <a:latin typeface="+mn-lt"/>
                <a:ea typeface="+mn-ea"/>
                <a:cs typeface="+mn-ea"/>
                <a:sym typeface="+mn-lt"/>
              </a:rPr>
              <a:t>1</a:t>
            </a:r>
            <a:r>
              <a:rPr lang="en-US" u="sng" kern="0" dirty="0">
                <a:solidFill>
                  <a:srgbClr val="000000"/>
                </a:solidFill>
                <a:latin typeface="+mn-lt"/>
                <a:ea typeface="+mn-ea"/>
                <a:cs typeface="+mn-ea"/>
                <a:sym typeface="+mn-lt"/>
              </a:rPr>
              <a:t>               </a:t>
            </a:r>
            <a:r>
              <a:rPr lang="en-US" i="1" kern="0" dirty="0">
                <a:solidFill>
                  <a:srgbClr val="000000"/>
                </a:solidFill>
                <a:latin typeface="+mn-lt"/>
                <a:ea typeface="+mn-ea"/>
                <a:cs typeface="+mn-ea"/>
                <a:sym typeface="+mn-lt"/>
              </a:rPr>
              <a:t>R</a:t>
            </a:r>
            <a:r>
              <a:rPr lang="en-US" kern="0" baseline="-25000" dirty="0">
                <a:solidFill>
                  <a:srgbClr val="000000"/>
                </a:solidFill>
                <a:latin typeface="+mn-lt"/>
                <a:ea typeface="+mn-ea"/>
                <a:cs typeface="+mn-ea"/>
                <a:sym typeface="+mn-lt"/>
              </a:rPr>
              <a:t>2</a:t>
            </a:r>
            <a:r>
              <a:rPr lang="zh-CN" altLang="en-US" kern="0" dirty="0">
                <a:solidFill>
                  <a:srgbClr val="000000"/>
                </a:solidFill>
                <a:latin typeface="+mn-lt"/>
                <a:ea typeface="+mn-ea"/>
                <a:cs typeface="+mn-ea"/>
                <a:sym typeface="+mn-lt"/>
              </a:rPr>
              <a:t>。（选填“大于”、“等于” 或“小于”） </a:t>
            </a:r>
          </a:p>
          <a:p>
            <a:pPr defTabSz="1219170">
              <a:lnSpc>
                <a:spcPct val="150000"/>
              </a:lnSpc>
            </a:pPr>
            <a:endParaRPr lang="zh-CN" altLang="en-US" sz="2400" kern="0" dirty="0">
              <a:solidFill>
                <a:srgbClr val="FF0000"/>
              </a:solidFill>
              <a:latin typeface="+mn-lt"/>
              <a:ea typeface="+mn-ea"/>
              <a:cs typeface="+mn-ea"/>
              <a:sym typeface="+mn-lt"/>
            </a:endParaRPr>
          </a:p>
        </p:txBody>
      </p:sp>
      <p:sp>
        <p:nvSpPr>
          <p:cNvPr id="23555" name="矩形 23554"/>
          <p:cNvSpPr>
            <a:spLocks noChangeArrowheads="1"/>
          </p:cNvSpPr>
          <p:nvPr/>
        </p:nvSpPr>
        <p:spPr bwMode="auto">
          <a:xfrm>
            <a:off x="1544445" y="2790013"/>
            <a:ext cx="7104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1219170"/>
            <a:r>
              <a:rPr lang="zh-CN" altLang="en-US" sz="2000" b="1" kern="0" dirty="0">
                <a:solidFill>
                  <a:srgbClr val="FF0000"/>
                </a:solidFill>
                <a:cs typeface="+mn-ea"/>
                <a:sym typeface="+mn-lt"/>
              </a:rPr>
              <a:t>大于</a:t>
            </a:r>
          </a:p>
        </p:txBody>
      </p:sp>
      <p:grpSp>
        <p:nvGrpSpPr>
          <p:cNvPr id="22532" name="组合 23555"/>
          <p:cNvGrpSpPr>
            <a:grpSpLocks/>
          </p:cNvGrpSpPr>
          <p:nvPr/>
        </p:nvGrpSpPr>
        <p:grpSpPr bwMode="auto">
          <a:xfrm>
            <a:off x="4554408" y="3514020"/>
            <a:ext cx="3083183" cy="2240308"/>
            <a:chOff x="0" y="0"/>
            <a:chExt cx="1725" cy="1790"/>
          </a:xfrm>
        </p:grpSpPr>
        <p:grpSp>
          <p:nvGrpSpPr>
            <p:cNvPr id="22533" name="组合 23556"/>
            <p:cNvGrpSpPr>
              <a:grpSpLocks/>
            </p:cNvGrpSpPr>
            <p:nvPr/>
          </p:nvGrpSpPr>
          <p:grpSpPr bwMode="auto">
            <a:xfrm>
              <a:off x="0" y="0"/>
              <a:ext cx="1725" cy="1790"/>
              <a:chOff x="0" y="0"/>
              <a:chExt cx="1725" cy="1790"/>
            </a:xfrm>
          </p:grpSpPr>
          <p:sp>
            <p:nvSpPr>
              <p:cNvPr id="22534" name="直接连接符 23557"/>
              <p:cNvSpPr>
                <a:spLocks noChangeShapeType="1"/>
              </p:cNvSpPr>
              <p:nvPr/>
            </p:nvSpPr>
            <p:spPr bwMode="auto">
              <a:xfrm flipV="1">
                <a:off x="182" y="159"/>
                <a:ext cx="0" cy="1406"/>
              </a:xfrm>
              <a:prstGeom prst="line">
                <a:avLst/>
              </a:prstGeom>
              <a:noFill/>
              <a:ln w="28575">
                <a:solidFill>
                  <a:schemeClr val="tx1"/>
                </a:solidFill>
                <a:round/>
                <a:headEnd/>
                <a:tailEnd type="triangle" w="med" len="lg"/>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sp>
            <p:nvSpPr>
              <p:cNvPr id="22535" name="直接连接符 23558"/>
              <p:cNvSpPr>
                <a:spLocks noChangeShapeType="1"/>
              </p:cNvSpPr>
              <p:nvPr/>
            </p:nvSpPr>
            <p:spPr bwMode="auto">
              <a:xfrm rot="5400000" flipH="1" flipV="1">
                <a:off x="885" y="862"/>
                <a:ext cx="0" cy="1406"/>
              </a:xfrm>
              <a:prstGeom prst="line">
                <a:avLst/>
              </a:prstGeom>
              <a:noFill/>
              <a:ln w="28575">
                <a:solidFill>
                  <a:schemeClr val="tx1"/>
                </a:solidFill>
                <a:round/>
                <a:headEnd/>
                <a:tailEnd type="triangle" w="med" len="lg"/>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grpSp>
            <p:nvGrpSpPr>
              <p:cNvPr id="22536" name="组合 23559"/>
              <p:cNvGrpSpPr>
                <a:grpSpLocks/>
              </p:cNvGrpSpPr>
              <p:nvPr/>
            </p:nvGrpSpPr>
            <p:grpSpPr bwMode="auto">
              <a:xfrm>
                <a:off x="182" y="386"/>
                <a:ext cx="46" cy="1020"/>
                <a:chOff x="0" y="0"/>
                <a:chExt cx="46" cy="1020"/>
              </a:xfrm>
            </p:grpSpPr>
            <p:grpSp>
              <p:nvGrpSpPr>
                <p:cNvPr id="22537" name="组合 23560"/>
                <p:cNvGrpSpPr>
                  <a:grpSpLocks/>
                </p:cNvGrpSpPr>
                <p:nvPr/>
              </p:nvGrpSpPr>
              <p:grpSpPr bwMode="auto">
                <a:xfrm>
                  <a:off x="0" y="850"/>
                  <a:ext cx="46" cy="170"/>
                  <a:chOff x="0" y="0"/>
                  <a:chExt cx="46" cy="136"/>
                </a:xfrm>
              </p:grpSpPr>
              <p:sp>
                <p:nvSpPr>
                  <p:cNvPr id="22538" name="直接连接符 23561"/>
                  <p:cNvSpPr>
                    <a:spLocks noChangeShapeType="1"/>
                  </p:cNvSpPr>
                  <p:nvPr/>
                </p:nvSpPr>
                <p:spPr bwMode="auto">
                  <a:xfrm>
                    <a:off x="0" y="136"/>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sp>
                <p:nvSpPr>
                  <p:cNvPr id="22539" name="直接连接符 23562"/>
                  <p:cNvSpPr>
                    <a:spLocks noChangeShapeType="1"/>
                  </p:cNvSpPr>
                  <p:nvPr/>
                </p:nvSpPr>
                <p:spPr bwMode="auto">
                  <a:xfrm>
                    <a:off x="0" y="0"/>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grpSp>
            <p:grpSp>
              <p:nvGrpSpPr>
                <p:cNvPr id="22540" name="组合 23563"/>
                <p:cNvGrpSpPr>
                  <a:grpSpLocks/>
                </p:cNvGrpSpPr>
                <p:nvPr/>
              </p:nvGrpSpPr>
              <p:grpSpPr bwMode="auto">
                <a:xfrm>
                  <a:off x="0" y="510"/>
                  <a:ext cx="46" cy="170"/>
                  <a:chOff x="0" y="0"/>
                  <a:chExt cx="46" cy="136"/>
                </a:xfrm>
              </p:grpSpPr>
              <p:sp>
                <p:nvSpPr>
                  <p:cNvPr id="22541" name="直接连接符 23564"/>
                  <p:cNvSpPr>
                    <a:spLocks noChangeShapeType="1"/>
                  </p:cNvSpPr>
                  <p:nvPr/>
                </p:nvSpPr>
                <p:spPr bwMode="auto">
                  <a:xfrm>
                    <a:off x="0" y="136"/>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sp>
                <p:nvSpPr>
                  <p:cNvPr id="22542" name="直接连接符 23565"/>
                  <p:cNvSpPr>
                    <a:spLocks noChangeShapeType="1"/>
                  </p:cNvSpPr>
                  <p:nvPr/>
                </p:nvSpPr>
                <p:spPr bwMode="auto">
                  <a:xfrm>
                    <a:off x="0" y="0"/>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grpSp>
            <p:grpSp>
              <p:nvGrpSpPr>
                <p:cNvPr id="22543" name="组合 23566"/>
                <p:cNvGrpSpPr>
                  <a:grpSpLocks/>
                </p:cNvGrpSpPr>
                <p:nvPr/>
              </p:nvGrpSpPr>
              <p:grpSpPr bwMode="auto">
                <a:xfrm>
                  <a:off x="0" y="170"/>
                  <a:ext cx="46" cy="170"/>
                  <a:chOff x="0" y="0"/>
                  <a:chExt cx="46" cy="136"/>
                </a:xfrm>
              </p:grpSpPr>
              <p:sp>
                <p:nvSpPr>
                  <p:cNvPr id="22544" name="直接连接符 23567"/>
                  <p:cNvSpPr>
                    <a:spLocks noChangeShapeType="1"/>
                  </p:cNvSpPr>
                  <p:nvPr/>
                </p:nvSpPr>
                <p:spPr bwMode="auto">
                  <a:xfrm>
                    <a:off x="0" y="136"/>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sp>
                <p:nvSpPr>
                  <p:cNvPr id="22545" name="直接连接符 23568"/>
                  <p:cNvSpPr>
                    <a:spLocks noChangeShapeType="1"/>
                  </p:cNvSpPr>
                  <p:nvPr/>
                </p:nvSpPr>
                <p:spPr bwMode="auto">
                  <a:xfrm>
                    <a:off x="0" y="0"/>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grpSp>
            <p:sp>
              <p:nvSpPr>
                <p:cNvPr id="22546" name="直接连接符 23569"/>
                <p:cNvSpPr>
                  <a:spLocks noChangeShapeType="1"/>
                </p:cNvSpPr>
                <p:nvPr/>
              </p:nvSpPr>
              <p:spPr bwMode="auto">
                <a:xfrm>
                  <a:off x="0" y="0"/>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grpSp>
          <p:grpSp>
            <p:nvGrpSpPr>
              <p:cNvPr id="22547" name="组合 23570"/>
              <p:cNvGrpSpPr>
                <a:grpSpLocks/>
              </p:cNvGrpSpPr>
              <p:nvPr/>
            </p:nvGrpSpPr>
            <p:grpSpPr bwMode="auto">
              <a:xfrm rot="5400000">
                <a:off x="401" y="1460"/>
                <a:ext cx="46" cy="164"/>
                <a:chOff x="0" y="0"/>
                <a:chExt cx="46" cy="136"/>
              </a:xfrm>
            </p:grpSpPr>
            <p:sp>
              <p:nvSpPr>
                <p:cNvPr id="22548" name="直接连接符 23571"/>
                <p:cNvSpPr>
                  <a:spLocks noChangeShapeType="1"/>
                </p:cNvSpPr>
                <p:nvPr/>
              </p:nvSpPr>
              <p:spPr bwMode="auto">
                <a:xfrm>
                  <a:off x="0" y="136"/>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sp>
              <p:nvSpPr>
                <p:cNvPr id="22549" name="直接连接符 23572"/>
                <p:cNvSpPr>
                  <a:spLocks noChangeShapeType="1"/>
                </p:cNvSpPr>
                <p:nvPr/>
              </p:nvSpPr>
              <p:spPr bwMode="auto">
                <a:xfrm>
                  <a:off x="0" y="0"/>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grpSp>
          <p:grpSp>
            <p:nvGrpSpPr>
              <p:cNvPr id="22550" name="组合 23573"/>
              <p:cNvGrpSpPr>
                <a:grpSpLocks/>
              </p:cNvGrpSpPr>
              <p:nvPr/>
            </p:nvGrpSpPr>
            <p:grpSpPr bwMode="auto">
              <a:xfrm rot="5400000">
                <a:off x="730" y="1460"/>
                <a:ext cx="46" cy="164"/>
                <a:chOff x="0" y="0"/>
                <a:chExt cx="46" cy="136"/>
              </a:xfrm>
            </p:grpSpPr>
            <p:sp>
              <p:nvSpPr>
                <p:cNvPr id="22551" name="直接连接符 23574"/>
                <p:cNvSpPr>
                  <a:spLocks noChangeShapeType="1"/>
                </p:cNvSpPr>
                <p:nvPr/>
              </p:nvSpPr>
              <p:spPr bwMode="auto">
                <a:xfrm>
                  <a:off x="0" y="136"/>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sp>
              <p:nvSpPr>
                <p:cNvPr id="22552" name="直接连接符 23575"/>
                <p:cNvSpPr>
                  <a:spLocks noChangeShapeType="1"/>
                </p:cNvSpPr>
                <p:nvPr/>
              </p:nvSpPr>
              <p:spPr bwMode="auto">
                <a:xfrm>
                  <a:off x="0" y="0"/>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grpSp>
          <p:grpSp>
            <p:nvGrpSpPr>
              <p:cNvPr id="22553" name="组合 23576"/>
              <p:cNvGrpSpPr>
                <a:grpSpLocks/>
              </p:cNvGrpSpPr>
              <p:nvPr/>
            </p:nvGrpSpPr>
            <p:grpSpPr bwMode="auto">
              <a:xfrm rot="5400000">
                <a:off x="1049" y="1450"/>
                <a:ext cx="46" cy="165"/>
                <a:chOff x="0" y="0"/>
                <a:chExt cx="46" cy="136"/>
              </a:xfrm>
            </p:grpSpPr>
            <p:sp>
              <p:nvSpPr>
                <p:cNvPr id="22554" name="直接连接符 23577"/>
                <p:cNvSpPr>
                  <a:spLocks noChangeShapeType="1"/>
                </p:cNvSpPr>
                <p:nvPr/>
              </p:nvSpPr>
              <p:spPr bwMode="auto">
                <a:xfrm>
                  <a:off x="0" y="136"/>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sp>
              <p:nvSpPr>
                <p:cNvPr id="22555" name="直接连接符 23578"/>
                <p:cNvSpPr>
                  <a:spLocks noChangeShapeType="1"/>
                </p:cNvSpPr>
                <p:nvPr/>
              </p:nvSpPr>
              <p:spPr bwMode="auto">
                <a:xfrm>
                  <a:off x="0" y="0"/>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grpSp>
          <p:sp>
            <p:nvSpPr>
              <p:cNvPr id="22556" name="直接连接符 23579"/>
              <p:cNvSpPr>
                <a:spLocks noChangeShapeType="1"/>
              </p:cNvSpPr>
              <p:nvPr/>
            </p:nvSpPr>
            <p:spPr bwMode="auto">
              <a:xfrm rot="5400000">
                <a:off x="1305" y="1541"/>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sp>
            <p:nvSpPr>
              <p:cNvPr id="22557" name="文本框 23580"/>
              <p:cNvSpPr txBox="1">
                <a:spLocks noChangeArrowheads="1"/>
              </p:cNvSpPr>
              <p:nvPr/>
            </p:nvSpPr>
            <p:spPr bwMode="auto">
              <a:xfrm>
                <a:off x="0" y="1088"/>
                <a:ext cx="18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spcBef>
                    <a:spcPct val="50000"/>
                  </a:spcBef>
                </a:pPr>
                <a:r>
                  <a:rPr lang="en-US" sz="1600" b="1" kern="0" dirty="0">
                    <a:solidFill>
                      <a:srgbClr val="000000"/>
                    </a:solidFill>
                    <a:latin typeface="+mn-lt"/>
                    <a:ea typeface="+mn-ea"/>
                    <a:cs typeface="+mn-ea"/>
                    <a:sym typeface="+mn-lt"/>
                  </a:rPr>
                  <a:t>1</a:t>
                </a:r>
              </a:p>
            </p:txBody>
          </p:sp>
          <p:sp>
            <p:nvSpPr>
              <p:cNvPr id="22558" name="文本框 23581"/>
              <p:cNvSpPr txBox="1">
                <a:spLocks noChangeArrowheads="1"/>
              </p:cNvSpPr>
              <p:nvPr/>
            </p:nvSpPr>
            <p:spPr bwMode="auto">
              <a:xfrm>
                <a:off x="0" y="755"/>
                <a:ext cx="25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spcBef>
                    <a:spcPct val="50000"/>
                  </a:spcBef>
                </a:pPr>
                <a:r>
                  <a:rPr lang="en-US" sz="1600" b="1" kern="0">
                    <a:solidFill>
                      <a:srgbClr val="000000"/>
                    </a:solidFill>
                    <a:latin typeface="+mn-lt"/>
                    <a:ea typeface="+mn-ea"/>
                    <a:cs typeface="+mn-ea"/>
                    <a:sym typeface="+mn-lt"/>
                  </a:rPr>
                  <a:t>2</a:t>
                </a:r>
              </a:p>
            </p:txBody>
          </p:sp>
          <p:sp>
            <p:nvSpPr>
              <p:cNvPr id="22559" name="文本框 23582"/>
              <p:cNvSpPr txBox="1">
                <a:spLocks noChangeArrowheads="1"/>
              </p:cNvSpPr>
              <p:nvPr/>
            </p:nvSpPr>
            <p:spPr bwMode="auto">
              <a:xfrm>
                <a:off x="0" y="430"/>
                <a:ext cx="25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spcBef>
                    <a:spcPct val="50000"/>
                  </a:spcBef>
                </a:pPr>
                <a:r>
                  <a:rPr lang="en-US" sz="1600" b="1" kern="0" dirty="0">
                    <a:solidFill>
                      <a:srgbClr val="000000"/>
                    </a:solidFill>
                    <a:latin typeface="+mn-lt"/>
                    <a:ea typeface="+mn-ea"/>
                    <a:cs typeface="+mn-ea"/>
                    <a:sym typeface="+mn-lt"/>
                  </a:rPr>
                  <a:t>3</a:t>
                </a:r>
              </a:p>
            </p:txBody>
          </p:sp>
          <p:sp>
            <p:nvSpPr>
              <p:cNvPr id="22560" name="文本框 23583"/>
              <p:cNvSpPr txBox="1">
                <a:spLocks noChangeArrowheads="1"/>
              </p:cNvSpPr>
              <p:nvPr/>
            </p:nvSpPr>
            <p:spPr bwMode="auto">
              <a:xfrm>
                <a:off x="205" y="0"/>
                <a:ext cx="499"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spcBef>
                    <a:spcPct val="50000"/>
                  </a:spcBef>
                </a:pPr>
                <a:r>
                  <a:rPr lang="en-US" sz="1800" b="1" i="1" kern="0">
                    <a:solidFill>
                      <a:srgbClr val="000000"/>
                    </a:solidFill>
                    <a:latin typeface="+mn-lt"/>
                    <a:ea typeface="+mn-ea"/>
                    <a:cs typeface="+mn-ea"/>
                    <a:sym typeface="+mn-lt"/>
                  </a:rPr>
                  <a:t>U</a:t>
                </a:r>
                <a:r>
                  <a:rPr lang="en-US" sz="1800" b="1" kern="0">
                    <a:solidFill>
                      <a:srgbClr val="000000"/>
                    </a:solidFill>
                    <a:latin typeface="+mn-lt"/>
                    <a:ea typeface="+mn-ea"/>
                    <a:cs typeface="+mn-ea"/>
                    <a:sym typeface="+mn-lt"/>
                  </a:rPr>
                  <a:t>/V</a:t>
                </a:r>
              </a:p>
            </p:txBody>
          </p:sp>
          <p:sp>
            <p:nvSpPr>
              <p:cNvPr id="22561" name="文本框 23584"/>
              <p:cNvSpPr txBox="1">
                <a:spLocks noChangeArrowheads="1"/>
              </p:cNvSpPr>
              <p:nvPr/>
            </p:nvSpPr>
            <p:spPr bwMode="auto">
              <a:xfrm>
                <a:off x="1362" y="1519"/>
                <a:ext cx="36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spcBef>
                    <a:spcPct val="50000"/>
                  </a:spcBef>
                </a:pPr>
                <a:r>
                  <a:rPr lang="en-US" sz="1600" b="1" i="1" kern="0">
                    <a:solidFill>
                      <a:srgbClr val="000000"/>
                    </a:solidFill>
                    <a:latin typeface="+mn-lt"/>
                    <a:ea typeface="+mn-ea"/>
                    <a:cs typeface="+mn-ea"/>
                    <a:sym typeface="+mn-lt"/>
                  </a:rPr>
                  <a:t>I</a:t>
                </a:r>
                <a:r>
                  <a:rPr lang="en-US" sz="1600" b="1" kern="0">
                    <a:solidFill>
                      <a:srgbClr val="000000"/>
                    </a:solidFill>
                    <a:latin typeface="+mn-lt"/>
                    <a:ea typeface="+mn-ea"/>
                    <a:cs typeface="+mn-ea"/>
                    <a:sym typeface="+mn-lt"/>
                  </a:rPr>
                  <a:t>/A</a:t>
                </a:r>
              </a:p>
            </p:txBody>
          </p:sp>
          <p:sp>
            <p:nvSpPr>
              <p:cNvPr id="22562" name="文本框 23585"/>
              <p:cNvSpPr txBox="1">
                <a:spLocks noChangeArrowheads="1"/>
              </p:cNvSpPr>
              <p:nvPr/>
            </p:nvSpPr>
            <p:spPr bwMode="auto">
              <a:xfrm>
                <a:off x="24" y="1451"/>
                <a:ext cx="182"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spcBef>
                    <a:spcPct val="50000"/>
                  </a:spcBef>
                </a:pPr>
                <a:r>
                  <a:rPr lang="en-US" sz="1800" b="1" kern="0">
                    <a:solidFill>
                      <a:srgbClr val="000000"/>
                    </a:solidFill>
                    <a:latin typeface="+mn-lt"/>
                    <a:ea typeface="+mn-ea"/>
                    <a:cs typeface="+mn-ea"/>
                    <a:sym typeface="+mn-lt"/>
                  </a:rPr>
                  <a:t>0</a:t>
                </a:r>
              </a:p>
            </p:txBody>
          </p:sp>
          <p:sp>
            <p:nvSpPr>
              <p:cNvPr id="22563" name="文本框 23586"/>
              <p:cNvSpPr txBox="1">
                <a:spLocks noChangeArrowheads="1"/>
              </p:cNvSpPr>
              <p:nvPr/>
            </p:nvSpPr>
            <p:spPr bwMode="auto">
              <a:xfrm>
                <a:off x="341" y="1519"/>
                <a:ext cx="36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spcBef>
                    <a:spcPct val="50000"/>
                  </a:spcBef>
                </a:pPr>
                <a:r>
                  <a:rPr lang="en-US" sz="1600" b="1" kern="0">
                    <a:solidFill>
                      <a:srgbClr val="000000"/>
                    </a:solidFill>
                    <a:latin typeface="+mn-lt"/>
                    <a:ea typeface="+mn-ea"/>
                    <a:cs typeface="+mn-ea"/>
                    <a:sym typeface="+mn-lt"/>
                  </a:rPr>
                  <a:t>0.2</a:t>
                </a:r>
              </a:p>
            </p:txBody>
          </p:sp>
          <p:sp>
            <p:nvSpPr>
              <p:cNvPr id="22564" name="文本框 23587"/>
              <p:cNvSpPr txBox="1">
                <a:spLocks noChangeArrowheads="1"/>
              </p:cNvSpPr>
              <p:nvPr/>
            </p:nvSpPr>
            <p:spPr bwMode="auto">
              <a:xfrm>
                <a:off x="636" y="1519"/>
                <a:ext cx="36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spcBef>
                    <a:spcPct val="50000"/>
                  </a:spcBef>
                </a:pPr>
                <a:r>
                  <a:rPr lang="en-US" sz="1600" b="1" kern="0">
                    <a:solidFill>
                      <a:srgbClr val="000000"/>
                    </a:solidFill>
                    <a:latin typeface="+mn-lt"/>
                    <a:ea typeface="+mn-ea"/>
                    <a:cs typeface="+mn-ea"/>
                    <a:sym typeface="+mn-lt"/>
                  </a:rPr>
                  <a:t>0.4</a:t>
                </a:r>
              </a:p>
            </p:txBody>
          </p:sp>
          <p:sp>
            <p:nvSpPr>
              <p:cNvPr id="22565" name="文本框 23588"/>
              <p:cNvSpPr txBox="1">
                <a:spLocks noChangeArrowheads="1"/>
              </p:cNvSpPr>
              <p:nvPr/>
            </p:nvSpPr>
            <p:spPr bwMode="auto">
              <a:xfrm>
                <a:off x="999" y="1519"/>
                <a:ext cx="36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spcBef>
                    <a:spcPct val="50000"/>
                  </a:spcBef>
                </a:pPr>
                <a:r>
                  <a:rPr lang="en-US" sz="1600" b="1" kern="0">
                    <a:solidFill>
                      <a:srgbClr val="000000"/>
                    </a:solidFill>
                    <a:latin typeface="+mn-lt"/>
                    <a:ea typeface="+mn-ea"/>
                    <a:cs typeface="+mn-ea"/>
                    <a:sym typeface="+mn-lt"/>
                  </a:rPr>
                  <a:t>0.6</a:t>
                </a:r>
              </a:p>
            </p:txBody>
          </p:sp>
        </p:grpSp>
        <p:sp>
          <p:nvSpPr>
            <p:cNvPr id="22566" name="直接连接符 23589"/>
            <p:cNvSpPr>
              <a:spLocks noChangeShapeType="1"/>
            </p:cNvSpPr>
            <p:nvPr/>
          </p:nvSpPr>
          <p:spPr bwMode="auto">
            <a:xfrm flipV="1">
              <a:off x="182" y="363"/>
              <a:ext cx="635" cy="120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sp>
          <p:nvSpPr>
            <p:cNvPr id="22567" name="直接连接符 23590"/>
            <p:cNvSpPr>
              <a:spLocks noChangeShapeType="1"/>
            </p:cNvSpPr>
            <p:nvPr/>
          </p:nvSpPr>
          <p:spPr bwMode="auto">
            <a:xfrm flipV="1">
              <a:off x="182" y="567"/>
              <a:ext cx="1112" cy="99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1219170"/>
              <a:endParaRPr lang="zh-CN" altLang="en-US" sz="1400" kern="0">
                <a:solidFill>
                  <a:sysClr val="windowText" lastClr="000000"/>
                </a:solidFill>
                <a:cs typeface="+mn-ea"/>
                <a:sym typeface="+mn-lt"/>
              </a:endParaRPr>
            </a:p>
          </p:txBody>
        </p:sp>
        <p:sp>
          <p:nvSpPr>
            <p:cNvPr id="22568" name="矩形 23591"/>
            <p:cNvSpPr>
              <a:spLocks noChangeArrowheads="1"/>
            </p:cNvSpPr>
            <p:nvPr/>
          </p:nvSpPr>
          <p:spPr bwMode="auto">
            <a:xfrm>
              <a:off x="772" y="204"/>
              <a:ext cx="24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1219170"/>
              <a:r>
                <a:rPr lang="en-US" b="1" i="1" kern="0">
                  <a:solidFill>
                    <a:srgbClr val="000000"/>
                  </a:solidFill>
                  <a:cs typeface="+mn-ea"/>
                  <a:sym typeface="+mn-lt"/>
                </a:rPr>
                <a:t>R</a:t>
              </a:r>
              <a:r>
                <a:rPr lang="en-US" b="1" kern="0" baseline="-25000">
                  <a:solidFill>
                    <a:srgbClr val="000000"/>
                  </a:solidFill>
                  <a:cs typeface="+mn-ea"/>
                  <a:sym typeface="+mn-lt"/>
                </a:rPr>
                <a:t>1</a:t>
              </a:r>
              <a:endParaRPr lang="zh-CN" altLang="en-US" b="1" kern="0" baseline="-25000">
                <a:solidFill>
                  <a:srgbClr val="000000"/>
                </a:solidFill>
                <a:cs typeface="+mn-ea"/>
                <a:sym typeface="+mn-lt"/>
              </a:endParaRPr>
            </a:p>
          </p:txBody>
        </p:sp>
        <p:sp>
          <p:nvSpPr>
            <p:cNvPr id="22569" name="矩形 23592"/>
            <p:cNvSpPr>
              <a:spLocks noChangeArrowheads="1"/>
            </p:cNvSpPr>
            <p:nvPr/>
          </p:nvSpPr>
          <p:spPr bwMode="auto">
            <a:xfrm>
              <a:off x="1271" y="408"/>
              <a:ext cx="24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1219170"/>
              <a:r>
                <a:rPr lang="en-US" b="1" i="1" kern="0">
                  <a:solidFill>
                    <a:srgbClr val="000000"/>
                  </a:solidFill>
                  <a:cs typeface="+mn-ea"/>
                  <a:sym typeface="+mn-lt"/>
                </a:rPr>
                <a:t>R</a:t>
              </a:r>
              <a:r>
                <a:rPr lang="en-US" b="1" kern="0" baseline="-25000">
                  <a:solidFill>
                    <a:srgbClr val="000000"/>
                  </a:solidFill>
                  <a:cs typeface="+mn-ea"/>
                  <a:sym typeface="+mn-lt"/>
                </a:rPr>
                <a:t>2</a:t>
              </a:r>
              <a:endParaRPr lang="zh-CN" altLang="en-US" b="1" kern="0" baseline="-25000">
                <a:solidFill>
                  <a:srgbClr val="000000"/>
                </a:solidFill>
                <a:cs typeface="+mn-ea"/>
                <a:sym typeface="+mn-lt"/>
              </a:endParaRPr>
            </a:p>
          </p:txBody>
        </p:sp>
      </p:grpSp>
      <p:sp>
        <p:nvSpPr>
          <p:cNvPr id="42" name="文本框 41">
            <a:extLst>
              <a:ext uri="{FF2B5EF4-FFF2-40B4-BE49-F238E27FC236}">
                <a16:creationId xmlns:a16="http://schemas.microsoft.com/office/drawing/2014/main" id="{3D018ADA-6526-41EC-BAF4-9042D652BC61}"/>
              </a:ext>
            </a:extLst>
          </p:cNvPr>
          <p:cNvSpPr txBox="1"/>
          <p:nvPr/>
        </p:nvSpPr>
        <p:spPr>
          <a:xfrm>
            <a:off x="1181101" y="448128"/>
            <a:ext cx="1290738" cy="523220"/>
          </a:xfrm>
          <a:prstGeom prst="rect">
            <a:avLst/>
          </a:prstGeom>
          <a:noFill/>
        </p:spPr>
        <p:txBody>
          <a:bodyPr wrap="none" rtlCol="0">
            <a:spAutoFit/>
          </a:bodyPr>
          <a:lstStyle/>
          <a:p>
            <a:r>
              <a:rPr lang="zh-CN" altLang="en-US" sz="2800" b="1" dirty="0">
                <a:cs typeface="+mn-ea"/>
                <a:sym typeface="+mn-lt"/>
              </a:rPr>
              <a:t>练习：</a:t>
            </a:r>
          </a:p>
        </p:txBody>
      </p:sp>
    </p:spTree>
    <p:extLst>
      <p:ext uri="{BB962C8B-B14F-4D97-AF65-F5344CB8AC3E}">
        <p14:creationId xmlns:p14="http://schemas.microsoft.com/office/powerpoint/2010/main" val="827688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748401" y="971348"/>
            <a:ext cx="9789529" cy="3917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lnSpc>
                <a:spcPct val="200000"/>
              </a:lnSpc>
            </a:pPr>
            <a:r>
              <a:rPr lang="en-US" altLang="zh-CN" sz="2400" kern="0" dirty="0">
                <a:solidFill>
                  <a:srgbClr val="000000"/>
                </a:solidFill>
                <a:latin typeface="+mn-lt"/>
                <a:ea typeface="+mn-ea"/>
                <a:cs typeface="+mn-ea"/>
                <a:sym typeface="+mn-lt"/>
              </a:rPr>
              <a:t>2.</a:t>
            </a:r>
            <a:r>
              <a:rPr lang="zh-CN" altLang="zh-CN" kern="0" dirty="0">
                <a:solidFill>
                  <a:srgbClr val="000000"/>
                </a:solidFill>
                <a:latin typeface="+mn-lt"/>
                <a:ea typeface="+mn-ea"/>
                <a:cs typeface="+mn-ea"/>
                <a:sym typeface="+mn-lt"/>
              </a:rPr>
              <a:t>某导体中的电流与它两端电压的关系如图所示</a:t>
            </a:r>
            <a:r>
              <a:rPr lang="en-US" altLang="zh-CN" kern="0" dirty="0">
                <a:solidFill>
                  <a:srgbClr val="000000"/>
                </a:solidFill>
                <a:latin typeface="+mn-lt"/>
                <a:ea typeface="+mn-ea"/>
                <a:cs typeface="+mn-ea"/>
                <a:sym typeface="+mn-lt"/>
              </a:rPr>
              <a:t>,</a:t>
            </a:r>
            <a:r>
              <a:rPr lang="zh-CN" altLang="zh-CN" kern="0" dirty="0">
                <a:solidFill>
                  <a:srgbClr val="000000"/>
                </a:solidFill>
                <a:latin typeface="+mn-lt"/>
                <a:ea typeface="+mn-ea"/>
                <a:cs typeface="+mn-ea"/>
                <a:sym typeface="+mn-lt"/>
              </a:rPr>
              <a:t>下列分析正确的是</a:t>
            </a:r>
            <a:r>
              <a:rPr lang="en-US" altLang="zh-CN" kern="0" dirty="0">
                <a:solidFill>
                  <a:srgbClr val="000000"/>
                </a:solidFill>
                <a:latin typeface="+mn-lt"/>
                <a:ea typeface="+mn-ea"/>
                <a:cs typeface="+mn-ea"/>
                <a:sym typeface="+mn-lt"/>
              </a:rPr>
              <a:t> (</a:t>
            </a:r>
            <a:r>
              <a:rPr lang="zh-CN" altLang="zh-CN" kern="0" dirty="0">
                <a:solidFill>
                  <a:srgbClr val="000000"/>
                </a:solidFill>
                <a:latin typeface="+mn-lt"/>
                <a:ea typeface="+mn-ea"/>
                <a:cs typeface="+mn-ea"/>
                <a:sym typeface="+mn-lt"/>
              </a:rPr>
              <a:t>　</a:t>
            </a:r>
            <a:r>
              <a:rPr lang="en-US" altLang="zh-CN" kern="0" dirty="0">
                <a:solidFill>
                  <a:srgbClr val="000000"/>
                </a:solidFill>
                <a:latin typeface="+mn-lt"/>
                <a:ea typeface="+mn-ea"/>
                <a:cs typeface="+mn-ea"/>
                <a:sym typeface="+mn-lt"/>
              </a:rPr>
              <a:t>  </a:t>
            </a:r>
            <a:r>
              <a:rPr lang="zh-CN" altLang="zh-CN" kern="0" dirty="0">
                <a:solidFill>
                  <a:srgbClr val="000000"/>
                </a:solidFill>
                <a:latin typeface="+mn-lt"/>
                <a:ea typeface="+mn-ea"/>
                <a:cs typeface="+mn-ea"/>
                <a:sym typeface="+mn-lt"/>
              </a:rPr>
              <a:t>　</a:t>
            </a:r>
            <a:r>
              <a:rPr lang="en-US" altLang="zh-CN" kern="0" dirty="0">
                <a:solidFill>
                  <a:srgbClr val="000000"/>
                </a:solidFill>
                <a:latin typeface="+mn-lt"/>
                <a:ea typeface="+mn-ea"/>
                <a:cs typeface="+mn-ea"/>
                <a:sym typeface="+mn-lt"/>
              </a:rPr>
              <a:t>)</a:t>
            </a:r>
            <a:endParaRPr lang="zh-CN" altLang="zh-CN" kern="0" dirty="0">
              <a:solidFill>
                <a:srgbClr val="000000"/>
              </a:solidFill>
              <a:latin typeface="+mn-lt"/>
              <a:ea typeface="+mn-ea"/>
              <a:cs typeface="+mn-ea"/>
              <a:sym typeface="+mn-lt"/>
            </a:endParaRPr>
          </a:p>
          <a:p>
            <a:pPr defTabSz="1219170">
              <a:lnSpc>
                <a:spcPct val="200000"/>
              </a:lnSpc>
            </a:pPr>
            <a:r>
              <a:rPr lang="en-US" altLang="zh-CN" kern="0" dirty="0">
                <a:solidFill>
                  <a:srgbClr val="000000"/>
                </a:solidFill>
                <a:latin typeface="+mn-lt"/>
                <a:ea typeface="+mn-ea"/>
                <a:cs typeface="+mn-ea"/>
                <a:sym typeface="+mn-lt"/>
              </a:rPr>
              <a:t>A.</a:t>
            </a:r>
            <a:r>
              <a:rPr lang="zh-CN" altLang="zh-CN" kern="0" dirty="0">
                <a:solidFill>
                  <a:srgbClr val="000000"/>
                </a:solidFill>
                <a:latin typeface="+mn-lt"/>
                <a:ea typeface="+mn-ea"/>
                <a:cs typeface="+mn-ea"/>
                <a:sym typeface="+mn-lt"/>
              </a:rPr>
              <a:t>该导体中的电流随电压的增大而减小</a:t>
            </a:r>
          </a:p>
          <a:p>
            <a:pPr defTabSz="1219170">
              <a:lnSpc>
                <a:spcPct val="200000"/>
              </a:lnSpc>
            </a:pPr>
            <a:r>
              <a:rPr lang="en-US" altLang="zh-CN" kern="0" dirty="0">
                <a:solidFill>
                  <a:srgbClr val="000000"/>
                </a:solidFill>
                <a:latin typeface="+mn-lt"/>
                <a:ea typeface="+mn-ea"/>
                <a:cs typeface="+mn-ea"/>
                <a:sym typeface="+mn-lt"/>
              </a:rPr>
              <a:t>B.</a:t>
            </a:r>
            <a:r>
              <a:rPr lang="zh-CN" altLang="zh-CN" kern="0" dirty="0">
                <a:solidFill>
                  <a:srgbClr val="000000"/>
                </a:solidFill>
                <a:latin typeface="+mn-lt"/>
                <a:ea typeface="+mn-ea"/>
                <a:cs typeface="+mn-ea"/>
                <a:sym typeface="+mn-lt"/>
              </a:rPr>
              <a:t>当导体两端的电压为</a:t>
            </a:r>
            <a:r>
              <a:rPr lang="en-US" altLang="zh-CN" kern="0" dirty="0">
                <a:solidFill>
                  <a:srgbClr val="000000"/>
                </a:solidFill>
                <a:latin typeface="+mn-lt"/>
                <a:ea typeface="+mn-ea"/>
                <a:cs typeface="+mn-ea"/>
                <a:sym typeface="+mn-lt"/>
              </a:rPr>
              <a:t>0 V</a:t>
            </a:r>
            <a:r>
              <a:rPr lang="zh-CN" altLang="zh-CN" kern="0" dirty="0">
                <a:solidFill>
                  <a:srgbClr val="000000"/>
                </a:solidFill>
                <a:latin typeface="+mn-lt"/>
                <a:ea typeface="+mn-ea"/>
                <a:cs typeface="+mn-ea"/>
                <a:sym typeface="+mn-lt"/>
              </a:rPr>
              <a:t>时</a:t>
            </a:r>
            <a:r>
              <a:rPr lang="en-US" altLang="zh-CN" kern="0" dirty="0">
                <a:solidFill>
                  <a:srgbClr val="000000"/>
                </a:solidFill>
                <a:latin typeface="+mn-lt"/>
                <a:ea typeface="+mn-ea"/>
                <a:cs typeface="+mn-ea"/>
                <a:sym typeface="+mn-lt"/>
              </a:rPr>
              <a:t>,</a:t>
            </a:r>
            <a:r>
              <a:rPr lang="zh-CN" altLang="zh-CN" kern="0" dirty="0">
                <a:solidFill>
                  <a:srgbClr val="000000"/>
                </a:solidFill>
                <a:latin typeface="+mn-lt"/>
                <a:ea typeface="+mn-ea"/>
                <a:cs typeface="+mn-ea"/>
                <a:sym typeface="+mn-lt"/>
              </a:rPr>
              <a:t>电流为</a:t>
            </a:r>
            <a:r>
              <a:rPr lang="en-US" altLang="zh-CN" kern="0" dirty="0">
                <a:solidFill>
                  <a:srgbClr val="000000"/>
                </a:solidFill>
                <a:latin typeface="+mn-lt"/>
                <a:ea typeface="+mn-ea"/>
                <a:cs typeface="+mn-ea"/>
                <a:sym typeface="+mn-lt"/>
              </a:rPr>
              <a:t>0 A</a:t>
            </a:r>
            <a:endParaRPr lang="zh-CN" altLang="zh-CN" kern="0" dirty="0">
              <a:solidFill>
                <a:srgbClr val="000000"/>
              </a:solidFill>
              <a:latin typeface="+mn-lt"/>
              <a:ea typeface="+mn-ea"/>
              <a:cs typeface="+mn-ea"/>
              <a:sym typeface="+mn-lt"/>
            </a:endParaRPr>
          </a:p>
          <a:p>
            <a:pPr defTabSz="1219170">
              <a:lnSpc>
                <a:spcPct val="200000"/>
              </a:lnSpc>
            </a:pPr>
            <a:r>
              <a:rPr lang="en-US" altLang="zh-CN" kern="0" dirty="0">
                <a:solidFill>
                  <a:srgbClr val="000000"/>
                </a:solidFill>
                <a:latin typeface="+mn-lt"/>
                <a:ea typeface="+mn-ea"/>
                <a:cs typeface="+mn-ea"/>
                <a:sym typeface="+mn-lt"/>
              </a:rPr>
              <a:t>C.</a:t>
            </a:r>
            <a:r>
              <a:rPr lang="zh-CN" altLang="zh-CN" kern="0" dirty="0">
                <a:solidFill>
                  <a:srgbClr val="000000"/>
                </a:solidFill>
                <a:latin typeface="+mn-lt"/>
                <a:ea typeface="+mn-ea"/>
                <a:cs typeface="+mn-ea"/>
                <a:sym typeface="+mn-lt"/>
              </a:rPr>
              <a:t>当导体两端的电压为</a:t>
            </a:r>
            <a:r>
              <a:rPr lang="en-US" altLang="zh-CN" kern="0" dirty="0">
                <a:solidFill>
                  <a:srgbClr val="000000"/>
                </a:solidFill>
                <a:latin typeface="+mn-lt"/>
                <a:ea typeface="+mn-ea"/>
                <a:cs typeface="+mn-ea"/>
                <a:sym typeface="+mn-lt"/>
              </a:rPr>
              <a:t>0 V</a:t>
            </a:r>
            <a:r>
              <a:rPr lang="zh-CN" altLang="zh-CN" kern="0" dirty="0">
                <a:solidFill>
                  <a:srgbClr val="000000"/>
                </a:solidFill>
                <a:latin typeface="+mn-lt"/>
                <a:ea typeface="+mn-ea"/>
                <a:cs typeface="+mn-ea"/>
                <a:sym typeface="+mn-lt"/>
              </a:rPr>
              <a:t>时</a:t>
            </a:r>
            <a:r>
              <a:rPr lang="en-US" altLang="zh-CN" kern="0" dirty="0">
                <a:solidFill>
                  <a:srgbClr val="000000"/>
                </a:solidFill>
                <a:latin typeface="+mn-lt"/>
                <a:ea typeface="+mn-ea"/>
                <a:cs typeface="+mn-ea"/>
                <a:sym typeface="+mn-lt"/>
              </a:rPr>
              <a:t>,</a:t>
            </a:r>
            <a:r>
              <a:rPr lang="zh-CN" altLang="zh-CN" kern="0" dirty="0">
                <a:solidFill>
                  <a:srgbClr val="000000"/>
                </a:solidFill>
                <a:latin typeface="+mn-lt"/>
                <a:ea typeface="+mn-ea"/>
                <a:cs typeface="+mn-ea"/>
                <a:sym typeface="+mn-lt"/>
              </a:rPr>
              <a:t>电阻为</a:t>
            </a:r>
            <a:r>
              <a:rPr lang="en-US" altLang="zh-CN" kern="0" dirty="0">
                <a:solidFill>
                  <a:srgbClr val="000000"/>
                </a:solidFill>
                <a:latin typeface="+mn-lt"/>
                <a:ea typeface="+mn-ea"/>
                <a:cs typeface="+mn-ea"/>
                <a:sym typeface="+mn-lt"/>
              </a:rPr>
              <a:t>0 Ω</a:t>
            </a:r>
            <a:endParaRPr lang="zh-CN" altLang="zh-CN" kern="0" dirty="0">
              <a:solidFill>
                <a:srgbClr val="000000"/>
              </a:solidFill>
              <a:latin typeface="+mn-lt"/>
              <a:ea typeface="+mn-ea"/>
              <a:cs typeface="+mn-ea"/>
              <a:sym typeface="+mn-lt"/>
            </a:endParaRPr>
          </a:p>
          <a:p>
            <a:pPr defTabSz="1219170">
              <a:lnSpc>
                <a:spcPct val="200000"/>
              </a:lnSpc>
            </a:pPr>
            <a:r>
              <a:rPr lang="en-US" altLang="zh-CN" kern="0" dirty="0">
                <a:solidFill>
                  <a:srgbClr val="000000"/>
                </a:solidFill>
                <a:latin typeface="+mn-lt"/>
                <a:ea typeface="+mn-ea"/>
                <a:cs typeface="+mn-ea"/>
                <a:sym typeface="+mn-lt"/>
              </a:rPr>
              <a:t>D.</a:t>
            </a:r>
            <a:r>
              <a:rPr lang="zh-CN" altLang="zh-CN" kern="0" dirty="0">
                <a:solidFill>
                  <a:srgbClr val="000000"/>
                </a:solidFill>
                <a:latin typeface="+mn-lt"/>
                <a:ea typeface="+mn-ea"/>
                <a:cs typeface="+mn-ea"/>
                <a:sym typeface="+mn-lt"/>
              </a:rPr>
              <a:t>当导体两端的电压为</a:t>
            </a:r>
            <a:r>
              <a:rPr lang="en-US" altLang="zh-CN" kern="0" dirty="0">
                <a:solidFill>
                  <a:srgbClr val="000000"/>
                </a:solidFill>
                <a:latin typeface="+mn-lt"/>
                <a:ea typeface="+mn-ea"/>
                <a:cs typeface="+mn-ea"/>
                <a:sym typeface="+mn-lt"/>
              </a:rPr>
              <a:t>2 V</a:t>
            </a:r>
            <a:r>
              <a:rPr lang="zh-CN" altLang="zh-CN" kern="0" dirty="0">
                <a:solidFill>
                  <a:srgbClr val="000000"/>
                </a:solidFill>
                <a:latin typeface="+mn-lt"/>
                <a:ea typeface="+mn-ea"/>
                <a:cs typeface="+mn-ea"/>
                <a:sym typeface="+mn-lt"/>
              </a:rPr>
              <a:t>时</a:t>
            </a:r>
            <a:r>
              <a:rPr lang="en-US" altLang="zh-CN" kern="0" dirty="0">
                <a:solidFill>
                  <a:srgbClr val="000000"/>
                </a:solidFill>
                <a:latin typeface="+mn-lt"/>
                <a:ea typeface="+mn-ea"/>
                <a:cs typeface="+mn-ea"/>
                <a:sym typeface="+mn-lt"/>
              </a:rPr>
              <a:t>,</a:t>
            </a:r>
            <a:r>
              <a:rPr lang="zh-CN" altLang="zh-CN" kern="0" dirty="0">
                <a:solidFill>
                  <a:srgbClr val="000000"/>
                </a:solidFill>
                <a:latin typeface="+mn-lt"/>
                <a:ea typeface="+mn-ea"/>
                <a:cs typeface="+mn-ea"/>
                <a:sym typeface="+mn-lt"/>
              </a:rPr>
              <a:t>电流为</a:t>
            </a:r>
            <a:r>
              <a:rPr lang="en-US" altLang="zh-CN" kern="0" dirty="0">
                <a:solidFill>
                  <a:srgbClr val="000000"/>
                </a:solidFill>
                <a:latin typeface="+mn-lt"/>
                <a:ea typeface="+mn-ea"/>
                <a:cs typeface="+mn-ea"/>
                <a:sym typeface="+mn-lt"/>
              </a:rPr>
              <a:t>0.2 A</a:t>
            </a:r>
            <a:endParaRPr lang="zh-CN" altLang="zh-CN" kern="0" dirty="0">
              <a:solidFill>
                <a:srgbClr val="000000"/>
              </a:solidFill>
              <a:latin typeface="+mn-lt"/>
              <a:ea typeface="+mn-ea"/>
              <a:cs typeface="+mn-ea"/>
              <a:sym typeface="+mn-lt"/>
            </a:endParaRPr>
          </a:p>
          <a:p>
            <a:pPr defTabSz="1219170">
              <a:lnSpc>
                <a:spcPct val="200000"/>
              </a:lnSpc>
            </a:pPr>
            <a:endParaRPr lang="zh-CN" altLang="zh-CN" sz="2400" kern="0" dirty="0">
              <a:solidFill>
                <a:srgbClr val="000000"/>
              </a:solidFill>
              <a:latin typeface="+mn-lt"/>
              <a:ea typeface="+mn-ea"/>
              <a:cs typeface="+mn-ea"/>
              <a:sym typeface="+mn-lt"/>
            </a:endParaRPr>
          </a:p>
        </p:txBody>
      </p:sp>
      <p:sp>
        <p:nvSpPr>
          <p:cNvPr id="9" name="Text Box 8"/>
          <p:cNvSpPr txBox="1">
            <a:spLocks noChangeArrowheads="1"/>
          </p:cNvSpPr>
          <p:nvPr/>
        </p:nvSpPr>
        <p:spPr bwMode="auto">
          <a:xfrm>
            <a:off x="8474861" y="1130300"/>
            <a:ext cx="738717"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r>
              <a:rPr lang="en-US" altLang="zh-CN" sz="4267" b="1" kern="0" dirty="0">
                <a:solidFill>
                  <a:srgbClr val="FF3300"/>
                </a:solidFill>
                <a:latin typeface="+mn-lt"/>
                <a:ea typeface="+mn-ea"/>
                <a:cs typeface="+mn-ea"/>
                <a:sym typeface="+mn-lt"/>
              </a:rPr>
              <a:t>B</a:t>
            </a:r>
          </a:p>
        </p:txBody>
      </p:sp>
      <p:pic>
        <p:nvPicPr>
          <p:cNvPr id="10" name="图片 9"/>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6800641" y="3158108"/>
            <a:ext cx="3922064" cy="22536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文本框 4">
            <a:extLst>
              <a:ext uri="{FF2B5EF4-FFF2-40B4-BE49-F238E27FC236}">
                <a16:creationId xmlns:a16="http://schemas.microsoft.com/office/drawing/2014/main" id="{F2F09AF0-D9CC-4AA9-84F2-4C44D5C5FADD}"/>
              </a:ext>
            </a:extLst>
          </p:cNvPr>
          <p:cNvSpPr txBox="1"/>
          <p:nvPr/>
        </p:nvSpPr>
        <p:spPr>
          <a:xfrm>
            <a:off x="1181101" y="448128"/>
            <a:ext cx="1290738" cy="523220"/>
          </a:xfrm>
          <a:prstGeom prst="rect">
            <a:avLst/>
          </a:prstGeom>
          <a:noFill/>
        </p:spPr>
        <p:txBody>
          <a:bodyPr wrap="none" rtlCol="0">
            <a:spAutoFit/>
          </a:bodyPr>
          <a:lstStyle/>
          <a:p>
            <a:r>
              <a:rPr lang="zh-CN" altLang="en-US" sz="2800" b="1" dirty="0">
                <a:cs typeface="+mn-ea"/>
                <a:sym typeface="+mn-lt"/>
              </a:rPr>
              <a:t>练习：</a:t>
            </a:r>
          </a:p>
        </p:txBody>
      </p:sp>
    </p:spTree>
    <p:extLst>
      <p:ext uri="{BB962C8B-B14F-4D97-AF65-F5344CB8AC3E}">
        <p14:creationId xmlns:p14="http://schemas.microsoft.com/office/powerpoint/2010/main" val="25932485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 calcmode="lin" valueType="num">
                                      <p:cBhvr>
                                        <p:cTn id="7" dur="500" fill="hold"/>
                                        <p:tgtEl>
                                          <p:spTgt spid="23555"/>
                                        </p:tgtEl>
                                        <p:attrNameLst>
                                          <p:attrName>ppt_x</p:attrName>
                                        </p:attrNameLst>
                                      </p:cBhvr>
                                      <p:tavLst>
                                        <p:tav tm="0">
                                          <p:val>
                                            <p:strVal val="#ppt_x"/>
                                          </p:val>
                                        </p:tav>
                                        <p:tav tm="100000">
                                          <p:val>
                                            <p:strVal val="#ppt_x"/>
                                          </p:val>
                                        </p:tav>
                                      </p:tavLst>
                                    </p:anim>
                                    <p:anim calcmode="lin" valueType="num">
                                      <p:cBhvr>
                                        <p:cTn id="8" dur="500" fill="hold"/>
                                        <p:tgtEl>
                                          <p:spTgt spid="2355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ppt_x</p:attrName>
                                        </p:attrNameLst>
                                      </p:cBhvr>
                                      <p:tavLst>
                                        <p:tav tm="0">
                                          <p:val>
                                            <p:strVal val="#ppt_x"/>
                                          </p:val>
                                        </p:tav>
                                        <p:tav tm="100000">
                                          <p:val>
                                            <p:strVal val="#ppt_x"/>
                                          </p:val>
                                        </p:tav>
                                      </p:tavLst>
                                    </p:anim>
                                    <p:anim calcmode="lin" valueType="num">
                                      <p:cBhvr>
                                        <p:cTn id="12" dur="500" fill="hold"/>
                                        <p:tgtEl>
                                          <p:spTgt spid="1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ppt_x</p:attrName>
                                        </p:attrNameLst>
                                      </p:cBhvr>
                                      <p:tavLst>
                                        <p:tav tm="0">
                                          <p:val>
                                            <p:strVal val="#ppt_x"/>
                                          </p:val>
                                        </p:tav>
                                        <p:tav tm="100000">
                                          <p:val>
                                            <p:strVal val="#ppt_x"/>
                                          </p:val>
                                        </p:tav>
                                      </p:tavLst>
                                    </p:anim>
                                    <p:anim calcmode="lin" valueType="num">
                                      <p:cBhvr>
                                        <p:cTn id="18"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5"/>
          <p:cNvSpPr txBox="1">
            <a:spLocks noChangeArrowheads="1"/>
          </p:cNvSpPr>
          <p:nvPr/>
        </p:nvSpPr>
        <p:spPr bwMode="auto">
          <a:xfrm>
            <a:off x="5004028" y="5672435"/>
            <a:ext cx="59804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1" hangingPunct="1">
              <a:defRPr sz="2400">
                <a:solidFill>
                  <a:srgbClr val="FF0000"/>
                </a:solidFill>
                <a:latin typeface="微软雅黑" pitchFamily="34" charset="-122"/>
                <a:ea typeface="微软雅黑" pitchFamily="34"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defTabSz="1219170"/>
            <a:r>
              <a:rPr lang="zh-CN" altLang="en-US" kern="0" dirty="0">
                <a:solidFill>
                  <a:schemeClr val="tx1"/>
                </a:solidFill>
                <a:latin typeface="+mn-lt"/>
                <a:ea typeface="+mn-ea"/>
                <a:cs typeface="+mn-ea"/>
                <a:sym typeface="+mn-lt"/>
              </a:rPr>
              <a:t>学习难点：根据欧姆定律的计算</a:t>
            </a:r>
          </a:p>
        </p:txBody>
      </p:sp>
      <p:sp>
        <p:nvSpPr>
          <p:cNvPr id="9" name="TextBox 26"/>
          <p:cNvSpPr txBox="1">
            <a:spLocks noChangeArrowheads="1"/>
          </p:cNvSpPr>
          <p:nvPr/>
        </p:nvSpPr>
        <p:spPr bwMode="auto">
          <a:xfrm>
            <a:off x="660400" y="5665108"/>
            <a:ext cx="54652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defTabSz="1219170" eaLnBrk="1" hangingPunct="1">
              <a:defRPr/>
            </a:pPr>
            <a:r>
              <a:rPr lang="zh-CN" altLang="en-US" sz="2400" kern="0" dirty="0">
                <a:latin typeface="+mn-lt"/>
                <a:ea typeface="+mn-ea"/>
                <a:cs typeface="+mn-ea"/>
                <a:sym typeface="+mn-lt"/>
              </a:rPr>
              <a:t>学习重点：欧姆定律的理解</a:t>
            </a:r>
          </a:p>
        </p:txBody>
      </p:sp>
      <p:pic>
        <p:nvPicPr>
          <p:cNvPr id="4" name="图片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83042" y="1180251"/>
            <a:ext cx="8593604" cy="4040100"/>
          </a:xfrm>
          <a:prstGeom prst="rect">
            <a:avLst/>
          </a:prstGeom>
        </p:spPr>
      </p:pic>
      <p:sp>
        <p:nvSpPr>
          <p:cNvPr id="10" name="文本框 9">
            <a:extLst>
              <a:ext uri="{FF2B5EF4-FFF2-40B4-BE49-F238E27FC236}">
                <a16:creationId xmlns:a16="http://schemas.microsoft.com/office/drawing/2014/main" id="{B3D4CB00-89AF-43DE-BE80-45CF8DBF2A79}"/>
              </a:ext>
            </a:extLst>
          </p:cNvPr>
          <p:cNvSpPr txBox="1"/>
          <p:nvPr/>
        </p:nvSpPr>
        <p:spPr>
          <a:xfrm>
            <a:off x="1181101" y="448128"/>
            <a:ext cx="1659429" cy="523220"/>
          </a:xfrm>
          <a:prstGeom prst="rect">
            <a:avLst/>
          </a:prstGeom>
          <a:noFill/>
        </p:spPr>
        <p:txBody>
          <a:bodyPr wrap="none" rtlCol="0">
            <a:spAutoFit/>
          </a:bodyPr>
          <a:lstStyle/>
          <a:p>
            <a:r>
              <a:rPr lang="zh-CN" altLang="en-US" sz="2800" b="1" dirty="0">
                <a:cs typeface="+mn-ea"/>
                <a:sym typeface="+mn-lt"/>
              </a:rPr>
              <a:t>课堂小结</a:t>
            </a:r>
          </a:p>
        </p:txBody>
      </p:sp>
    </p:spTree>
    <p:extLst>
      <p:ext uri="{BB962C8B-B14F-4D97-AF65-F5344CB8AC3E}">
        <p14:creationId xmlns:p14="http://schemas.microsoft.com/office/powerpoint/2010/main" val="4045963265"/>
      </p:ext>
    </p:extLst>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660401" y="969102"/>
            <a:ext cx="10693400" cy="2328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defTabSz="1219170" fontAlgn="base">
              <a:lnSpc>
                <a:spcPct val="200000"/>
              </a:lnSpc>
              <a:spcBef>
                <a:spcPct val="0"/>
              </a:spcBef>
              <a:spcAft>
                <a:spcPct val="0"/>
              </a:spcAft>
            </a:pPr>
            <a:r>
              <a:rPr lang="zh-CN" altLang="en-US" sz="2400" b="1" kern="0" dirty="0">
                <a:solidFill>
                  <a:srgbClr val="000000"/>
                </a:solidFill>
                <a:cs typeface="+mn-ea"/>
                <a:sym typeface="+mn-lt"/>
              </a:rPr>
              <a:t>（</a:t>
            </a:r>
            <a:r>
              <a:rPr lang="en-US" altLang="zh-CN" sz="2400" b="1" kern="0" dirty="0">
                <a:solidFill>
                  <a:srgbClr val="000000"/>
                </a:solidFill>
                <a:cs typeface="+mn-ea"/>
                <a:sym typeface="+mn-lt"/>
              </a:rPr>
              <a:t>2019 </a:t>
            </a:r>
            <a:r>
              <a:rPr lang="zh-CN" altLang="en-US" sz="2400" b="1" kern="0" dirty="0">
                <a:solidFill>
                  <a:srgbClr val="000000"/>
                </a:solidFill>
                <a:cs typeface="+mn-ea"/>
                <a:sym typeface="+mn-lt"/>
              </a:rPr>
              <a:t>湖南邵阳市）</a:t>
            </a:r>
            <a:r>
              <a:rPr lang="zh-CN" altLang="en-US" sz="2400" kern="0" dirty="0">
                <a:solidFill>
                  <a:srgbClr val="000000"/>
                </a:solidFill>
                <a:cs typeface="+mn-ea"/>
                <a:sym typeface="+mn-lt"/>
              </a:rPr>
              <a:t>一盏调光台灯，其原理如图所示，闭合</a:t>
            </a:r>
            <a:r>
              <a:rPr lang="en-US" altLang="zh-CN" sz="2400" kern="0" dirty="0">
                <a:solidFill>
                  <a:srgbClr val="000000"/>
                </a:solidFill>
                <a:cs typeface="+mn-ea"/>
                <a:sym typeface="+mn-lt"/>
              </a:rPr>
              <a:t>S</a:t>
            </a:r>
            <a:r>
              <a:rPr lang="zh-CN" altLang="en-US" sz="2400" kern="0" dirty="0">
                <a:solidFill>
                  <a:srgbClr val="000000"/>
                </a:solidFill>
                <a:cs typeface="+mn-ea"/>
                <a:sym typeface="+mn-lt"/>
              </a:rPr>
              <a:t>，将滑片从左向右移动，电流表的示数和灯</a:t>
            </a:r>
            <a:r>
              <a:rPr lang="en-US" altLang="zh-CN" sz="2400" kern="0" dirty="0">
                <a:solidFill>
                  <a:srgbClr val="000000"/>
                </a:solidFill>
                <a:cs typeface="+mn-ea"/>
                <a:sym typeface="+mn-lt"/>
              </a:rPr>
              <a:t>L</a:t>
            </a:r>
            <a:r>
              <a:rPr lang="zh-CN" altLang="en-US" sz="2400" kern="0" dirty="0">
                <a:solidFill>
                  <a:srgbClr val="000000"/>
                </a:solidFill>
                <a:cs typeface="+mn-ea"/>
                <a:sym typeface="+mn-lt"/>
              </a:rPr>
              <a:t>两端的电压变化分别是（　　）</a:t>
            </a:r>
          </a:p>
          <a:p>
            <a:pPr defTabSz="1219170" eaLnBrk="0" fontAlgn="base" hangingPunct="0">
              <a:lnSpc>
                <a:spcPct val="200000"/>
              </a:lnSpc>
              <a:spcBef>
                <a:spcPct val="0"/>
              </a:spcBef>
              <a:spcAft>
                <a:spcPct val="0"/>
              </a:spcAft>
            </a:pPr>
            <a:endParaRPr lang="zh-CN" altLang="en-US" sz="2800" kern="0" dirty="0">
              <a:solidFill>
                <a:srgbClr val="000000"/>
              </a:solidFill>
              <a:cs typeface="+mn-ea"/>
              <a:sym typeface="+mn-lt"/>
            </a:endParaRPr>
          </a:p>
        </p:txBody>
      </p:sp>
      <p:pic>
        <p:nvPicPr>
          <p:cNvPr id="8193" name="图片24" descr="说明:  "/>
          <p:cNvPicPr>
            <a:picLocks noChangeAspect="1" noChangeArrowheads="1"/>
          </p:cNvPicPr>
          <p:nvPr/>
        </p:nvPicPr>
        <p:blipFill>
          <a:blip r:embed="rId2">
            <a:clrChange>
              <a:clrFrom>
                <a:srgbClr val="FFFFFF"/>
              </a:clrFrom>
              <a:clrTo>
                <a:srgbClr val="FFFFFF">
                  <a:alpha val="0"/>
                </a:srgbClr>
              </a:clrTo>
            </a:clrChange>
            <a:lum bright="-20000"/>
            <a:extLst>
              <a:ext uri="{28A0092B-C50C-407E-A947-70E740481C1C}">
                <a14:useLocalDpi xmlns:a14="http://schemas.microsoft.com/office/drawing/2010/main" val="0"/>
              </a:ext>
            </a:extLst>
          </a:blip>
          <a:srcRect/>
          <a:stretch>
            <a:fillRect/>
          </a:stretch>
        </p:blipFill>
        <p:spPr bwMode="auto">
          <a:xfrm>
            <a:off x="7205512" y="3138100"/>
            <a:ext cx="3558379" cy="2934102"/>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p:nvSpPr>
        <p:spPr bwMode="auto">
          <a:xfrm>
            <a:off x="660401" y="2656648"/>
            <a:ext cx="6401753" cy="1281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defTabSz="1219170" fontAlgn="base">
              <a:lnSpc>
                <a:spcPct val="150000"/>
              </a:lnSpc>
              <a:spcBef>
                <a:spcPct val="0"/>
              </a:spcBef>
              <a:spcAft>
                <a:spcPct val="0"/>
              </a:spcAft>
              <a:tabLst>
                <a:tab pos="1947285" algn="l"/>
                <a:tab pos="3725240" algn="l"/>
                <a:tab pos="5418531" algn="l"/>
              </a:tabLst>
            </a:pPr>
            <a:r>
              <a:rPr lang="en-US" altLang="zh-CN" sz="2667" kern="0" dirty="0">
                <a:solidFill>
                  <a:srgbClr val="000000"/>
                </a:solidFill>
                <a:cs typeface="+mn-ea"/>
                <a:sym typeface="+mn-lt"/>
              </a:rPr>
              <a:t>A</a:t>
            </a:r>
            <a:r>
              <a:rPr lang="zh-CN" altLang="en-US" sz="2667" kern="0" dirty="0">
                <a:solidFill>
                  <a:srgbClr val="000000"/>
                </a:solidFill>
                <a:cs typeface="+mn-ea"/>
                <a:sym typeface="+mn-lt"/>
              </a:rPr>
              <a:t>．变、变大	                  </a:t>
            </a:r>
            <a:r>
              <a:rPr lang="en-US" altLang="zh-CN" sz="2667" kern="0" dirty="0">
                <a:solidFill>
                  <a:srgbClr val="000000"/>
                </a:solidFill>
                <a:cs typeface="+mn-ea"/>
                <a:sym typeface="+mn-lt"/>
              </a:rPr>
              <a:t>B</a:t>
            </a:r>
            <a:r>
              <a:rPr lang="zh-CN" altLang="en-US" sz="2667" kern="0" dirty="0">
                <a:solidFill>
                  <a:srgbClr val="000000"/>
                </a:solidFill>
                <a:cs typeface="+mn-ea"/>
                <a:sym typeface="+mn-lt"/>
              </a:rPr>
              <a:t>．变大、变小	</a:t>
            </a:r>
            <a:endParaRPr lang="en-US" altLang="zh-CN" sz="2667" kern="0" dirty="0">
              <a:solidFill>
                <a:srgbClr val="000000"/>
              </a:solidFill>
              <a:cs typeface="+mn-ea"/>
              <a:sym typeface="+mn-lt"/>
            </a:endParaRPr>
          </a:p>
          <a:p>
            <a:pPr defTabSz="1219170" fontAlgn="base">
              <a:lnSpc>
                <a:spcPct val="150000"/>
              </a:lnSpc>
              <a:spcBef>
                <a:spcPct val="0"/>
              </a:spcBef>
              <a:spcAft>
                <a:spcPct val="0"/>
              </a:spcAft>
              <a:tabLst>
                <a:tab pos="1947285" algn="l"/>
                <a:tab pos="3725240" algn="l"/>
                <a:tab pos="5418531" algn="l"/>
              </a:tabLst>
            </a:pPr>
            <a:r>
              <a:rPr lang="en-US" altLang="zh-CN" sz="2667" kern="0" dirty="0">
                <a:solidFill>
                  <a:srgbClr val="000000"/>
                </a:solidFill>
                <a:cs typeface="+mn-ea"/>
                <a:sym typeface="+mn-lt"/>
              </a:rPr>
              <a:t>C</a:t>
            </a:r>
            <a:r>
              <a:rPr lang="zh-CN" altLang="en-US" sz="2667" kern="0" dirty="0">
                <a:solidFill>
                  <a:srgbClr val="000000"/>
                </a:solidFill>
                <a:cs typeface="+mn-ea"/>
                <a:sym typeface="+mn-lt"/>
              </a:rPr>
              <a:t>．变小、变小	</a:t>
            </a:r>
            <a:r>
              <a:rPr lang="en-US" altLang="zh-CN" sz="2667" kern="0" dirty="0">
                <a:solidFill>
                  <a:srgbClr val="000000"/>
                </a:solidFill>
                <a:cs typeface="+mn-ea"/>
                <a:sym typeface="+mn-lt"/>
              </a:rPr>
              <a:t>D</a:t>
            </a:r>
            <a:r>
              <a:rPr lang="zh-CN" altLang="en-US" sz="2667" kern="0" dirty="0">
                <a:solidFill>
                  <a:srgbClr val="000000"/>
                </a:solidFill>
                <a:cs typeface="+mn-ea"/>
                <a:sym typeface="+mn-lt"/>
              </a:rPr>
              <a:t>．变小、变大</a:t>
            </a:r>
          </a:p>
        </p:txBody>
      </p:sp>
      <p:sp>
        <p:nvSpPr>
          <p:cNvPr id="9" name="矩形 8"/>
          <p:cNvSpPr/>
          <p:nvPr/>
        </p:nvSpPr>
        <p:spPr>
          <a:xfrm>
            <a:off x="8224277" y="1809669"/>
            <a:ext cx="580608" cy="748988"/>
          </a:xfrm>
          <a:prstGeom prst="rect">
            <a:avLst/>
          </a:prstGeom>
        </p:spPr>
        <p:txBody>
          <a:bodyPr wrap="none">
            <a:spAutoFit/>
          </a:bodyPr>
          <a:lstStyle/>
          <a:p>
            <a:pPr defTabSz="1219170" eaLnBrk="0" fontAlgn="ctr" hangingPunct="0">
              <a:spcBef>
                <a:spcPct val="0"/>
              </a:spcBef>
              <a:spcAft>
                <a:spcPct val="0"/>
              </a:spcAft>
              <a:tabLst>
                <a:tab pos="1947285" algn="l"/>
                <a:tab pos="3725240" algn="l"/>
                <a:tab pos="5418531" algn="l"/>
              </a:tabLst>
            </a:pPr>
            <a:r>
              <a:rPr lang="en-US" altLang="zh-CN" sz="4267" kern="0" dirty="0">
                <a:solidFill>
                  <a:srgbClr val="FF0000"/>
                </a:solidFill>
                <a:cs typeface="+mn-ea"/>
                <a:sym typeface="+mn-lt"/>
              </a:rPr>
              <a:t>C</a:t>
            </a:r>
            <a:endParaRPr lang="en-US" altLang="zh-CN" sz="4267" kern="0" dirty="0">
              <a:solidFill>
                <a:srgbClr val="000000"/>
              </a:solidFill>
              <a:cs typeface="+mn-ea"/>
              <a:sym typeface="+mn-lt"/>
            </a:endParaRPr>
          </a:p>
        </p:txBody>
      </p:sp>
      <p:sp>
        <p:nvSpPr>
          <p:cNvPr id="12" name="文本框 11">
            <a:extLst>
              <a:ext uri="{FF2B5EF4-FFF2-40B4-BE49-F238E27FC236}">
                <a16:creationId xmlns:a16="http://schemas.microsoft.com/office/drawing/2014/main" id="{78299285-44D9-496F-9562-B2DFA6EB696B}"/>
              </a:ext>
            </a:extLst>
          </p:cNvPr>
          <p:cNvSpPr txBox="1"/>
          <p:nvPr/>
        </p:nvSpPr>
        <p:spPr>
          <a:xfrm>
            <a:off x="1181101" y="448128"/>
            <a:ext cx="1659429" cy="523220"/>
          </a:xfrm>
          <a:prstGeom prst="rect">
            <a:avLst/>
          </a:prstGeom>
          <a:noFill/>
        </p:spPr>
        <p:txBody>
          <a:bodyPr wrap="none" rtlCol="0">
            <a:spAutoFit/>
          </a:bodyPr>
          <a:lstStyle/>
          <a:p>
            <a:r>
              <a:rPr lang="zh-CN" altLang="en-US" sz="2800" b="1" dirty="0">
                <a:cs typeface="+mn-ea"/>
                <a:sym typeface="+mn-lt"/>
              </a:rPr>
              <a:t>典型例题</a:t>
            </a:r>
          </a:p>
        </p:txBody>
      </p:sp>
    </p:spTree>
    <p:extLst>
      <p:ext uri="{BB962C8B-B14F-4D97-AF65-F5344CB8AC3E}">
        <p14:creationId xmlns:p14="http://schemas.microsoft.com/office/powerpoint/2010/main" val="263373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60401" y="1130300"/>
            <a:ext cx="10858500" cy="1389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defTabSz="1219170" fontAlgn="base">
              <a:lnSpc>
                <a:spcPct val="200000"/>
              </a:lnSpc>
              <a:spcBef>
                <a:spcPct val="0"/>
              </a:spcBef>
              <a:spcAft>
                <a:spcPct val="0"/>
              </a:spcAft>
            </a:pPr>
            <a:r>
              <a:rPr lang="zh-CN" altLang="en-US" sz="2400" b="1" kern="0" dirty="0">
                <a:solidFill>
                  <a:srgbClr val="000000"/>
                </a:solidFill>
                <a:cs typeface="+mn-ea"/>
                <a:sym typeface="+mn-lt"/>
              </a:rPr>
              <a:t>（</a:t>
            </a:r>
            <a:r>
              <a:rPr lang="en-US" altLang="zh-CN" sz="2400" b="1" kern="0" dirty="0">
                <a:solidFill>
                  <a:srgbClr val="000000"/>
                </a:solidFill>
                <a:cs typeface="+mn-ea"/>
                <a:sym typeface="+mn-lt"/>
              </a:rPr>
              <a:t>2019  </a:t>
            </a:r>
            <a:r>
              <a:rPr lang="zh-CN" altLang="en-US" sz="2400" b="1" kern="0" dirty="0">
                <a:solidFill>
                  <a:srgbClr val="000000"/>
                </a:solidFill>
                <a:cs typeface="+mn-ea"/>
                <a:sym typeface="+mn-lt"/>
              </a:rPr>
              <a:t>成都）</a:t>
            </a:r>
            <a:r>
              <a:rPr lang="zh-CN" altLang="en-US" sz="2000" kern="0" dirty="0">
                <a:solidFill>
                  <a:srgbClr val="000000"/>
                </a:solidFill>
                <a:cs typeface="+mn-ea"/>
                <a:sym typeface="+mn-lt"/>
              </a:rPr>
              <a:t>如图所示</a:t>
            </a:r>
            <a:r>
              <a:rPr lang="en-US" altLang="zh-CN" sz="2000" kern="0" dirty="0">
                <a:solidFill>
                  <a:srgbClr val="000000"/>
                </a:solidFill>
                <a:cs typeface="+mn-ea"/>
                <a:sym typeface="+mn-lt"/>
              </a:rPr>
              <a:t>.</a:t>
            </a:r>
            <a:r>
              <a:rPr lang="zh-CN" altLang="en-US" sz="2000" kern="0" dirty="0">
                <a:solidFill>
                  <a:srgbClr val="000000"/>
                </a:solidFill>
                <a:cs typeface="+mn-ea"/>
                <a:sym typeface="+mn-lt"/>
              </a:rPr>
              <a:t>电源电压不变</a:t>
            </a:r>
            <a:r>
              <a:rPr lang="en-US" altLang="zh-CN" sz="2000" kern="0" dirty="0">
                <a:solidFill>
                  <a:srgbClr val="000000"/>
                </a:solidFill>
                <a:cs typeface="+mn-ea"/>
                <a:sym typeface="+mn-lt"/>
              </a:rPr>
              <a:t>,</a:t>
            </a:r>
            <a:r>
              <a:rPr lang="zh-CN" altLang="en-US" sz="2000" kern="0" dirty="0">
                <a:solidFill>
                  <a:srgbClr val="000000"/>
                </a:solidFill>
                <a:cs typeface="+mn-ea"/>
                <a:sym typeface="+mn-lt"/>
              </a:rPr>
              <a:t>开关</a:t>
            </a:r>
            <a:r>
              <a:rPr lang="en-US" altLang="zh-CN" sz="2000" kern="0" dirty="0">
                <a:solidFill>
                  <a:srgbClr val="000000"/>
                </a:solidFill>
                <a:cs typeface="+mn-ea"/>
                <a:sym typeface="+mn-lt"/>
              </a:rPr>
              <a:t>s</a:t>
            </a:r>
            <a:r>
              <a:rPr lang="zh-CN" altLang="en-US" sz="2000" kern="0" dirty="0">
                <a:solidFill>
                  <a:srgbClr val="000000"/>
                </a:solidFill>
                <a:cs typeface="+mn-ea"/>
                <a:sym typeface="+mn-lt"/>
              </a:rPr>
              <a:t>闭合后</a:t>
            </a:r>
            <a:r>
              <a:rPr lang="en-US" altLang="zh-CN" sz="2000" kern="0" dirty="0">
                <a:solidFill>
                  <a:srgbClr val="000000"/>
                </a:solidFill>
                <a:cs typeface="+mn-ea"/>
                <a:sym typeface="+mn-lt"/>
              </a:rPr>
              <a:t>,</a:t>
            </a:r>
            <a:r>
              <a:rPr lang="zh-CN" altLang="en-US" sz="2000" kern="0" dirty="0">
                <a:solidFill>
                  <a:srgbClr val="000000"/>
                </a:solidFill>
                <a:cs typeface="+mn-ea"/>
                <a:sym typeface="+mn-lt"/>
              </a:rPr>
              <a:t>把滑片</a:t>
            </a:r>
            <a:r>
              <a:rPr lang="en-US" altLang="zh-CN" sz="2000" kern="0" dirty="0">
                <a:solidFill>
                  <a:srgbClr val="000000"/>
                </a:solidFill>
                <a:cs typeface="+mn-ea"/>
                <a:sym typeface="+mn-lt"/>
              </a:rPr>
              <a:t>P</a:t>
            </a:r>
            <a:r>
              <a:rPr lang="zh-CN" altLang="en-US" sz="2000" kern="0" dirty="0">
                <a:solidFill>
                  <a:srgbClr val="000000"/>
                </a:solidFill>
                <a:cs typeface="+mn-ea"/>
                <a:sym typeface="+mn-lt"/>
              </a:rPr>
              <a:t>向右移动</a:t>
            </a:r>
            <a:r>
              <a:rPr lang="en-US" altLang="zh-CN" sz="2000" kern="0" dirty="0">
                <a:solidFill>
                  <a:srgbClr val="000000"/>
                </a:solidFill>
                <a:cs typeface="+mn-ea"/>
                <a:sym typeface="+mn-lt"/>
              </a:rPr>
              <a:t>.</a:t>
            </a:r>
            <a:r>
              <a:rPr lang="zh-CN" altLang="en-US" sz="2000" kern="0" dirty="0">
                <a:solidFill>
                  <a:srgbClr val="000000"/>
                </a:solidFill>
                <a:cs typeface="+mn-ea"/>
                <a:sym typeface="+mn-lt"/>
              </a:rPr>
              <a:t>则滑动变阻器接入电路的阻值将</a:t>
            </a:r>
            <a:r>
              <a:rPr lang="zh-CN" altLang="en-US" sz="2000" u="sng" kern="0" dirty="0">
                <a:solidFill>
                  <a:srgbClr val="000000"/>
                </a:solidFill>
                <a:cs typeface="+mn-ea"/>
                <a:sym typeface="+mn-lt"/>
              </a:rPr>
              <a:t>           </a:t>
            </a:r>
            <a:r>
              <a:rPr lang="en-US" altLang="zh-CN" sz="2000" kern="0" dirty="0">
                <a:solidFill>
                  <a:srgbClr val="000000"/>
                </a:solidFill>
                <a:cs typeface="+mn-ea"/>
                <a:sym typeface="+mn-lt"/>
              </a:rPr>
              <a:t>, </a:t>
            </a:r>
            <a:r>
              <a:rPr lang="zh-CN" altLang="en-US" sz="2000" kern="0" dirty="0">
                <a:solidFill>
                  <a:srgbClr val="000000"/>
                </a:solidFill>
                <a:cs typeface="+mn-ea"/>
                <a:sym typeface="+mn-lt"/>
              </a:rPr>
              <a:t>电压表示数将</a:t>
            </a:r>
            <a:r>
              <a:rPr lang="zh-CN" altLang="en-US" sz="2000" u="sng" kern="0" dirty="0">
                <a:solidFill>
                  <a:srgbClr val="000000"/>
                </a:solidFill>
                <a:cs typeface="+mn-ea"/>
                <a:sym typeface="+mn-lt"/>
              </a:rPr>
              <a:t>             </a:t>
            </a:r>
            <a:r>
              <a:rPr lang="zh-CN" altLang="en-US" sz="2000" kern="0" dirty="0">
                <a:solidFill>
                  <a:srgbClr val="000000"/>
                </a:solidFill>
                <a:cs typeface="+mn-ea"/>
                <a:sym typeface="+mn-lt"/>
              </a:rPr>
              <a:t>。</a:t>
            </a:r>
            <a:r>
              <a:rPr lang="en-US" altLang="zh-CN" sz="2000" kern="0" dirty="0">
                <a:solidFill>
                  <a:srgbClr val="000000"/>
                </a:solidFill>
                <a:cs typeface="+mn-ea"/>
                <a:sym typeface="+mn-lt"/>
              </a:rPr>
              <a:t>(</a:t>
            </a:r>
            <a:r>
              <a:rPr lang="zh-CN" altLang="en-US" sz="2000" kern="0" dirty="0">
                <a:solidFill>
                  <a:srgbClr val="000000"/>
                </a:solidFill>
                <a:cs typeface="+mn-ea"/>
                <a:sym typeface="+mn-lt"/>
              </a:rPr>
              <a:t>两空均选填“变大”、“变小”或“不变”</a:t>
            </a:r>
            <a:r>
              <a:rPr lang="en-US" altLang="zh-CN" sz="2000" kern="0" dirty="0">
                <a:solidFill>
                  <a:srgbClr val="000000"/>
                </a:solidFill>
                <a:cs typeface="+mn-ea"/>
                <a:sym typeface="+mn-lt"/>
              </a:rPr>
              <a:t>)</a:t>
            </a:r>
            <a:r>
              <a:rPr lang="zh-CN" altLang="en-US" sz="2000" kern="0" dirty="0">
                <a:solidFill>
                  <a:srgbClr val="000000"/>
                </a:solidFill>
                <a:cs typeface="+mn-ea"/>
                <a:sym typeface="+mn-lt"/>
              </a:rPr>
              <a:t>。</a:t>
            </a:r>
          </a:p>
        </p:txBody>
      </p:sp>
      <p:pic>
        <p:nvPicPr>
          <p:cNvPr id="6145" name="图片 892943969" descr="说明:  "/>
          <p:cNvPicPr>
            <a:picLocks noChangeAspect="1" noChangeArrowheads="1"/>
          </p:cNvPicPr>
          <p:nvPr/>
        </p:nvPicPr>
        <p:blipFill>
          <a:blip r:embed="rId2">
            <a:clrChange>
              <a:clrFrom>
                <a:srgbClr val="FFFFFF"/>
              </a:clrFrom>
              <a:clrTo>
                <a:srgbClr val="FFFFFF">
                  <a:alpha val="0"/>
                </a:srgbClr>
              </a:clrTo>
            </a:clrChange>
            <a:lum bright="-20000"/>
            <a:extLst>
              <a:ext uri="{28A0092B-C50C-407E-A947-70E740481C1C}">
                <a14:useLocalDpi xmlns:a14="http://schemas.microsoft.com/office/drawing/2010/main" val="0"/>
              </a:ext>
            </a:extLst>
          </a:blip>
          <a:srcRect/>
          <a:stretch>
            <a:fillRect/>
          </a:stretch>
        </p:blipFill>
        <p:spPr bwMode="auto">
          <a:xfrm>
            <a:off x="3792424" y="2768247"/>
            <a:ext cx="3713276" cy="295945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010815" y="1962420"/>
            <a:ext cx="861774"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defTabSz="1219170" fontAlgn="base">
              <a:spcBef>
                <a:spcPct val="0"/>
              </a:spcBef>
              <a:spcAft>
                <a:spcPct val="0"/>
              </a:spcAft>
            </a:pPr>
            <a:r>
              <a:rPr lang="zh-CN" altLang="en-US" sz="2400" kern="0" dirty="0">
                <a:solidFill>
                  <a:srgbClr val="FF0000"/>
                </a:solidFill>
                <a:cs typeface="+mn-ea"/>
                <a:sym typeface="+mn-lt"/>
              </a:rPr>
              <a:t>变大</a:t>
            </a:r>
            <a:endParaRPr lang="zh-CN" altLang="en-US" sz="2400" kern="0" dirty="0">
              <a:solidFill>
                <a:srgbClr val="000000"/>
              </a:solidFill>
              <a:cs typeface="+mn-ea"/>
              <a:sym typeface="+mn-lt"/>
            </a:endParaRPr>
          </a:p>
        </p:txBody>
      </p:sp>
      <p:sp>
        <p:nvSpPr>
          <p:cNvPr id="7" name="Rectangle 3"/>
          <p:cNvSpPr>
            <a:spLocks noChangeArrowheads="1"/>
          </p:cNvSpPr>
          <p:nvPr/>
        </p:nvSpPr>
        <p:spPr bwMode="auto">
          <a:xfrm>
            <a:off x="4523405" y="1962419"/>
            <a:ext cx="861774"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defTabSz="1219170" fontAlgn="base">
              <a:spcBef>
                <a:spcPct val="0"/>
              </a:spcBef>
              <a:spcAft>
                <a:spcPct val="0"/>
              </a:spcAft>
            </a:pPr>
            <a:r>
              <a:rPr lang="zh-CN" altLang="en-US" sz="2400" kern="0" dirty="0">
                <a:solidFill>
                  <a:srgbClr val="FF0000"/>
                </a:solidFill>
                <a:cs typeface="+mn-ea"/>
                <a:sym typeface="+mn-lt"/>
              </a:rPr>
              <a:t>变小</a:t>
            </a:r>
          </a:p>
        </p:txBody>
      </p:sp>
      <p:sp>
        <p:nvSpPr>
          <p:cNvPr id="8" name="文本框 7">
            <a:extLst>
              <a:ext uri="{FF2B5EF4-FFF2-40B4-BE49-F238E27FC236}">
                <a16:creationId xmlns:a16="http://schemas.microsoft.com/office/drawing/2014/main" id="{3092EC4F-CCB3-407D-8222-5965CB0C0A2E}"/>
              </a:ext>
            </a:extLst>
          </p:cNvPr>
          <p:cNvSpPr txBox="1"/>
          <p:nvPr/>
        </p:nvSpPr>
        <p:spPr>
          <a:xfrm>
            <a:off x="1181101" y="448128"/>
            <a:ext cx="1659429" cy="523220"/>
          </a:xfrm>
          <a:prstGeom prst="rect">
            <a:avLst/>
          </a:prstGeom>
          <a:noFill/>
        </p:spPr>
        <p:txBody>
          <a:bodyPr wrap="none" rtlCol="0">
            <a:spAutoFit/>
          </a:bodyPr>
          <a:lstStyle/>
          <a:p>
            <a:r>
              <a:rPr lang="zh-CN" altLang="en-US" sz="2800" b="1" dirty="0">
                <a:cs typeface="+mn-ea"/>
                <a:sym typeface="+mn-lt"/>
              </a:rPr>
              <a:t>典型例题</a:t>
            </a:r>
          </a:p>
        </p:txBody>
      </p:sp>
    </p:spTree>
    <p:extLst>
      <p:ext uri="{BB962C8B-B14F-4D97-AF65-F5344CB8AC3E}">
        <p14:creationId xmlns:p14="http://schemas.microsoft.com/office/powerpoint/2010/main" val="322263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图片占位符 48">
            <a:extLst>
              <a:ext uri="{FF2B5EF4-FFF2-40B4-BE49-F238E27FC236}">
                <a16:creationId xmlns:a16="http://schemas.microsoft.com/office/drawing/2014/main" id="{5A18A451-C8BD-4A11-B690-D4DB4909EA93}"/>
              </a:ext>
            </a:extLst>
          </p:cNvPr>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11056" r="11056"/>
          <a:stretch>
            <a:fillRect/>
          </a:stretch>
        </p:blipFill>
        <p:spPr/>
      </p:pic>
      <p:pic>
        <p:nvPicPr>
          <p:cNvPr id="30" name="图片占位符 29">
            <a:extLst>
              <a:ext uri="{FF2B5EF4-FFF2-40B4-BE49-F238E27FC236}">
                <a16:creationId xmlns:a16="http://schemas.microsoft.com/office/drawing/2014/main" id="{A7C486BC-3355-482D-9A6A-2BFCF1A512BD}"/>
              </a:ext>
            </a:extLst>
          </p:cNvP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l="16641" r="16641"/>
          <a:stretch>
            <a:fillRect/>
          </a:stretch>
        </p:blipFill>
        <p:spPr/>
      </p:pic>
      <p:pic>
        <p:nvPicPr>
          <p:cNvPr id="3" name="图片占位符 2">
            <a:extLst>
              <a:ext uri="{FF2B5EF4-FFF2-40B4-BE49-F238E27FC236}">
                <a16:creationId xmlns:a16="http://schemas.microsoft.com/office/drawing/2014/main" id="{C518B53C-88AB-4E1A-9D6C-F7E4A5738115}"/>
              </a:ext>
            </a:extLst>
          </p:cNvPr>
          <p:cNvPicPr>
            <a:picLocks noGrp="1" noChangeAspect="1"/>
          </p:cNvPicPr>
          <p:nvPr>
            <p:ph type="pic" sz="quarter" idx="11"/>
          </p:nvPr>
        </p:nvPicPr>
        <p:blipFill>
          <a:blip r:embed="rId5" cstate="print">
            <a:extLst>
              <a:ext uri="{28A0092B-C50C-407E-A947-70E740481C1C}">
                <a14:useLocalDpi xmlns:a14="http://schemas.microsoft.com/office/drawing/2010/main" val="0"/>
              </a:ext>
            </a:extLst>
          </a:blip>
          <a:srcRect l="21875" r="21875"/>
          <a:stretch>
            <a:fillRect/>
          </a:stretch>
        </p:blipFill>
        <p:spPr/>
      </p:pic>
      <p:sp>
        <p:nvSpPr>
          <p:cNvPr id="14" name="Rectangle 13">
            <a:extLst>
              <a:ext uri="{FF2B5EF4-FFF2-40B4-BE49-F238E27FC236}">
                <a16:creationId xmlns:a16="http://schemas.microsoft.com/office/drawing/2014/main" id="{394D97BE-C69D-48B7-8AAB-A234FE8401E5}"/>
              </a:ext>
            </a:extLst>
          </p:cNvPr>
          <p:cNvSpPr/>
          <p:nvPr/>
        </p:nvSpPr>
        <p:spPr>
          <a:xfrm>
            <a:off x="7415646" y="2393578"/>
            <a:ext cx="1531310" cy="148935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23232"/>
              </a:solidFill>
              <a:effectLst/>
              <a:uLnTx/>
              <a:uFillTx/>
              <a:cs typeface="+mn-ea"/>
              <a:sym typeface="+mn-lt"/>
            </a:endParaRPr>
          </a:p>
        </p:txBody>
      </p:sp>
      <p:sp>
        <p:nvSpPr>
          <p:cNvPr id="35" name="Rectangle 13">
            <a:extLst>
              <a:ext uri="{FF2B5EF4-FFF2-40B4-BE49-F238E27FC236}">
                <a16:creationId xmlns:a16="http://schemas.microsoft.com/office/drawing/2014/main" id="{E0344709-6ECB-4626-BC90-D6E90A993C79}"/>
              </a:ext>
            </a:extLst>
          </p:cNvPr>
          <p:cNvSpPr/>
          <p:nvPr/>
        </p:nvSpPr>
        <p:spPr>
          <a:xfrm>
            <a:off x="7223524" y="5029826"/>
            <a:ext cx="898646" cy="8740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23232"/>
              </a:solidFill>
              <a:effectLst/>
              <a:uLnTx/>
              <a:uFillTx/>
              <a:cs typeface="+mn-ea"/>
              <a:sym typeface="+mn-lt"/>
            </a:endParaRPr>
          </a:p>
        </p:txBody>
      </p:sp>
      <p:sp>
        <p:nvSpPr>
          <p:cNvPr id="36" name="Rectangle 13">
            <a:extLst>
              <a:ext uri="{FF2B5EF4-FFF2-40B4-BE49-F238E27FC236}">
                <a16:creationId xmlns:a16="http://schemas.microsoft.com/office/drawing/2014/main" id="{9A160E22-3F62-410F-83FA-B45CFD4A2EE7}"/>
              </a:ext>
            </a:extLst>
          </p:cNvPr>
          <p:cNvSpPr/>
          <p:nvPr/>
        </p:nvSpPr>
        <p:spPr>
          <a:xfrm>
            <a:off x="10552040" y="2264231"/>
            <a:ext cx="898646" cy="874022"/>
          </a:xfrm>
          <a:prstGeom prst="rect">
            <a:avLst/>
          </a:prstGeom>
          <a:solidFill>
            <a:schemeClr val="accent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23232"/>
              </a:solidFill>
              <a:effectLst/>
              <a:uLnTx/>
              <a:uFillTx/>
              <a:cs typeface="+mn-ea"/>
              <a:sym typeface="+mn-lt"/>
            </a:endParaRPr>
          </a:p>
        </p:txBody>
      </p:sp>
      <p:grpSp>
        <p:nvGrpSpPr>
          <p:cNvPr id="37" name="组合 36">
            <a:extLst>
              <a:ext uri="{FF2B5EF4-FFF2-40B4-BE49-F238E27FC236}">
                <a16:creationId xmlns:a16="http://schemas.microsoft.com/office/drawing/2014/main" id="{763537AC-696B-4481-888B-B0B3EB39077D}"/>
              </a:ext>
            </a:extLst>
          </p:cNvPr>
          <p:cNvGrpSpPr/>
          <p:nvPr/>
        </p:nvGrpSpPr>
        <p:grpSpPr>
          <a:xfrm>
            <a:off x="614853" y="2433214"/>
            <a:ext cx="5481148" cy="2289914"/>
            <a:chOff x="-4766137" y="1409875"/>
            <a:chExt cx="5481148" cy="2289914"/>
          </a:xfrm>
        </p:grpSpPr>
        <p:sp>
          <p:nvSpPr>
            <p:cNvPr id="38" name="矩形: 圆角 37">
              <a:extLst>
                <a:ext uri="{FF2B5EF4-FFF2-40B4-BE49-F238E27FC236}">
                  <a16:creationId xmlns:a16="http://schemas.microsoft.com/office/drawing/2014/main" id="{42641367-7951-4D38-89BA-8B656FED9E2A}"/>
                </a:ext>
              </a:extLst>
            </p:cNvPr>
            <p:cNvSpPr/>
            <p:nvPr/>
          </p:nvSpPr>
          <p:spPr>
            <a:xfrm>
              <a:off x="-4766137" y="3345066"/>
              <a:ext cx="3562392" cy="354723"/>
            </a:xfrm>
            <a:prstGeom prst="roundRect">
              <a:avLst>
                <a:gd name="adj" fmla="val 50000"/>
              </a:avLst>
            </a:prstGeom>
            <a:solidFill>
              <a:srgbClr val="E84C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defRPr/>
              </a:pPr>
              <a:r>
                <a:rPr lang="zh-CN" altLang="en-US" sz="1600">
                  <a:solidFill>
                    <a:prstClr val="white"/>
                  </a:solidFill>
                  <a:cs typeface="+mn-ea"/>
                  <a:sym typeface="+mn-lt"/>
                </a:rPr>
                <a:t>讲解人：</a:t>
              </a:r>
              <a:r>
                <a:rPr lang="en-US" altLang="zh-CN" sz="1600">
                  <a:solidFill>
                    <a:prstClr val="white"/>
                  </a:solidFill>
                  <a:cs typeface="+mn-ea"/>
                  <a:sym typeface="+mn-lt"/>
                </a:rPr>
                <a:t>xippt  </a:t>
              </a:r>
              <a:r>
                <a:rPr lang="zh-CN" altLang="en-US" sz="1600">
                  <a:solidFill>
                    <a:prstClr val="white"/>
                  </a:solidFill>
                  <a:cs typeface="+mn-ea"/>
                  <a:sym typeface="+mn-lt"/>
                </a:rPr>
                <a:t>时间：</a:t>
              </a:r>
              <a:r>
                <a:rPr lang="en-US" altLang="zh-CN" sz="1600">
                  <a:solidFill>
                    <a:prstClr val="white"/>
                  </a:solidFill>
                  <a:cs typeface="+mn-ea"/>
                  <a:sym typeface="+mn-lt"/>
                </a:rPr>
                <a:t>2020.5.20</a:t>
              </a:r>
              <a:endParaRPr lang="en-US" altLang="zh-CN" sz="1600" dirty="0">
                <a:solidFill>
                  <a:prstClr val="white"/>
                </a:solidFill>
                <a:cs typeface="+mn-ea"/>
                <a:sym typeface="+mn-lt"/>
              </a:endParaRPr>
            </a:p>
          </p:txBody>
        </p:sp>
        <p:grpSp>
          <p:nvGrpSpPr>
            <p:cNvPr id="39" name="组合 38">
              <a:extLst>
                <a:ext uri="{FF2B5EF4-FFF2-40B4-BE49-F238E27FC236}">
                  <a16:creationId xmlns:a16="http://schemas.microsoft.com/office/drawing/2014/main" id="{F3BF5FAA-11B6-4EAA-B98D-ABB0277582CB}"/>
                </a:ext>
              </a:extLst>
            </p:cNvPr>
            <p:cNvGrpSpPr/>
            <p:nvPr/>
          </p:nvGrpSpPr>
          <p:grpSpPr>
            <a:xfrm>
              <a:off x="-4714868" y="1409875"/>
              <a:ext cx="5429879" cy="1718764"/>
              <a:chOff x="-4714868" y="1409875"/>
              <a:chExt cx="5429879" cy="1718764"/>
            </a:xfrm>
          </p:grpSpPr>
          <p:sp>
            <p:nvSpPr>
              <p:cNvPr id="40" name="文本框 39">
                <a:extLst>
                  <a:ext uri="{FF2B5EF4-FFF2-40B4-BE49-F238E27FC236}">
                    <a16:creationId xmlns:a16="http://schemas.microsoft.com/office/drawing/2014/main" id="{07B1FCB9-3B75-4930-A51B-ECE8628ADCC6}"/>
                  </a:ext>
                </a:extLst>
              </p:cNvPr>
              <p:cNvSpPr txBox="1"/>
              <p:nvPr/>
            </p:nvSpPr>
            <p:spPr>
              <a:xfrm>
                <a:off x="-4714868" y="2808615"/>
                <a:ext cx="5254618" cy="320024"/>
              </a:xfrm>
              <a:prstGeom prst="rect">
                <a:avLst/>
              </a:prstGeom>
              <a:noFill/>
            </p:spPr>
            <p:txBody>
              <a:bodyPr wrap="square" rtlCol="0">
                <a:spAutoFit/>
              </a:bodyPr>
              <a:lstStyle/>
              <a:p>
                <a:pPr algn="dist">
                  <a:lnSpc>
                    <a:spcPct val="150000"/>
                  </a:lnSpc>
                </a:pPr>
                <a:r>
                  <a:rPr lang="en-US" altLang="zh-CN" sz="1100" dirty="0">
                    <a:solidFill>
                      <a:schemeClr val="tx1">
                        <a:lumMod val="65000"/>
                        <a:lumOff val="35000"/>
                      </a:schemeClr>
                    </a:solidFill>
                    <a:cs typeface="+mn-ea"/>
                    <a:sym typeface="+mn-lt"/>
                  </a:rPr>
                  <a:t>MENTAL HEALTH COUNSELING PPT</a:t>
                </a:r>
              </a:p>
            </p:txBody>
          </p:sp>
          <p:cxnSp>
            <p:nvCxnSpPr>
              <p:cNvPr id="41" name="直接连接符 40">
                <a:extLst>
                  <a:ext uri="{FF2B5EF4-FFF2-40B4-BE49-F238E27FC236}">
                    <a16:creationId xmlns:a16="http://schemas.microsoft.com/office/drawing/2014/main" id="{3FC6579B-E2D0-472F-9BDC-A9BAF274195B}"/>
                  </a:ext>
                </a:extLst>
              </p:cNvPr>
              <p:cNvCxnSpPr>
                <a:cxnSpLocks/>
              </p:cNvCxnSpPr>
              <p:nvPr/>
            </p:nvCxnSpPr>
            <p:spPr>
              <a:xfrm>
                <a:off x="-4634728" y="2827846"/>
                <a:ext cx="517447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文本占位符 19">
                <a:extLst>
                  <a:ext uri="{FF2B5EF4-FFF2-40B4-BE49-F238E27FC236}">
                    <a16:creationId xmlns:a16="http://schemas.microsoft.com/office/drawing/2014/main" id="{55095726-63E5-450F-8723-ECF49E7940F9}"/>
                  </a:ext>
                </a:extLst>
              </p:cNvPr>
              <p:cNvSpPr txBox="1">
                <a:spLocks/>
              </p:cNvSpPr>
              <p:nvPr/>
            </p:nvSpPr>
            <p:spPr>
              <a:xfrm>
                <a:off x="-4708755" y="1927396"/>
                <a:ext cx="5423766" cy="7566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4800" b="1" dirty="0">
                    <a:solidFill>
                      <a:srgbClr val="E84C22"/>
                    </a:solidFill>
                    <a:cs typeface="+mn-ea"/>
                    <a:sym typeface="+mn-lt"/>
                  </a:rPr>
                  <a:t>感谢各位的聆听</a:t>
                </a:r>
              </a:p>
            </p:txBody>
          </p:sp>
          <p:sp>
            <p:nvSpPr>
              <p:cNvPr id="43" name="文本占位符 20">
                <a:extLst>
                  <a:ext uri="{FF2B5EF4-FFF2-40B4-BE49-F238E27FC236}">
                    <a16:creationId xmlns:a16="http://schemas.microsoft.com/office/drawing/2014/main" id="{687BC835-8D61-4D76-A52B-D6D803DD16E3}"/>
                  </a:ext>
                </a:extLst>
              </p:cNvPr>
              <p:cNvSpPr txBox="1">
                <a:spLocks/>
              </p:cNvSpPr>
              <p:nvPr/>
            </p:nvSpPr>
            <p:spPr>
              <a:xfrm>
                <a:off x="-4634728" y="1409875"/>
                <a:ext cx="3801676" cy="42327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cs typeface="+mn-ea"/>
                    <a:sym typeface="+mn-lt"/>
                  </a:rPr>
                  <a:t>第十七章   欧姆定律</a:t>
                </a:r>
                <a:endParaRPr lang="en-US" altLang="zh-CN" sz="4000" dirty="0">
                  <a:solidFill>
                    <a:prstClr val="black"/>
                  </a:solidFill>
                  <a:cs typeface="+mn-ea"/>
                  <a:sym typeface="+mn-lt"/>
                </a:endParaRPr>
              </a:p>
            </p:txBody>
          </p:sp>
        </p:grpSp>
      </p:grpSp>
      <p:sp>
        <p:nvSpPr>
          <p:cNvPr id="44" name="矩形: 圆角 43">
            <a:extLst>
              <a:ext uri="{FF2B5EF4-FFF2-40B4-BE49-F238E27FC236}">
                <a16:creationId xmlns:a16="http://schemas.microsoft.com/office/drawing/2014/main" id="{34B477E6-24E6-4554-8347-942705896F2C}"/>
              </a:ext>
            </a:extLst>
          </p:cNvPr>
          <p:cNvSpPr/>
          <p:nvPr/>
        </p:nvSpPr>
        <p:spPr>
          <a:xfrm>
            <a:off x="-488120" y="6172043"/>
            <a:ext cx="1462064" cy="114457"/>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5" name="矩形 44">
            <a:extLst>
              <a:ext uri="{FF2B5EF4-FFF2-40B4-BE49-F238E27FC236}">
                <a16:creationId xmlns:a16="http://schemas.microsoft.com/office/drawing/2014/main" id="{4A28A629-3F2B-4187-8BDC-6307FEFA6C47}"/>
              </a:ext>
            </a:extLst>
          </p:cNvPr>
          <p:cNvSpPr/>
          <p:nvPr/>
        </p:nvSpPr>
        <p:spPr>
          <a:xfrm>
            <a:off x="615349" y="377763"/>
            <a:ext cx="3260810" cy="387473"/>
          </a:xfrm>
          <a:prstGeom prst="rect">
            <a:avLst/>
          </a:prstGeom>
          <a:noFill/>
          <a:ln w="12700" cap="flat">
            <a:noFill/>
            <a:prstDash val="solid"/>
            <a:miter lim="800000"/>
          </a:ln>
          <a:effectLst>
            <a:outerShdw blurRad="76200" dir="18900000" sy="23000" kx="-1200000" algn="bl" rotWithShape="0">
              <a:prstClr val="black">
                <a:alpha val="20000"/>
              </a:prstClr>
            </a:outerShdw>
            <a:softEdge rad="19050"/>
          </a:effectLst>
        </p:spPr>
        <p:style>
          <a:lnRef idx="0">
            <a:scrgbClr r="0" g="0" b="0"/>
          </a:lnRef>
          <a:fillRef idx="0">
            <a:scrgbClr r="0" g="0" b="0"/>
          </a:fillRef>
          <a:effectRef idx="0">
            <a:scrgbClr r="0" g="0" b="0"/>
          </a:effectRef>
          <a:fontRef idx="none"/>
        </p:style>
        <p:txBody>
          <a:bodyPr spcFirstLastPara="1" wrap="square" lIns="57592" tIns="57592" rIns="57592" bIns="57592" spcCol="38100" anchor="ctr">
            <a:spAutoFit/>
          </a:bodyPr>
          <a:lstStyle/>
          <a:p>
            <a:pPr lvl="0" defTabSz="1151771" latinLnBrk="1">
              <a:defRPr/>
            </a:pPr>
            <a:r>
              <a:rPr lang="zh-CN" altLang="en-US" sz="1762" spc="300" dirty="0">
                <a:solidFill>
                  <a:prstClr val="black"/>
                </a:solidFill>
                <a:cs typeface="+mn-ea"/>
                <a:sym typeface="+mn-lt"/>
              </a:rPr>
              <a:t>人教版九年级物理（初中）</a:t>
            </a:r>
          </a:p>
        </p:txBody>
      </p:sp>
    </p:spTree>
    <p:extLst>
      <p:ext uri="{BB962C8B-B14F-4D97-AF65-F5344CB8AC3E}">
        <p14:creationId xmlns:p14="http://schemas.microsoft.com/office/powerpoint/2010/main" val="415842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FDF8912-3067-43D1-8B6A-A2EC6CA25512}"/>
              </a:ext>
            </a:extLst>
          </p:cNvPr>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a:extLst>
              <a:ext uri="{FF2B5EF4-FFF2-40B4-BE49-F238E27FC236}">
                <a16:creationId xmlns:a16="http://schemas.microsoft.com/office/drawing/2014/main" id="{CFAD7A5F-FAC1-414B-896C-2780965A5606}"/>
              </a:ext>
            </a:extLst>
          </p:cNvPr>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a:extLst>
              <a:ext uri="{FF2B5EF4-FFF2-40B4-BE49-F238E27FC236}">
                <a16:creationId xmlns:a16="http://schemas.microsoft.com/office/drawing/2014/main" id="{AE58FB28-7959-4C0B-B09F-EDEE9BEC0C87}"/>
              </a:ext>
            </a:extLst>
          </p:cNvPr>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a:extLst>
              <a:ext uri="{FF2B5EF4-FFF2-40B4-BE49-F238E27FC236}">
                <a16:creationId xmlns:a16="http://schemas.microsoft.com/office/drawing/2014/main" id="{1FCC2A86-F5F5-4D1B-83F4-E930D552D3A1}"/>
              </a:ext>
            </a:extLst>
          </p:cNvPr>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061809"/>
      </p:ext>
    </p:extLst>
  </p:cSld>
  <p:clrMapOvr>
    <a:masterClrMapping/>
  </p:clrMapOvr>
  <p:transition spd="slow" advClick="0" advTm="3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a:extLst>
              <a:ext uri="{FF2B5EF4-FFF2-40B4-BE49-F238E27FC236}">
                <a16:creationId xmlns:a16="http://schemas.microsoft.com/office/drawing/2014/main" id="{174B9D8A-4617-4A5E-872B-8F45AEA7DB1A}"/>
              </a:ext>
            </a:extLst>
          </p:cNvPr>
          <p:cNvSpPr txBox="1"/>
          <p:nvPr/>
        </p:nvSpPr>
        <p:spPr>
          <a:xfrm>
            <a:off x="1181101" y="448128"/>
            <a:ext cx="1659429" cy="523220"/>
          </a:xfrm>
          <a:prstGeom prst="rect">
            <a:avLst/>
          </a:prstGeom>
          <a:noFill/>
        </p:spPr>
        <p:txBody>
          <a:bodyPr wrap="none" rtlCol="0">
            <a:spAutoFit/>
          </a:bodyPr>
          <a:lstStyle/>
          <a:p>
            <a:r>
              <a:rPr lang="zh-CN" altLang="en-US" sz="2800" b="1" dirty="0">
                <a:cs typeface="+mn-ea"/>
                <a:sym typeface="+mn-lt"/>
              </a:rPr>
              <a:t>课堂导入</a:t>
            </a:r>
          </a:p>
        </p:txBody>
      </p:sp>
      <p:grpSp>
        <p:nvGrpSpPr>
          <p:cNvPr id="3" name="组合 2">
            <a:extLst>
              <a:ext uri="{FF2B5EF4-FFF2-40B4-BE49-F238E27FC236}">
                <a16:creationId xmlns:a16="http://schemas.microsoft.com/office/drawing/2014/main" id="{48F44C1D-55E3-4DC5-833A-57A88F800775}"/>
              </a:ext>
            </a:extLst>
          </p:cNvPr>
          <p:cNvGrpSpPr/>
          <p:nvPr/>
        </p:nvGrpSpPr>
        <p:grpSpPr>
          <a:xfrm>
            <a:off x="8675884" y="954168"/>
            <a:ext cx="2672482" cy="1811414"/>
            <a:chOff x="3609894" y="122535"/>
            <a:chExt cx="2187657" cy="1482797"/>
          </a:xfrm>
        </p:grpSpPr>
        <p:grpSp>
          <p:nvGrpSpPr>
            <p:cNvPr id="4" name="组合 3">
              <a:extLst>
                <a:ext uri="{FF2B5EF4-FFF2-40B4-BE49-F238E27FC236}">
                  <a16:creationId xmlns:a16="http://schemas.microsoft.com/office/drawing/2014/main" id="{8D635F3C-C451-4D98-9BF0-9ADC2E1C9ADF}"/>
                </a:ext>
              </a:extLst>
            </p:cNvPr>
            <p:cNvGrpSpPr/>
            <p:nvPr/>
          </p:nvGrpSpPr>
          <p:grpSpPr>
            <a:xfrm>
              <a:off x="3609894" y="122535"/>
              <a:ext cx="2187657" cy="1482797"/>
              <a:chOff x="3605355" y="122536"/>
              <a:chExt cx="1975013" cy="1329670"/>
            </a:xfrm>
          </p:grpSpPr>
          <p:sp>
            <p:nvSpPr>
              <p:cNvPr id="6" name="Line 7">
                <a:extLst>
                  <a:ext uri="{FF2B5EF4-FFF2-40B4-BE49-F238E27FC236}">
                    <a16:creationId xmlns:a16="http://schemas.microsoft.com/office/drawing/2014/main" id="{A52864A8-61B0-4CE2-B44D-6AD5F1E79934}"/>
                  </a:ext>
                </a:extLst>
              </p:cNvPr>
              <p:cNvSpPr>
                <a:spLocks noChangeShapeType="1"/>
              </p:cNvSpPr>
              <p:nvPr/>
            </p:nvSpPr>
            <p:spPr bwMode="auto">
              <a:xfrm flipH="1">
                <a:off x="4024313" y="1227549"/>
                <a:ext cx="431800" cy="0"/>
              </a:xfrm>
              <a:prstGeom prst="line">
                <a:avLst/>
              </a:prstGeom>
              <a:noFill/>
              <a:ln w="38100">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1219170"/>
                <a:endParaRPr lang="zh-CN" altLang="en-US" sz="2400" kern="0">
                  <a:solidFill>
                    <a:sysClr val="windowText" lastClr="000000"/>
                  </a:solidFill>
                  <a:cs typeface="+mn-ea"/>
                  <a:sym typeface="+mn-lt"/>
                </a:endParaRPr>
              </a:p>
            </p:txBody>
          </p:sp>
          <p:sp>
            <p:nvSpPr>
              <p:cNvPr id="7" name="Line 8">
                <a:extLst>
                  <a:ext uri="{FF2B5EF4-FFF2-40B4-BE49-F238E27FC236}">
                    <a16:creationId xmlns:a16="http://schemas.microsoft.com/office/drawing/2014/main" id="{DE8D3A32-4BD4-4EED-A2B8-A9C16842A338}"/>
                  </a:ext>
                </a:extLst>
              </p:cNvPr>
              <p:cNvSpPr>
                <a:spLocks noChangeShapeType="1"/>
              </p:cNvSpPr>
              <p:nvPr/>
            </p:nvSpPr>
            <p:spPr bwMode="auto">
              <a:xfrm>
                <a:off x="4797730" y="1228501"/>
                <a:ext cx="433387" cy="0"/>
              </a:xfrm>
              <a:prstGeom prst="line">
                <a:avLst/>
              </a:prstGeom>
              <a:noFill/>
              <a:ln w="38100">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1219170"/>
                <a:endParaRPr lang="zh-CN" altLang="en-US" sz="2400" kern="0">
                  <a:solidFill>
                    <a:sysClr val="windowText" lastClr="000000"/>
                  </a:solidFill>
                  <a:cs typeface="+mn-ea"/>
                  <a:sym typeface="+mn-lt"/>
                </a:endParaRPr>
              </a:p>
            </p:txBody>
          </p:sp>
          <p:sp>
            <p:nvSpPr>
              <p:cNvPr id="8" name="Line 42">
                <a:extLst>
                  <a:ext uri="{FF2B5EF4-FFF2-40B4-BE49-F238E27FC236}">
                    <a16:creationId xmlns:a16="http://schemas.microsoft.com/office/drawing/2014/main" id="{2911C64D-E7C3-42A0-AC94-62EFA69D372F}"/>
                  </a:ext>
                </a:extLst>
              </p:cNvPr>
              <p:cNvSpPr>
                <a:spLocks noChangeShapeType="1"/>
              </p:cNvSpPr>
              <p:nvPr/>
            </p:nvSpPr>
            <p:spPr bwMode="auto">
              <a:xfrm>
                <a:off x="4004755" y="729418"/>
                <a:ext cx="0" cy="68279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endParaRPr lang="zh-CN" altLang="en-US" sz="2400" kern="0">
                  <a:solidFill>
                    <a:sysClr val="windowText" lastClr="000000"/>
                  </a:solidFill>
                  <a:cs typeface="+mn-ea"/>
                  <a:sym typeface="+mn-lt"/>
                </a:endParaRPr>
              </a:p>
            </p:txBody>
          </p:sp>
          <p:sp>
            <p:nvSpPr>
              <p:cNvPr id="9" name="Line 43">
                <a:extLst>
                  <a:ext uri="{FF2B5EF4-FFF2-40B4-BE49-F238E27FC236}">
                    <a16:creationId xmlns:a16="http://schemas.microsoft.com/office/drawing/2014/main" id="{20A8A670-480D-4038-9169-96AA0848CCA6}"/>
                  </a:ext>
                </a:extLst>
              </p:cNvPr>
              <p:cNvSpPr>
                <a:spLocks noChangeShapeType="1"/>
              </p:cNvSpPr>
              <p:nvPr/>
            </p:nvSpPr>
            <p:spPr bwMode="auto">
              <a:xfrm flipH="1" flipV="1">
                <a:off x="5211781" y="729417"/>
                <a:ext cx="19336" cy="68279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endParaRPr lang="zh-CN" altLang="en-US" sz="2400" kern="0">
                  <a:solidFill>
                    <a:sysClr val="windowText" lastClr="000000"/>
                  </a:solidFill>
                  <a:cs typeface="+mn-ea"/>
                  <a:sym typeface="+mn-lt"/>
                </a:endParaRPr>
              </a:p>
            </p:txBody>
          </p:sp>
          <p:grpSp>
            <p:nvGrpSpPr>
              <p:cNvPr id="10" name="组合 9">
                <a:extLst>
                  <a:ext uri="{FF2B5EF4-FFF2-40B4-BE49-F238E27FC236}">
                    <a16:creationId xmlns:a16="http://schemas.microsoft.com/office/drawing/2014/main" id="{5D44AE49-A1FD-40AA-A578-381EE5BC89C7}"/>
                  </a:ext>
                </a:extLst>
              </p:cNvPr>
              <p:cNvGrpSpPr/>
              <p:nvPr/>
            </p:nvGrpSpPr>
            <p:grpSpPr>
              <a:xfrm>
                <a:off x="3637756" y="584201"/>
                <a:ext cx="1942612" cy="252412"/>
                <a:chOff x="6380162" y="989806"/>
                <a:chExt cx="1942612" cy="252412"/>
              </a:xfrm>
            </p:grpSpPr>
            <p:sp>
              <p:nvSpPr>
                <p:cNvPr id="14" name="Line 39">
                  <a:extLst>
                    <a:ext uri="{FF2B5EF4-FFF2-40B4-BE49-F238E27FC236}">
                      <a16:creationId xmlns:a16="http://schemas.microsoft.com/office/drawing/2014/main" id="{6F9540B8-D63D-4DC0-87A8-5A35EE0D787C}"/>
                    </a:ext>
                  </a:extLst>
                </p:cNvPr>
                <p:cNvSpPr>
                  <a:spLocks noChangeShapeType="1"/>
                </p:cNvSpPr>
                <p:nvPr/>
              </p:nvSpPr>
              <p:spPr bwMode="auto">
                <a:xfrm>
                  <a:off x="7540136" y="1116012"/>
                  <a:ext cx="7826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endParaRPr lang="zh-CN" altLang="en-US" sz="2400" kern="0">
                    <a:solidFill>
                      <a:sysClr val="windowText" lastClr="000000"/>
                    </a:solidFill>
                    <a:cs typeface="+mn-ea"/>
                    <a:sym typeface="+mn-lt"/>
                  </a:endParaRPr>
                </a:p>
              </p:txBody>
            </p:sp>
            <p:sp>
              <p:nvSpPr>
                <p:cNvPr id="15" name="Rectangle 40">
                  <a:extLst>
                    <a:ext uri="{FF2B5EF4-FFF2-40B4-BE49-F238E27FC236}">
                      <a16:creationId xmlns:a16="http://schemas.microsoft.com/office/drawing/2014/main" id="{CC0E0A30-B04D-4594-9B44-F4AA9FF98BD0}"/>
                    </a:ext>
                  </a:extLst>
                </p:cNvPr>
                <p:cNvSpPr>
                  <a:spLocks noChangeArrowheads="1"/>
                </p:cNvSpPr>
                <p:nvPr/>
              </p:nvSpPr>
              <p:spPr bwMode="auto">
                <a:xfrm>
                  <a:off x="7050087" y="989806"/>
                  <a:ext cx="474663" cy="2524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170"/>
                  <a:endParaRPr lang="zh-CN" altLang="en-US" sz="2400" kern="0">
                    <a:solidFill>
                      <a:sysClr val="windowText" lastClr="000000"/>
                    </a:solidFill>
                    <a:cs typeface="+mn-ea"/>
                    <a:sym typeface="+mn-lt"/>
                  </a:endParaRPr>
                </a:p>
              </p:txBody>
            </p:sp>
            <p:sp>
              <p:nvSpPr>
                <p:cNvPr id="16" name="Line 41">
                  <a:extLst>
                    <a:ext uri="{FF2B5EF4-FFF2-40B4-BE49-F238E27FC236}">
                      <a16:creationId xmlns:a16="http://schemas.microsoft.com/office/drawing/2014/main" id="{1CB42591-5927-445B-8D57-960FD74A2C7F}"/>
                    </a:ext>
                  </a:extLst>
                </p:cNvPr>
                <p:cNvSpPr>
                  <a:spLocks noChangeShapeType="1"/>
                </p:cNvSpPr>
                <p:nvPr/>
              </p:nvSpPr>
              <p:spPr bwMode="auto">
                <a:xfrm flipH="1">
                  <a:off x="6380162" y="1133155"/>
                  <a:ext cx="66992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endParaRPr lang="zh-CN" altLang="en-US" sz="2400" kern="0">
                    <a:solidFill>
                      <a:sysClr val="windowText" lastClr="000000"/>
                    </a:solidFill>
                    <a:cs typeface="+mn-ea"/>
                    <a:sym typeface="+mn-lt"/>
                  </a:endParaRPr>
                </a:p>
              </p:txBody>
            </p:sp>
          </p:grpSp>
          <p:sp>
            <p:nvSpPr>
              <p:cNvPr id="11" name="矩形 10">
                <a:extLst>
                  <a:ext uri="{FF2B5EF4-FFF2-40B4-BE49-F238E27FC236}">
                    <a16:creationId xmlns:a16="http://schemas.microsoft.com/office/drawing/2014/main" id="{B057A0EA-1E3D-4B32-9607-C67785827C05}"/>
                  </a:ext>
                </a:extLst>
              </p:cNvPr>
              <p:cNvSpPr/>
              <p:nvPr/>
            </p:nvSpPr>
            <p:spPr>
              <a:xfrm>
                <a:off x="4412401" y="122536"/>
                <a:ext cx="355632" cy="429255"/>
              </a:xfrm>
              <a:prstGeom prst="rect">
                <a:avLst/>
              </a:prstGeom>
            </p:spPr>
            <p:txBody>
              <a:bodyPr wrap="none">
                <a:spAutoFit/>
              </a:bodyPr>
              <a:lstStyle/>
              <a:p>
                <a:pPr algn="ctr" defTabSz="1219170"/>
                <a:r>
                  <a:rPr lang="en-US" altLang="zh-CN" sz="3200" kern="0" dirty="0">
                    <a:solidFill>
                      <a:sysClr val="windowText" lastClr="000000"/>
                    </a:solidFill>
                    <a:cs typeface="+mn-ea"/>
                    <a:sym typeface="+mn-lt"/>
                  </a:rPr>
                  <a:t>R</a:t>
                </a:r>
              </a:p>
            </p:txBody>
          </p:sp>
          <p:sp>
            <p:nvSpPr>
              <p:cNvPr id="12" name="矩形 11">
                <a:extLst>
                  <a:ext uri="{FF2B5EF4-FFF2-40B4-BE49-F238E27FC236}">
                    <a16:creationId xmlns:a16="http://schemas.microsoft.com/office/drawing/2014/main" id="{BFA01816-4B88-483E-A9A6-AB2E99DC4C30}"/>
                  </a:ext>
                </a:extLst>
              </p:cNvPr>
              <p:cNvSpPr/>
              <p:nvPr/>
            </p:nvSpPr>
            <p:spPr>
              <a:xfrm>
                <a:off x="3605355" y="858217"/>
                <a:ext cx="220581" cy="429255"/>
              </a:xfrm>
              <a:prstGeom prst="rect">
                <a:avLst/>
              </a:prstGeom>
            </p:spPr>
            <p:txBody>
              <a:bodyPr wrap="none">
                <a:spAutoFit/>
              </a:bodyPr>
              <a:lstStyle/>
              <a:p>
                <a:pPr algn="ctr" defTabSz="1219170"/>
                <a:r>
                  <a:rPr lang="en-US" altLang="zh-CN" sz="3200" b="1" kern="0" dirty="0">
                    <a:solidFill>
                      <a:srgbClr val="0000FF"/>
                    </a:solidFill>
                    <a:cs typeface="+mn-ea"/>
                    <a:sym typeface="+mn-lt"/>
                  </a:rPr>
                  <a:t>I</a:t>
                </a:r>
              </a:p>
            </p:txBody>
          </p:sp>
          <p:sp>
            <p:nvSpPr>
              <p:cNvPr id="13" name="矩形 12">
                <a:extLst>
                  <a:ext uri="{FF2B5EF4-FFF2-40B4-BE49-F238E27FC236}">
                    <a16:creationId xmlns:a16="http://schemas.microsoft.com/office/drawing/2014/main" id="{F791B27B-30DA-4920-98FC-A8432318753A}"/>
                  </a:ext>
                </a:extLst>
              </p:cNvPr>
              <p:cNvSpPr/>
              <p:nvPr/>
            </p:nvSpPr>
            <p:spPr>
              <a:xfrm>
                <a:off x="4416461" y="1022951"/>
                <a:ext cx="355632" cy="429255"/>
              </a:xfrm>
              <a:prstGeom prst="rect">
                <a:avLst/>
              </a:prstGeom>
            </p:spPr>
            <p:txBody>
              <a:bodyPr wrap="none">
                <a:spAutoFit/>
              </a:bodyPr>
              <a:lstStyle/>
              <a:p>
                <a:pPr defTabSz="1219170"/>
                <a:r>
                  <a:rPr lang="en-US" altLang="zh-CN" sz="3200" b="1" kern="0" dirty="0">
                    <a:solidFill>
                      <a:srgbClr val="FF1901"/>
                    </a:solidFill>
                    <a:cs typeface="+mn-ea"/>
                    <a:sym typeface="+mn-lt"/>
                  </a:rPr>
                  <a:t>U</a:t>
                </a:r>
                <a:endParaRPr lang="zh-CN" altLang="en-US" sz="3200" kern="0" dirty="0">
                  <a:solidFill>
                    <a:sysClr val="windowText" lastClr="000000"/>
                  </a:solidFill>
                  <a:cs typeface="+mn-ea"/>
                  <a:sym typeface="+mn-lt"/>
                </a:endParaRPr>
              </a:p>
            </p:txBody>
          </p:sp>
        </p:grpSp>
        <p:sp>
          <p:nvSpPr>
            <p:cNvPr id="5" name="Line 8">
              <a:extLst>
                <a:ext uri="{FF2B5EF4-FFF2-40B4-BE49-F238E27FC236}">
                  <a16:creationId xmlns:a16="http://schemas.microsoft.com/office/drawing/2014/main" id="{F9BC605B-7713-4CC2-9B72-6333AC8BCFF0}"/>
                </a:ext>
              </a:extLst>
            </p:cNvPr>
            <p:cNvSpPr>
              <a:spLocks noChangeShapeType="1"/>
            </p:cNvSpPr>
            <p:nvPr/>
          </p:nvSpPr>
          <p:spPr bwMode="auto">
            <a:xfrm>
              <a:off x="3715646" y="787339"/>
              <a:ext cx="433387" cy="0"/>
            </a:xfrm>
            <a:prstGeom prst="line">
              <a:avLst/>
            </a:prstGeom>
            <a:noFill/>
            <a:ln w="38100">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1219170"/>
              <a:endParaRPr lang="zh-CN" altLang="en-US" sz="2400" kern="0">
                <a:solidFill>
                  <a:sysClr val="windowText" lastClr="000000"/>
                </a:solidFill>
                <a:cs typeface="+mn-ea"/>
                <a:sym typeface="+mn-lt"/>
              </a:endParaRPr>
            </a:p>
          </p:txBody>
        </p:sp>
      </p:grpSp>
      <p:sp>
        <p:nvSpPr>
          <p:cNvPr id="17" name="TextBox 21">
            <a:extLst>
              <a:ext uri="{FF2B5EF4-FFF2-40B4-BE49-F238E27FC236}">
                <a16:creationId xmlns:a16="http://schemas.microsoft.com/office/drawing/2014/main" id="{765D620B-17A6-4D2F-9B39-9B7D235A466F}"/>
              </a:ext>
            </a:extLst>
          </p:cNvPr>
          <p:cNvSpPr txBox="1"/>
          <p:nvPr/>
        </p:nvSpPr>
        <p:spPr bwMode="auto">
          <a:xfrm>
            <a:off x="782194" y="1283079"/>
            <a:ext cx="1258648" cy="523220"/>
          </a:xfrm>
          <a:prstGeom prst="rect">
            <a:avLst/>
          </a:prstGeom>
          <a:noFill/>
        </p:spPr>
        <p:txBody>
          <a:bodyPr wrap="square">
            <a:spAutoFit/>
          </a:bodyPr>
          <a:lstStyle/>
          <a:p>
            <a:pPr defTabSz="1219170">
              <a:defRPr/>
            </a:pPr>
            <a:r>
              <a:rPr lang="zh-CN" altLang="en-US" sz="2800" kern="0" spc="-133" dirty="0">
                <a:solidFill>
                  <a:srgbClr val="FF0000"/>
                </a:solidFill>
                <a:cs typeface="+mn-ea"/>
                <a:sym typeface="+mn-lt"/>
              </a:rPr>
              <a:t>复习</a:t>
            </a:r>
          </a:p>
        </p:txBody>
      </p:sp>
      <p:sp>
        <p:nvSpPr>
          <p:cNvPr id="18" name="文本框 4098">
            <a:extLst>
              <a:ext uri="{FF2B5EF4-FFF2-40B4-BE49-F238E27FC236}">
                <a16:creationId xmlns:a16="http://schemas.microsoft.com/office/drawing/2014/main" id="{51055201-5CAE-4EF9-8AD6-193525A9F624}"/>
              </a:ext>
            </a:extLst>
          </p:cNvPr>
          <p:cNvSpPr txBox="1">
            <a:spLocks noChangeArrowheads="1"/>
          </p:cNvSpPr>
          <p:nvPr/>
        </p:nvSpPr>
        <p:spPr bwMode="auto">
          <a:xfrm>
            <a:off x="1654973" y="1321331"/>
            <a:ext cx="67419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r>
              <a:rPr lang="zh-CN" altLang="en-US" sz="2400" kern="0" dirty="0">
                <a:solidFill>
                  <a:srgbClr val="000000"/>
                </a:solidFill>
                <a:latin typeface="+mn-lt"/>
                <a:ea typeface="+mn-ea"/>
                <a:cs typeface="+mn-ea"/>
                <a:sym typeface="+mn-lt"/>
              </a:rPr>
              <a:t>导体中的电流和电压、电阻的关系？</a:t>
            </a:r>
          </a:p>
        </p:txBody>
      </p:sp>
      <p:sp>
        <p:nvSpPr>
          <p:cNvPr id="19" name="Text Box 12">
            <a:extLst>
              <a:ext uri="{FF2B5EF4-FFF2-40B4-BE49-F238E27FC236}">
                <a16:creationId xmlns:a16="http://schemas.microsoft.com/office/drawing/2014/main" id="{56A77B8D-963D-43BD-84F8-033CB4CC7AA7}"/>
              </a:ext>
            </a:extLst>
          </p:cNvPr>
          <p:cNvSpPr txBox="1">
            <a:spLocks noChangeArrowheads="1"/>
          </p:cNvSpPr>
          <p:nvPr/>
        </p:nvSpPr>
        <p:spPr bwMode="auto">
          <a:xfrm>
            <a:off x="843635" y="2229310"/>
            <a:ext cx="9961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spcBef>
                <a:spcPct val="50000"/>
              </a:spcBef>
            </a:pPr>
            <a:r>
              <a:rPr lang="zh-CN" altLang="zh-CN" sz="2400" b="1" kern="0" dirty="0">
                <a:solidFill>
                  <a:srgbClr val="000000"/>
                </a:solidFill>
                <a:latin typeface="+mn-lt"/>
                <a:ea typeface="+mn-ea"/>
                <a:cs typeface="+mn-ea"/>
                <a:sym typeface="+mn-lt"/>
              </a:rPr>
              <a:t>①</a:t>
            </a:r>
            <a:r>
              <a:rPr lang="zh-CN" altLang="en-US" sz="2400" kern="0" dirty="0">
                <a:solidFill>
                  <a:srgbClr val="000000"/>
                </a:solidFill>
                <a:latin typeface="+mn-lt"/>
                <a:ea typeface="+mn-ea"/>
                <a:cs typeface="+mn-ea"/>
                <a:sym typeface="+mn-lt"/>
              </a:rPr>
              <a:t>电阻一定，导体中的电流跟导体两端的电压成正比。</a:t>
            </a:r>
          </a:p>
        </p:txBody>
      </p:sp>
      <p:sp>
        <p:nvSpPr>
          <p:cNvPr id="20" name="矩形 7">
            <a:extLst>
              <a:ext uri="{FF2B5EF4-FFF2-40B4-BE49-F238E27FC236}">
                <a16:creationId xmlns:a16="http://schemas.microsoft.com/office/drawing/2014/main" id="{E9C206EF-C6D9-4973-92FA-E6E82878CAD7}"/>
              </a:ext>
            </a:extLst>
          </p:cNvPr>
          <p:cNvSpPr txBox="1">
            <a:spLocks noChangeArrowheads="1"/>
          </p:cNvSpPr>
          <p:nvPr/>
        </p:nvSpPr>
        <p:spPr bwMode="auto">
          <a:xfrm>
            <a:off x="843634" y="3000463"/>
            <a:ext cx="89660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spcBef>
                <a:spcPct val="50000"/>
              </a:spcBef>
            </a:pPr>
            <a:r>
              <a:rPr lang="zh-CN" altLang="zh-CN" sz="2400" b="1" kern="0" dirty="0">
                <a:solidFill>
                  <a:srgbClr val="000000"/>
                </a:solidFill>
                <a:latin typeface="+mn-lt"/>
                <a:ea typeface="+mn-ea"/>
                <a:cs typeface="+mn-ea"/>
                <a:sym typeface="+mn-lt"/>
              </a:rPr>
              <a:t>②</a:t>
            </a:r>
            <a:r>
              <a:rPr lang="zh-CN" altLang="en-US" sz="2400" kern="0" dirty="0">
                <a:solidFill>
                  <a:srgbClr val="000000"/>
                </a:solidFill>
                <a:latin typeface="+mn-lt"/>
                <a:ea typeface="+mn-ea"/>
                <a:cs typeface="+mn-ea"/>
                <a:sym typeface="+mn-lt"/>
              </a:rPr>
              <a:t>电压一定，导体中的电流跟导体的电阻成反比。</a:t>
            </a:r>
          </a:p>
        </p:txBody>
      </p:sp>
      <p:grpSp>
        <p:nvGrpSpPr>
          <p:cNvPr id="21" name="组合 20">
            <a:extLst>
              <a:ext uri="{FF2B5EF4-FFF2-40B4-BE49-F238E27FC236}">
                <a16:creationId xmlns:a16="http://schemas.microsoft.com/office/drawing/2014/main" id="{48B14BC4-F76D-4A6E-BD05-575198312331}"/>
              </a:ext>
            </a:extLst>
          </p:cNvPr>
          <p:cNvGrpSpPr/>
          <p:nvPr/>
        </p:nvGrpSpPr>
        <p:grpSpPr>
          <a:xfrm>
            <a:off x="1118676" y="3771616"/>
            <a:ext cx="2880000" cy="2085416"/>
            <a:chOff x="510976" y="3372674"/>
            <a:chExt cx="2160000" cy="1571796"/>
          </a:xfrm>
        </p:grpSpPr>
        <p:pic>
          <p:nvPicPr>
            <p:cNvPr id="22" name="Picture 3">
              <a:extLst>
                <a:ext uri="{FF2B5EF4-FFF2-40B4-BE49-F238E27FC236}">
                  <a16:creationId xmlns:a16="http://schemas.microsoft.com/office/drawing/2014/main" id="{09F88B3C-74B2-4017-ACEF-BA109864FC8C}"/>
                </a:ext>
              </a:extLst>
            </p:cNvPr>
            <p:cNvPicPr preferRelativeResize="0">
              <a:picLocks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976" y="3372674"/>
              <a:ext cx="2160000" cy="12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矩形 23">
              <a:extLst>
                <a:ext uri="{FF2B5EF4-FFF2-40B4-BE49-F238E27FC236}">
                  <a16:creationId xmlns:a16="http://schemas.microsoft.com/office/drawing/2014/main" id="{9B384D43-4FEF-4D88-B65E-12B536D52CBC}"/>
                </a:ext>
              </a:extLst>
            </p:cNvPr>
            <p:cNvSpPr/>
            <p:nvPr/>
          </p:nvSpPr>
          <p:spPr>
            <a:xfrm>
              <a:off x="1382425" y="4596509"/>
              <a:ext cx="375344" cy="347961"/>
            </a:xfrm>
            <a:prstGeom prst="rect">
              <a:avLst/>
            </a:prstGeom>
          </p:spPr>
          <p:txBody>
            <a:bodyPr wrap="none">
              <a:spAutoFit/>
            </a:bodyPr>
            <a:lstStyle/>
            <a:p>
              <a:pPr defTabSz="1219170"/>
              <a:r>
                <a:rPr lang="zh-CN" altLang="zh-CN" sz="2400" b="1" kern="0" dirty="0">
                  <a:solidFill>
                    <a:sysClr val="windowText" lastClr="000000"/>
                  </a:solidFill>
                  <a:cs typeface="+mn-ea"/>
                  <a:sym typeface="+mn-lt"/>
                </a:rPr>
                <a:t>①</a:t>
              </a:r>
              <a:endParaRPr lang="zh-CN" altLang="en-US" sz="2400" kern="0" dirty="0">
                <a:solidFill>
                  <a:sysClr val="windowText" lastClr="000000"/>
                </a:solidFill>
                <a:cs typeface="+mn-ea"/>
                <a:sym typeface="+mn-lt"/>
              </a:endParaRPr>
            </a:p>
          </p:txBody>
        </p:sp>
      </p:grpSp>
      <p:grpSp>
        <p:nvGrpSpPr>
          <p:cNvPr id="25" name="组合 24">
            <a:extLst>
              <a:ext uri="{FF2B5EF4-FFF2-40B4-BE49-F238E27FC236}">
                <a16:creationId xmlns:a16="http://schemas.microsoft.com/office/drawing/2014/main" id="{3AE93508-841D-41CD-B69E-F08F131EC2B6}"/>
              </a:ext>
            </a:extLst>
          </p:cNvPr>
          <p:cNvGrpSpPr/>
          <p:nvPr/>
        </p:nvGrpSpPr>
        <p:grpSpPr>
          <a:xfrm>
            <a:off x="4567014" y="3821587"/>
            <a:ext cx="2880000" cy="2108730"/>
            <a:chOff x="3097923" y="3362821"/>
            <a:chExt cx="2160000" cy="1616222"/>
          </a:xfrm>
        </p:grpSpPr>
        <p:pic>
          <p:nvPicPr>
            <p:cNvPr id="26" name="Picture 4">
              <a:extLst>
                <a:ext uri="{FF2B5EF4-FFF2-40B4-BE49-F238E27FC236}">
                  <a16:creationId xmlns:a16="http://schemas.microsoft.com/office/drawing/2014/main" id="{2D98506F-714D-44F0-AB8C-7B11B892F347}"/>
                </a:ext>
              </a:extLst>
            </p:cNvPr>
            <p:cNvPicPr preferRelativeResize="0">
              <a:picLocks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97923" y="3362821"/>
              <a:ext cx="2160000" cy="12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矩形 26">
              <a:extLst>
                <a:ext uri="{FF2B5EF4-FFF2-40B4-BE49-F238E27FC236}">
                  <a16:creationId xmlns:a16="http://schemas.microsoft.com/office/drawing/2014/main" id="{D5A71F4F-88CF-43D7-8EAE-970CF37FE7B8}"/>
                </a:ext>
              </a:extLst>
            </p:cNvPr>
            <p:cNvSpPr/>
            <p:nvPr/>
          </p:nvSpPr>
          <p:spPr>
            <a:xfrm>
              <a:off x="3930900" y="4625203"/>
              <a:ext cx="375344" cy="353840"/>
            </a:xfrm>
            <a:prstGeom prst="rect">
              <a:avLst/>
            </a:prstGeom>
          </p:spPr>
          <p:txBody>
            <a:bodyPr wrap="none">
              <a:spAutoFit/>
            </a:bodyPr>
            <a:lstStyle/>
            <a:p>
              <a:pPr defTabSz="1219170"/>
              <a:r>
                <a:rPr lang="zh-CN" altLang="zh-CN" sz="2400" b="1" kern="0" dirty="0">
                  <a:solidFill>
                    <a:sysClr val="windowText" lastClr="000000"/>
                  </a:solidFill>
                  <a:cs typeface="+mn-ea"/>
                  <a:sym typeface="+mn-lt"/>
                </a:rPr>
                <a:t>②</a:t>
              </a:r>
              <a:endParaRPr lang="zh-CN" altLang="en-US" sz="2400" kern="0" dirty="0">
                <a:solidFill>
                  <a:sysClr val="windowText" lastClr="000000"/>
                </a:solidFill>
                <a:cs typeface="+mn-ea"/>
                <a:sym typeface="+mn-lt"/>
              </a:endParaRPr>
            </a:p>
          </p:txBody>
        </p:sp>
      </p:grpSp>
      <p:grpSp>
        <p:nvGrpSpPr>
          <p:cNvPr id="28" name="组合 27">
            <a:extLst>
              <a:ext uri="{FF2B5EF4-FFF2-40B4-BE49-F238E27FC236}">
                <a16:creationId xmlns:a16="http://schemas.microsoft.com/office/drawing/2014/main" id="{F5C72A3E-4EF5-4C0F-8914-549984DF8355}"/>
              </a:ext>
            </a:extLst>
          </p:cNvPr>
          <p:cNvGrpSpPr/>
          <p:nvPr/>
        </p:nvGrpSpPr>
        <p:grpSpPr>
          <a:xfrm>
            <a:off x="8240781" y="3866900"/>
            <a:ext cx="2946919" cy="2457299"/>
            <a:chOff x="5817656" y="2275001"/>
            <a:chExt cx="2999006" cy="2500732"/>
          </a:xfrm>
        </p:grpSpPr>
        <p:sp>
          <p:nvSpPr>
            <p:cNvPr id="29" name="圆角矩形标注 27">
              <a:extLst>
                <a:ext uri="{FF2B5EF4-FFF2-40B4-BE49-F238E27FC236}">
                  <a16:creationId xmlns:a16="http://schemas.microsoft.com/office/drawing/2014/main" id="{ABF3D1BE-DDCE-4B35-BF92-4D65733235D9}"/>
                </a:ext>
              </a:extLst>
            </p:cNvPr>
            <p:cNvSpPr/>
            <p:nvPr/>
          </p:nvSpPr>
          <p:spPr bwMode="auto">
            <a:xfrm>
              <a:off x="5817656" y="4153542"/>
              <a:ext cx="2999006" cy="622191"/>
            </a:xfrm>
            <a:prstGeom prst="wedgeRoundRectCallout">
              <a:avLst>
                <a:gd name="adj1" fmla="val 12777"/>
                <a:gd name="adj2" fmla="val -261714"/>
                <a:gd name="adj3" fmla="val 16667"/>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algn="r" defTabSz="1219170">
                <a:defRPr/>
              </a:pPr>
              <a:r>
                <a:rPr lang="zh-CN" altLang="en-US" sz="2000" kern="0" dirty="0">
                  <a:solidFill>
                    <a:srgbClr val="000000"/>
                  </a:solidFill>
                  <a:cs typeface="+mn-ea"/>
                  <a:sym typeface="+mn-lt"/>
                </a:rPr>
                <a:t>这是不是普遍规律呢？</a:t>
              </a:r>
            </a:p>
          </p:txBody>
        </p:sp>
        <p:sp>
          <p:nvSpPr>
            <p:cNvPr id="30" name="右大括号 29">
              <a:extLst>
                <a:ext uri="{FF2B5EF4-FFF2-40B4-BE49-F238E27FC236}">
                  <a16:creationId xmlns:a16="http://schemas.microsoft.com/office/drawing/2014/main" id="{9C11A4A2-60C5-48A6-A7BE-82176FEB927A}"/>
                </a:ext>
              </a:extLst>
            </p:cNvPr>
            <p:cNvSpPr/>
            <p:nvPr/>
          </p:nvSpPr>
          <p:spPr>
            <a:xfrm>
              <a:off x="7267087" y="2275001"/>
              <a:ext cx="392180" cy="1125963"/>
            </a:xfrm>
            <a:prstGeom prst="rightBrace">
              <a:avLst/>
            </a:prstGeom>
            <a:noFill/>
            <a:ln w="28575" cap="flat">
              <a:solidFill>
                <a:srgbClr val="002060"/>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121919" tIns="60959" rIns="121919" bIns="60959" numCol="1" spcCol="38100" rtlCol="0" anchor="t">
              <a:noAutofit/>
            </a:bodyPr>
            <a:lstStyle/>
            <a:p>
              <a:pPr defTabSz="1219170" latinLnBrk="1" hangingPunct="0"/>
              <a:endParaRPr lang="zh-CN" altLang="en-US" sz="1600" kern="0">
                <a:solidFill>
                  <a:srgbClr val="000000"/>
                </a:solidFill>
                <a:cs typeface="+mn-ea"/>
                <a:sym typeface="+mn-lt"/>
              </a:endParaRPr>
            </a:p>
          </p:txBody>
        </p:sp>
      </p:grpSp>
    </p:spTree>
    <p:extLst>
      <p:ext uri="{BB962C8B-B14F-4D97-AF65-F5344CB8AC3E}">
        <p14:creationId xmlns:p14="http://schemas.microsoft.com/office/powerpoint/2010/main" val="408694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heel(1)">
                                      <p:cBhvr>
                                        <p:cTn id="17" dur="2000"/>
                                        <p:tgtEl>
                                          <p:spTgt spid="20"/>
                                        </p:tgtEl>
                                      </p:cBhvr>
                                    </p:animEffect>
                                  </p:childTnLst>
                                </p:cTn>
                              </p:par>
                              <p:par>
                                <p:cTn id="18" presetID="21" presetClass="entr" presetSubtype="1"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heel(1)">
                                      <p:cBhvr>
                                        <p:cTn id="20" dur="20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down)">
                                      <p:cBhvr>
                                        <p:cTn id="2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ChangeArrowheads="1"/>
          </p:cNvSpPr>
          <p:nvPr/>
        </p:nvSpPr>
        <p:spPr bwMode="auto">
          <a:xfrm>
            <a:off x="7126014" y="4542786"/>
            <a:ext cx="4239684" cy="972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2767" tIns="61384" rIns="122767" bIns="61384" anchor="ctr">
            <a:spAutoFit/>
          </a:bodyPr>
          <a:lstStyle/>
          <a:p>
            <a:pPr algn="ctr" defTabSz="1219170">
              <a:lnSpc>
                <a:spcPct val="120000"/>
              </a:lnSpc>
            </a:pPr>
            <a:r>
              <a:rPr lang="zh-CN" altLang="en-US" sz="2400" kern="0" dirty="0">
                <a:solidFill>
                  <a:srgbClr val="002060"/>
                </a:solidFill>
                <a:cs typeface="+mn-ea"/>
                <a:sym typeface="+mn-lt"/>
              </a:rPr>
              <a:t>欧姆（</a:t>
            </a:r>
            <a:r>
              <a:rPr lang="en-US" altLang="zh-CN" sz="2400" kern="0" dirty="0">
                <a:solidFill>
                  <a:srgbClr val="002060"/>
                </a:solidFill>
                <a:cs typeface="+mn-ea"/>
                <a:sym typeface="+mn-lt"/>
              </a:rPr>
              <a:t>1787-1854</a:t>
            </a:r>
            <a:r>
              <a:rPr lang="zh-CN" altLang="en-US" sz="2400" kern="0" dirty="0">
                <a:solidFill>
                  <a:srgbClr val="002060"/>
                </a:solidFill>
                <a:cs typeface="+mn-ea"/>
                <a:sym typeface="+mn-lt"/>
              </a:rPr>
              <a:t>）</a:t>
            </a:r>
          </a:p>
          <a:p>
            <a:pPr algn="ctr" defTabSz="1219170">
              <a:lnSpc>
                <a:spcPct val="120000"/>
              </a:lnSpc>
            </a:pPr>
            <a:r>
              <a:rPr lang="zh-CN" altLang="en-US" sz="2400" kern="0" dirty="0">
                <a:solidFill>
                  <a:srgbClr val="002060"/>
                </a:solidFill>
                <a:cs typeface="+mn-ea"/>
                <a:sym typeface="+mn-lt"/>
              </a:rPr>
              <a:t>德国物理学家 </a:t>
            </a:r>
          </a:p>
        </p:txBody>
      </p:sp>
      <p:pic>
        <p:nvPicPr>
          <p:cNvPr id="10" name="Picture 4" descr="14-图片-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1649" y="1533417"/>
            <a:ext cx="1982952" cy="26413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TextBox 10"/>
          <p:cNvSpPr txBox="1">
            <a:spLocks noChangeArrowheads="1"/>
          </p:cNvSpPr>
          <p:nvPr/>
        </p:nvSpPr>
        <p:spPr bwMode="auto">
          <a:xfrm>
            <a:off x="1181101" y="1828818"/>
            <a:ext cx="5944913" cy="32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57200">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indent="609585" defTabSz="1219170">
              <a:lnSpc>
                <a:spcPct val="200000"/>
              </a:lnSpc>
            </a:pPr>
            <a:r>
              <a:rPr lang="zh-CN" altLang="en-US" sz="2400" b="1" kern="0" dirty="0">
                <a:solidFill>
                  <a:srgbClr val="000000"/>
                </a:solidFill>
                <a:latin typeface="+mn-lt"/>
                <a:ea typeface="+mn-ea"/>
                <a:cs typeface="+mn-ea"/>
                <a:sym typeface="+mn-lt"/>
              </a:rPr>
              <a:t>  </a:t>
            </a:r>
            <a:r>
              <a:rPr lang="zh-CN" altLang="en-US" kern="0" dirty="0">
                <a:solidFill>
                  <a:srgbClr val="000000"/>
                </a:solidFill>
                <a:latin typeface="+mn-lt"/>
                <a:ea typeface="+mn-ea"/>
                <a:cs typeface="+mn-ea"/>
                <a:sym typeface="+mn-lt"/>
              </a:rPr>
              <a:t>早在</a:t>
            </a:r>
            <a:r>
              <a:rPr lang="en-US" altLang="zh-CN" kern="0" dirty="0">
                <a:solidFill>
                  <a:srgbClr val="000000"/>
                </a:solidFill>
                <a:latin typeface="+mn-lt"/>
                <a:ea typeface="+mn-ea"/>
                <a:cs typeface="+mn-ea"/>
                <a:sym typeface="+mn-lt"/>
              </a:rPr>
              <a:t>19</a:t>
            </a:r>
            <a:r>
              <a:rPr lang="zh-CN" altLang="en-US" kern="0" dirty="0">
                <a:solidFill>
                  <a:srgbClr val="000000"/>
                </a:solidFill>
                <a:latin typeface="+mn-lt"/>
                <a:ea typeface="+mn-ea"/>
                <a:cs typeface="+mn-ea"/>
                <a:sym typeface="+mn-lt"/>
              </a:rPr>
              <a:t>世纪</a:t>
            </a:r>
            <a:r>
              <a:rPr lang="en-US" altLang="zh-CN" kern="0" dirty="0">
                <a:solidFill>
                  <a:srgbClr val="000000"/>
                </a:solidFill>
                <a:latin typeface="+mn-lt"/>
                <a:ea typeface="+mn-ea"/>
                <a:cs typeface="+mn-ea"/>
                <a:sym typeface="+mn-lt"/>
              </a:rPr>
              <a:t>20</a:t>
            </a:r>
            <a:r>
              <a:rPr lang="zh-CN" altLang="en-US" kern="0" dirty="0">
                <a:solidFill>
                  <a:srgbClr val="000000"/>
                </a:solidFill>
                <a:latin typeface="+mn-lt"/>
                <a:ea typeface="+mn-ea"/>
                <a:cs typeface="+mn-ea"/>
                <a:sym typeface="+mn-lt"/>
              </a:rPr>
              <a:t>年代，德国物理学家欧姆就对电流跟电阻和电压之间的关系进行了大量实验研究，发现对大多数导体而言，上面的规律是成立的。人们为纪念他，将电阻的物理量单位以欧姆的姓氏命名。</a:t>
            </a:r>
          </a:p>
        </p:txBody>
      </p:sp>
      <p:sp>
        <p:nvSpPr>
          <p:cNvPr id="7" name="文本框 6">
            <a:extLst>
              <a:ext uri="{FF2B5EF4-FFF2-40B4-BE49-F238E27FC236}">
                <a16:creationId xmlns:a16="http://schemas.microsoft.com/office/drawing/2014/main" id="{B36243A7-C1CD-4319-9474-77F67A7DBA58}"/>
              </a:ext>
            </a:extLst>
          </p:cNvPr>
          <p:cNvSpPr txBox="1"/>
          <p:nvPr/>
        </p:nvSpPr>
        <p:spPr>
          <a:xfrm>
            <a:off x="1181101" y="448128"/>
            <a:ext cx="1659429" cy="523220"/>
          </a:xfrm>
          <a:prstGeom prst="rect">
            <a:avLst/>
          </a:prstGeom>
          <a:noFill/>
        </p:spPr>
        <p:txBody>
          <a:bodyPr wrap="none" rtlCol="0">
            <a:spAutoFit/>
          </a:bodyPr>
          <a:lstStyle/>
          <a:p>
            <a:r>
              <a:rPr lang="zh-CN" altLang="en-US" sz="2800" b="1" dirty="0">
                <a:cs typeface="+mn-ea"/>
                <a:sym typeface="+mn-lt"/>
              </a:rPr>
              <a:t>认识欧姆</a:t>
            </a:r>
          </a:p>
        </p:txBody>
      </p:sp>
    </p:spTree>
    <p:extLst>
      <p:ext uri="{BB962C8B-B14F-4D97-AF65-F5344CB8AC3E}">
        <p14:creationId xmlns:p14="http://schemas.microsoft.com/office/powerpoint/2010/main" val="3969768365"/>
      </p:ext>
    </p:extLst>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916516" y="2091038"/>
            <a:ext cx="10665884" cy="504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lnSpc>
                <a:spcPct val="150000"/>
              </a:lnSpc>
            </a:pPr>
            <a:r>
              <a:rPr lang="zh-CN" altLang="en-US" kern="0" dirty="0">
                <a:solidFill>
                  <a:srgbClr val="000000"/>
                </a:solidFill>
                <a:latin typeface="+mn-lt"/>
                <a:ea typeface="+mn-ea"/>
                <a:cs typeface="+mn-ea"/>
                <a:sym typeface="+mn-lt"/>
              </a:rPr>
              <a:t>导体中的电流，跟导体两端的电压成正比，跟导体的电阻成反比</a:t>
            </a:r>
            <a:r>
              <a:rPr lang="zh-CN" altLang="en-US" b="1" kern="0" dirty="0">
                <a:solidFill>
                  <a:srgbClr val="000000"/>
                </a:solidFill>
                <a:latin typeface="+mn-lt"/>
                <a:ea typeface="+mn-ea"/>
                <a:cs typeface="+mn-ea"/>
                <a:sym typeface="+mn-lt"/>
              </a:rPr>
              <a:t>。</a:t>
            </a:r>
          </a:p>
        </p:txBody>
      </p:sp>
      <p:sp>
        <p:nvSpPr>
          <p:cNvPr id="9" name="Text Box 5"/>
          <p:cNvSpPr txBox="1">
            <a:spLocks noChangeArrowheads="1"/>
          </p:cNvSpPr>
          <p:nvPr/>
        </p:nvSpPr>
        <p:spPr bwMode="auto">
          <a:xfrm>
            <a:off x="916516" y="2888657"/>
            <a:ext cx="39966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r>
              <a:rPr lang="en-US" altLang="zh-CN" sz="2400" kern="0" dirty="0">
                <a:solidFill>
                  <a:srgbClr val="FF0000"/>
                </a:solidFill>
                <a:latin typeface="+mn-lt"/>
                <a:ea typeface="+mn-ea"/>
                <a:cs typeface="+mn-ea"/>
                <a:sym typeface="+mn-lt"/>
              </a:rPr>
              <a:t>2.欧姆定律的数学表达式：  </a:t>
            </a:r>
          </a:p>
        </p:txBody>
      </p:sp>
      <p:sp>
        <p:nvSpPr>
          <p:cNvPr id="10" name="AutoShape 7"/>
          <p:cNvSpPr>
            <a:spLocks noChangeArrowheads="1"/>
          </p:cNvSpPr>
          <p:nvPr/>
        </p:nvSpPr>
        <p:spPr bwMode="auto">
          <a:xfrm>
            <a:off x="6456033" y="3643764"/>
            <a:ext cx="1202068" cy="670984"/>
          </a:xfrm>
          <a:prstGeom prst="wedgeRoundRectCallout">
            <a:avLst>
              <a:gd name="adj1" fmla="val -131893"/>
              <a:gd name="adj2" fmla="val 43692"/>
              <a:gd name="adj3" fmla="val 16667"/>
            </a:avLst>
          </a:prstGeom>
          <a:noFill/>
          <a:ln w="28575">
            <a:solidFill>
              <a:srgbClr val="0066CC"/>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defTabSz="1219170"/>
            <a:r>
              <a:rPr lang="zh-CN" altLang="en-US" sz="2400" kern="0" dirty="0">
                <a:solidFill>
                  <a:sysClr val="windowText" lastClr="000000"/>
                </a:solidFill>
                <a:cs typeface="+mn-ea"/>
                <a:sym typeface="+mn-lt"/>
              </a:rPr>
              <a:t>电压</a:t>
            </a:r>
          </a:p>
        </p:txBody>
      </p:sp>
      <p:sp>
        <p:nvSpPr>
          <p:cNvPr id="11" name="AutoShape 8"/>
          <p:cNvSpPr>
            <a:spLocks noChangeArrowheads="1"/>
          </p:cNvSpPr>
          <p:nvPr/>
        </p:nvSpPr>
        <p:spPr bwMode="auto">
          <a:xfrm>
            <a:off x="5581467" y="5269695"/>
            <a:ext cx="1272682" cy="670984"/>
          </a:xfrm>
          <a:prstGeom prst="wedgeRoundRectCallout">
            <a:avLst>
              <a:gd name="adj1" fmla="val -66680"/>
              <a:gd name="adj2" fmla="val -109621"/>
              <a:gd name="adj3" fmla="val 16667"/>
            </a:avLst>
          </a:prstGeom>
          <a:noFill/>
          <a:ln w="28575">
            <a:solidFill>
              <a:srgbClr val="0066CC"/>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defTabSz="1219170"/>
            <a:r>
              <a:rPr lang="zh-CN" altLang="en-US" sz="2400" kern="0" dirty="0">
                <a:solidFill>
                  <a:sysClr val="windowText" lastClr="000000"/>
                </a:solidFill>
                <a:cs typeface="+mn-ea"/>
                <a:sym typeface="+mn-lt"/>
              </a:rPr>
              <a:t>电阻</a:t>
            </a:r>
          </a:p>
        </p:txBody>
      </p:sp>
      <p:sp>
        <p:nvSpPr>
          <p:cNvPr id="12" name="AutoShape 9"/>
          <p:cNvSpPr>
            <a:spLocks noChangeArrowheads="1"/>
          </p:cNvSpPr>
          <p:nvPr/>
        </p:nvSpPr>
        <p:spPr bwMode="auto">
          <a:xfrm>
            <a:off x="2356051" y="3901215"/>
            <a:ext cx="1272682" cy="670983"/>
          </a:xfrm>
          <a:prstGeom prst="wedgeRoundRectCallout">
            <a:avLst>
              <a:gd name="adj1" fmla="val 84921"/>
              <a:gd name="adj2" fmla="val 54730"/>
              <a:gd name="adj3" fmla="val 16667"/>
            </a:avLst>
          </a:prstGeom>
          <a:noFill/>
          <a:ln w="28575">
            <a:solidFill>
              <a:srgbClr val="0066CC"/>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defTabSz="1219170"/>
            <a:r>
              <a:rPr lang="zh-CN" altLang="en-US" sz="2400" kern="0" dirty="0">
                <a:solidFill>
                  <a:sysClr val="windowText" lastClr="000000"/>
                </a:solidFill>
                <a:cs typeface="+mn-ea"/>
                <a:sym typeface="+mn-lt"/>
              </a:rPr>
              <a:t>电流</a:t>
            </a:r>
          </a:p>
        </p:txBody>
      </p:sp>
      <p:grpSp>
        <p:nvGrpSpPr>
          <p:cNvPr id="14" name="Group 20"/>
          <p:cNvGrpSpPr>
            <a:grpSpLocks/>
          </p:cNvGrpSpPr>
          <p:nvPr/>
        </p:nvGrpSpPr>
        <p:grpSpPr bwMode="auto">
          <a:xfrm>
            <a:off x="4055275" y="3979258"/>
            <a:ext cx="1439334" cy="1077383"/>
            <a:chOff x="408" y="3809"/>
            <a:chExt cx="680" cy="509"/>
          </a:xfrm>
        </p:grpSpPr>
        <p:sp>
          <p:nvSpPr>
            <p:cNvPr id="15" name="Rectangle 15"/>
            <p:cNvSpPr>
              <a:spLocks noChangeArrowheads="1"/>
            </p:cNvSpPr>
            <p:nvPr/>
          </p:nvSpPr>
          <p:spPr bwMode="auto">
            <a:xfrm>
              <a:off x="408" y="3945"/>
              <a:ext cx="680"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1219170"/>
              <a:r>
                <a:rPr lang="en-US" altLang="zh-CN" sz="3200" i="1" kern="0" dirty="0">
                  <a:solidFill>
                    <a:sysClr val="windowText" lastClr="000000"/>
                  </a:solidFill>
                  <a:cs typeface="+mn-ea"/>
                  <a:sym typeface="+mn-lt"/>
                </a:rPr>
                <a:t>I </a:t>
              </a:r>
              <a:r>
                <a:rPr lang="en-US" altLang="zh-CN" sz="3200" kern="0" dirty="0">
                  <a:solidFill>
                    <a:sysClr val="windowText" lastClr="000000"/>
                  </a:solidFill>
                  <a:cs typeface="+mn-ea"/>
                  <a:sym typeface="+mn-lt"/>
                </a:rPr>
                <a:t>=</a:t>
              </a:r>
            </a:p>
          </p:txBody>
        </p:sp>
        <p:sp>
          <p:nvSpPr>
            <p:cNvPr id="16" name="Rectangle 16"/>
            <p:cNvSpPr>
              <a:spLocks noChangeArrowheads="1"/>
            </p:cNvSpPr>
            <p:nvPr/>
          </p:nvSpPr>
          <p:spPr bwMode="auto">
            <a:xfrm>
              <a:off x="793" y="3809"/>
              <a:ext cx="232"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1219170"/>
              <a:r>
                <a:rPr lang="en-US" altLang="zh-CN" sz="3200" i="1" kern="0" dirty="0">
                  <a:solidFill>
                    <a:sysClr val="windowText" lastClr="000000"/>
                  </a:solidFill>
                  <a:cs typeface="+mn-ea"/>
                  <a:sym typeface="+mn-lt"/>
                </a:rPr>
                <a:t>U</a:t>
              </a:r>
            </a:p>
            <a:p>
              <a:pPr defTabSz="1219170"/>
              <a:r>
                <a:rPr lang="en-US" altLang="zh-CN" sz="3200" i="1" kern="0" dirty="0">
                  <a:solidFill>
                    <a:sysClr val="windowText" lastClr="000000"/>
                  </a:solidFill>
                  <a:cs typeface="+mn-ea"/>
                  <a:sym typeface="+mn-lt"/>
                </a:rPr>
                <a:t>R</a:t>
              </a:r>
            </a:p>
          </p:txBody>
        </p:sp>
        <p:sp>
          <p:nvSpPr>
            <p:cNvPr id="17" name="Line 17"/>
            <p:cNvSpPr>
              <a:spLocks noChangeShapeType="1"/>
            </p:cNvSpPr>
            <p:nvPr/>
          </p:nvSpPr>
          <p:spPr bwMode="auto">
            <a:xfrm>
              <a:off x="841" y="4070"/>
              <a:ext cx="227" cy="1"/>
            </a:xfrm>
            <a:prstGeom prst="line">
              <a:avLst/>
            </a:prstGeom>
          </p:spPr>
          <p:style>
            <a:lnRef idx="3">
              <a:schemeClr val="dk1"/>
            </a:lnRef>
            <a:fillRef idx="0">
              <a:schemeClr val="dk1"/>
            </a:fillRef>
            <a:effectRef idx="2">
              <a:schemeClr val="dk1"/>
            </a:effectRef>
            <a:fontRef idx="minor">
              <a:schemeClr val="tx1"/>
            </a:fontRef>
          </p:style>
          <p:txBody>
            <a:bodyPr/>
            <a:lstStyle/>
            <a:p>
              <a:pPr defTabSz="1219170"/>
              <a:endParaRPr lang="zh-CN" altLang="en-US" sz="3200" b="1" kern="0" noProof="1">
                <a:solidFill>
                  <a:srgbClr val="000000"/>
                </a:solidFill>
                <a:cs typeface="+mn-ea"/>
                <a:sym typeface="+mn-lt"/>
              </a:endParaRPr>
            </a:p>
          </p:txBody>
        </p:sp>
      </p:grpSp>
      <p:sp>
        <p:nvSpPr>
          <p:cNvPr id="18" name="Text Box 21"/>
          <p:cNvSpPr txBox="1">
            <a:spLocks noChangeArrowheads="1"/>
          </p:cNvSpPr>
          <p:nvPr/>
        </p:nvSpPr>
        <p:spPr bwMode="auto">
          <a:xfrm>
            <a:off x="916516" y="1335930"/>
            <a:ext cx="29033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r>
              <a:rPr lang="en-US" altLang="zh-CN" sz="2400" kern="0" dirty="0">
                <a:solidFill>
                  <a:srgbClr val="FF0000"/>
                </a:solidFill>
                <a:latin typeface="+mn-lt"/>
                <a:ea typeface="+mn-ea"/>
                <a:cs typeface="+mn-ea"/>
                <a:sym typeface="+mn-lt"/>
              </a:rPr>
              <a:t>1.</a:t>
            </a:r>
            <a:r>
              <a:rPr lang="zh-CN" altLang="en-US" sz="2400" kern="0" dirty="0">
                <a:solidFill>
                  <a:srgbClr val="FF0000"/>
                </a:solidFill>
                <a:latin typeface="+mn-lt"/>
                <a:ea typeface="+mn-ea"/>
                <a:cs typeface="+mn-ea"/>
                <a:sym typeface="+mn-lt"/>
              </a:rPr>
              <a:t>欧姆定律的内容：</a:t>
            </a:r>
          </a:p>
        </p:txBody>
      </p:sp>
      <p:sp>
        <p:nvSpPr>
          <p:cNvPr id="19" name="文本框 18">
            <a:extLst>
              <a:ext uri="{FF2B5EF4-FFF2-40B4-BE49-F238E27FC236}">
                <a16:creationId xmlns:a16="http://schemas.microsoft.com/office/drawing/2014/main" id="{7956C56F-4DED-44FE-BA9B-89DC44121F70}"/>
              </a:ext>
            </a:extLst>
          </p:cNvPr>
          <p:cNvSpPr txBox="1"/>
          <p:nvPr/>
        </p:nvSpPr>
        <p:spPr>
          <a:xfrm>
            <a:off x="1181101" y="448128"/>
            <a:ext cx="2396810" cy="523220"/>
          </a:xfrm>
          <a:prstGeom prst="rect">
            <a:avLst/>
          </a:prstGeom>
          <a:noFill/>
        </p:spPr>
        <p:txBody>
          <a:bodyPr wrap="none" rtlCol="0">
            <a:spAutoFit/>
          </a:bodyPr>
          <a:lstStyle/>
          <a:p>
            <a:r>
              <a:rPr lang="zh-CN" altLang="en-US" sz="2800" b="1" dirty="0">
                <a:cs typeface="+mn-ea"/>
                <a:sym typeface="+mn-lt"/>
              </a:rPr>
              <a:t>一、欧姆定律</a:t>
            </a:r>
          </a:p>
        </p:txBody>
      </p:sp>
    </p:spTree>
    <p:extLst>
      <p:ext uri="{BB962C8B-B14F-4D97-AF65-F5344CB8AC3E}">
        <p14:creationId xmlns:p14="http://schemas.microsoft.com/office/powerpoint/2010/main" val="1609228082"/>
      </p:ext>
    </p:extLst>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chimes.wav"/>
                                        </p:tgtEl>
                                      </p:cMediaNode>
                                    </p:audio>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chimes.wav"/>
                                        </p:tgtEl>
                                      </p:cMediaNode>
                                    </p:audio>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chimes.wav"/>
                                        </p:tgtEl>
                                      </p:cMediaNode>
                                    </p:audio>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bldLvl="0" animBg="1"/>
      <p:bldP spid="11" grpId="0" bldLvl="0" animBg="1"/>
      <p:bldP spid="12" grpId="0" bldLvl="0" animBg="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886883" y="3088980"/>
            <a:ext cx="10418233" cy="2712474"/>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lnSpc>
                <a:spcPct val="200000"/>
              </a:lnSpc>
            </a:pPr>
            <a:r>
              <a:rPr lang="en-US" altLang="zh-CN" sz="2400" kern="0" dirty="0">
                <a:solidFill>
                  <a:srgbClr val="FF0000"/>
                </a:solidFill>
                <a:latin typeface="+mn-lt"/>
                <a:ea typeface="+mn-ea"/>
                <a:cs typeface="+mn-ea"/>
                <a:sym typeface="+mn-lt"/>
              </a:rPr>
              <a:t>4.</a:t>
            </a:r>
            <a:r>
              <a:rPr lang="zh-CN" altLang="en-US" sz="2400" kern="0" dirty="0">
                <a:solidFill>
                  <a:srgbClr val="FF0000"/>
                </a:solidFill>
                <a:latin typeface="+mn-lt"/>
                <a:ea typeface="+mn-ea"/>
                <a:cs typeface="+mn-ea"/>
                <a:sym typeface="+mn-lt"/>
              </a:rPr>
              <a:t>单位要统一（使用国际单位）</a:t>
            </a:r>
          </a:p>
          <a:p>
            <a:pPr defTabSz="1219170">
              <a:lnSpc>
                <a:spcPct val="200000"/>
              </a:lnSpc>
            </a:pPr>
            <a:r>
              <a:rPr lang="zh-CN" altLang="en-US" sz="2400" b="1" i="1" kern="0" dirty="0">
                <a:solidFill>
                  <a:srgbClr val="000000"/>
                </a:solidFill>
                <a:latin typeface="+mn-lt"/>
                <a:ea typeface="+mn-ea"/>
                <a:cs typeface="+mn-ea"/>
                <a:sym typeface="+mn-lt"/>
              </a:rPr>
              <a:t>　　</a:t>
            </a:r>
            <a:r>
              <a:rPr lang="zh-CN" altLang="en-US" kern="0" dirty="0">
                <a:solidFill>
                  <a:srgbClr val="000000"/>
                </a:solidFill>
                <a:latin typeface="+mn-lt"/>
                <a:ea typeface="+mn-ea"/>
                <a:cs typeface="+mn-ea"/>
                <a:sym typeface="+mn-lt"/>
              </a:rPr>
              <a:t>电压：</a:t>
            </a:r>
            <a:r>
              <a:rPr lang="en-US" altLang="zh-CN" i="1" kern="0" dirty="0">
                <a:solidFill>
                  <a:srgbClr val="000000"/>
                </a:solidFill>
                <a:latin typeface="+mn-lt"/>
                <a:ea typeface="+mn-ea"/>
                <a:cs typeface="+mn-ea"/>
                <a:sym typeface="+mn-lt"/>
              </a:rPr>
              <a:t>U --</a:t>
            </a:r>
            <a:r>
              <a:rPr lang="zh-CN" altLang="en-US" kern="0" dirty="0">
                <a:solidFill>
                  <a:srgbClr val="000000"/>
                </a:solidFill>
                <a:latin typeface="+mn-lt"/>
                <a:ea typeface="+mn-ea"/>
                <a:cs typeface="+mn-ea"/>
                <a:sym typeface="+mn-lt"/>
              </a:rPr>
              <a:t>单位：伏特（</a:t>
            </a:r>
            <a:r>
              <a:rPr lang="en-US" altLang="zh-CN" kern="0" dirty="0">
                <a:solidFill>
                  <a:srgbClr val="000000"/>
                </a:solidFill>
                <a:latin typeface="+mn-lt"/>
                <a:ea typeface="+mn-ea"/>
                <a:cs typeface="+mn-ea"/>
                <a:sym typeface="+mn-lt"/>
              </a:rPr>
              <a:t>V </a:t>
            </a:r>
            <a:r>
              <a:rPr lang="zh-CN" altLang="en-US" kern="0" dirty="0">
                <a:solidFill>
                  <a:srgbClr val="000000"/>
                </a:solidFill>
                <a:latin typeface="+mn-lt"/>
                <a:ea typeface="+mn-ea"/>
                <a:cs typeface="+mn-ea"/>
                <a:sym typeface="+mn-lt"/>
              </a:rPr>
              <a:t>）      </a:t>
            </a:r>
          </a:p>
          <a:p>
            <a:pPr defTabSz="1219170">
              <a:lnSpc>
                <a:spcPct val="200000"/>
              </a:lnSpc>
            </a:pPr>
            <a:r>
              <a:rPr lang="zh-CN" altLang="en-US" i="1" kern="0" dirty="0">
                <a:solidFill>
                  <a:srgbClr val="000000"/>
                </a:solidFill>
                <a:latin typeface="+mn-lt"/>
                <a:ea typeface="+mn-ea"/>
                <a:cs typeface="+mn-ea"/>
                <a:sym typeface="+mn-lt"/>
              </a:rPr>
              <a:t>　　 </a:t>
            </a:r>
            <a:r>
              <a:rPr lang="zh-CN" altLang="en-US" kern="0" dirty="0">
                <a:solidFill>
                  <a:srgbClr val="000000"/>
                </a:solidFill>
                <a:latin typeface="+mn-lt"/>
                <a:ea typeface="+mn-ea"/>
                <a:cs typeface="+mn-ea"/>
                <a:sym typeface="+mn-lt"/>
              </a:rPr>
              <a:t>电阻：</a:t>
            </a:r>
            <a:r>
              <a:rPr lang="en-US" altLang="zh-CN" i="1" kern="0" dirty="0">
                <a:solidFill>
                  <a:srgbClr val="000000"/>
                </a:solidFill>
                <a:latin typeface="+mn-lt"/>
                <a:ea typeface="+mn-ea"/>
                <a:cs typeface="+mn-ea"/>
                <a:sym typeface="+mn-lt"/>
              </a:rPr>
              <a:t>R --</a:t>
            </a:r>
            <a:r>
              <a:rPr lang="zh-CN" altLang="en-US" kern="0" dirty="0">
                <a:solidFill>
                  <a:srgbClr val="000000"/>
                </a:solidFill>
                <a:latin typeface="+mn-lt"/>
                <a:ea typeface="+mn-ea"/>
                <a:cs typeface="+mn-ea"/>
                <a:sym typeface="+mn-lt"/>
              </a:rPr>
              <a:t>单位：欧姆（</a:t>
            </a:r>
            <a:r>
              <a:rPr lang="el-GR" altLang="en-US" kern="0" dirty="0">
                <a:solidFill>
                  <a:srgbClr val="000000"/>
                </a:solidFill>
                <a:latin typeface="+mn-lt"/>
                <a:ea typeface="+mn-ea"/>
                <a:cs typeface="+mn-ea"/>
                <a:sym typeface="+mn-lt"/>
              </a:rPr>
              <a:t>Ω</a:t>
            </a:r>
            <a:r>
              <a:rPr lang="en-US" altLang="zh-CN" kern="0" dirty="0">
                <a:solidFill>
                  <a:srgbClr val="000000"/>
                </a:solidFill>
                <a:latin typeface="+mn-lt"/>
                <a:ea typeface="+mn-ea"/>
                <a:cs typeface="+mn-ea"/>
                <a:sym typeface="+mn-lt"/>
              </a:rPr>
              <a:t> </a:t>
            </a:r>
            <a:r>
              <a:rPr lang="zh-CN" altLang="en-US" kern="0" dirty="0">
                <a:solidFill>
                  <a:srgbClr val="000000"/>
                </a:solidFill>
                <a:latin typeface="+mn-lt"/>
                <a:ea typeface="+mn-ea"/>
                <a:cs typeface="+mn-ea"/>
                <a:sym typeface="+mn-lt"/>
              </a:rPr>
              <a:t>）      </a:t>
            </a:r>
          </a:p>
          <a:p>
            <a:pPr defTabSz="1219170">
              <a:lnSpc>
                <a:spcPct val="200000"/>
              </a:lnSpc>
            </a:pPr>
            <a:r>
              <a:rPr lang="zh-CN" altLang="en-US" i="1" kern="0" dirty="0">
                <a:solidFill>
                  <a:srgbClr val="000000"/>
                </a:solidFill>
                <a:latin typeface="+mn-lt"/>
                <a:ea typeface="+mn-ea"/>
                <a:cs typeface="+mn-ea"/>
                <a:sym typeface="+mn-lt"/>
              </a:rPr>
              <a:t>　　 </a:t>
            </a:r>
            <a:r>
              <a:rPr lang="zh-CN" altLang="en-US" kern="0" dirty="0">
                <a:solidFill>
                  <a:srgbClr val="000000"/>
                </a:solidFill>
                <a:latin typeface="+mn-lt"/>
                <a:ea typeface="+mn-ea"/>
                <a:cs typeface="+mn-ea"/>
                <a:sym typeface="+mn-lt"/>
              </a:rPr>
              <a:t>电流 ：</a:t>
            </a:r>
            <a:r>
              <a:rPr lang="en-US" altLang="zh-CN" i="1" kern="0" dirty="0">
                <a:solidFill>
                  <a:srgbClr val="000000"/>
                </a:solidFill>
                <a:latin typeface="+mn-lt"/>
                <a:ea typeface="+mn-ea"/>
                <a:cs typeface="+mn-ea"/>
                <a:sym typeface="+mn-lt"/>
              </a:rPr>
              <a:t>I --</a:t>
            </a:r>
            <a:r>
              <a:rPr lang="zh-CN" altLang="en-US" kern="0" dirty="0">
                <a:solidFill>
                  <a:srgbClr val="000000"/>
                </a:solidFill>
                <a:latin typeface="+mn-lt"/>
                <a:ea typeface="+mn-ea"/>
                <a:cs typeface="+mn-ea"/>
                <a:sym typeface="+mn-lt"/>
              </a:rPr>
              <a:t>单位：安培（</a:t>
            </a:r>
            <a:r>
              <a:rPr lang="en-US" altLang="zh-CN" kern="0" dirty="0">
                <a:solidFill>
                  <a:srgbClr val="000000"/>
                </a:solidFill>
                <a:latin typeface="+mn-lt"/>
                <a:ea typeface="+mn-ea"/>
                <a:cs typeface="+mn-ea"/>
                <a:sym typeface="+mn-lt"/>
              </a:rPr>
              <a:t>A</a:t>
            </a:r>
            <a:r>
              <a:rPr lang="zh-CN" altLang="en-US" kern="0" dirty="0">
                <a:solidFill>
                  <a:srgbClr val="000000"/>
                </a:solidFill>
                <a:latin typeface="+mn-lt"/>
                <a:ea typeface="+mn-ea"/>
                <a:cs typeface="+mn-ea"/>
                <a:sym typeface="+mn-lt"/>
              </a:rPr>
              <a:t>）</a:t>
            </a:r>
            <a:endParaRPr lang="el-GR" altLang="en-US" kern="0" dirty="0">
              <a:solidFill>
                <a:srgbClr val="000000"/>
              </a:solidFill>
              <a:latin typeface="+mn-lt"/>
              <a:ea typeface="+mn-ea"/>
              <a:cs typeface="+mn-ea"/>
              <a:sym typeface="+mn-lt"/>
            </a:endParaRPr>
          </a:p>
        </p:txBody>
      </p:sp>
      <p:sp>
        <p:nvSpPr>
          <p:cNvPr id="5" name="Text Box 6"/>
          <p:cNvSpPr txBox="1">
            <a:spLocks noChangeArrowheads="1"/>
          </p:cNvSpPr>
          <p:nvPr/>
        </p:nvSpPr>
        <p:spPr bwMode="auto">
          <a:xfrm>
            <a:off x="818415" y="1324946"/>
            <a:ext cx="2372765" cy="503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lnSpc>
                <a:spcPct val="120000"/>
              </a:lnSpc>
            </a:pPr>
            <a:r>
              <a:rPr lang="en-US" altLang="zh-CN" sz="2400" kern="0" dirty="0">
                <a:solidFill>
                  <a:srgbClr val="FF0000"/>
                </a:solidFill>
                <a:latin typeface="+mn-lt"/>
                <a:ea typeface="+mn-ea"/>
                <a:cs typeface="+mn-ea"/>
                <a:sym typeface="+mn-lt"/>
              </a:rPr>
              <a:t>3.</a:t>
            </a:r>
            <a:r>
              <a:rPr lang="zh-CN" altLang="en-US" sz="2400" kern="0" dirty="0">
                <a:solidFill>
                  <a:srgbClr val="FF0000"/>
                </a:solidFill>
                <a:latin typeface="+mn-lt"/>
                <a:ea typeface="+mn-ea"/>
                <a:cs typeface="+mn-ea"/>
                <a:sym typeface="+mn-lt"/>
              </a:rPr>
              <a:t>理解欧姆定律</a:t>
            </a:r>
            <a:r>
              <a:rPr lang="en-US" altLang="zh-CN" sz="2400" kern="0" dirty="0">
                <a:solidFill>
                  <a:srgbClr val="FF0000"/>
                </a:solidFill>
                <a:latin typeface="+mn-lt"/>
                <a:ea typeface="+mn-ea"/>
                <a:cs typeface="+mn-ea"/>
                <a:sym typeface="+mn-lt"/>
              </a:rPr>
              <a:t>:</a:t>
            </a:r>
          </a:p>
        </p:txBody>
      </p:sp>
      <p:sp>
        <p:nvSpPr>
          <p:cNvPr id="6" name="Text Box 7"/>
          <p:cNvSpPr txBox="1">
            <a:spLocks noChangeArrowheads="1"/>
          </p:cNvSpPr>
          <p:nvPr/>
        </p:nvSpPr>
        <p:spPr bwMode="auto">
          <a:xfrm>
            <a:off x="851345" y="2268718"/>
            <a:ext cx="40881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r>
              <a:rPr lang="zh-CN" altLang="en-US" sz="2400" kern="0" dirty="0">
                <a:solidFill>
                  <a:srgbClr val="000000"/>
                </a:solidFill>
                <a:latin typeface="+mn-lt"/>
                <a:ea typeface="+mn-ea"/>
                <a:cs typeface="+mn-ea"/>
                <a:sym typeface="+mn-lt"/>
              </a:rPr>
              <a:t>导体中的电流决定于</a:t>
            </a:r>
            <a:endParaRPr lang="en-US" altLang="zh-CN" sz="2400" kern="0" dirty="0">
              <a:solidFill>
                <a:srgbClr val="000000"/>
              </a:solidFill>
              <a:latin typeface="+mn-lt"/>
              <a:ea typeface="+mn-ea"/>
              <a:cs typeface="+mn-ea"/>
              <a:sym typeface="+mn-lt"/>
            </a:endParaRPr>
          </a:p>
        </p:txBody>
      </p:sp>
      <p:grpSp>
        <p:nvGrpSpPr>
          <p:cNvPr id="4" name="组合 3"/>
          <p:cNvGrpSpPr/>
          <p:nvPr/>
        </p:nvGrpSpPr>
        <p:grpSpPr>
          <a:xfrm>
            <a:off x="3951890" y="1739434"/>
            <a:ext cx="6957410" cy="1520232"/>
            <a:chOff x="3421117" y="940578"/>
            <a:chExt cx="5218058" cy="1140174"/>
          </a:xfrm>
        </p:grpSpPr>
        <p:sp>
          <p:nvSpPr>
            <p:cNvPr id="2" name="TextBox 1"/>
            <p:cNvSpPr txBox="1"/>
            <p:nvPr/>
          </p:nvSpPr>
          <p:spPr>
            <a:xfrm>
              <a:off x="3775841" y="940578"/>
              <a:ext cx="3909854" cy="346249"/>
            </a:xfrm>
            <a:prstGeom prst="rect">
              <a:avLst/>
            </a:prstGeom>
            <a:noFill/>
            <a:ln>
              <a:noFill/>
            </a:ln>
          </p:spPr>
          <p:txBody>
            <a:bodyPr wrap="square">
              <a:spAutoFit/>
            </a:bodyPr>
            <a:lstStyle>
              <a:lvl1pPr>
                <a:defRPr sz="2400">
                  <a:solidFill>
                    <a:schemeClr val="tx1"/>
                  </a:solidFill>
                  <a:latin typeface="微软雅黑" pitchFamily="34" charset="-122"/>
                  <a:ea typeface="微软雅黑" pitchFamily="34"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r>
                <a:rPr lang="zh-CN" altLang="en-US" kern="0" dirty="0">
                  <a:solidFill>
                    <a:srgbClr val="000000"/>
                  </a:solidFill>
                  <a:latin typeface="+mn-lt"/>
                  <a:ea typeface="+mn-ea"/>
                  <a:cs typeface="+mn-ea"/>
                  <a:sym typeface="+mn-lt"/>
                </a:rPr>
                <a:t>电压（</a:t>
              </a:r>
              <a:r>
                <a:rPr lang="en-US" altLang="zh-CN" kern="0" dirty="0">
                  <a:solidFill>
                    <a:srgbClr val="000000"/>
                  </a:solidFill>
                  <a:latin typeface="+mn-lt"/>
                  <a:ea typeface="+mn-ea"/>
                  <a:cs typeface="+mn-ea"/>
                  <a:sym typeface="+mn-lt"/>
                </a:rPr>
                <a:t>U)</a:t>
              </a:r>
              <a:r>
                <a:rPr lang="zh-CN" altLang="en-US" kern="0" dirty="0">
                  <a:solidFill>
                    <a:srgbClr val="000000"/>
                  </a:solidFill>
                  <a:latin typeface="+mn-lt"/>
                  <a:ea typeface="+mn-ea"/>
                  <a:cs typeface="+mn-ea"/>
                  <a:sym typeface="+mn-lt"/>
                </a:rPr>
                <a:t>：外因（电源提供）</a:t>
              </a:r>
            </a:p>
          </p:txBody>
        </p:sp>
        <p:sp>
          <p:nvSpPr>
            <p:cNvPr id="8" name="TextBox 7"/>
            <p:cNvSpPr txBox="1"/>
            <p:nvPr/>
          </p:nvSpPr>
          <p:spPr>
            <a:xfrm>
              <a:off x="3814921" y="1734503"/>
              <a:ext cx="4824254" cy="346249"/>
            </a:xfrm>
            <a:prstGeom prst="rect">
              <a:avLst/>
            </a:prstGeom>
            <a:noFill/>
            <a:ln>
              <a:noFill/>
            </a:ln>
          </p:spPr>
          <p:txBody>
            <a:bodyPr wrap="square">
              <a:spAutoFit/>
            </a:bodyPr>
            <a:lstStyle>
              <a:lvl1pPr>
                <a:defRPr sz="2400">
                  <a:solidFill>
                    <a:schemeClr val="tx1"/>
                  </a:solidFill>
                  <a:latin typeface="微软雅黑" pitchFamily="34" charset="-122"/>
                  <a:ea typeface="微软雅黑" pitchFamily="34"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r>
                <a:rPr lang="zh-CN" altLang="en-US" kern="0" dirty="0">
                  <a:solidFill>
                    <a:srgbClr val="000000"/>
                  </a:solidFill>
                  <a:latin typeface="+mn-lt"/>
                  <a:ea typeface="+mn-ea"/>
                  <a:cs typeface="+mn-ea"/>
                  <a:sym typeface="+mn-lt"/>
                </a:rPr>
                <a:t>电阻（</a:t>
              </a:r>
              <a:r>
                <a:rPr lang="en-US" altLang="zh-CN" kern="0" dirty="0">
                  <a:solidFill>
                    <a:srgbClr val="000000"/>
                  </a:solidFill>
                  <a:latin typeface="+mn-lt"/>
                  <a:ea typeface="+mn-ea"/>
                  <a:cs typeface="+mn-ea"/>
                  <a:sym typeface="+mn-lt"/>
                </a:rPr>
                <a:t>R)</a:t>
              </a:r>
              <a:r>
                <a:rPr lang="zh-CN" altLang="en-US" kern="0" dirty="0">
                  <a:solidFill>
                    <a:srgbClr val="000000"/>
                  </a:solidFill>
                  <a:latin typeface="+mn-lt"/>
                  <a:ea typeface="+mn-ea"/>
                  <a:cs typeface="+mn-ea"/>
                  <a:sym typeface="+mn-lt"/>
                </a:rPr>
                <a:t>：内因（导体本身属性）</a:t>
              </a:r>
            </a:p>
          </p:txBody>
        </p:sp>
        <p:sp>
          <p:nvSpPr>
            <p:cNvPr id="3" name="左大括号 2"/>
            <p:cNvSpPr/>
            <p:nvPr/>
          </p:nvSpPr>
          <p:spPr>
            <a:xfrm>
              <a:off x="3421117" y="1087821"/>
              <a:ext cx="354724" cy="819807"/>
            </a:xfrm>
            <a:prstGeom prst="leftBrace">
              <a:avLst/>
            </a:prstGeom>
            <a:noFill/>
            <a:ln w="12700" cap="flat">
              <a:solidFill>
                <a:srgbClr val="FF0000"/>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121919" tIns="60959" rIns="121919" bIns="60959" numCol="1" spcCol="38100" rtlCol="0" anchor="t">
              <a:noAutofit/>
            </a:bodyPr>
            <a:lstStyle/>
            <a:p>
              <a:pPr defTabSz="1219170" latinLnBrk="1" hangingPunct="0"/>
              <a:endParaRPr lang="zh-CN" altLang="en-US" kern="0">
                <a:solidFill>
                  <a:srgbClr val="000000"/>
                </a:solidFill>
                <a:cs typeface="+mn-ea"/>
                <a:sym typeface="+mn-lt"/>
              </a:endParaRPr>
            </a:p>
          </p:txBody>
        </p:sp>
      </p:grpSp>
      <p:sp>
        <p:nvSpPr>
          <p:cNvPr id="9" name="文本框 8">
            <a:extLst>
              <a:ext uri="{FF2B5EF4-FFF2-40B4-BE49-F238E27FC236}">
                <a16:creationId xmlns:a16="http://schemas.microsoft.com/office/drawing/2014/main" id="{69B57EBB-485A-4417-9A5E-6988F36999F7}"/>
              </a:ext>
            </a:extLst>
          </p:cNvPr>
          <p:cNvSpPr txBox="1"/>
          <p:nvPr/>
        </p:nvSpPr>
        <p:spPr>
          <a:xfrm>
            <a:off x="1181101" y="448128"/>
            <a:ext cx="2396810" cy="523220"/>
          </a:xfrm>
          <a:prstGeom prst="rect">
            <a:avLst/>
          </a:prstGeom>
          <a:noFill/>
        </p:spPr>
        <p:txBody>
          <a:bodyPr wrap="none" rtlCol="0">
            <a:spAutoFit/>
          </a:bodyPr>
          <a:lstStyle/>
          <a:p>
            <a:r>
              <a:rPr lang="zh-CN" altLang="en-US" sz="2800" b="1" dirty="0">
                <a:cs typeface="+mn-ea"/>
                <a:sym typeface="+mn-lt"/>
              </a:rPr>
              <a:t>一、欧姆定律</a:t>
            </a:r>
          </a:p>
        </p:txBody>
      </p:sp>
    </p:spTree>
    <p:extLst>
      <p:ext uri="{BB962C8B-B14F-4D97-AF65-F5344CB8AC3E}">
        <p14:creationId xmlns:p14="http://schemas.microsoft.com/office/powerpoint/2010/main" val="220019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80">
                                          <p:stCondLst>
                                            <p:cond delay="0"/>
                                          </p:stCondLst>
                                        </p:cTn>
                                        <p:tgtEl>
                                          <p:spTgt spid="4"/>
                                        </p:tgtEl>
                                      </p:cBhvr>
                                    </p:animEffect>
                                    <p:anim calcmode="lin" valueType="num">
                                      <p:cBhvr>
                                        <p:cTn id="4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gtEl>
                                      </p:cBhvr>
                                      <p:to x="100000" y="60000"/>
                                    </p:animScale>
                                    <p:animScale>
                                      <p:cBhvr>
                                        <p:cTn id="46" dur="166" decel="50000">
                                          <p:stCondLst>
                                            <p:cond delay="676"/>
                                          </p:stCondLst>
                                        </p:cTn>
                                        <p:tgtEl>
                                          <p:spTgt spid="4"/>
                                        </p:tgtEl>
                                      </p:cBhvr>
                                      <p:to x="100000" y="100000"/>
                                    </p:animScale>
                                    <p:animScale>
                                      <p:cBhvr>
                                        <p:cTn id="47" dur="26">
                                          <p:stCondLst>
                                            <p:cond delay="1312"/>
                                          </p:stCondLst>
                                        </p:cTn>
                                        <p:tgtEl>
                                          <p:spTgt spid="4"/>
                                        </p:tgtEl>
                                      </p:cBhvr>
                                      <p:to x="100000" y="80000"/>
                                    </p:animScale>
                                    <p:animScale>
                                      <p:cBhvr>
                                        <p:cTn id="48" dur="166" decel="50000">
                                          <p:stCondLst>
                                            <p:cond delay="1338"/>
                                          </p:stCondLst>
                                        </p:cTn>
                                        <p:tgtEl>
                                          <p:spTgt spid="4"/>
                                        </p:tgtEl>
                                      </p:cBhvr>
                                      <p:to x="100000" y="100000"/>
                                    </p:animScale>
                                    <p:animScale>
                                      <p:cBhvr>
                                        <p:cTn id="49" dur="26">
                                          <p:stCondLst>
                                            <p:cond delay="1642"/>
                                          </p:stCondLst>
                                        </p:cTn>
                                        <p:tgtEl>
                                          <p:spTgt spid="4"/>
                                        </p:tgtEl>
                                      </p:cBhvr>
                                      <p:to x="100000" y="90000"/>
                                    </p:animScale>
                                    <p:animScale>
                                      <p:cBhvr>
                                        <p:cTn id="50" dur="166" decel="50000">
                                          <p:stCondLst>
                                            <p:cond delay="1668"/>
                                          </p:stCondLst>
                                        </p:cTn>
                                        <p:tgtEl>
                                          <p:spTgt spid="4"/>
                                        </p:tgtEl>
                                      </p:cBhvr>
                                      <p:to x="100000" y="100000"/>
                                    </p:animScale>
                                    <p:animScale>
                                      <p:cBhvr>
                                        <p:cTn id="51" dur="26">
                                          <p:stCondLst>
                                            <p:cond delay="1808"/>
                                          </p:stCondLst>
                                        </p:cTn>
                                        <p:tgtEl>
                                          <p:spTgt spid="4"/>
                                        </p:tgtEl>
                                      </p:cBhvr>
                                      <p:to x="100000" y="95000"/>
                                    </p:animScale>
                                    <p:animScale>
                                      <p:cBhvr>
                                        <p:cTn id="52" dur="166" decel="50000">
                                          <p:stCondLst>
                                            <p:cond delay="1834"/>
                                          </p:stCondLst>
                                        </p:cTn>
                                        <p:tgtEl>
                                          <p:spTgt spid="4"/>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3794"/>
                                        </p:tgtEl>
                                        <p:attrNameLst>
                                          <p:attrName>style.visibility</p:attrName>
                                        </p:attrNameLst>
                                      </p:cBhvr>
                                      <p:to>
                                        <p:strVal val="visible"/>
                                      </p:to>
                                    </p:set>
                                    <p:animEffect transition="in" filter="wipe(down)">
                                      <p:cBhvr>
                                        <p:cTn id="55" dur="580">
                                          <p:stCondLst>
                                            <p:cond delay="0"/>
                                          </p:stCondLst>
                                        </p:cTn>
                                        <p:tgtEl>
                                          <p:spTgt spid="33794"/>
                                        </p:tgtEl>
                                      </p:cBhvr>
                                    </p:animEffect>
                                    <p:anim calcmode="lin" valueType="num">
                                      <p:cBhvr>
                                        <p:cTn id="56" dur="1822" tmFilter="0,0; 0.14,0.36; 0.43,0.73; 0.71,0.91; 1.0,1.0">
                                          <p:stCondLst>
                                            <p:cond delay="0"/>
                                          </p:stCondLst>
                                        </p:cTn>
                                        <p:tgtEl>
                                          <p:spTgt spid="33794"/>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3794"/>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3794"/>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3794"/>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3794"/>
                                        </p:tgtEl>
                                        <p:attrNameLst>
                                          <p:attrName>ppt_y</p:attrName>
                                        </p:attrNameLst>
                                      </p:cBhvr>
                                      <p:tavLst>
                                        <p:tav tm="0" fmla="#ppt_y-sin(pi*$)/81">
                                          <p:val>
                                            <p:fltVal val="0"/>
                                          </p:val>
                                        </p:tav>
                                        <p:tav tm="100000">
                                          <p:val>
                                            <p:fltVal val="1"/>
                                          </p:val>
                                        </p:tav>
                                      </p:tavLst>
                                    </p:anim>
                                    <p:animScale>
                                      <p:cBhvr>
                                        <p:cTn id="61" dur="26">
                                          <p:stCondLst>
                                            <p:cond delay="650"/>
                                          </p:stCondLst>
                                        </p:cTn>
                                        <p:tgtEl>
                                          <p:spTgt spid="33794"/>
                                        </p:tgtEl>
                                      </p:cBhvr>
                                      <p:to x="100000" y="60000"/>
                                    </p:animScale>
                                    <p:animScale>
                                      <p:cBhvr>
                                        <p:cTn id="62" dur="166" decel="50000">
                                          <p:stCondLst>
                                            <p:cond delay="676"/>
                                          </p:stCondLst>
                                        </p:cTn>
                                        <p:tgtEl>
                                          <p:spTgt spid="33794"/>
                                        </p:tgtEl>
                                      </p:cBhvr>
                                      <p:to x="100000" y="100000"/>
                                    </p:animScale>
                                    <p:animScale>
                                      <p:cBhvr>
                                        <p:cTn id="63" dur="26">
                                          <p:stCondLst>
                                            <p:cond delay="1312"/>
                                          </p:stCondLst>
                                        </p:cTn>
                                        <p:tgtEl>
                                          <p:spTgt spid="33794"/>
                                        </p:tgtEl>
                                      </p:cBhvr>
                                      <p:to x="100000" y="80000"/>
                                    </p:animScale>
                                    <p:animScale>
                                      <p:cBhvr>
                                        <p:cTn id="64" dur="166" decel="50000">
                                          <p:stCondLst>
                                            <p:cond delay="1338"/>
                                          </p:stCondLst>
                                        </p:cTn>
                                        <p:tgtEl>
                                          <p:spTgt spid="33794"/>
                                        </p:tgtEl>
                                      </p:cBhvr>
                                      <p:to x="100000" y="100000"/>
                                    </p:animScale>
                                    <p:animScale>
                                      <p:cBhvr>
                                        <p:cTn id="65" dur="26">
                                          <p:stCondLst>
                                            <p:cond delay="1642"/>
                                          </p:stCondLst>
                                        </p:cTn>
                                        <p:tgtEl>
                                          <p:spTgt spid="33794"/>
                                        </p:tgtEl>
                                      </p:cBhvr>
                                      <p:to x="100000" y="90000"/>
                                    </p:animScale>
                                    <p:animScale>
                                      <p:cBhvr>
                                        <p:cTn id="66" dur="166" decel="50000">
                                          <p:stCondLst>
                                            <p:cond delay="1668"/>
                                          </p:stCondLst>
                                        </p:cTn>
                                        <p:tgtEl>
                                          <p:spTgt spid="33794"/>
                                        </p:tgtEl>
                                      </p:cBhvr>
                                      <p:to x="100000" y="100000"/>
                                    </p:animScale>
                                    <p:animScale>
                                      <p:cBhvr>
                                        <p:cTn id="67" dur="26">
                                          <p:stCondLst>
                                            <p:cond delay="1808"/>
                                          </p:stCondLst>
                                        </p:cTn>
                                        <p:tgtEl>
                                          <p:spTgt spid="33794"/>
                                        </p:tgtEl>
                                      </p:cBhvr>
                                      <p:to x="100000" y="95000"/>
                                    </p:animScale>
                                    <p:animScale>
                                      <p:cBhvr>
                                        <p:cTn id="68" dur="166" decel="50000">
                                          <p:stCondLst>
                                            <p:cond delay="1834"/>
                                          </p:stCondLst>
                                        </p:cTn>
                                        <p:tgtEl>
                                          <p:spTgt spid="3379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6"/>
          <p:cNvSpPr txBox="1">
            <a:spLocks noChangeArrowheads="1"/>
          </p:cNvSpPr>
          <p:nvPr/>
        </p:nvSpPr>
        <p:spPr bwMode="auto">
          <a:xfrm>
            <a:off x="660400" y="2183528"/>
            <a:ext cx="11437859" cy="3197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lnSpc>
                <a:spcPct val="250000"/>
              </a:lnSpc>
              <a:spcBef>
                <a:spcPct val="50000"/>
              </a:spcBef>
            </a:pPr>
            <a:r>
              <a:rPr lang="en-US" altLang="zh-CN" sz="2400" kern="0" dirty="0">
                <a:solidFill>
                  <a:srgbClr val="FF0000"/>
                </a:solidFill>
                <a:latin typeface="+mn-lt"/>
                <a:ea typeface="+mn-ea"/>
                <a:cs typeface="+mn-ea"/>
                <a:sym typeface="+mn-lt"/>
              </a:rPr>
              <a:t>7.</a:t>
            </a:r>
            <a:r>
              <a:rPr lang="zh-CN" altLang="en-US" sz="2400" kern="0" dirty="0">
                <a:solidFill>
                  <a:srgbClr val="FF0000"/>
                </a:solidFill>
                <a:latin typeface="+mn-lt"/>
                <a:ea typeface="+mn-ea"/>
                <a:cs typeface="+mn-ea"/>
                <a:sym typeface="+mn-lt"/>
              </a:rPr>
              <a:t>欧姆定律使用中注意事项</a:t>
            </a:r>
          </a:p>
          <a:p>
            <a:pPr defTabSz="1219170">
              <a:lnSpc>
                <a:spcPct val="250000"/>
              </a:lnSpc>
            </a:pPr>
            <a:r>
              <a:rPr lang="en-US" kern="0" dirty="0">
                <a:solidFill>
                  <a:srgbClr val="000000"/>
                </a:solidFill>
                <a:latin typeface="+mn-lt"/>
                <a:ea typeface="+mn-ea"/>
                <a:cs typeface="+mn-ea"/>
                <a:sym typeface="+mn-lt"/>
              </a:rPr>
              <a:t>（1）</a:t>
            </a:r>
            <a:r>
              <a:rPr lang="zh-CN" altLang="en-US" kern="0" dirty="0">
                <a:solidFill>
                  <a:srgbClr val="000000"/>
                </a:solidFill>
                <a:latin typeface="+mn-lt"/>
                <a:ea typeface="+mn-ea"/>
                <a:cs typeface="+mn-ea"/>
                <a:sym typeface="+mn-lt"/>
              </a:rPr>
              <a:t>适用范围：只适用于纯电阻电路，不适用于含电动机等非纯电阻电路。 </a:t>
            </a:r>
            <a:endParaRPr lang="en-US" kern="0" dirty="0">
              <a:solidFill>
                <a:srgbClr val="000000"/>
              </a:solidFill>
              <a:latin typeface="+mn-lt"/>
              <a:ea typeface="+mn-ea"/>
              <a:cs typeface="+mn-ea"/>
              <a:sym typeface="+mn-lt"/>
            </a:endParaRPr>
          </a:p>
          <a:p>
            <a:pPr defTabSz="1219170">
              <a:lnSpc>
                <a:spcPct val="250000"/>
              </a:lnSpc>
            </a:pPr>
            <a:r>
              <a:rPr lang="en-US" kern="0" dirty="0">
                <a:solidFill>
                  <a:srgbClr val="000000"/>
                </a:solidFill>
                <a:latin typeface="+mn-lt"/>
                <a:ea typeface="+mn-ea"/>
                <a:cs typeface="+mn-ea"/>
                <a:sym typeface="+mn-lt"/>
              </a:rPr>
              <a:t>（2）</a:t>
            </a:r>
            <a:r>
              <a:rPr lang="zh-CN" altLang="en-US" kern="0" dirty="0">
                <a:solidFill>
                  <a:srgbClr val="000000"/>
                </a:solidFill>
                <a:latin typeface="+mn-lt"/>
                <a:ea typeface="+mn-ea"/>
                <a:cs typeface="+mn-ea"/>
                <a:sym typeface="+mn-lt"/>
              </a:rPr>
              <a:t>同一性：</a:t>
            </a:r>
            <a:r>
              <a:rPr lang="en-US" i="1" kern="0" dirty="0">
                <a:solidFill>
                  <a:srgbClr val="000000"/>
                </a:solidFill>
                <a:latin typeface="+mn-lt"/>
                <a:ea typeface="+mn-ea"/>
                <a:cs typeface="+mn-ea"/>
                <a:sym typeface="+mn-lt"/>
              </a:rPr>
              <a:t>I、U、R </a:t>
            </a:r>
            <a:r>
              <a:rPr lang="zh-CN" altLang="en-US" kern="0" dirty="0">
                <a:solidFill>
                  <a:srgbClr val="000000"/>
                </a:solidFill>
                <a:latin typeface="+mn-lt"/>
                <a:ea typeface="+mn-ea"/>
                <a:cs typeface="+mn-ea"/>
                <a:sym typeface="+mn-lt"/>
              </a:rPr>
              <a:t>是指同一电路或同一导体中的各量，三者一一对应。</a:t>
            </a:r>
            <a:endParaRPr lang="en-US" kern="0" dirty="0">
              <a:solidFill>
                <a:srgbClr val="000000"/>
              </a:solidFill>
              <a:latin typeface="+mn-lt"/>
              <a:ea typeface="+mn-ea"/>
              <a:cs typeface="+mn-ea"/>
              <a:sym typeface="+mn-lt"/>
            </a:endParaRPr>
          </a:p>
          <a:p>
            <a:pPr defTabSz="1219170">
              <a:lnSpc>
                <a:spcPct val="250000"/>
              </a:lnSpc>
            </a:pPr>
            <a:r>
              <a:rPr lang="en-US" kern="0" dirty="0">
                <a:solidFill>
                  <a:srgbClr val="000000"/>
                </a:solidFill>
                <a:latin typeface="+mn-lt"/>
                <a:ea typeface="+mn-ea"/>
                <a:cs typeface="+mn-ea"/>
                <a:sym typeface="+mn-lt"/>
              </a:rPr>
              <a:t>（3）</a:t>
            </a:r>
            <a:r>
              <a:rPr lang="zh-CN" altLang="en-US" kern="0" dirty="0">
                <a:solidFill>
                  <a:srgbClr val="000000"/>
                </a:solidFill>
                <a:latin typeface="+mn-lt"/>
                <a:ea typeface="+mn-ea"/>
                <a:cs typeface="+mn-ea"/>
                <a:sym typeface="+mn-lt"/>
              </a:rPr>
              <a:t>同时性：三个物理量是同一时间的值。</a:t>
            </a:r>
          </a:p>
        </p:txBody>
      </p:sp>
      <p:sp>
        <p:nvSpPr>
          <p:cNvPr id="3" name="Text Box 6"/>
          <p:cNvSpPr txBox="1">
            <a:spLocks noChangeArrowheads="1"/>
          </p:cNvSpPr>
          <p:nvPr/>
        </p:nvSpPr>
        <p:spPr bwMode="auto">
          <a:xfrm>
            <a:off x="660400" y="1579747"/>
            <a:ext cx="1842171" cy="503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lnSpc>
                <a:spcPct val="120000"/>
              </a:lnSpc>
            </a:pPr>
            <a:r>
              <a:rPr lang="en-US" altLang="zh-CN" sz="2400" kern="0" dirty="0">
                <a:solidFill>
                  <a:srgbClr val="FF0000"/>
                </a:solidFill>
                <a:latin typeface="+mn-lt"/>
                <a:ea typeface="+mn-ea"/>
                <a:cs typeface="+mn-ea"/>
                <a:sym typeface="+mn-lt"/>
              </a:rPr>
              <a:t>6.</a:t>
            </a:r>
            <a:r>
              <a:rPr lang="zh-CN" altLang="en-US" sz="2400" kern="0" dirty="0">
                <a:solidFill>
                  <a:srgbClr val="FF0000"/>
                </a:solidFill>
                <a:latin typeface="+mn-lt"/>
                <a:ea typeface="+mn-ea"/>
                <a:cs typeface="+mn-ea"/>
                <a:sym typeface="+mn-lt"/>
              </a:rPr>
              <a:t>变形公式 </a:t>
            </a:r>
            <a:r>
              <a:rPr lang="en-US" altLang="zh-CN" sz="2400" kern="0" dirty="0">
                <a:solidFill>
                  <a:srgbClr val="FF0000"/>
                </a:solidFill>
                <a:latin typeface="+mn-lt"/>
                <a:ea typeface="+mn-ea"/>
                <a:cs typeface="+mn-ea"/>
                <a:sym typeface="+mn-lt"/>
              </a:rPr>
              <a:t>:</a:t>
            </a:r>
          </a:p>
        </p:txBody>
      </p:sp>
      <p:sp>
        <p:nvSpPr>
          <p:cNvPr id="4" name="Text Box 7"/>
          <p:cNvSpPr txBox="1">
            <a:spLocks noChangeArrowheads="1"/>
          </p:cNvSpPr>
          <p:nvPr/>
        </p:nvSpPr>
        <p:spPr bwMode="auto">
          <a:xfrm>
            <a:off x="2502571" y="1600618"/>
            <a:ext cx="44984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itchFamily="34" charset="0"/>
                <a:ea typeface="宋体" pitchFamily="2" charset="-122"/>
              </a:defRPr>
            </a:lvl1pPr>
            <a:lvl2pPr>
              <a:defRPr sz="2000">
                <a:solidFill>
                  <a:schemeClr val="tx1"/>
                </a:solidFill>
                <a:latin typeface="Arial" pitchFamily="34" charset="0"/>
                <a:ea typeface="宋体" pitchFamily="2" charset="-122"/>
              </a:defRPr>
            </a:lvl2pPr>
            <a:lvl3pPr>
              <a:defRPr sz="2000">
                <a:solidFill>
                  <a:schemeClr val="tx1"/>
                </a:solidFill>
                <a:latin typeface="Arial" pitchFamily="34" charset="0"/>
                <a:ea typeface="宋体" pitchFamily="2" charset="-122"/>
              </a:defRPr>
            </a:lvl3pPr>
            <a:lvl4pPr>
              <a:defRPr sz="2000">
                <a:solidFill>
                  <a:schemeClr val="tx1"/>
                </a:solidFill>
                <a:latin typeface="Arial" pitchFamily="34" charset="0"/>
                <a:ea typeface="宋体" pitchFamily="2" charset="-122"/>
              </a:defRPr>
            </a:lvl4pPr>
            <a:lvl5pPr>
              <a:defRPr sz="2000">
                <a:solidFill>
                  <a:schemeClr val="tx1"/>
                </a:solidFill>
                <a:latin typeface="Arial" pitchFamily="34" charset="0"/>
                <a:ea typeface="宋体" pitchFamily="2" charset="-122"/>
              </a:defRPr>
            </a:lvl5pPr>
            <a:lvl6pPr fontAlgn="base">
              <a:spcBef>
                <a:spcPct val="0"/>
              </a:spcBef>
              <a:spcAft>
                <a:spcPct val="0"/>
              </a:spcAft>
              <a:buFont typeface="Arial" pitchFamily="34" charset="0"/>
              <a:defRPr sz="2000">
                <a:solidFill>
                  <a:schemeClr val="tx1"/>
                </a:solidFill>
                <a:latin typeface="Arial" pitchFamily="34" charset="0"/>
                <a:ea typeface="宋体" pitchFamily="2" charset="-122"/>
              </a:defRPr>
            </a:lvl6pPr>
            <a:lvl7pPr fontAlgn="base">
              <a:spcBef>
                <a:spcPct val="0"/>
              </a:spcBef>
              <a:spcAft>
                <a:spcPct val="0"/>
              </a:spcAft>
              <a:buFont typeface="Arial" pitchFamily="34" charset="0"/>
              <a:defRPr sz="2000">
                <a:solidFill>
                  <a:schemeClr val="tx1"/>
                </a:solidFill>
                <a:latin typeface="Arial" pitchFamily="34" charset="0"/>
                <a:ea typeface="宋体" pitchFamily="2" charset="-122"/>
              </a:defRPr>
            </a:lvl7pPr>
            <a:lvl8pPr fontAlgn="base">
              <a:spcBef>
                <a:spcPct val="0"/>
              </a:spcBef>
              <a:spcAft>
                <a:spcPct val="0"/>
              </a:spcAft>
              <a:buFont typeface="Arial" pitchFamily="34" charset="0"/>
              <a:defRPr sz="2000">
                <a:solidFill>
                  <a:schemeClr val="tx1"/>
                </a:solidFill>
                <a:latin typeface="Arial" pitchFamily="34" charset="0"/>
                <a:ea typeface="宋体" pitchFamily="2" charset="-122"/>
              </a:defRPr>
            </a:lvl8pPr>
            <a:lvl9pPr fontAlgn="base">
              <a:spcBef>
                <a:spcPct val="0"/>
              </a:spcBef>
              <a:spcAft>
                <a:spcPct val="0"/>
              </a:spcAft>
              <a:buFont typeface="Arial" pitchFamily="34" charset="0"/>
              <a:defRPr sz="2000">
                <a:solidFill>
                  <a:schemeClr val="tx1"/>
                </a:solidFill>
                <a:latin typeface="Arial" pitchFamily="34" charset="0"/>
                <a:ea typeface="宋体" pitchFamily="2" charset="-122"/>
              </a:defRPr>
            </a:lvl9pPr>
          </a:lstStyle>
          <a:p>
            <a:pPr defTabSz="1219170"/>
            <a:r>
              <a:rPr lang="en-US" altLang="zh-CN" sz="2400" i="1" kern="0" dirty="0">
                <a:solidFill>
                  <a:srgbClr val="000000"/>
                </a:solidFill>
                <a:latin typeface="+mn-lt"/>
                <a:ea typeface="+mn-ea"/>
                <a:cs typeface="+mn-ea"/>
                <a:sym typeface="+mn-lt"/>
              </a:rPr>
              <a:t>U=I R       R=U/ I</a:t>
            </a:r>
          </a:p>
        </p:txBody>
      </p:sp>
      <p:sp>
        <p:nvSpPr>
          <p:cNvPr id="5" name="文本框 4">
            <a:extLst>
              <a:ext uri="{FF2B5EF4-FFF2-40B4-BE49-F238E27FC236}">
                <a16:creationId xmlns:a16="http://schemas.microsoft.com/office/drawing/2014/main" id="{2928D669-D67F-4CE9-90EC-90AE19EA4E49}"/>
              </a:ext>
            </a:extLst>
          </p:cNvPr>
          <p:cNvSpPr txBox="1"/>
          <p:nvPr/>
        </p:nvSpPr>
        <p:spPr>
          <a:xfrm>
            <a:off x="1181101" y="448128"/>
            <a:ext cx="2396810" cy="523220"/>
          </a:xfrm>
          <a:prstGeom prst="rect">
            <a:avLst/>
          </a:prstGeom>
          <a:noFill/>
        </p:spPr>
        <p:txBody>
          <a:bodyPr wrap="none" rtlCol="0">
            <a:spAutoFit/>
          </a:bodyPr>
          <a:lstStyle/>
          <a:p>
            <a:r>
              <a:rPr lang="zh-CN" altLang="en-US" sz="2800" b="1" dirty="0">
                <a:cs typeface="+mn-ea"/>
                <a:sym typeface="+mn-lt"/>
              </a:rPr>
              <a:t>一、欧姆定律</a:t>
            </a:r>
          </a:p>
        </p:txBody>
      </p:sp>
    </p:spTree>
    <p:extLst>
      <p:ext uri="{BB962C8B-B14F-4D97-AF65-F5344CB8AC3E}">
        <p14:creationId xmlns:p14="http://schemas.microsoft.com/office/powerpoint/2010/main" val="38081754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194"/>
                                        </p:tgtEl>
                                        <p:attrNameLst>
                                          <p:attrName>style.visibility</p:attrName>
                                        </p:attrNameLst>
                                      </p:cBhvr>
                                      <p:to>
                                        <p:strVal val="visible"/>
                                      </p:to>
                                    </p:set>
                                    <p:animEffect transition="in" filter="barn(inVertical)">
                                      <p:cBhvr>
                                        <p:cTn id="12"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2"/>
          <p:cNvSpPr>
            <a:spLocks noChangeArrowheads="1"/>
          </p:cNvSpPr>
          <p:nvPr/>
        </p:nvSpPr>
        <p:spPr bwMode="auto">
          <a:xfrm>
            <a:off x="660400" y="2341702"/>
            <a:ext cx="11317177" cy="3390888"/>
          </a:xfrm>
          <a:prstGeom prst="roundRect">
            <a:avLst>
              <a:gd name="adj" fmla="val 10046"/>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rgbClr val="2D2D8A"/>
                </a:solidFill>
                <a:round/>
                <a:headEnd/>
                <a:tailEnd/>
              </a14:hiddenLine>
            </a:ext>
          </a:extLst>
        </p:spPr>
        <p:txBody>
          <a:bodyPr wrap="square">
            <a:spAutoFit/>
          </a:bodyPr>
          <a:lstStyle/>
          <a:p>
            <a:pPr defTabSz="1219170">
              <a:lnSpc>
                <a:spcPct val="200000"/>
              </a:lnSpc>
            </a:pPr>
            <a:r>
              <a:rPr lang="zh-CN" altLang="en-US" sz="2400" kern="0" dirty="0">
                <a:solidFill>
                  <a:sysClr val="windowText" lastClr="000000"/>
                </a:solidFill>
                <a:cs typeface="+mn-ea"/>
                <a:sym typeface="+mn-lt"/>
              </a:rPr>
              <a:t>用公式进行计算的一般步骤：</a:t>
            </a:r>
          </a:p>
          <a:p>
            <a:pPr defTabSz="1219170">
              <a:lnSpc>
                <a:spcPct val="200000"/>
              </a:lnSpc>
            </a:pPr>
            <a:r>
              <a:rPr lang="zh-CN" altLang="en-US" sz="2000" kern="0" dirty="0">
                <a:solidFill>
                  <a:sysClr val="windowText" lastClr="000000"/>
                </a:solidFill>
                <a:cs typeface="+mn-ea"/>
                <a:sym typeface="+mn-lt"/>
              </a:rPr>
              <a:t>（</a:t>
            </a:r>
            <a:r>
              <a:rPr lang="en-US" sz="2000" kern="0" dirty="0">
                <a:solidFill>
                  <a:sysClr val="windowText" lastClr="000000"/>
                </a:solidFill>
                <a:cs typeface="+mn-ea"/>
                <a:sym typeface="+mn-lt"/>
              </a:rPr>
              <a:t>1</a:t>
            </a:r>
            <a:r>
              <a:rPr lang="zh-CN" altLang="en-US" sz="2000" kern="0" dirty="0">
                <a:solidFill>
                  <a:sysClr val="windowText" lastClr="000000"/>
                </a:solidFill>
                <a:cs typeface="+mn-ea"/>
                <a:sym typeface="+mn-lt"/>
              </a:rPr>
              <a:t>）读题、审题（注意已知量的内容）；</a:t>
            </a:r>
            <a:endParaRPr lang="en-US" altLang="zh-CN" sz="2000" kern="0" dirty="0">
              <a:solidFill>
                <a:sysClr val="windowText" lastClr="000000"/>
              </a:solidFill>
              <a:cs typeface="+mn-ea"/>
              <a:sym typeface="+mn-lt"/>
            </a:endParaRPr>
          </a:p>
          <a:p>
            <a:pPr defTabSz="1219170">
              <a:lnSpc>
                <a:spcPct val="200000"/>
              </a:lnSpc>
            </a:pPr>
            <a:r>
              <a:rPr lang="zh-CN" altLang="en-US" sz="2000" kern="0" dirty="0">
                <a:solidFill>
                  <a:sysClr val="windowText" lastClr="000000"/>
                </a:solidFill>
                <a:cs typeface="+mn-ea"/>
                <a:sym typeface="+mn-lt"/>
              </a:rPr>
              <a:t>（</a:t>
            </a:r>
            <a:r>
              <a:rPr lang="en-US" sz="2000" kern="0" dirty="0">
                <a:solidFill>
                  <a:sysClr val="windowText" lastClr="000000"/>
                </a:solidFill>
                <a:cs typeface="+mn-ea"/>
                <a:sym typeface="+mn-lt"/>
              </a:rPr>
              <a:t>2</a:t>
            </a:r>
            <a:r>
              <a:rPr lang="zh-CN" altLang="en-US" sz="2000" kern="0" dirty="0">
                <a:solidFill>
                  <a:sysClr val="windowText" lastClr="000000"/>
                </a:solidFill>
                <a:cs typeface="+mn-ea"/>
                <a:sym typeface="+mn-lt"/>
              </a:rPr>
              <a:t>）根据题意画出电路图；</a:t>
            </a:r>
          </a:p>
          <a:p>
            <a:pPr defTabSz="1219170">
              <a:lnSpc>
                <a:spcPct val="200000"/>
              </a:lnSpc>
            </a:pPr>
            <a:r>
              <a:rPr lang="zh-CN" altLang="en-US" sz="2000" kern="0" dirty="0">
                <a:solidFill>
                  <a:sysClr val="windowText" lastClr="000000"/>
                </a:solidFill>
                <a:cs typeface="+mn-ea"/>
                <a:sym typeface="+mn-lt"/>
              </a:rPr>
              <a:t>（</a:t>
            </a:r>
            <a:r>
              <a:rPr lang="en-US" sz="2000" kern="0" dirty="0">
                <a:solidFill>
                  <a:sysClr val="windowText" lastClr="000000"/>
                </a:solidFill>
                <a:cs typeface="+mn-ea"/>
                <a:sym typeface="+mn-lt"/>
              </a:rPr>
              <a:t>3</a:t>
            </a:r>
            <a:r>
              <a:rPr lang="zh-CN" altLang="en-US" sz="2000" kern="0" dirty="0">
                <a:solidFill>
                  <a:sysClr val="windowText" lastClr="000000"/>
                </a:solidFill>
                <a:cs typeface="+mn-ea"/>
                <a:sym typeface="+mn-lt"/>
              </a:rPr>
              <a:t>）在图上标明已知量的符号、数值和未知量的符号；</a:t>
            </a:r>
            <a:endParaRPr lang="en-US" altLang="zh-CN" sz="2000" kern="0" dirty="0">
              <a:solidFill>
                <a:sysClr val="windowText" lastClr="000000"/>
              </a:solidFill>
              <a:cs typeface="+mn-ea"/>
              <a:sym typeface="+mn-lt"/>
            </a:endParaRPr>
          </a:p>
          <a:p>
            <a:pPr defTabSz="1219170">
              <a:lnSpc>
                <a:spcPct val="200000"/>
              </a:lnSpc>
            </a:pPr>
            <a:r>
              <a:rPr lang="zh-CN" altLang="en-US" sz="2000" kern="0" dirty="0">
                <a:solidFill>
                  <a:sysClr val="windowText" lastClr="000000"/>
                </a:solidFill>
                <a:cs typeface="+mn-ea"/>
                <a:sym typeface="+mn-lt"/>
              </a:rPr>
              <a:t>（</a:t>
            </a:r>
            <a:r>
              <a:rPr lang="en-US" sz="2000" kern="0" dirty="0">
                <a:solidFill>
                  <a:sysClr val="windowText" lastClr="000000"/>
                </a:solidFill>
                <a:cs typeface="+mn-ea"/>
                <a:sym typeface="+mn-lt"/>
              </a:rPr>
              <a:t>4</a:t>
            </a:r>
            <a:r>
              <a:rPr lang="zh-CN" altLang="en-US" sz="2000" kern="0" dirty="0">
                <a:solidFill>
                  <a:sysClr val="windowText" lastClr="000000"/>
                </a:solidFill>
                <a:cs typeface="+mn-ea"/>
                <a:sym typeface="+mn-lt"/>
              </a:rPr>
              <a:t>）选用物理公式进行计算（书写格式要完  整，规范）。</a:t>
            </a:r>
          </a:p>
        </p:txBody>
      </p:sp>
      <p:sp>
        <p:nvSpPr>
          <p:cNvPr id="11" name="Rectangle 4"/>
          <p:cNvSpPr>
            <a:spLocks noChangeArrowheads="1"/>
          </p:cNvSpPr>
          <p:nvPr/>
        </p:nvSpPr>
        <p:spPr bwMode="auto">
          <a:xfrm>
            <a:off x="678356" y="1262246"/>
            <a:ext cx="10840544" cy="1140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150000"/>
              </a:lnSpc>
            </a:pPr>
            <a:r>
              <a:rPr lang="zh-CN" altLang="en-US" sz="2400" kern="0" dirty="0">
                <a:solidFill>
                  <a:srgbClr val="FF0000"/>
                </a:solidFill>
                <a:cs typeface="+mn-ea"/>
                <a:sym typeface="+mn-lt"/>
              </a:rPr>
              <a:t>对于一段导体，只要知道电流、电压、电阻中的两个量，就可以利用欧姆定律求出第三个量。</a:t>
            </a:r>
          </a:p>
        </p:txBody>
      </p:sp>
      <p:sp>
        <p:nvSpPr>
          <p:cNvPr id="6" name="文本框 5">
            <a:extLst>
              <a:ext uri="{FF2B5EF4-FFF2-40B4-BE49-F238E27FC236}">
                <a16:creationId xmlns:a16="http://schemas.microsoft.com/office/drawing/2014/main" id="{78415135-4C2F-428F-8DBA-F5785B08B17D}"/>
              </a:ext>
            </a:extLst>
          </p:cNvPr>
          <p:cNvSpPr txBox="1"/>
          <p:nvPr/>
        </p:nvSpPr>
        <p:spPr>
          <a:xfrm>
            <a:off x="1181101" y="448128"/>
            <a:ext cx="3134191" cy="523220"/>
          </a:xfrm>
          <a:prstGeom prst="rect">
            <a:avLst/>
          </a:prstGeom>
          <a:noFill/>
        </p:spPr>
        <p:txBody>
          <a:bodyPr wrap="none" rtlCol="0">
            <a:spAutoFit/>
          </a:bodyPr>
          <a:lstStyle/>
          <a:p>
            <a:r>
              <a:rPr lang="zh-CN" altLang="en-US" sz="2800" b="1" dirty="0">
                <a:cs typeface="+mn-ea"/>
                <a:sym typeface="+mn-lt"/>
              </a:rPr>
              <a:t>二、应用欧姆定律</a:t>
            </a:r>
          </a:p>
        </p:txBody>
      </p:sp>
    </p:spTree>
    <p:extLst>
      <p:ext uri="{BB962C8B-B14F-4D97-AF65-F5344CB8AC3E}">
        <p14:creationId xmlns:p14="http://schemas.microsoft.com/office/powerpoint/2010/main" val="2442000730"/>
      </p:ext>
    </p:extLst>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330492" y="1707692"/>
            <a:ext cx="11563715" cy="754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150000"/>
              </a:lnSpc>
            </a:pPr>
            <a:r>
              <a:rPr lang="zh-CN" altLang="en-US" sz="3200" kern="0" dirty="0">
                <a:solidFill>
                  <a:sysClr val="windowText" lastClr="000000"/>
                </a:solidFill>
                <a:cs typeface="+mn-ea"/>
                <a:sym typeface="+mn-lt"/>
              </a:rPr>
              <a:t>　</a:t>
            </a:r>
            <a:r>
              <a:rPr lang="zh-CN" altLang="en-US" sz="2400" kern="0" dirty="0">
                <a:solidFill>
                  <a:sysClr val="windowText" lastClr="000000"/>
                </a:solidFill>
                <a:cs typeface="+mn-ea"/>
                <a:sym typeface="+mn-lt"/>
              </a:rPr>
              <a:t>例题</a:t>
            </a:r>
            <a:r>
              <a:rPr lang="en-US" sz="2400" kern="0" dirty="0">
                <a:solidFill>
                  <a:sysClr val="windowText" lastClr="000000"/>
                </a:solidFill>
                <a:cs typeface="+mn-ea"/>
                <a:sym typeface="+mn-lt"/>
              </a:rPr>
              <a:t>1</a:t>
            </a:r>
            <a:r>
              <a:rPr lang="en-US" altLang="zh-CN" sz="2400" kern="0" dirty="0">
                <a:solidFill>
                  <a:sysClr val="windowText" lastClr="000000"/>
                </a:solidFill>
                <a:cs typeface="+mn-ea"/>
                <a:sym typeface="+mn-lt"/>
              </a:rPr>
              <a:t>  </a:t>
            </a:r>
            <a:r>
              <a:rPr lang="zh-CN" altLang="en-US" sz="2000" kern="0" dirty="0">
                <a:solidFill>
                  <a:sysClr val="windowText" lastClr="000000"/>
                </a:solidFill>
                <a:cs typeface="+mn-ea"/>
                <a:sym typeface="+mn-lt"/>
              </a:rPr>
              <a:t>一辆汽车的车灯，灯丝电阻为</a:t>
            </a:r>
            <a:r>
              <a:rPr lang="en-US" sz="2000" kern="0" dirty="0">
                <a:solidFill>
                  <a:sysClr val="windowText" lastClr="000000"/>
                </a:solidFill>
                <a:cs typeface="+mn-ea"/>
                <a:sym typeface="+mn-lt"/>
              </a:rPr>
              <a:t>30 </a:t>
            </a:r>
            <a:r>
              <a:rPr lang="el-GR" altLang="en-US" sz="2000" kern="0" dirty="0">
                <a:solidFill>
                  <a:sysClr val="windowText" lastClr="000000"/>
                </a:solidFill>
                <a:cs typeface="+mn-ea"/>
                <a:sym typeface="+mn-lt"/>
              </a:rPr>
              <a:t>Ω</a:t>
            </a:r>
            <a:r>
              <a:rPr lang="zh-CN" altLang="en-US" sz="2000" kern="0" dirty="0">
                <a:solidFill>
                  <a:sysClr val="windowText" lastClr="000000"/>
                </a:solidFill>
                <a:cs typeface="+mn-ea"/>
                <a:sym typeface="+mn-lt"/>
              </a:rPr>
              <a:t>，接在</a:t>
            </a:r>
            <a:r>
              <a:rPr lang="en-US" sz="2000" kern="0" dirty="0">
                <a:solidFill>
                  <a:sysClr val="windowText" lastClr="000000"/>
                </a:solidFill>
                <a:cs typeface="+mn-ea"/>
                <a:sym typeface="+mn-lt"/>
              </a:rPr>
              <a:t>12 V</a:t>
            </a:r>
            <a:r>
              <a:rPr lang="zh-CN" altLang="en-US" sz="2000" kern="0" dirty="0">
                <a:solidFill>
                  <a:sysClr val="windowText" lastClr="000000"/>
                </a:solidFill>
                <a:cs typeface="+mn-ea"/>
                <a:sym typeface="+mn-lt"/>
              </a:rPr>
              <a:t>的电源两端，求通过这盏电灯的电流。 </a:t>
            </a:r>
          </a:p>
        </p:txBody>
      </p:sp>
      <p:grpSp>
        <p:nvGrpSpPr>
          <p:cNvPr id="9" name="Group 3"/>
          <p:cNvGrpSpPr>
            <a:grpSpLocks/>
          </p:cNvGrpSpPr>
          <p:nvPr/>
        </p:nvGrpSpPr>
        <p:grpSpPr bwMode="auto">
          <a:xfrm>
            <a:off x="7705464" y="3255627"/>
            <a:ext cx="3371849" cy="2463801"/>
            <a:chOff x="0" y="-50"/>
            <a:chExt cx="1593" cy="1164"/>
          </a:xfrm>
        </p:grpSpPr>
        <p:pic>
          <p:nvPicPr>
            <p:cNvPr id="10" name="Picture 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227"/>
              <a:ext cx="1522" cy="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5"/>
            <p:cNvSpPr txBox="1">
              <a:spLocks noChangeArrowheads="1"/>
            </p:cNvSpPr>
            <p:nvPr/>
          </p:nvSpPr>
          <p:spPr bwMode="auto">
            <a:xfrm>
              <a:off x="346" y="758"/>
              <a:ext cx="831" cy="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en-US" sz="3200" i="1" kern="0" dirty="0">
                  <a:solidFill>
                    <a:sysClr val="windowText" lastClr="000000"/>
                  </a:solidFill>
                  <a:cs typeface="+mn-ea"/>
                  <a:sym typeface="+mn-lt"/>
                </a:rPr>
                <a:t>U</a:t>
              </a:r>
              <a:r>
                <a:rPr lang="en-US" sz="3200" kern="0" dirty="0">
                  <a:solidFill>
                    <a:sysClr val="windowText" lastClr="000000"/>
                  </a:solidFill>
                  <a:cs typeface="+mn-ea"/>
                  <a:sym typeface="+mn-lt"/>
                </a:rPr>
                <a:t>=12 V</a:t>
              </a:r>
              <a:endParaRPr lang="en-US" sz="3200" kern="0" dirty="0">
                <a:solidFill>
                  <a:sysClr val="windowText" lastClr="000000"/>
                </a:solidFill>
                <a:effectLst>
                  <a:outerShdw blurRad="38100" dist="38100" dir="2700000" algn="tl">
                    <a:srgbClr val="C0C0C0"/>
                  </a:outerShdw>
                </a:effectLst>
                <a:cs typeface="+mn-ea"/>
                <a:sym typeface="+mn-lt"/>
              </a:endParaRPr>
            </a:p>
          </p:txBody>
        </p:sp>
        <p:sp>
          <p:nvSpPr>
            <p:cNvPr id="12" name="Text Box 6"/>
            <p:cNvSpPr txBox="1">
              <a:spLocks noChangeArrowheads="1"/>
            </p:cNvSpPr>
            <p:nvPr/>
          </p:nvSpPr>
          <p:spPr bwMode="auto">
            <a:xfrm>
              <a:off x="930" y="363"/>
              <a:ext cx="258" cy="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en-US" sz="3200" i="1" kern="0" dirty="0">
                  <a:solidFill>
                    <a:sysClr val="windowText" lastClr="000000"/>
                  </a:solidFill>
                  <a:cs typeface="+mn-ea"/>
                  <a:sym typeface="+mn-lt"/>
                </a:rPr>
                <a:t>I</a:t>
              </a:r>
              <a:endParaRPr lang="en-US" sz="3200" kern="0" dirty="0">
                <a:solidFill>
                  <a:sysClr val="windowText" lastClr="000000"/>
                </a:solidFill>
                <a:effectLst>
                  <a:outerShdw blurRad="38100" dist="38100" dir="2700000" algn="tl">
                    <a:srgbClr val="C0C0C0"/>
                  </a:outerShdw>
                </a:effectLst>
                <a:cs typeface="+mn-ea"/>
                <a:sym typeface="+mn-lt"/>
              </a:endParaRPr>
            </a:p>
          </p:txBody>
        </p:sp>
        <p:sp>
          <p:nvSpPr>
            <p:cNvPr id="13" name="Text Box 7"/>
            <p:cNvSpPr txBox="1">
              <a:spLocks noChangeArrowheads="1"/>
            </p:cNvSpPr>
            <p:nvPr/>
          </p:nvSpPr>
          <p:spPr bwMode="auto">
            <a:xfrm>
              <a:off x="761" y="-50"/>
              <a:ext cx="832" cy="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en-US" sz="3200" i="1" kern="0" dirty="0">
                  <a:solidFill>
                    <a:sysClr val="windowText" lastClr="000000"/>
                  </a:solidFill>
                  <a:cs typeface="+mn-ea"/>
                  <a:sym typeface="+mn-lt"/>
                </a:rPr>
                <a:t>R</a:t>
              </a:r>
              <a:r>
                <a:rPr lang="en-US" sz="3200" kern="0" dirty="0">
                  <a:solidFill>
                    <a:sysClr val="windowText" lastClr="000000"/>
                  </a:solidFill>
                  <a:cs typeface="+mn-ea"/>
                  <a:sym typeface="+mn-lt"/>
                </a:rPr>
                <a:t>=30</a:t>
              </a:r>
              <a:r>
                <a:rPr lang="en-US" altLang="zh-CN" sz="3200" kern="0" dirty="0">
                  <a:solidFill>
                    <a:sysClr val="windowText" lastClr="000000"/>
                  </a:solidFill>
                  <a:cs typeface="+mn-ea"/>
                  <a:sym typeface="+mn-lt"/>
                </a:rPr>
                <a:t> </a:t>
              </a:r>
              <a:r>
                <a:rPr lang="el-GR" altLang="en-US" sz="3200" kern="0" dirty="0">
                  <a:solidFill>
                    <a:sysClr val="windowText" lastClr="000000"/>
                  </a:solidFill>
                  <a:effectLst>
                    <a:outerShdw blurRad="38100" dist="38100" dir="2700000" algn="tl">
                      <a:srgbClr val="C0C0C0"/>
                    </a:outerShdw>
                  </a:effectLst>
                  <a:cs typeface="+mn-ea"/>
                  <a:sym typeface="+mn-lt"/>
                </a:rPr>
                <a:t>Ω</a:t>
              </a:r>
              <a:endParaRPr lang="en-US" sz="3200" kern="0" dirty="0">
                <a:solidFill>
                  <a:sysClr val="windowText" lastClr="000000"/>
                </a:solidFill>
                <a:effectLst>
                  <a:outerShdw blurRad="38100" dist="38100" dir="2700000" algn="tl">
                    <a:srgbClr val="C0C0C0"/>
                  </a:outerShdw>
                </a:effectLst>
                <a:cs typeface="+mn-ea"/>
                <a:sym typeface="+mn-lt"/>
              </a:endParaRPr>
            </a:p>
          </p:txBody>
        </p:sp>
      </p:grpSp>
      <p:sp>
        <p:nvSpPr>
          <p:cNvPr id="14" name="Text Box 8"/>
          <p:cNvSpPr txBox="1">
            <a:spLocks noChangeArrowheads="1"/>
          </p:cNvSpPr>
          <p:nvPr/>
        </p:nvSpPr>
        <p:spPr bwMode="auto">
          <a:xfrm>
            <a:off x="852393" y="4863077"/>
            <a:ext cx="1441449" cy="668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zh-CN" altLang="en-US" sz="2800" kern="0" dirty="0">
                <a:cs typeface="+mn-ea"/>
                <a:sym typeface="+mn-lt"/>
              </a:rPr>
              <a:t>解：</a:t>
            </a:r>
            <a:endParaRPr lang="zh-CN" altLang="en-US" sz="3200" kern="0" dirty="0">
              <a:cs typeface="+mn-ea"/>
              <a:sym typeface="+mn-lt"/>
            </a:endParaRPr>
          </a:p>
        </p:txBody>
      </p:sp>
      <p:sp>
        <p:nvSpPr>
          <p:cNvPr id="15" name="Rectangle 9"/>
          <p:cNvSpPr>
            <a:spLocks noChangeArrowheads="1"/>
          </p:cNvSpPr>
          <p:nvPr/>
        </p:nvSpPr>
        <p:spPr bwMode="auto">
          <a:xfrm>
            <a:off x="2647582" y="2669120"/>
            <a:ext cx="3937000" cy="586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zh-CN" altLang="en-US" sz="2400" kern="0" dirty="0">
                <a:solidFill>
                  <a:sysClr val="windowText" lastClr="000000"/>
                </a:solidFill>
                <a:cs typeface="+mn-ea"/>
                <a:sym typeface="+mn-lt"/>
              </a:rPr>
              <a:t>（</a:t>
            </a:r>
            <a:r>
              <a:rPr lang="en-US" sz="2400" kern="0" dirty="0">
                <a:solidFill>
                  <a:sysClr val="windowText" lastClr="000000"/>
                </a:solidFill>
                <a:cs typeface="+mn-ea"/>
                <a:sym typeface="+mn-lt"/>
              </a:rPr>
              <a:t>1</a:t>
            </a:r>
            <a:r>
              <a:rPr lang="zh-CN" altLang="en-US" sz="2400" kern="0" dirty="0">
                <a:solidFill>
                  <a:sysClr val="windowText" lastClr="000000"/>
                </a:solidFill>
                <a:cs typeface="+mn-ea"/>
                <a:sym typeface="+mn-lt"/>
              </a:rPr>
              <a:t>）画电路图；</a:t>
            </a:r>
          </a:p>
        </p:txBody>
      </p:sp>
      <p:sp>
        <p:nvSpPr>
          <p:cNvPr id="16" name="Rectangle 10"/>
          <p:cNvSpPr>
            <a:spLocks noChangeArrowheads="1"/>
          </p:cNvSpPr>
          <p:nvPr/>
        </p:nvSpPr>
        <p:spPr bwMode="auto">
          <a:xfrm>
            <a:off x="2609594" y="3294348"/>
            <a:ext cx="7296149" cy="586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zh-CN" altLang="en-US" sz="2400" kern="0" dirty="0">
                <a:solidFill>
                  <a:sysClr val="windowText" lastClr="000000"/>
                </a:solidFill>
                <a:cs typeface="+mn-ea"/>
                <a:sym typeface="+mn-lt"/>
              </a:rPr>
              <a:t>（</a:t>
            </a:r>
            <a:r>
              <a:rPr lang="en-US" sz="2400" kern="0" dirty="0">
                <a:solidFill>
                  <a:sysClr val="windowText" lastClr="000000"/>
                </a:solidFill>
                <a:cs typeface="+mn-ea"/>
                <a:sym typeface="+mn-lt"/>
              </a:rPr>
              <a:t>2</a:t>
            </a:r>
            <a:r>
              <a:rPr lang="zh-CN" altLang="en-US" sz="2400" kern="0" dirty="0">
                <a:solidFill>
                  <a:sysClr val="windowText" lastClr="000000"/>
                </a:solidFill>
                <a:cs typeface="+mn-ea"/>
                <a:sym typeface="+mn-lt"/>
              </a:rPr>
              <a:t>）列出已知条件和所求量；</a:t>
            </a:r>
          </a:p>
        </p:txBody>
      </p:sp>
      <p:sp>
        <p:nvSpPr>
          <p:cNvPr id="17" name="Rectangle 11"/>
          <p:cNvSpPr>
            <a:spLocks noChangeArrowheads="1"/>
          </p:cNvSpPr>
          <p:nvPr/>
        </p:nvSpPr>
        <p:spPr bwMode="auto">
          <a:xfrm>
            <a:off x="2662442" y="3956693"/>
            <a:ext cx="3985683" cy="586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zh-CN" altLang="en-US" sz="2400" kern="0" dirty="0">
                <a:solidFill>
                  <a:sysClr val="windowText" lastClr="000000"/>
                </a:solidFill>
                <a:cs typeface="+mn-ea"/>
                <a:sym typeface="+mn-lt"/>
              </a:rPr>
              <a:t>（</a:t>
            </a:r>
            <a:r>
              <a:rPr lang="en-US" sz="2400" kern="0" dirty="0">
                <a:solidFill>
                  <a:sysClr val="windowText" lastClr="000000"/>
                </a:solidFill>
                <a:cs typeface="+mn-ea"/>
                <a:sym typeface="+mn-lt"/>
              </a:rPr>
              <a:t>3</a:t>
            </a:r>
            <a:r>
              <a:rPr lang="zh-CN" altLang="en-US" sz="2400" kern="0" dirty="0">
                <a:solidFill>
                  <a:sysClr val="windowText" lastClr="000000"/>
                </a:solidFill>
                <a:cs typeface="+mn-ea"/>
                <a:sym typeface="+mn-lt"/>
              </a:rPr>
              <a:t>）求解</a:t>
            </a:r>
            <a:r>
              <a:rPr lang="en-US" sz="2400" i="1" kern="0" dirty="0">
                <a:solidFill>
                  <a:sysClr val="windowText" lastClr="000000"/>
                </a:solidFill>
                <a:cs typeface="+mn-ea"/>
                <a:sym typeface="+mn-lt"/>
              </a:rPr>
              <a:t>I</a:t>
            </a:r>
            <a:r>
              <a:rPr lang="zh-CN" altLang="en-US" sz="2400" kern="0" dirty="0">
                <a:solidFill>
                  <a:sysClr val="windowText" lastClr="000000"/>
                </a:solidFill>
                <a:cs typeface="+mn-ea"/>
                <a:sym typeface="+mn-lt"/>
              </a:rPr>
              <a:t>。</a:t>
            </a:r>
          </a:p>
        </p:txBody>
      </p:sp>
      <p:sp>
        <p:nvSpPr>
          <p:cNvPr id="18" name="Rectangle 2"/>
          <p:cNvSpPr>
            <a:spLocks noChangeArrowheads="1"/>
          </p:cNvSpPr>
          <p:nvPr/>
        </p:nvSpPr>
        <p:spPr bwMode="auto">
          <a:xfrm>
            <a:off x="1028988" y="3255627"/>
            <a:ext cx="1468312" cy="400110"/>
          </a:xfrm>
          <a:prstGeom prst="rect">
            <a:avLst/>
          </a:prstGeom>
          <a:solidFill>
            <a:srgbClr val="E84C22"/>
          </a:solidFill>
          <a:ln w="19050">
            <a:solidFill>
              <a:srgbClr val="E84C22"/>
            </a:solidFill>
            <a:miter lim="800000"/>
            <a:headEnd/>
            <a:tailEnd/>
          </a:ln>
          <a:effectLst/>
        </p:spPr>
        <p:txBody>
          <a:bodyPr wrap="square">
            <a:spAutoFit/>
          </a:bodyPr>
          <a:lstStyle/>
          <a:p>
            <a:pPr algn="ctr" defTabSz="1219170"/>
            <a:r>
              <a:rPr lang="zh-CN" altLang="en-US" sz="2000" kern="0" dirty="0">
                <a:solidFill>
                  <a:schemeClr val="bg1"/>
                </a:solidFill>
                <a:cs typeface="+mn-ea"/>
                <a:sym typeface="+mn-lt"/>
              </a:rPr>
              <a:t>解题步骤</a:t>
            </a:r>
            <a:endParaRPr lang="en-US" altLang="zh-CN" sz="2000" kern="0" dirty="0">
              <a:solidFill>
                <a:schemeClr val="bg1"/>
              </a:solidFill>
              <a:cs typeface="+mn-ea"/>
              <a:sym typeface="+mn-lt"/>
            </a:endParaRPr>
          </a:p>
        </p:txBody>
      </p:sp>
      <p:grpSp>
        <p:nvGrpSpPr>
          <p:cNvPr id="19" name="Group 15"/>
          <p:cNvGrpSpPr>
            <a:grpSpLocks/>
          </p:cNvGrpSpPr>
          <p:nvPr/>
        </p:nvGrpSpPr>
        <p:grpSpPr bwMode="auto">
          <a:xfrm>
            <a:off x="1846099" y="4631071"/>
            <a:ext cx="4376902" cy="1304841"/>
            <a:chOff x="2132" y="3702"/>
            <a:chExt cx="2925" cy="872"/>
          </a:xfrm>
        </p:grpSpPr>
        <p:sp>
          <p:nvSpPr>
            <p:cNvPr id="20" name="Rectangle 16"/>
            <p:cNvSpPr>
              <a:spLocks noChangeArrowheads="1"/>
            </p:cNvSpPr>
            <p:nvPr/>
          </p:nvSpPr>
          <p:spPr bwMode="auto">
            <a:xfrm>
              <a:off x="2132" y="3838"/>
              <a:ext cx="2925" cy="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en-US" sz="2800" i="1" kern="0" dirty="0">
                  <a:cs typeface="+mn-ea"/>
                  <a:sym typeface="+mn-lt"/>
                </a:rPr>
                <a:t>I</a:t>
              </a:r>
              <a:r>
                <a:rPr lang="en-US" sz="2800" kern="0" dirty="0">
                  <a:cs typeface="+mn-ea"/>
                  <a:sym typeface="+mn-lt"/>
                </a:rPr>
                <a:t>=</a:t>
              </a:r>
              <a:r>
                <a:rPr lang="zh-CN" altLang="en-US" sz="2800" kern="0" dirty="0">
                  <a:cs typeface="+mn-ea"/>
                  <a:sym typeface="+mn-lt"/>
                </a:rPr>
                <a:t>　　</a:t>
              </a:r>
              <a:r>
                <a:rPr lang="en-US" altLang="zh-CN" sz="2800" kern="0" dirty="0">
                  <a:cs typeface="+mn-ea"/>
                  <a:sym typeface="+mn-lt"/>
                </a:rPr>
                <a:t>=</a:t>
              </a:r>
              <a:r>
                <a:rPr lang="zh-CN" altLang="en-US" sz="2800" kern="0" dirty="0">
                  <a:cs typeface="+mn-ea"/>
                  <a:sym typeface="+mn-lt"/>
                </a:rPr>
                <a:t>　　　</a:t>
              </a:r>
              <a:r>
                <a:rPr lang="en-US" altLang="zh-CN" sz="2800" kern="0" dirty="0">
                  <a:cs typeface="+mn-ea"/>
                  <a:sym typeface="+mn-lt"/>
                </a:rPr>
                <a:t>=</a:t>
              </a:r>
              <a:r>
                <a:rPr lang="zh-CN" altLang="en-US" sz="2800" kern="0" dirty="0">
                  <a:cs typeface="+mn-ea"/>
                  <a:sym typeface="+mn-lt"/>
                </a:rPr>
                <a:t> </a:t>
              </a:r>
              <a:r>
                <a:rPr lang="en-US" altLang="zh-CN" sz="2800" kern="0" dirty="0">
                  <a:cs typeface="+mn-ea"/>
                  <a:sym typeface="+mn-lt"/>
                </a:rPr>
                <a:t>0.4 A</a:t>
              </a:r>
            </a:p>
          </p:txBody>
        </p:sp>
        <p:sp>
          <p:nvSpPr>
            <p:cNvPr id="21" name="Rectangle 17"/>
            <p:cNvSpPr>
              <a:spLocks noChangeArrowheads="1"/>
            </p:cNvSpPr>
            <p:nvPr/>
          </p:nvSpPr>
          <p:spPr bwMode="auto">
            <a:xfrm>
              <a:off x="2517" y="3702"/>
              <a:ext cx="297" cy="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lnSpc>
                  <a:spcPct val="150000"/>
                </a:lnSpc>
              </a:pPr>
              <a:r>
                <a:rPr lang="en-US" altLang="zh-CN" sz="2800" i="1" kern="0">
                  <a:cs typeface="+mn-ea"/>
                  <a:sym typeface="+mn-lt"/>
                </a:rPr>
                <a:t>U</a:t>
              </a:r>
            </a:p>
            <a:p>
              <a:pPr defTabSz="1219170">
                <a:lnSpc>
                  <a:spcPct val="150000"/>
                </a:lnSpc>
              </a:pPr>
              <a:r>
                <a:rPr lang="en-US" altLang="zh-CN" sz="2800" i="1" kern="0">
                  <a:cs typeface="+mn-ea"/>
                  <a:sym typeface="+mn-lt"/>
                </a:rPr>
                <a:t>R</a:t>
              </a:r>
            </a:p>
          </p:txBody>
        </p:sp>
        <p:sp>
          <p:nvSpPr>
            <p:cNvPr id="22" name="Line 18"/>
            <p:cNvSpPr>
              <a:spLocks noChangeShapeType="1"/>
            </p:cNvSpPr>
            <p:nvPr/>
          </p:nvSpPr>
          <p:spPr bwMode="auto">
            <a:xfrm>
              <a:off x="2517" y="4152"/>
              <a:ext cx="273" cy="0"/>
            </a:xfrm>
            <a:prstGeom prst="line">
              <a:avLst/>
            </a:prstGeom>
            <a:noFill/>
            <a:ln w="127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lnSpc>
                  <a:spcPct val="150000"/>
                </a:lnSpc>
              </a:pPr>
              <a:endParaRPr lang="zh-CN" altLang="en-US" sz="1600" kern="0">
                <a:cs typeface="+mn-ea"/>
                <a:sym typeface="+mn-lt"/>
              </a:endParaRPr>
            </a:p>
          </p:txBody>
        </p:sp>
        <p:sp>
          <p:nvSpPr>
            <p:cNvPr id="23" name="Rectangle 19"/>
            <p:cNvSpPr>
              <a:spLocks noChangeArrowheads="1"/>
            </p:cNvSpPr>
            <p:nvPr/>
          </p:nvSpPr>
          <p:spPr bwMode="auto">
            <a:xfrm>
              <a:off x="3056" y="3702"/>
              <a:ext cx="637" cy="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lnSpc>
                  <a:spcPct val="150000"/>
                </a:lnSpc>
              </a:pPr>
              <a:r>
                <a:rPr lang="en-US" altLang="zh-CN" sz="2800" kern="0" dirty="0">
                  <a:cs typeface="+mn-ea"/>
                  <a:sym typeface="+mn-lt"/>
                </a:rPr>
                <a:t>12 V</a:t>
              </a:r>
            </a:p>
            <a:p>
              <a:pPr defTabSz="1219170">
                <a:lnSpc>
                  <a:spcPct val="150000"/>
                </a:lnSpc>
              </a:pPr>
              <a:r>
                <a:rPr lang="en-US" altLang="zh-CN" sz="2800" kern="0" dirty="0">
                  <a:cs typeface="+mn-ea"/>
                  <a:sym typeface="+mn-lt"/>
                </a:rPr>
                <a:t>30 </a:t>
              </a:r>
              <a:r>
                <a:rPr lang="en-US" sz="2800" kern="0" dirty="0">
                  <a:cs typeface="+mn-ea"/>
                  <a:sym typeface="+mn-lt"/>
                </a:rPr>
                <a:t>Ω</a:t>
              </a:r>
              <a:endParaRPr lang="en-US" altLang="zh-CN" sz="2800" kern="0" dirty="0">
                <a:cs typeface="+mn-ea"/>
                <a:sym typeface="+mn-lt"/>
              </a:endParaRPr>
            </a:p>
          </p:txBody>
        </p:sp>
        <p:sp>
          <p:nvSpPr>
            <p:cNvPr id="24" name="Line 20"/>
            <p:cNvSpPr>
              <a:spLocks noChangeShapeType="1"/>
            </p:cNvSpPr>
            <p:nvPr/>
          </p:nvSpPr>
          <p:spPr bwMode="auto">
            <a:xfrm>
              <a:off x="3056" y="4134"/>
              <a:ext cx="572" cy="0"/>
            </a:xfrm>
            <a:prstGeom prst="line">
              <a:avLst/>
            </a:prstGeom>
            <a:noFill/>
            <a:ln w="127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lnSpc>
                  <a:spcPct val="150000"/>
                </a:lnSpc>
              </a:pPr>
              <a:endParaRPr lang="zh-CN" altLang="en-US" sz="1600" kern="0">
                <a:cs typeface="+mn-ea"/>
                <a:sym typeface="+mn-lt"/>
              </a:endParaRPr>
            </a:p>
          </p:txBody>
        </p:sp>
      </p:grpSp>
      <p:sp>
        <p:nvSpPr>
          <p:cNvPr id="25" name="Rectangle 20"/>
          <p:cNvSpPr>
            <a:spLocks noChangeArrowheads="1"/>
          </p:cNvSpPr>
          <p:nvPr/>
        </p:nvSpPr>
        <p:spPr bwMode="auto">
          <a:xfrm>
            <a:off x="852393" y="1203567"/>
            <a:ext cx="9683751" cy="586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en-US" altLang="zh-CN" sz="2400" kern="0" dirty="0">
                <a:solidFill>
                  <a:srgbClr val="FF0000"/>
                </a:solidFill>
                <a:cs typeface="+mn-ea"/>
                <a:sym typeface="+mn-lt"/>
              </a:rPr>
              <a:t>1.</a:t>
            </a:r>
            <a:r>
              <a:rPr lang="zh-CN" altLang="en-US" sz="2400" kern="0" dirty="0">
                <a:solidFill>
                  <a:srgbClr val="FF0000"/>
                </a:solidFill>
                <a:cs typeface="+mn-ea"/>
                <a:sym typeface="+mn-lt"/>
              </a:rPr>
              <a:t>已知电压、电阻，求电流：</a:t>
            </a:r>
          </a:p>
        </p:txBody>
      </p:sp>
      <p:grpSp>
        <p:nvGrpSpPr>
          <p:cNvPr id="26" name="组合 25"/>
          <p:cNvGrpSpPr/>
          <p:nvPr/>
        </p:nvGrpSpPr>
        <p:grpSpPr>
          <a:xfrm>
            <a:off x="4838460" y="1081133"/>
            <a:ext cx="1600804" cy="830997"/>
            <a:chOff x="2842171" y="2925068"/>
            <a:chExt cx="1663053" cy="863313"/>
          </a:xfrm>
        </p:grpSpPr>
        <p:sp>
          <p:nvSpPr>
            <p:cNvPr id="27" name="文本框 30728"/>
            <p:cNvSpPr txBox="1"/>
            <p:nvPr/>
          </p:nvSpPr>
          <p:spPr>
            <a:xfrm>
              <a:off x="2842171" y="3166720"/>
              <a:ext cx="860822" cy="479618"/>
            </a:xfrm>
            <a:prstGeom prst="rect">
              <a:avLst/>
            </a:prstGeom>
            <a:noFill/>
            <a:ln w="9525">
              <a:noFill/>
            </a:ln>
          </p:spPr>
          <p:txBody>
            <a:bodyPr wrap="square">
              <a:spAutoFit/>
            </a:bodyPr>
            <a:lstStyle/>
            <a:p>
              <a:pPr defTabSz="1219170">
                <a:spcBef>
                  <a:spcPct val="50000"/>
                </a:spcBef>
              </a:pPr>
              <a:r>
                <a:rPr lang="zh-CN" altLang="en-US" sz="2400" b="1" kern="0" dirty="0">
                  <a:solidFill>
                    <a:srgbClr val="FF0000"/>
                  </a:solidFill>
                  <a:cs typeface="+mn-ea"/>
                  <a:sym typeface="+mn-lt"/>
                </a:rPr>
                <a:t>根据</a:t>
              </a:r>
            </a:p>
          </p:txBody>
        </p:sp>
        <p:sp>
          <p:nvSpPr>
            <p:cNvPr id="28" name="矩形 27"/>
            <p:cNvSpPr/>
            <p:nvPr/>
          </p:nvSpPr>
          <p:spPr>
            <a:xfrm>
              <a:off x="3631838" y="3140968"/>
              <a:ext cx="809625" cy="479618"/>
            </a:xfrm>
            <a:prstGeom prst="rect">
              <a:avLst/>
            </a:prstGeom>
            <a:noFill/>
            <a:ln w="9525">
              <a:noFill/>
            </a:ln>
          </p:spPr>
          <p:txBody>
            <a:bodyPr>
              <a:spAutoFit/>
            </a:bodyPr>
            <a:lstStyle/>
            <a:p>
              <a:pPr defTabSz="1219170"/>
              <a:r>
                <a:rPr lang="en-US" altLang="zh-CN" sz="2400" b="1" i="1" kern="0" dirty="0">
                  <a:solidFill>
                    <a:srgbClr val="FF0000"/>
                  </a:solidFill>
                  <a:cs typeface="+mn-ea"/>
                  <a:sym typeface="+mn-lt"/>
                </a:rPr>
                <a:t>I </a:t>
              </a:r>
              <a:r>
                <a:rPr lang="en-US" altLang="zh-CN" sz="2400" b="1" kern="0" dirty="0">
                  <a:solidFill>
                    <a:srgbClr val="FF0000"/>
                  </a:solidFill>
                  <a:cs typeface="+mn-ea"/>
                  <a:sym typeface="+mn-lt"/>
                </a:rPr>
                <a:t>=</a:t>
              </a:r>
            </a:p>
          </p:txBody>
        </p:sp>
        <p:sp>
          <p:nvSpPr>
            <p:cNvPr id="29" name="矩形 28"/>
            <p:cNvSpPr/>
            <p:nvPr/>
          </p:nvSpPr>
          <p:spPr>
            <a:xfrm>
              <a:off x="4081894" y="2925068"/>
              <a:ext cx="423330" cy="863313"/>
            </a:xfrm>
            <a:prstGeom prst="rect">
              <a:avLst/>
            </a:prstGeom>
            <a:noFill/>
            <a:ln w="9525">
              <a:noFill/>
            </a:ln>
          </p:spPr>
          <p:txBody>
            <a:bodyPr wrap="none" anchor="t">
              <a:spAutoFit/>
            </a:bodyPr>
            <a:lstStyle/>
            <a:p>
              <a:pPr defTabSz="1219170"/>
              <a:r>
                <a:rPr lang="en-US" altLang="zh-CN" sz="2400" b="1" i="1" kern="0" dirty="0">
                  <a:solidFill>
                    <a:srgbClr val="FF0000"/>
                  </a:solidFill>
                  <a:cs typeface="+mn-ea"/>
                  <a:sym typeface="+mn-lt"/>
                </a:rPr>
                <a:t>U</a:t>
              </a:r>
            </a:p>
            <a:p>
              <a:pPr defTabSz="1219170"/>
              <a:r>
                <a:rPr lang="en-US" altLang="zh-CN" sz="2400" b="1" i="1" kern="0" dirty="0">
                  <a:solidFill>
                    <a:srgbClr val="FF0000"/>
                  </a:solidFill>
                  <a:cs typeface="+mn-ea"/>
                  <a:sym typeface="+mn-lt"/>
                </a:rPr>
                <a:t>R</a:t>
              </a:r>
            </a:p>
          </p:txBody>
        </p:sp>
        <p:sp>
          <p:nvSpPr>
            <p:cNvPr id="30" name="直接连接符 29"/>
            <p:cNvSpPr/>
            <p:nvPr/>
          </p:nvSpPr>
          <p:spPr>
            <a:xfrm>
              <a:off x="4116422" y="3371949"/>
              <a:ext cx="325041" cy="0"/>
            </a:xfrm>
            <a:prstGeom prst="line">
              <a:avLst/>
            </a:prstGeom>
            <a:ln w="12700" cap="flat" cmpd="sng">
              <a:solidFill>
                <a:srgbClr val="FF0000"/>
              </a:solidFill>
              <a:prstDash val="solid"/>
              <a:headEnd type="none" w="med" len="med"/>
              <a:tailEnd type="none" w="med" len="med"/>
            </a:ln>
          </p:spPr>
          <p:txBody>
            <a:bodyPr/>
            <a:lstStyle/>
            <a:p>
              <a:endParaRPr lang="zh-CN" altLang="en-US" sz="1400">
                <a:cs typeface="+mn-ea"/>
                <a:sym typeface="+mn-lt"/>
              </a:endParaRPr>
            </a:p>
          </p:txBody>
        </p:sp>
      </p:grpSp>
      <p:sp>
        <p:nvSpPr>
          <p:cNvPr id="31" name="文本框 30">
            <a:extLst>
              <a:ext uri="{FF2B5EF4-FFF2-40B4-BE49-F238E27FC236}">
                <a16:creationId xmlns:a16="http://schemas.microsoft.com/office/drawing/2014/main" id="{42DEBE04-88AD-4DA4-B7E2-B6DFEA018865}"/>
              </a:ext>
            </a:extLst>
          </p:cNvPr>
          <p:cNvSpPr txBox="1"/>
          <p:nvPr/>
        </p:nvSpPr>
        <p:spPr>
          <a:xfrm>
            <a:off x="1181101" y="448128"/>
            <a:ext cx="3134191" cy="523220"/>
          </a:xfrm>
          <a:prstGeom prst="rect">
            <a:avLst/>
          </a:prstGeom>
          <a:noFill/>
        </p:spPr>
        <p:txBody>
          <a:bodyPr wrap="none" rtlCol="0">
            <a:spAutoFit/>
          </a:bodyPr>
          <a:lstStyle/>
          <a:p>
            <a:r>
              <a:rPr lang="zh-CN" altLang="en-US" sz="2800" b="1" dirty="0">
                <a:cs typeface="+mn-ea"/>
                <a:sym typeface="+mn-lt"/>
              </a:rPr>
              <a:t>二、应用欧姆定律</a:t>
            </a:r>
          </a:p>
        </p:txBody>
      </p:sp>
    </p:spTree>
    <p:extLst>
      <p:ext uri="{BB962C8B-B14F-4D97-AF65-F5344CB8AC3E}">
        <p14:creationId xmlns:p14="http://schemas.microsoft.com/office/powerpoint/2010/main" val="1682050076"/>
      </p:ext>
    </p:extLst>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P spid="15" grpId="0" autoUpdateAnimBg="0"/>
      <p:bldP spid="16" grpId="0" autoUpdateAnimBg="0"/>
      <p:bldP spid="17" grpId="0" autoUpdateAnimBg="0"/>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702909" y="1284597"/>
            <a:ext cx="5325241" cy="504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lnSpc>
                <a:spcPct val="150000"/>
              </a:lnSpc>
              <a:defRPr sz="2400">
                <a:solidFill>
                  <a:srgbClr val="FF0000"/>
                </a:solidFill>
                <a:latin typeface="微软雅黑" pitchFamily="34" charset="-122"/>
                <a:ea typeface="微软雅黑" pitchFamily="34" charset="-122"/>
              </a:defRPr>
            </a:lvl1pPr>
          </a:lstStyle>
          <a:p>
            <a:pPr defTabSz="1219170"/>
            <a:r>
              <a:rPr lang="en-US" altLang="zh-CN" sz="2000" kern="0" dirty="0">
                <a:latin typeface="+mn-lt"/>
                <a:ea typeface="+mn-ea"/>
                <a:cs typeface="+mn-ea"/>
                <a:sym typeface="+mn-lt"/>
              </a:rPr>
              <a:t>2.</a:t>
            </a:r>
            <a:r>
              <a:rPr lang="zh-CN" altLang="en-US" sz="2000" kern="0" dirty="0">
                <a:latin typeface="+mn-lt"/>
                <a:ea typeface="+mn-ea"/>
                <a:cs typeface="+mn-ea"/>
                <a:sym typeface="+mn-lt"/>
              </a:rPr>
              <a:t>已知电阻、电流，求电压</a:t>
            </a:r>
            <a:r>
              <a:rPr lang="en-US" altLang="zh-CN" sz="2000" kern="0" dirty="0">
                <a:latin typeface="+mn-lt"/>
                <a:ea typeface="+mn-ea"/>
                <a:cs typeface="+mn-ea"/>
                <a:sym typeface="+mn-lt"/>
              </a:rPr>
              <a:t>:</a:t>
            </a:r>
            <a:endParaRPr lang="zh-CN" altLang="en-US" sz="2000" kern="0" dirty="0">
              <a:latin typeface="+mn-lt"/>
              <a:ea typeface="+mn-ea"/>
              <a:cs typeface="+mn-ea"/>
              <a:sym typeface="+mn-lt"/>
            </a:endParaRPr>
          </a:p>
        </p:txBody>
      </p:sp>
      <p:sp>
        <p:nvSpPr>
          <p:cNvPr id="4" name="Rectangle 10"/>
          <p:cNvSpPr>
            <a:spLocks noChangeArrowheads="1"/>
          </p:cNvSpPr>
          <p:nvPr/>
        </p:nvSpPr>
        <p:spPr bwMode="auto">
          <a:xfrm>
            <a:off x="3992563" y="1385367"/>
            <a:ext cx="2103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r>
              <a:rPr lang="zh-CN" altLang="en-US" sz="2000" kern="0" dirty="0">
                <a:solidFill>
                  <a:srgbClr val="FF0000"/>
                </a:solidFill>
                <a:cs typeface="+mn-ea"/>
                <a:sym typeface="+mn-lt"/>
              </a:rPr>
              <a:t>根据</a:t>
            </a:r>
            <a:r>
              <a:rPr kumimoji="1" lang="en-US" altLang="zh-CN" sz="2000" i="1" kern="0" dirty="0">
                <a:solidFill>
                  <a:srgbClr val="FF0000"/>
                </a:solidFill>
                <a:cs typeface="+mn-ea"/>
                <a:sym typeface="+mn-lt"/>
              </a:rPr>
              <a:t>U=IR</a:t>
            </a:r>
          </a:p>
        </p:txBody>
      </p:sp>
      <p:sp>
        <p:nvSpPr>
          <p:cNvPr id="5" name="Text Box 2"/>
          <p:cNvSpPr txBox="1">
            <a:spLocks noChangeArrowheads="1"/>
          </p:cNvSpPr>
          <p:nvPr/>
        </p:nvSpPr>
        <p:spPr bwMode="auto">
          <a:xfrm>
            <a:off x="704130" y="1890333"/>
            <a:ext cx="10783740" cy="118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19170">
              <a:lnSpc>
                <a:spcPct val="200000"/>
              </a:lnSpc>
            </a:pPr>
            <a:r>
              <a:rPr lang="zh-CN" altLang="en-US" sz="2000" kern="0" dirty="0">
                <a:solidFill>
                  <a:sysClr val="windowText" lastClr="000000"/>
                </a:solidFill>
                <a:cs typeface="+mn-ea"/>
                <a:sym typeface="+mn-lt"/>
              </a:rPr>
              <a:t>　例题</a:t>
            </a:r>
            <a:r>
              <a:rPr lang="en-US" sz="2000" kern="0" dirty="0">
                <a:solidFill>
                  <a:sysClr val="windowText" lastClr="000000"/>
                </a:solidFill>
                <a:cs typeface="+mn-ea"/>
                <a:sym typeface="+mn-lt"/>
              </a:rPr>
              <a:t>2</a:t>
            </a:r>
            <a:r>
              <a:rPr lang="zh-CN" altLang="en-US" sz="2000" kern="0" dirty="0">
                <a:solidFill>
                  <a:sysClr val="windowText" lastClr="000000"/>
                </a:solidFill>
                <a:cs typeface="+mn-ea"/>
                <a:sym typeface="+mn-lt"/>
              </a:rPr>
              <a:t>  </a:t>
            </a:r>
            <a:r>
              <a:rPr lang="zh-CN" altLang="en-US" kern="0" dirty="0">
                <a:solidFill>
                  <a:sysClr val="windowText" lastClr="000000"/>
                </a:solidFill>
                <a:cs typeface="+mn-ea"/>
                <a:sym typeface="+mn-lt"/>
              </a:rPr>
              <a:t>在如图所示的电路中，调节滑动变阻器 </a:t>
            </a:r>
            <a:r>
              <a:rPr lang="en-US" i="1" kern="0" dirty="0">
                <a:solidFill>
                  <a:sysClr val="windowText" lastClr="000000"/>
                </a:solidFill>
                <a:cs typeface="+mn-ea"/>
                <a:sym typeface="+mn-lt"/>
              </a:rPr>
              <a:t>R</a:t>
            </a:r>
            <a:r>
              <a:rPr lang="en-US" altLang="zh-CN" i="1" kern="0" dirty="0">
                <a:solidFill>
                  <a:sysClr val="windowText" lastClr="000000"/>
                </a:solidFill>
                <a:cs typeface="+mn-ea"/>
                <a:sym typeface="+mn-lt"/>
              </a:rPr>
              <a:t>'</a:t>
            </a:r>
            <a:r>
              <a:rPr lang="zh-CN" altLang="en-US" kern="0" dirty="0">
                <a:solidFill>
                  <a:sysClr val="windowText" lastClr="000000"/>
                </a:solidFill>
                <a:cs typeface="+mn-ea"/>
                <a:sym typeface="+mn-lt"/>
              </a:rPr>
              <a:t>，使灯泡正常发光，用电流表测得通过它的电流值是</a:t>
            </a:r>
            <a:r>
              <a:rPr lang="en-US" kern="0" dirty="0">
                <a:solidFill>
                  <a:sysClr val="windowText" lastClr="000000"/>
                </a:solidFill>
                <a:cs typeface="+mn-ea"/>
                <a:sym typeface="+mn-lt"/>
              </a:rPr>
              <a:t>0.6 A</a:t>
            </a:r>
            <a:r>
              <a:rPr lang="zh-CN" altLang="en-US" kern="0" dirty="0">
                <a:solidFill>
                  <a:sysClr val="windowText" lastClr="000000"/>
                </a:solidFill>
                <a:cs typeface="+mn-ea"/>
                <a:sym typeface="+mn-lt"/>
              </a:rPr>
              <a:t>。已知该灯泡正常发光时的电阻是</a:t>
            </a:r>
            <a:r>
              <a:rPr lang="en-US" kern="0" dirty="0">
                <a:solidFill>
                  <a:sysClr val="windowText" lastClr="000000"/>
                </a:solidFill>
                <a:cs typeface="+mn-ea"/>
                <a:sym typeface="+mn-lt"/>
              </a:rPr>
              <a:t>20 Ω</a:t>
            </a:r>
            <a:r>
              <a:rPr lang="zh-CN" altLang="en-US" kern="0" dirty="0">
                <a:solidFill>
                  <a:sysClr val="windowText" lastClr="000000"/>
                </a:solidFill>
                <a:cs typeface="+mn-ea"/>
                <a:sym typeface="+mn-lt"/>
              </a:rPr>
              <a:t>，求灯泡两端的电压。</a:t>
            </a:r>
          </a:p>
        </p:txBody>
      </p:sp>
      <p:sp>
        <p:nvSpPr>
          <p:cNvPr id="8" name="Rectangle 5"/>
          <p:cNvSpPr>
            <a:spLocks noChangeArrowheads="1"/>
          </p:cNvSpPr>
          <p:nvPr/>
        </p:nvSpPr>
        <p:spPr bwMode="auto">
          <a:xfrm>
            <a:off x="2482327" y="4446082"/>
            <a:ext cx="2161117" cy="64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lnSpc>
                <a:spcPct val="150000"/>
              </a:lnSpc>
            </a:pPr>
            <a:r>
              <a:rPr lang="en-US" sz="2667" i="1" kern="0" dirty="0">
                <a:solidFill>
                  <a:sysClr val="windowText" lastClr="000000"/>
                </a:solidFill>
                <a:cs typeface="+mn-ea"/>
                <a:sym typeface="+mn-lt"/>
              </a:rPr>
              <a:t>R</a:t>
            </a:r>
            <a:r>
              <a:rPr lang="en-US" sz="2667" kern="0" baseline="-25000" dirty="0">
                <a:solidFill>
                  <a:sysClr val="windowText" lastClr="000000"/>
                </a:solidFill>
                <a:cs typeface="+mn-ea"/>
                <a:sym typeface="+mn-lt"/>
              </a:rPr>
              <a:t>L</a:t>
            </a:r>
            <a:r>
              <a:rPr lang="en-US" sz="2667" kern="0" dirty="0">
                <a:solidFill>
                  <a:sysClr val="windowText" lastClr="000000"/>
                </a:solidFill>
                <a:cs typeface="+mn-ea"/>
                <a:sym typeface="+mn-lt"/>
              </a:rPr>
              <a:t>=20</a:t>
            </a:r>
            <a:r>
              <a:rPr lang="en-US" altLang="zh-CN" sz="2667" kern="0" dirty="0">
                <a:solidFill>
                  <a:sysClr val="windowText" lastClr="000000"/>
                </a:solidFill>
                <a:cs typeface="+mn-ea"/>
                <a:sym typeface="+mn-lt"/>
              </a:rPr>
              <a:t> </a:t>
            </a:r>
            <a:r>
              <a:rPr lang="en-US" sz="2667" kern="0" dirty="0">
                <a:solidFill>
                  <a:sysClr val="windowText" lastClr="000000"/>
                </a:solidFill>
                <a:cs typeface="+mn-ea"/>
                <a:sym typeface="+mn-lt"/>
              </a:rPr>
              <a:t>Ω</a:t>
            </a:r>
          </a:p>
        </p:txBody>
      </p:sp>
      <p:sp>
        <p:nvSpPr>
          <p:cNvPr id="9" name="Rectangle 6"/>
          <p:cNvSpPr>
            <a:spLocks noChangeArrowheads="1"/>
          </p:cNvSpPr>
          <p:nvPr/>
        </p:nvSpPr>
        <p:spPr bwMode="auto">
          <a:xfrm>
            <a:off x="724367" y="4863390"/>
            <a:ext cx="1277914" cy="63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lnSpc>
                <a:spcPct val="150000"/>
              </a:lnSpc>
            </a:pPr>
            <a:r>
              <a:rPr lang="en-US" sz="2667" i="1" kern="0" dirty="0">
                <a:solidFill>
                  <a:sysClr val="windowText" lastClr="000000"/>
                </a:solidFill>
                <a:cs typeface="+mn-ea"/>
                <a:sym typeface="+mn-lt"/>
              </a:rPr>
              <a:t>I</a:t>
            </a:r>
            <a:r>
              <a:rPr lang="en-US" sz="2667" kern="0" dirty="0">
                <a:solidFill>
                  <a:sysClr val="windowText" lastClr="000000"/>
                </a:solidFill>
                <a:cs typeface="+mn-ea"/>
                <a:sym typeface="+mn-lt"/>
              </a:rPr>
              <a:t>=0.6 A</a:t>
            </a:r>
          </a:p>
        </p:txBody>
      </p:sp>
      <p:grpSp>
        <p:nvGrpSpPr>
          <p:cNvPr id="11" name="Group 12"/>
          <p:cNvGrpSpPr>
            <a:grpSpLocks/>
          </p:cNvGrpSpPr>
          <p:nvPr/>
        </p:nvGrpSpPr>
        <p:grpSpPr bwMode="auto">
          <a:xfrm>
            <a:off x="1815397" y="3246541"/>
            <a:ext cx="3896440" cy="2612239"/>
            <a:chOff x="0" y="-104"/>
            <a:chExt cx="1996" cy="1488"/>
          </a:xfrm>
        </p:grpSpPr>
        <p:sp>
          <p:nvSpPr>
            <p:cNvPr id="12" name="Rectangle 13"/>
            <p:cNvSpPr>
              <a:spLocks noChangeArrowheads="1"/>
            </p:cNvSpPr>
            <p:nvPr/>
          </p:nvSpPr>
          <p:spPr bwMode="auto">
            <a:xfrm>
              <a:off x="159" y="295"/>
              <a:ext cx="1792" cy="90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170">
                <a:lnSpc>
                  <a:spcPct val="150000"/>
                </a:lnSpc>
              </a:pPr>
              <a:endParaRPr lang="zh-CN" altLang="en-US" sz="3200" kern="0">
                <a:solidFill>
                  <a:sysClr val="windowText" lastClr="000000"/>
                </a:solidFill>
                <a:cs typeface="+mn-ea"/>
                <a:sym typeface="+mn-lt"/>
              </a:endParaRPr>
            </a:p>
          </p:txBody>
        </p:sp>
        <p:grpSp>
          <p:nvGrpSpPr>
            <p:cNvPr id="13" name="Group 14"/>
            <p:cNvGrpSpPr>
              <a:grpSpLocks/>
            </p:cNvGrpSpPr>
            <p:nvPr/>
          </p:nvGrpSpPr>
          <p:grpSpPr bwMode="auto">
            <a:xfrm>
              <a:off x="567" y="1044"/>
              <a:ext cx="85" cy="340"/>
              <a:chOff x="0" y="0"/>
              <a:chExt cx="85" cy="340"/>
            </a:xfrm>
          </p:grpSpPr>
          <p:sp>
            <p:nvSpPr>
              <p:cNvPr id="30" name="Rectangle 19"/>
              <p:cNvSpPr>
                <a:spLocks noChangeArrowheads="1"/>
              </p:cNvSpPr>
              <p:nvPr/>
            </p:nvSpPr>
            <p:spPr bwMode="auto">
              <a:xfrm>
                <a:off x="0" y="113"/>
                <a:ext cx="85" cy="8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170">
                  <a:lnSpc>
                    <a:spcPct val="150000"/>
                  </a:lnSpc>
                </a:pPr>
                <a:endParaRPr lang="zh-CN" altLang="en-US" sz="3200" kern="0">
                  <a:solidFill>
                    <a:sysClr val="windowText" lastClr="000000"/>
                  </a:solidFill>
                  <a:cs typeface="+mn-ea"/>
                  <a:sym typeface="+mn-lt"/>
                </a:endParaRPr>
              </a:p>
            </p:txBody>
          </p:sp>
          <p:sp>
            <p:nvSpPr>
              <p:cNvPr id="31" name="Line 20"/>
              <p:cNvSpPr>
                <a:spLocks noChangeShapeType="1"/>
              </p:cNvSpPr>
              <p:nvPr/>
            </p:nvSpPr>
            <p:spPr bwMode="auto">
              <a:xfrm>
                <a:off x="0" y="0"/>
                <a:ext cx="0" cy="3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lnSpc>
                    <a:spcPct val="150000"/>
                  </a:lnSpc>
                </a:pPr>
                <a:endParaRPr lang="zh-CN" altLang="en-US" sz="3200" kern="0">
                  <a:solidFill>
                    <a:sysClr val="windowText" lastClr="000000"/>
                  </a:solidFill>
                  <a:cs typeface="+mn-ea"/>
                  <a:sym typeface="+mn-lt"/>
                </a:endParaRPr>
              </a:p>
            </p:txBody>
          </p:sp>
          <p:sp>
            <p:nvSpPr>
              <p:cNvPr id="32" name="Line 21"/>
              <p:cNvSpPr>
                <a:spLocks noChangeShapeType="1"/>
              </p:cNvSpPr>
              <p:nvPr/>
            </p:nvSpPr>
            <p:spPr bwMode="auto">
              <a:xfrm>
                <a:off x="85" y="85"/>
                <a:ext cx="0" cy="17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lnSpc>
                    <a:spcPct val="150000"/>
                  </a:lnSpc>
                </a:pPr>
                <a:endParaRPr lang="zh-CN" altLang="en-US" sz="3200" kern="0">
                  <a:solidFill>
                    <a:sysClr val="windowText" lastClr="000000"/>
                  </a:solidFill>
                  <a:cs typeface="+mn-ea"/>
                  <a:sym typeface="+mn-lt"/>
                </a:endParaRPr>
              </a:p>
            </p:txBody>
          </p:sp>
        </p:grpSp>
        <p:grpSp>
          <p:nvGrpSpPr>
            <p:cNvPr id="14" name="Group 18"/>
            <p:cNvGrpSpPr>
              <a:grpSpLocks/>
            </p:cNvGrpSpPr>
            <p:nvPr/>
          </p:nvGrpSpPr>
          <p:grpSpPr bwMode="auto">
            <a:xfrm>
              <a:off x="998" y="1112"/>
              <a:ext cx="283" cy="170"/>
              <a:chOff x="0" y="0"/>
              <a:chExt cx="256" cy="142"/>
            </a:xfrm>
          </p:grpSpPr>
          <p:sp>
            <p:nvSpPr>
              <p:cNvPr id="27" name="Rectangle 15"/>
              <p:cNvSpPr>
                <a:spLocks noChangeArrowheads="1"/>
              </p:cNvSpPr>
              <p:nvPr/>
            </p:nvSpPr>
            <p:spPr bwMode="auto">
              <a:xfrm>
                <a:off x="29" y="0"/>
                <a:ext cx="226" cy="14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170">
                  <a:lnSpc>
                    <a:spcPct val="150000"/>
                  </a:lnSpc>
                </a:pPr>
                <a:endParaRPr lang="zh-CN" altLang="en-US" sz="3200" kern="0">
                  <a:solidFill>
                    <a:sysClr val="windowText" lastClr="000000"/>
                  </a:solidFill>
                  <a:cs typeface="+mn-ea"/>
                  <a:sym typeface="+mn-lt"/>
                </a:endParaRPr>
              </a:p>
            </p:txBody>
          </p:sp>
          <p:sp>
            <p:nvSpPr>
              <p:cNvPr id="28" name="Line 16"/>
              <p:cNvSpPr>
                <a:spLocks noChangeShapeType="1"/>
              </p:cNvSpPr>
              <p:nvPr/>
            </p:nvSpPr>
            <p:spPr bwMode="auto">
              <a:xfrm flipV="1">
                <a:off x="29" y="0"/>
                <a:ext cx="227" cy="8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lnSpc>
                    <a:spcPct val="150000"/>
                  </a:lnSpc>
                </a:pPr>
                <a:endParaRPr lang="zh-CN" altLang="en-US" sz="3200" kern="0">
                  <a:solidFill>
                    <a:sysClr val="windowText" lastClr="000000"/>
                  </a:solidFill>
                  <a:cs typeface="+mn-ea"/>
                  <a:sym typeface="+mn-lt"/>
                </a:endParaRPr>
              </a:p>
            </p:txBody>
          </p:sp>
          <p:sp>
            <p:nvSpPr>
              <p:cNvPr id="29" name="Oval 17"/>
              <p:cNvSpPr>
                <a:spLocks noChangeArrowheads="1"/>
              </p:cNvSpPr>
              <p:nvPr/>
            </p:nvSpPr>
            <p:spPr bwMode="auto">
              <a:xfrm>
                <a:off x="0" y="57"/>
                <a:ext cx="57" cy="56"/>
              </a:xfrm>
              <a:prstGeom prst="ellipse">
                <a:avLst/>
              </a:prstGeom>
              <a:solidFill>
                <a:srgbClr val="FF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170">
                  <a:lnSpc>
                    <a:spcPct val="150000"/>
                  </a:lnSpc>
                </a:pPr>
                <a:endParaRPr lang="zh-CN" altLang="en-US" sz="3200" kern="0">
                  <a:solidFill>
                    <a:sysClr val="windowText" lastClr="000000"/>
                  </a:solidFill>
                  <a:cs typeface="+mn-ea"/>
                  <a:sym typeface="+mn-lt"/>
                </a:endParaRPr>
              </a:p>
            </p:txBody>
          </p:sp>
        </p:grpSp>
        <p:grpSp>
          <p:nvGrpSpPr>
            <p:cNvPr id="15" name="Group 22"/>
            <p:cNvGrpSpPr>
              <a:grpSpLocks/>
            </p:cNvGrpSpPr>
            <p:nvPr/>
          </p:nvGrpSpPr>
          <p:grpSpPr bwMode="auto">
            <a:xfrm>
              <a:off x="1270" y="0"/>
              <a:ext cx="726" cy="363"/>
              <a:chOff x="0" y="0"/>
              <a:chExt cx="726" cy="363"/>
            </a:xfrm>
          </p:grpSpPr>
          <p:sp>
            <p:nvSpPr>
              <p:cNvPr id="23" name="Rectangle 181"/>
              <p:cNvSpPr>
                <a:spLocks noChangeArrowheads="1"/>
              </p:cNvSpPr>
              <p:nvPr/>
            </p:nvSpPr>
            <p:spPr bwMode="auto">
              <a:xfrm>
                <a:off x="0" y="0"/>
                <a:ext cx="726" cy="3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170">
                  <a:lnSpc>
                    <a:spcPct val="150000"/>
                  </a:lnSpc>
                </a:pPr>
                <a:endParaRPr lang="zh-CN" altLang="en-US" sz="3200" kern="0">
                  <a:solidFill>
                    <a:sysClr val="windowText" lastClr="000000"/>
                  </a:solidFill>
                  <a:cs typeface="+mn-ea"/>
                  <a:sym typeface="+mn-lt"/>
                </a:endParaRPr>
              </a:p>
            </p:txBody>
          </p:sp>
          <p:sp>
            <p:nvSpPr>
              <p:cNvPr id="24" name="Line 182"/>
              <p:cNvSpPr>
                <a:spLocks noChangeShapeType="1"/>
              </p:cNvSpPr>
              <p:nvPr/>
            </p:nvSpPr>
            <p:spPr bwMode="auto">
              <a:xfrm>
                <a:off x="227" y="0"/>
                <a:ext cx="45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lnSpc>
                    <a:spcPct val="150000"/>
                  </a:lnSpc>
                </a:pPr>
                <a:endParaRPr lang="zh-CN" altLang="en-US" sz="3200" kern="0">
                  <a:solidFill>
                    <a:sysClr val="windowText" lastClr="000000"/>
                  </a:solidFill>
                  <a:cs typeface="+mn-ea"/>
                  <a:sym typeface="+mn-lt"/>
                </a:endParaRPr>
              </a:p>
            </p:txBody>
          </p:sp>
          <p:sp>
            <p:nvSpPr>
              <p:cNvPr id="25" name="Line 183"/>
              <p:cNvSpPr>
                <a:spLocks noChangeShapeType="1"/>
              </p:cNvSpPr>
              <p:nvPr/>
            </p:nvSpPr>
            <p:spPr bwMode="auto">
              <a:xfrm>
                <a:off x="227" y="0"/>
                <a:ext cx="0" cy="227"/>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lnSpc>
                    <a:spcPct val="150000"/>
                  </a:lnSpc>
                </a:pPr>
                <a:endParaRPr lang="zh-CN" altLang="en-US" sz="3200" kern="0">
                  <a:solidFill>
                    <a:sysClr val="windowText" lastClr="000000"/>
                  </a:solidFill>
                  <a:cs typeface="+mn-ea"/>
                  <a:sym typeface="+mn-lt"/>
                </a:endParaRPr>
              </a:p>
            </p:txBody>
          </p:sp>
          <p:sp>
            <p:nvSpPr>
              <p:cNvPr id="26" name="Rectangle 184"/>
              <p:cNvSpPr>
                <a:spLocks noChangeArrowheads="1"/>
              </p:cNvSpPr>
              <p:nvPr/>
            </p:nvSpPr>
            <p:spPr bwMode="auto">
              <a:xfrm>
                <a:off x="0" y="227"/>
                <a:ext cx="453" cy="136"/>
              </a:xfrm>
              <a:prstGeom prst="rect">
                <a:avLst/>
              </a:prstGeom>
              <a:solidFill>
                <a:srgbClr val="FFFF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170">
                  <a:lnSpc>
                    <a:spcPct val="150000"/>
                  </a:lnSpc>
                </a:pPr>
                <a:endParaRPr lang="zh-CN" altLang="en-US" sz="3200" kern="0">
                  <a:solidFill>
                    <a:sysClr val="windowText" lastClr="000000"/>
                  </a:solidFill>
                  <a:cs typeface="+mn-ea"/>
                  <a:sym typeface="+mn-lt"/>
                </a:endParaRPr>
              </a:p>
            </p:txBody>
          </p:sp>
        </p:grpSp>
        <p:grpSp>
          <p:nvGrpSpPr>
            <p:cNvPr id="16" name="Group 27"/>
            <p:cNvGrpSpPr>
              <a:grpSpLocks/>
            </p:cNvGrpSpPr>
            <p:nvPr/>
          </p:nvGrpSpPr>
          <p:grpSpPr bwMode="auto">
            <a:xfrm>
              <a:off x="0" y="451"/>
              <a:ext cx="305" cy="367"/>
              <a:chOff x="0" y="-39"/>
              <a:chExt cx="305" cy="367"/>
            </a:xfrm>
          </p:grpSpPr>
          <p:sp>
            <p:nvSpPr>
              <p:cNvPr id="21" name="Oval 197"/>
              <p:cNvSpPr>
                <a:spLocks noChangeArrowheads="1"/>
              </p:cNvSpPr>
              <p:nvPr/>
            </p:nvSpPr>
            <p:spPr bwMode="auto">
              <a:xfrm>
                <a:off x="0" y="32"/>
                <a:ext cx="295" cy="295"/>
              </a:xfrm>
              <a:prstGeom prst="ellipse">
                <a:avLst/>
              </a:prstGeom>
              <a:solidFill>
                <a:srgbClr val="FFFF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170">
                  <a:lnSpc>
                    <a:spcPct val="150000"/>
                  </a:lnSpc>
                </a:pPr>
                <a:endParaRPr lang="zh-CN" altLang="en-US" sz="3200" kern="0">
                  <a:solidFill>
                    <a:sysClr val="windowText" lastClr="000000"/>
                  </a:solidFill>
                  <a:cs typeface="+mn-ea"/>
                  <a:sym typeface="+mn-lt"/>
                </a:endParaRPr>
              </a:p>
            </p:txBody>
          </p:sp>
          <p:sp>
            <p:nvSpPr>
              <p:cNvPr id="22" name="Text Box 198"/>
              <p:cNvSpPr txBox="1">
                <a:spLocks noChangeArrowheads="1"/>
              </p:cNvSpPr>
              <p:nvPr/>
            </p:nvSpPr>
            <p:spPr bwMode="auto">
              <a:xfrm>
                <a:off x="12" y="-39"/>
                <a:ext cx="293"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defTabSz="1219170" eaLnBrk="1" hangingPunct="1">
                  <a:lnSpc>
                    <a:spcPct val="150000"/>
                  </a:lnSpc>
                </a:pPr>
                <a:r>
                  <a:rPr lang="en-US" sz="2667" kern="0" dirty="0">
                    <a:solidFill>
                      <a:srgbClr val="000000"/>
                    </a:solidFill>
                    <a:latin typeface="+mn-lt"/>
                    <a:ea typeface="+mn-ea"/>
                    <a:cs typeface="+mn-ea"/>
                    <a:sym typeface="+mn-lt"/>
                  </a:rPr>
                  <a:t>A</a:t>
                </a:r>
              </a:p>
            </p:txBody>
          </p:sp>
        </p:grpSp>
        <p:sp>
          <p:nvSpPr>
            <p:cNvPr id="17" name="Text Box 4"/>
            <p:cNvSpPr txBox="1">
              <a:spLocks noChangeArrowheads="1"/>
            </p:cNvSpPr>
            <p:nvPr/>
          </p:nvSpPr>
          <p:spPr bwMode="auto">
            <a:xfrm>
              <a:off x="1306" y="352"/>
              <a:ext cx="383"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defTabSz="1219170" eaLnBrk="1" hangingPunct="1">
                <a:lnSpc>
                  <a:spcPct val="150000"/>
                </a:lnSpc>
              </a:pPr>
              <a:r>
                <a:rPr lang="en-US" sz="2667" i="1" kern="0" dirty="0">
                  <a:solidFill>
                    <a:srgbClr val="000000"/>
                  </a:solidFill>
                  <a:latin typeface="+mn-lt"/>
                  <a:ea typeface="+mn-ea"/>
                  <a:cs typeface="+mn-ea"/>
                  <a:sym typeface="+mn-lt"/>
                </a:rPr>
                <a:t>R'</a:t>
              </a:r>
            </a:p>
          </p:txBody>
        </p:sp>
        <p:sp>
          <p:nvSpPr>
            <p:cNvPr id="18" name="AutoShape 31"/>
            <p:cNvSpPr>
              <a:spLocks noChangeArrowheads="1"/>
            </p:cNvSpPr>
            <p:nvPr/>
          </p:nvSpPr>
          <p:spPr bwMode="auto">
            <a:xfrm>
              <a:off x="409" y="136"/>
              <a:ext cx="288" cy="288"/>
            </a:xfrm>
            <a:prstGeom prst="flowChartSummingJunction">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170">
                <a:lnSpc>
                  <a:spcPct val="150000"/>
                </a:lnSpc>
              </a:pPr>
              <a:endParaRPr lang="zh-CN" altLang="en-US" sz="3200" kern="0">
                <a:solidFill>
                  <a:sysClr val="windowText" lastClr="000000"/>
                </a:solidFill>
                <a:cs typeface="+mn-ea"/>
                <a:sym typeface="+mn-lt"/>
              </a:endParaRPr>
            </a:p>
          </p:txBody>
        </p:sp>
        <p:sp>
          <p:nvSpPr>
            <p:cNvPr id="19" name="Line 32"/>
            <p:cNvSpPr>
              <a:spLocks noChangeShapeType="1"/>
            </p:cNvSpPr>
            <p:nvPr/>
          </p:nvSpPr>
          <p:spPr bwMode="auto">
            <a:xfrm>
              <a:off x="1951" y="0"/>
              <a:ext cx="0" cy="40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lnSpc>
                  <a:spcPct val="150000"/>
                </a:lnSpc>
              </a:pPr>
              <a:endParaRPr lang="zh-CN" altLang="en-US" sz="3200" kern="0">
                <a:solidFill>
                  <a:sysClr val="windowText" lastClr="000000"/>
                </a:solidFill>
                <a:cs typeface="+mn-ea"/>
                <a:sym typeface="+mn-lt"/>
              </a:endParaRPr>
            </a:p>
          </p:txBody>
        </p:sp>
        <p:sp>
          <p:nvSpPr>
            <p:cNvPr id="20" name="Text Box 4"/>
            <p:cNvSpPr txBox="1">
              <a:spLocks noChangeArrowheads="1"/>
            </p:cNvSpPr>
            <p:nvPr/>
          </p:nvSpPr>
          <p:spPr bwMode="auto">
            <a:xfrm>
              <a:off x="652" y="-104"/>
              <a:ext cx="317"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defTabSz="1219170" eaLnBrk="1" hangingPunct="1">
                <a:lnSpc>
                  <a:spcPct val="150000"/>
                </a:lnSpc>
              </a:pPr>
              <a:r>
                <a:rPr lang="en-US" sz="2667" kern="0" dirty="0">
                  <a:solidFill>
                    <a:srgbClr val="000000"/>
                  </a:solidFill>
                  <a:latin typeface="+mn-lt"/>
                  <a:ea typeface="+mn-ea"/>
                  <a:cs typeface="+mn-ea"/>
                  <a:sym typeface="+mn-lt"/>
                </a:rPr>
                <a:t>L</a:t>
              </a:r>
            </a:p>
          </p:txBody>
        </p:sp>
      </p:grpSp>
      <p:sp>
        <p:nvSpPr>
          <p:cNvPr id="33" name="Arc 34"/>
          <p:cNvSpPr>
            <a:spLocks/>
          </p:cNvSpPr>
          <p:nvPr/>
        </p:nvSpPr>
        <p:spPr bwMode="auto">
          <a:xfrm>
            <a:off x="3825120" y="5026161"/>
            <a:ext cx="369061" cy="4279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chemeClr val="tx1"/>
            </a:solidFill>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170">
              <a:lnSpc>
                <a:spcPct val="150000"/>
              </a:lnSpc>
            </a:pPr>
            <a:endParaRPr lang="zh-CN" altLang="en-US" sz="3200" kern="0">
              <a:solidFill>
                <a:sysClr val="windowText" lastClr="000000"/>
              </a:solidFill>
              <a:cs typeface="+mn-ea"/>
              <a:sym typeface="+mn-lt"/>
            </a:endParaRPr>
          </a:p>
        </p:txBody>
      </p:sp>
      <p:grpSp>
        <p:nvGrpSpPr>
          <p:cNvPr id="3" name="组合 2"/>
          <p:cNvGrpSpPr/>
          <p:nvPr/>
        </p:nvGrpSpPr>
        <p:grpSpPr>
          <a:xfrm>
            <a:off x="6433267" y="3776658"/>
            <a:ext cx="4060677" cy="1461506"/>
            <a:chOff x="4239883" y="2397282"/>
            <a:chExt cx="4408697" cy="1586762"/>
          </a:xfrm>
        </p:grpSpPr>
        <p:sp>
          <p:nvSpPr>
            <p:cNvPr id="34" name="Rectangle 8"/>
            <p:cNvSpPr>
              <a:spLocks noChangeArrowheads="1"/>
            </p:cNvSpPr>
            <p:nvPr/>
          </p:nvSpPr>
          <p:spPr bwMode="auto">
            <a:xfrm>
              <a:off x="4239883" y="2625643"/>
              <a:ext cx="715648" cy="400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r>
                <a:rPr lang="zh-CN" altLang="en-US" b="1" kern="0" dirty="0">
                  <a:cs typeface="+mn-ea"/>
                  <a:sym typeface="+mn-lt"/>
                </a:rPr>
                <a:t>解：</a:t>
              </a:r>
            </a:p>
          </p:txBody>
        </p:sp>
        <p:grpSp>
          <p:nvGrpSpPr>
            <p:cNvPr id="40" name="组合 39"/>
            <p:cNvGrpSpPr/>
            <p:nvPr/>
          </p:nvGrpSpPr>
          <p:grpSpPr>
            <a:xfrm>
              <a:off x="4775412" y="3453178"/>
              <a:ext cx="3873168" cy="530866"/>
              <a:chOff x="5088298" y="2774797"/>
              <a:chExt cx="3873168" cy="530866"/>
            </a:xfrm>
          </p:grpSpPr>
          <p:sp>
            <p:nvSpPr>
              <p:cNvPr id="35" name="Rectangle 10"/>
              <p:cNvSpPr>
                <a:spLocks noChangeArrowheads="1"/>
              </p:cNvSpPr>
              <p:nvPr/>
            </p:nvSpPr>
            <p:spPr bwMode="auto">
              <a:xfrm>
                <a:off x="5088298" y="2774797"/>
                <a:ext cx="971486" cy="501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r>
                  <a:rPr lang="en-US" altLang="zh-CN" sz="2400" i="1" kern="0" dirty="0">
                    <a:cs typeface="+mn-ea"/>
                    <a:sym typeface="+mn-lt"/>
                  </a:rPr>
                  <a:t>U=IR</a:t>
                </a:r>
              </a:p>
            </p:txBody>
          </p:sp>
          <p:sp>
            <p:nvSpPr>
              <p:cNvPr id="36" name="Rectangle 11"/>
              <p:cNvSpPr>
                <a:spLocks noChangeArrowheads="1"/>
              </p:cNvSpPr>
              <p:nvPr/>
            </p:nvSpPr>
            <p:spPr bwMode="auto">
              <a:xfrm>
                <a:off x="6027737" y="2804432"/>
                <a:ext cx="2040084" cy="501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r>
                  <a:rPr lang="en-US" altLang="zh-CN" sz="2400" kern="0" dirty="0">
                    <a:cs typeface="+mn-ea"/>
                    <a:sym typeface="+mn-lt"/>
                  </a:rPr>
                  <a:t>=0.6A×20Ω</a:t>
                </a:r>
              </a:p>
            </p:txBody>
          </p:sp>
          <p:sp>
            <p:nvSpPr>
              <p:cNvPr id="38" name="Rectangle 13"/>
              <p:cNvSpPr>
                <a:spLocks noChangeArrowheads="1"/>
              </p:cNvSpPr>
              <p:nvPr/>
            </p:nvSpPr>
            <p:spPr bwMode="auto">
              <a:xfrm>
                <a:off x="7970837" y="2804432"/>
                <a:ext cx="990629" cy="501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r>
                  <a:rPr lang="en-US" altLang="zh-CN" sz="2400" kern="0" dirty="0">
                    <a:cs typeface="+mn-ea"/>
                    <a:sym typeface="+mn-lt"/>
                  </a:rPr>
                  <a:t>=12V</a:t>
                </a:r>
              </a:p>
            </p:txBody>
          </p:sp>
        </p:grpSp>
        <p:grpSp>
          <p:nvGrpSpPr>
            <p:cNvPr id="45" name="组合 44"/>
            <p:cNvGrpSpPr/>
            <p:nvPr/>
          </p:nvGrpSpPr>
          <p:grpSpPr>
            <a:xfrm>
              <a:off x="4904467" y="2397282"/>
              <a:ext cx="1943100" cy="902216"/>
              <a:chOff x="4939391" y="2323996"/>
              <a:chExt cx="1943100" cy="902216"/>
            </a:xfrm>
          </p:grpSpPr>
          <p:sp>
            <p:nvSpPr>
              <p:cNvPr id="41" name="Text Box 9"/>
              <p:cNvSpPr txBox="1">
                <a:spLocks noChangeArrowheads="1"/>
              </p:cNvSpPr>
              <p:nvPr/>
            </p:nvSpPr>
            <p:spPr bwMode="auto">
              <a:xfrm>
                <a:off x="4939391" y="2504971"/>
                <a:ext cx="1260475" cy="501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spcBef>
                    <a:spcPct val="50000"/>
                  </a:spcBef>
                </a:pPr>
                <a:r>
                  <a:rPr lang="zh-CN" altLang="en-US" sz="2400" kern="0" dirty="0">
                    <a:cs typeface="+mn-ea"/>
                    <a:sym typeface="+mn-lt"/>
                  </a:rPr>
                  <a:t>根据</a:t>
                </a:r>
              </a:p>
            </p:txBody>
          </p:sp>
          <p:sp>
            <p:nvSpPr>
              <p:cNvPr id="42" name="Rectangle 37"/>
              <p:cNvSpPr>
                <a:spLocks noChangeArrowheads="1"/>
              </p:cNvSpPr>
              <p:nvPr/>
            </p:nvSpPr>
            <p:spPr bwMode="auto">
              <a:xfrm>
                <a:off x="5802991" y="2539896"/>
                <a:ext cx="1079500" cy="501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19170"/>
                <a:r>
                  <a:rPr lang="en-US" sz="2400" i="1" kern="0" dirty="0">
                    <a:cs typeface="+mn-ea"/>
                    <a:sym typeface="+mn-lt"/>
                  </a:rPr>
                  <a:t>I</a:t>
                </a:r>
                <a:r>
                  <a:rPr lang="en-US" altLang="zh-CN" sz="2400" i="1" kern="0" dirty="0">
                    <a:cs typeface="+mn-ea"/>
                    <a:sym typeface="+mn-lt"/>
                  </a:rPr>
                  <a:t> </a:t>
                </a:r>
                <a:r>
                  <a:rPr lang="en-US" sz="2400" kern="0" dirty="0">
                    <a:cs typeface="+mn-ea"/>
                    <a:sym typeface="+mn-lt"/>
                  </a:rPr>
                  <a:t>=</a:t>
                </a:r>
                <a:endParaRPr lang="en-US" altLang="zh-CN" sz="2400" kern="0" dirty="0">
                  <a:cs typeface="+mn-ea"/>
                  <a:sym typeface="+mn-lt"/>
                </a:endParaRPr>
              </a:p>
            </p:txBody>
          </p:sp>
          <p:sp>
            <p:nvSpPr>
              <p:cNvPr id="43" name="Rectangle 38"/>
              <p:cNvSpPr>
                <a:spLocks noChangeArrowheads="1"/>
              </p:cNvSpPr>
              <p:nvPr/>
            </p:nvSpPr>
            <p:spPr bwMode="auto">
              <a:xfrm>
                <a:off x="6414179" y="2323996"/>
                <a:ext cx="442407" cy="902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r>
                  <a:rPr lang="en-US" altLang="zh-CN" sz="2400" i="1" kern="0">
                    <a:cs typeface="+mn-ea"/>
                    <a:sym typeface="+mn-lt"/>
                  </a:rPr>
                  <a:t>U</a:t>
                </a:r>
              </a:p>
              <a:p>
                <a:pPr defTabSz="1219170"/>
                <a:r>
                  <a:rPr lang="en-US" altLang="zh-CN" sz="2400" i="1" kern="0">
                    <a:cs typeface="+mn-ea"/>
                    <a:sym typeface="+mn-lt"/>
                  </a:rPr>
                  <a:t>R</a:t>
                </a:r>
              </a:p>
            </p:txBody>
          </p:sp>
          <p:sp>
            <p:nvSpPr>
              <p:cNvPr id="44" name="Line 39"/>
              <p:cNvSpPr>
                <a:spLocks noChangeShapeType="1"/>
              </p:cNvSpPr>
              <p:nvPr/>
            </p:nvSpPr>
            <p:spPr bwMode="auto">
              <a:xfrm>
                <a:off x="6414179" y="2792309"/>
                <a:ext cx="43338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170"/>
                <a:endParaRPr lang="zh-CN" altLang="en-US" sz="1400" kern="0">
                  <a:cs typeface="+mn-ea"/>
                  <a:sym typeface="+mn-lt"/>
                </a:endParaRPr>
              </a:p>
            </p:txBody>
          </p:sp>
        </p:grpSp>
        <p:sp>
          <p:nvSpPr>
            <p:cNvPr id="46" name="Rectangle 8"/>
            <p:cNvSpPr>
              <a:spLocks noChangeArrowheads="1"/>
            </p:cNvSpPr>
            <p:nvPr/>
          </p:nvSpPr>
          <p:spPr bwMode="auto">
            <a:xfrm>
              <a:off x="6866871" y="2597343"/>
              <a:ext cx="973225" cy="400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219170"/>
              <a:r>
                <a:rPr lang="zh-CN" altLang="en-US" b="1" kern="0" dirty="0">
                  <a:cs typeface="+mn-ea"/>
                  <a:sym typeface="+mn-lt"/>
                </a:rPr>
                <a:t>可得：</a:t>
              </a:r>
            </a:p>
          </p:txBody>
        </p:sp>
      </p:grpSp>
      <p:sp>
        <p:nvSpPr>
          <p:cNvPr id="47" name="文本框 46">
            <a:extLst>
              <a:ext uri="{FF2B5EF4-FFF2-40B4-BE49-F238E27FC236}">
                <a16:creationId xmlns:a16="http://schemas.microsoft.com/office/drawing/2014/main" id="{E9D549EF-219F-48F8-8F67-5B65172A3D38}"/>
              </a:ext>
            </a:extLst>
          </p:cNvPr>
          <p:cNvSpPr txBox="1"/>
          <p:nvPr/>
        </p:nvSpPr>
        <p:spPr>
          <a:xfrm>
            <a:off x="1181101" y="448128"/>
            <a:ext cx="3134191" cy="523220"/>
          </a:xfrm>
          <a:prstGeom prst="rect">
            <a:avLst/>
          </a:prstGeom>
          <a:noFill/>
        </p:spPr>
        <p:txBody>
          <a:bodyPr wrap="none" rtlCol="0">
            <a:spAutoFit/>
          </a:bodyPr>
          <a:lstStyle/>
          <a:p>
            <a:r>
              <a:rPr lang="zh-CN" altLang="en-US" sz="2800" b="1" dirty="0">
                <a:cs typeface="+mn-ea"/>
                <a:sym typeface="+mn-lt"/>
              </a:rPr>
              <a:t>二、应用欧姆定律</a:t>
            </a:r>
          </a:p>
        </p:txBody>
      </p:sp>
    </p:spTree>
    <p:extLst>
      <p:ext uri="{BB962C8B-B14F-4D97-AF65-F5344CB8AC3E}">
        <p14:creationId xmlns:p14="http://schemas.microsoft.com/office/powerpoint/2010/main" val="6957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autoUpdateAnimBg="0"/>
      <p:bldP spid="3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办公资源网：www.bangongziyuan.com">
  <a:themeElements>
    <a:clrScheme name="红橙色">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ngpugky">
      <a:majorFont>
        <a:latin typeface="Arial" panose="020F0302020204030204"/>
        <a:ea typeface="思源黑体 CN Regular"/>
        <a:cs typeface=""/>
      </a:majorFont>
      <a:minorFont>
        <a:latin typeface="Arial" panose="020F0502020204030204"/>
        <a:ea typeface="思源黑体 CN Regular"/>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TotalTime>
  <Words>1347</Words>
  <Application>Microsoft Office PowerPoint</Application>
  <PresentationFormat>宽屏</PresentationFormat>
  <Paragraphs>150</Paragraphs>
  <Slides>18</Slides>
  <Notes>4</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3</vt:i4>
      </vt:variant>
      <vt:variant>
        <vt:lpstr>幻灯片标题</vt:lpstr>
      </vt:variant>
      <vt:variant>
        <vt:i4>18</vt:i4>
      </vt:variant>
    </vt:vector>
  </HeadingPairs>
  <TitlesOfParts>
    <vt:vector size="25" baseType="lpstr">
      <vt:lpstr>FandolFang R</vt:lpstr>
      <vt:lpstr>思源黑体 CN Light</vt:lpstr>
      <vt:lpstr>Arial</vt:lpstr>
      <vt:lpstr>办公资源网：www.bangongziyuan.com</vt:lpstr>
      <vt:lpstr>Flash.Movie</vt:lpstr>
      <vt:lpstr>Equation</vt:lpstr>
      <vt:lpstr>Microsoft 公式 3.0</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天 下</cp:lastModifiedBy>
  <cp:revision>2</cp:revision>
  <dcterms:created xsi:type="dcterms:W3CDTF">2020-05-16T15:09:13Z</dcterms:created>
  <dcterms:modified xsi:type="dcterms:W3CDTF">2021-01-09T09:55:49Z</dcterms:modified>
</cp:coreProperties>
</file>