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3"/>
  </p:notesMasterIdLst>
  <p:sldIdLst>
    <p:sldId id="289" r:id="rId2"/>
    <p:sldId id="291" r:id="rId3"/>
    <p:sldId id="270" r:id="rId4"/>
    <p:sldId id="292" r:id="rId5"/>
    <p:sldId id="307" r:id="rId6"/>
    <p:sldId id="296" r:id="rId7"/>
    <p:sldId id="295" r:id="rId8"/>
    <p:sldId id="294" r:id="rId9"/>
    <p:sldId id="298" r:id="rId10"/>
    <p:sldId id="299" r:id="rId11"/>
    <p:sldId id="308" r:id="rId12"/>
    <p:sldId id="301" r:id="rId13"/>
    <p:sldId id="304" r:id="rId14"/>
    <p:sldId id="303" r:id="rId15"/>
    <p:sldId id="316" r:id="rId16"/>
    <p:sldId id="309" r:id="rId17"/>
    <p:sldId id="310" r:id="rId18"/>
    <p:sldId id="314" r:id="rId19"/>
    <p:sldId id="315" r:id="rId20"/>
    <p:sldId id="290" r:id="rId21"/>
    <p:sldId id="287" r:id="rId22"/>
  </p:sldIdLst>
  <p:sldSz cx="12192000" cy="6858000"/>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63"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4C22"/>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1290" y="882"/>
      </p:cViewPr>
      <p:guideLst>
        <p:guide pos="416"/>
        <p:guide pos="7256"/>
        <p:guide orient="horz" pos="663"/>
        <p:guide orient="horz" pos="712"/>
        <p:guide orient="horz" pos="3928"/>
        <p:guide orient="horz"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EFC0A7B0-C9FC-4C23-A316-91FD814EC37E}" type="datetimeFigureOut">
              <a:rPr lang="zh-CN" altLang="en-US" smtClean="0"/>
              <a:pPr/>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6BD7C655-110B-4235-86F0-3B60927A4885}" type="slidenum">
              <a:rPr lang="zh-CN" altLang="en-US" smtClean="0"/>
              <a:pPr/>
              <a:t>‹#›</a:t>
            </a:fld>
            <a:endParaRPr lang="zh-CN" altLang="en-US" dirty="0"/>
          </a:p>
        </p:txBody>
      </p:sp>
    </p:spTree>
    <p:extLst>
      <p:ext uri="{BB962C8B-B14F-4D97-AF65-F5344CB8AC3E}">
        <p14:creationId xmlns:p14="http://schemas.microsoft.com/office/powerpoint/2010/main" val="15927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D7C655-110B-4235-86F0-3B60927A4885}" type="slidenum">
              <a:rPr lang="zh-CN" altLang="en-US" smtClean="0"/>
              <a:t>1</a:t>
            </a:fld>
            <a:endParaRPr lang="zh-CN" altLang="en-US"/>
          </a:p>
        </p:txBody>
      </p:sp>
    </p:spTree>
    <p:extLst>
      <p:ext uri="{BB962C8B-B14F-4D97-AF65-F5344CB8AC3E}">
        <p14:creationId xmlns:p14="http://schemas.microsoft.com/office/powerpoint/2010/main" val="2076099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D7C655-110B-4235-86F0-3B60927A4885}" type="slidenum">
              <a:rPr lang="zh-CN" altLang="en-US" smtClean="0"/>
              <a:t>2</a:t>
            </a:fld>
            <a:endParaRPr lang="zh-CN" altLang="en-US"/>
          </a:p>
        </p:txBody>
      </p:sp>
    </p:spTree>
    <p:extLst>
      <p:ext uri="{BB962C8B-B14F-4D97-AF65-F5344CB8AC3E}">
        <p14:creationId xmlns:p14="http://schemas.microsoft.com/office/powerpoint/2010/main" val="2136394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46215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D7C655-110B-4235-86F0-3B60927A4885}" type="slidenum">
              <a:rPr lang="zh-CN" altLang="en-US" smtClean="0"/>
              <a:t>20</a:t>
            </a:fld>
            <a:endParaRPr lang="zh-CN" altLang="en-US"/>
          </a:p>
        </p:txBody>
      </p:sp>
    </p:spTree>
    <p:extLst>
      <p:ext uri="{BB962C8B-B14F-4D97-AF65-F5344CB8AC3E}">
        <p14:creationId xmlns:p14="http://schemas.microsoft.com/office/powerpoint/2010/main" val="627626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636723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F763277-0DB9-4734-870F-A6256D3CE238}"/>
              </a:ext>
            </a:extLst>
          </p:cNvPr>
          <p:cNvSpPr>
            <a:spLocks noGrp="1"/>
          </p:cNvSpPr>
          <p:nvPr>
            <p:ph type="pic" sz="quarter" idx="10"/>
          </p:nvPr>
        </p:nvSpPr>
        <p:spPr>
          <a:xfrm>
            <a:off x="5696262" y="2314732"/>
            <a:ext cx="2102370" cy="2102370"/>
          </a:xfrm>
          <a:custGeom>
            <a:avLst/>
            <a:gdLst>
              <a:gd name="connsiteX0" fmla="*/ 0 w 2102370"/>
              <a:gd name="connsiteY0" fmla="*/ 0 h 2102370"/>
              <a:gd name="connsiteX1" fmla="*/ 2102370 w 2102370"/>
              <a:gd name="connsiteY1" fmla="*/ 0 h 2102370"/>
              <a:gd name="connsiteX2" fmla="*/ 2102370 w 2102370"/>
              <a:gd name="connsiteY2" fmla="*/ 2102370 h 2102370"/>
              <a:gd name="connsiteX3" fmla="*/ 0 w 2102370"/>
              <a:gd name="connsiteY3" fmla="*/ 2102370 h 2102370"/>
            </a:gdLst>
            <a:ahLst/>
            <a:cxnLst>
              <a:cxn ang="0">
                <a:pos x="connsiteX0" y="connsiteY0"/>
              </a:cxn>
              <a:cxn ang="0">
                <a:pos x="connsiteX1" y="connsiteY1"/>
              </a:cxn>
              <a:cxn ang="0">
                <a:pos x="connsiteX2" y="connsiteY2"/>
              </a:cxn>
              <a:cxn ang="0">
                <a:pos x="connsiteX3" y="connsiteY3"/>
              </a:cxn>
            </a:cxnLst>
            <a:rect l="l" t="t" r="r" b="b"/>
            <a:pathLst>
              <a:path w="2102370" h="2102370">
                <a:moveTo>
                  <a:pt x="0" y="0"/>
                </a:moveTo>
                <a:lnTo>
                  <a:pt x="2102370" y="0"/>
                </a:lnTo>
                <a:lnTo>
                  <a:pt x="2102370" y="2102370"/>
                </a:lnTo>
                <a:lnTo>
                  <a:pt x="0" y="2102370"/>
                </a:lnTo>
                <a:close/>
              </a:path>
            </a:pathLst>
          </a:custGeom>
        </p:spPr>
        <p:txBody>
          <a:bodyPr wrap="square">
            <a:noAutofit/>
          </a:bodyPr>
          <a:lstStyle>
            <a:lvl1pPr>
              <a:defRPr sz="1400"/>
            </a:lvl1pPr>
          </a:lstStyle>
          <a:p>
            <a:endParaRPr lang="en-US"/>
          </a:p>
        </p:txBody>
      </p:sp>
      <p:sp>
        <p:nvSpPr>
          <p:cNvPr id="13" name="Picture Placeholder 12">
            <a:extLst>
              <a:ext uri="{FF2B5EF4-FFF2-40B4-BE49-F238E27FC236}">
                <a16:creationId xmlns:a16="http://schemas.microsoft.com/office/drawing/2014/main" id="{C49441E2-144C-4857-9763-D4B3FDCF3415}"/>
              </a:ext>
            </a:extLst>
          </p:cNvPr>
          <p:cNvSpPr>
            <a:spLocks noGrp="1"/>
          </p:cNvSpPr>
          <p:nvPr>
            <p:ph type="pic" sz="quarter" idx="11"/>
          </p:nvPr>
        </p:nvSpPr>
        <p:spPr>
          <a:xfrm>
            <a:off x="8217108" y="539646"/>
            <a:ext cx="1993692" cy="1993692"/>
          </a:xfrm>
          <a:custGeom>
            <a:avLst/>
            <a:gdLst>
              <a:gd name="connsiteX0" fmla="*/ 0 w 1993692"/>
              <a:gd name="connsiteY0" fmla="*/ 0 h 1993692"/>
              <a:gd name="connsiteX1" fmla="*/ 1993692 w 1993692"/>
              <a:gd name="connsiteY1" fmla="*/ 0 h 1993692"/>
              <a:gd name="connsiteX2" fmla="*/ 1993692 w 1993692"/>
              <a:gd name="connsiteY2" fmla="*/ 1993692 h 1993692"/>
              <a:gd name="connsiteX3" fmla="*/ 0 w 1993692"/>
              <a:gd name="connsiteY3" fmla="*/ 1993692 h 1993692"/>
            </a:gdLst>
            <a:ahLst/>
            <a:cxnLst>
              <a:cxn ang="0">
                <a:pos x="connsiteX0" y="connsiteY0"/>
              </a:cxn>
              <a:cxn ang="0">
                <a:pos x="connsiteX1" y="connsiteY1"/>
              </a:cxn>
              <a:cxn ang="0">
                <a:pos x="connsiteX2" y="connsiteY2"/>
              </a:cxn>
              <a:cxn ang="0">
                <a:pos x="connsiteX3" y="connsiteY3"/>
              </a:cxn>
            </a:cxnLst>
            <a:rect l="l" t="t" r="r" b="b"/>
            <a:pathLst>
              <a:path w="1993692" h="1993692">
                <a:moveTo>
                  <a:pt x="0" y="0"/>
                </a:moveTo>
                <a:lnTo>
                  <a:pt x="1993692" y="0"/>
                </a:lnTo>
                <a:lnTo>
                  <a:pt x="1993692" y="1993692"/>
                </a:lnTo>
                <a:lnTo>
                  <a:pt x="0" y="1993692"/>
                </a:lnTo>
                <a:close/>
              </a:path>
            </a:pathLst>
          </a:custGeom>
        </p:spPr>
        <p:txBody>
          <a:bodyPr wrap="square">
            <a:noAutofit/>
          </a:bodyPr>
          <a:lstStyle>
            <a:lvl1pPr>
              <a:defRPr sz="1400"/>
            </a:lvl1pPr>
          </a:lstStyle>
          <a:p>
            <a:endParaRPr lang="en-US"/>
          </a:p>
        </p:txBody>
      </p:sp>
      <p:sp>
        <p:nvSpPr>
          <p:cNvPr id="11" name="Picture Placeholder 10">
            <a:extLst>
              <a:ext uri="{FF2B5EF4-FFF2-40B4-BE49-F238E27FC236}">
                <a16:creationId xmlns:a16="http://schemas.microsoft.com/office/drawing/2014/main" id="{5D363D9E-BF52-4080-B578-31422D0223DA}"/>
              </a:ext>
            </a:extLst>
          </p:cNvPr>
          <p:cNvSpPr>
            <a:spLocks noGrp="1"/>
          </p:cNvSpPr>
          <p:nvPr>
            <p:ph type="pic" sz="quarter" idx="12"/>
          </p:nvPr>
        </p:nvSpPr>
        <p:spPr>
          <a:xfrm>
            <a:off x="8217108" y="3019268"/>
            <a:ext cx="2620780" cy="2522630"/>
          </a:xfrm>
          <a:custGeom>
            <a:avLst/>
            <a:gdLst>
              <a:gd name="connsiteX0" fmla="*/ 0 w 2620780"/>
              <a:gd name="connsiteY0" fmla="*/ 0 h 2522630"/>
              <a:gd name="connsiteX1" fmla="*/ 2620780 w 2620780"/>
              <a:gd name="connsiteY1" fmla="*/ 0 h 2522630"/>
              <a:gd name="connsiteX2" fmla="*/ 2620780 w 2620780"/>
              <a:gd name="connsiteY2" fmla="*/ 2522630 h 2522630"/>
              <a:gd name="connsiteX3" fmla="*/ 0 w 2620780"/>
              <a:gd name="connsiteY3" fmla="*/ 2522630 h 2522630"/>
            </a:gdLst>
            <a:ahLst/>
            <a:cxnLst>
              <a:cxn ang="0">
                <a:pos x="connsiteX0" y="connsiteY0"/>
              </a:cxn>
              <a:cxn ang="0">
                <a:pos x="connsiteX1" y="connsiteY1"/>
              </a:cxn>
              <a:cxn ang="0">
                <a:pos x="connsiteX2" y="connsiteY2"/>
              </a:cxn>
              <a:cxn ang="0">
                <a:pos x="connsiteX3" y="connsiteY3"/>
              </a:cxn>
            </a:cxnLst>
            <a:rect l="l" t="t" r="r" b="b"/>
            <a:pathLst>
              <a:path w="2620780" h="2522630">
                <a:moveTo>
                  <a:pt x="0" y="0"/>
                </a:moveTo>
                <a:lnTo>
                  <a:pt x="2620780" y="0"/>
                </a:lnTo>
                <a:lnTo>
                  <a:pt x="2620780" y="2522630"/>
                </a:lnTo>
                <a:lnTo>
                  <a:pt x="0" y="2522630"/>
                </a:lnTo>
                <a:close/>
              </a:path>
            </a:pathLst>
          </a:custGeom>
        </p:spPr>
        <p:txBody>
          <a:bodyPr wrap="square">
            <a:noAutofit/>
          </a:bodyPr>
          <a:lstStyle>
            <a:lvl1pPr>
              <a:defRPr sz="1400"/>
            </a:lvl1pPr>
          </a:lstStyle>
          <a:p>
            <a:endParaRPr lang="en-US"/>
          </a:p>
        </p:txBody>
      </p:sp>
    </p:spTree>
    <p:extLst>
      <p:ext uri="{BB962C8B-B14F-4D97-AF65-F5344CB8AC3E}">
        <p14:creationId xmlns:p14="http://schemas.microsoft.com/office/powerpoint/2010/main" val="119427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8C0D83F-46A5-4953-9E18-4E9F5DC0C311}"/>
              </a:ext>
            </a:extLst>
          </p:cNvPr>
          <p:cNvGrpSpPr/>
          <p:nvPr userDrawn="1"/>
        </p:nvGrpSpPr>
        <p:grpSpPr>
          <a:xfrm>
            <a:off x="449944" y="333829"/>
            <a:ext cx="624114" cy="615855"/>
            <a:chOff x="449943" y="333829"/>
            <a:chExt cx="899659" cy="887753"/>
          </a:xfrm>
        </p:grpSpPr>
        <p:sp>
          <p:nvSpPr>
            <p:cNvPr id="6" name="矩形 5">
              <a:extLst>
                <a:ext uri="{FF2B5EF4-FFF2-40B4-BE49-F238E27FC236}">
                  <a16:creationId xmlns:a16="http://schemas.microsoft.com/office/drawing/2014/main" id="{72C6528A-5A81-4D23-AD8B-A3D70356BFB8}"/>
                </a:ext>
              </a:extLst>
            </p:cNvPr>
            <p:cNvSpPr/>
            <p:nvPr userDrawn="1"/>
          </p:nvSpPr>
          <p:spPr>
            <a:xfrm>
              <a:off x="449943" y="333829"/>
              <a:ext cx="754742" cy="75474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581A545C-3018-477D-B366-7D1D8345A93E}"/>
                </a:ext>
              </a:extLst>
            </p:cNvPr>
            <p:cNvSpPr/>
            <p:nvPr userDrawn="1"/>
          </p:nvSpPr>
          <p:spPr>
            <a:xfrm>
              <a:off x="787399" y="659379"/>
              <a:ext cx="562203" cy="56220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166521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2F153D-2634-4A61-86A1-BC20FEA3FC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17F7F9A-A884-481E-94FE-076C159260E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8BC00A4-AC4B-428D-91CB-B3D28DBEAC09}"/>
              </a:ext>
            </a:extLst>
          </p:cNvPr>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a:extLst>
              <a:ext uri="{FF2B5EF4-FFF2-40B4-BE49-F238E27FC236}">
                <a16:creationId xmlns:a16="http://schemas.microsoft.com/office/drawing/2014/main" id="{6A8006B1-F14B-4844-9FBA-D5F2D8F4AF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6CF8928-CF5D-4210-A8FC-3389789EF6F8}"/>
              </a:ext>
            </a:extLst>
          </p:cNvPr>
          <p:cNvSpPr>
            <a:spLocks noGrp="1"/>
          </p:cNvSpPr>
          <p:nvPr>
            <p:ph type="sldNum" sz="quarter" idx="12"/>
          </p:nvPr>
        </p:nvSpPr>
        <p:spPr/>
        <p:txBody>
          <a:bodyPr/>
          <a:lstStyle/>
          <a:p>
            <a:fld id="{643A03F8-67D8-4B14-B435-8036BD8CFE83}" type="slidenum">
              <a:rPr lang="zh-CN" altLang="en-US" smtClean="0"/>
              <a:t>‹#›</a:t>
            </a:fld>
            <a:endParaRPr lang="zh-CN" altLang="en-US"/>
          </a:p>
        </p:txBody>
      </p:sp>
    </p:spTree>
    <p:extLst>
      <p:ext uri="{BB962C8B-B14F-4D97-AF65-F5344CB8AC3E}">
        <p14:creationId xmlns:p14="http://schemas.microsoft.com/office/powerpoint/2010/main" val="16969433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9824283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占位符 48">
            <a:extLst>
              <a:ext uri="{FF2B5EF4-FFF2-40B4-BE49-F238E27FC236}">
                <a16:creationId xmlns:a16="http://schemas.microsoft.com/office/drawing/2014/main" id="{5A18A451-C8BD-4A11-B690-D4DB4909EA9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1056" r="11056"/>
          <a:stretch>
            <a:fillRect/>
          </a:stretch>
        </p:blipFill>
        <p:spPr/>
      </p:pic>
      <p:pic>
        <p:nvPicPr>
          <p:cNvPr id="30" name="图片占位符 29">
            <a:extLst>
              <a:ext uri="{FF2B5EF4-FFF2-40B4-BE49-F238E27FC236}">
                <a16:creationId xmlns:a16="http://schemas.microsoft.com/office/drawing/2014/main" id="{A7C486BC-3355-482D-9A6A-2BFCF1A512BD}"/>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6641" r="16641"/>
          <a:stretch>
            <a:fillRect/>
          </a:stretch>
        </p:blipFill>
        <p:spPr/>
      </p:pic>
      <p:pic>
        <p:nvPicPr>
          <p:cNvPr id="3" name="图片占位符 2">
            <a:extLst>
              <a:ext uri="{FF2B5EF4-FFF2-40B4-BE49-F238E27FC236}">
                <a16:creationId xmlns:a16="http://schemas.microsoft.com/office/drawing/2014/main" id="{C518B53C-88AB-4E1A-9D6C-F7E4A5738115}"/>
              </a:ext>
            </a:extLst>
          </p:cNvPr>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21875" r="21875"/>
          <a:stretch>
            <a:fillRect/>
          </a:stretch>
        </p:blipFill>
        <p:spPr/>
      </p:pic>
      <p:sp>
        <p:nvSpPr>
          <p:cNvPr id="14" name="Rectangle 13">
            <a:extLst>
              <a:ext uri="{FF2B5EF4-FFF2-40B4-BE49-F238E27FC236}">
                <a16:creationId xmlns:a16="http://schemas.microsoft.com/office/drawing/2014/main" id="{394D97BE-C69D-48B7-8AAB-A234FE8401E5}"/>
              </a:ext>
            </a:extLst>
          </p:cNvPr>
          <p:cNvSpPr/>
          <p:nvPr/>
        </p:nvSpPr>
        <p:spPr>
          <a:xfrm>
            <a:off x="7415646" y="2393578"/>
            <a:ext cx="1531310" cy="148935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2"/>
              </a:solidFill>
              <a:effectLst/>
              <a:uLnTx/>
              <a:uFillTx/>
              <a:cs typeface="+mn-ea"/>
              <a:sym typeface="+mn-lt"/>
            </a:endParaRPr>
          </a:p>
        </p:txBody>
      </p:sp>
      <p:sp>
        <p:nvSpPr>
          <p:cNvPr id="35" name="Rectangle 13">
            <a:extLst>
              <a:ext uri="{FF2B5EF4-FFF2-40B4-BE49-F238E27FC236}">
                <a16:creationId xmlns:a16="http://schemas.microsoft.com/office/drawing/2014/main" id="{E0344709-6ECB-4626-BC90-D6E90A993C79}"/>
              </a:ext>
            </a:extLst>
          </p:cNvPr>
          <p:cNvSpPr/>
          <p:nvPr/>
        </p:nvSpPr>
        <p:spPr>
          <a:xfrm>
            <a:off x="7223524" y="5029826"/>
            <a:ext cx="898646" cy="874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2"/>
              </a:solidFill>
              <a:effectLst/>
              <a:uLnTx/>
              <a:uFillTx/>
              <a:cs typeface="+mn-ea"/>
              <a:sym typeface="+mn-lt"/>
            </a:endParaRPr>
          </a:p>
        </p:txBody>
      </p:sp>
      <p:sp>
        <p:nvSpPr>
          <p:cNvPr id="36" name="Rectangle 13">
            <a:extLst>
              <a:ext uri="{FF2B5EF4-FFF2-40B4-BE49-F238E27FC236}">
                <a16:creationId xmlns:a16="http://schemas.microsoft.com/office/drawing/2014/main" id="{9A160E22-3F62-410F-83FA-B45CFD4A2EE7}"/>
              </a:ext>
            </a:extLst>
          </p:cNvPr>
          <p:cNvSpPr/>
          <p:nvPr/>
        </p:nvSpPr>
        <p:spPr>
          <a:xfrm>
            <a:off x="10552040" y="2264231"/>
            <a:ext cx="898646" cy="874022"/>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2"/>
              </a:solidFill>
              <a:effectLst/>
              <a:uLnTx/>
              <a:uFillTx/>
              <a:cs typeface="+mn-ea"/>
              <a:sym typeface="+mn-lt"/>
            </a:endParaRPr>
          </a:p>
        </p:txBody>
      </p:sp>
      <p:grpSp>
        <p:nvGrpSpPr>
          <p:cNvPr id="37" name="组合 36">
            <a:extLst>
              <a:ext uri="{FF2B5EF4-FFF2-40B4-BE49-F238E27FC236}">
                <a16:creationId xmlns:a16="http://schemas.microsoft.com/office/drawing/2014/main" id="{763537AC-696B-4481-888B-B0B3EB39077D}"/>
              </a:ext>
            </a:extLst>
          </p:cNvPr>
          <p:cNvGrpSpPr/>
          <p:nvPr/>
        </p:nvGrpSpPr>
        <p:grpSpPr>
          <a:xfrm>
            <a:off x="614853" y="2433214"/>
            <a:ext cx="5481148" cy="2289914"/>
            <a:chOff x="-4766137" y="1409875"/>
            <a:chExt cx="5481148" cy="2289914"/>
          </a:xfrm>
        </p:grpSpPr>
        <p:sp>
          <p:nvSpPr>
            <p:cNvPr id="38" name="矩形: 圆角 37">
              <a:extLst>
                <a:ext uri="{FF2B5EF4-FFF2-40B4-BE49-F238E27FC236}">
                  <a16:creationId xmlns:a16="http://schemas.microsoft.com/office/drawing/2014/main" id="{42641367-7951-4D38-89BA-8B656FED9E2A}"/>
                </a:ext>
              </a:extLst>
            </p:cNvPr>
            <p:cNvSpPr/>
            <p:nvPr/>
          </p:nvSpPr>
          <p:spPr>
            <a:xfrm>
              <a:off x="-4766137" y="3345066"/>
              <a:ext cx="3562392" cy="354723"/>
            </a:xfrm>
            <a:prstGeom prst="roundRect">
              <a:avLst>
                <a:gd name="adj" fmla="val 50000"/>
              </a:avLst>
            </a:prstGeom>
            <a:solidFill>
              <a:srgbClr val="E84C2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sz="1600">
                  <a:solidFill>
                    <a:prstClr val="white"/>
                  </a:solidFill>
                  <a:cs typeface="+mn-ea"/>
                  <a:sym typeface="+mn-lt"/>
                </a:rPr>
                <a:t>讲解人：</a:t>
              </a:r>
              <a:r>
                <a:rPr lang="en-US" altLang="zh-CN" sz="1600">
                  <a:solidFill>
                    <a:prstClr val="white"/>
                  </a:solidFill>
                  <a:cs typeface="+mn-ea"/>
                  <a:sym typeface="+mn-lt"/>
                </a:rPr>
                <a:t>xippt  </a:t>
              </a:r>
              <a:r>
                <a:rPr lang="zh-CN" altLang="en-US" sz="1600">
                  <a:solidFill>
                    <a:prstClr val="white"/>
                  </a:solidFill>
                  <a:cs typeface="+mn-ea"/>
                  <a:sym typeface="+mn-lt"/>
                </a:rPr>
                <a:t>时间：</a:t>
              </a:r>
              <a:r>
                <a:rPr lang="en-US" altLang="zh-CN" sz="1600">
                  <a:solidFill>
                    <a:prstClr val="white"/>
                  </a:solidFill>
                  <a:cs typeface="+mn-ea"/>
                  <a:sym typeface="+mn-lt"/>
                </a:rPr>
                <a:t>2020.5.20</a:t>
              </a:r>
              <a:endParaRPr lang="en-US" altLang="zh-CN" sz="1600" dirty="0">
                <a:solidFill>
                  <a:prstClr val="white"/>
                </a:solidFill>
                <a:cs typeface="+mn-ea"/>
                <a:sym typeface="+mn-lt"/>
              </a:endParaRPr>
            </a:p>
          </p:txBody>
        </p:sp>
        <p:grpSp>
          <p:nvGrpSpPr>
            <p:cNvPr id="39" name="组合 38">
              <a:extLst>
                <a:ext uri="{FF2B5EF4-FFF2-40B4-BE49-F238E27FC236}">
                  <a16:creationId xmlns:a16="http://schemas.microsoft.com/office/drawing/2014/main" id="{F3BF5FAA-11B6-4EAA-B98D-ABB0277582CB}"/>
                </a:ext>
              </a:extLst>
            </p:cNvPr>
            <p:cNvGrpSpPr/>
            <p:nvPr/>
          </p:nvGrpSpPr>
          <p:grpSpPr>
            <a:xfrm>
              <a:off x="-4714868" y="1409875"/>
              <a:ext cx="5429879" cy="1718764"/>
              <a:chOff x="-4714868" y="1409875"/>
              <a:chExt cx="5429879" cy="1718764"/>
            </a:xfrm>
          </p:grpSpPr>
          <p:sp>
            <p:nvSpPr>
              <p:cNvPr id="40" name="文本框 39">
                <a:extLst>
                  <a:ext uri="{FF2B5EF4-FFF2-40B4-BE49-F238E27FC236}">
                    <a16:creationId xmlns:a16="http://schemas.microsoft.com/office/drawing/2014/main" id="{07B1FCB9-3B75-4930-A51B-ECE8628ADCC6}"/>
                  </a:ext>
                </a:extLst>
              </p:cNvPr>
              <p:cNvSpPr txBox="1"/>
              <p:nvPr/>
            </p:nvSpPr>
            <p:spPr>
              <a:xfrm>
                <a:off x="-4714868" y="2808615"/>
                <a:ext cx="5254618" cy="320024"/>
              </a:xfrm>
              <a:prstGeom prst="rect">
                <a:avLst/>
              </a:prstGeom>
              <a:noFill/>
            </p:spPr>
            <p:txBody>
              <a:bodyPr wrap="square" rtlCol="0">
                <a:spAutoFit/>
              </a:bodyPr>
              <a:lstStyle/>
              <a:p>
                <a:pPr algn="dist">
                  <a:lnSpc>
                    <a:spcPct val="150000"/>
                  </a:lnSpc>
                </a:pPr>
                <a:r>
                  <a:rPr lang="en-US" altLang="zh-CN" sz="1100" dirty="0">
                    <a:solidFill>
                      <a:schemeClr val="tx1">
                        <a:lumMod val="65000"/>
                        <a:lumOff val="35000"/>
                      </a:schemeClr>
                    </a:solidFill>
                    <a:cs typeface="+mn-ea"/>
                    <a:sym typeface="+mn-lt"/>
                  </a:rPr>
                  <a:t>MENTAL HEALTH COUNSELING PPT</a:t>
                </a:r>
              </a:p>
            </p:txBody>
          </p:sp>
          <p:cxnSp>
            <p:nvCxnSpPr>
              <p:cNvPr id="41" name="直接连接符 40">
                <a:extLst>
                  <a:ext uri="{FF2B5EF4-FFF2-40B4-BE49-F238E27FC236}">
                    <a16:creationId xmlns:a16="http://schemas.microsoft.com/office/drawing/2014/main" id="{3FC6579B-E2D0-472F-9BDC-A9BAF274195B}"/>
                  </a:ext>
                </a:extLst>
              </p:cNvPr>
              <p:cNvCxnSpPr>
                <a:cxnSpLocks/>
              </p:cNvCxnSpPr>
              <p:nvPr/>
            </p:nvCxnSpPr>
            <p:spPr>
              <a:xfrm>
                <a:off x="-4634728" y="2827846"/>
                <a:ext cx="517447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2" name="文本占位符 19">
                <a:extLst>
                  <a:ext uri="{FF2B5EF4-FFF2-40B4-BE49-F238E27FC236}">
                    <a16:creationId xmlns:a16="http://schemas.microsoft.com/office/drawing/2014/main" id="{55095726-63E5-450F-8723-ECF49E7940F9}"/>
                  </a:ext>
                </a:extLst>
              </p:cNvPr>
              <p:cNvSpPr txBox="1">
                <a:spLocks/>
              </p:cNvSpPr>
              <p:nvPr/>
            </p:nvSpPr>
            <p:spPr>
              <a:xfrm>
                <a:off x="-4708755" y="1927396"/>
                <a:ext cx="5423766" cy="7566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4800" b="1" dirty="0">
                    <a:solidFill>
                      <a:srgbClr val="E84C22"/>
                    </a:solidFill>
                    <a:cs typeface="+mn-ea"/>
                    <a:sym typeface="+mn-lt"/>
                  </a:rPr>
                  <a:t>第</a:t>
                </a:r>
                <a:r>
                  <a:rPr lang="en-US" altLang="zh-CN" sz="4800" b="1" dirty="0">
                    <a:solidFill>
                      <a:srgbClr val="E84C22"/>
                    </a:solidFill>
                    <a:cs typeface="+mn-ea"/>
                    <a:sym typeface="+mn-lt"/>
                  </a:rPr>
                  <a:t>3</a:t>
                </a:r>
                <a:r>
                  <a:rPr lang="zh-CN" altLang="en-US" sz="4800" b="1" dirty="0">
                    <a:solidFill>
                      <a:srgbClr val="E84C22"/>
                    </a:solidFill>
                    <a:cs typeface="+mn-ea"/>
                    <a:sym typeface="+mn-lt"/>
                  </a:rPr>
                  <a:t>节 电阻的测量</a:t>
                </a:r>
              </a:p>
            </p:txBody>
          </p:sp>
          <p:sp>
            <p:nvSpPr>
              <p:cNvPr id="43" name="文本占位符 20">
                <a:extLst>
                  <a:ext uri="{FF2B5EF4-FFF2-40B4-BE49-F238E27FC236}">
                    <a16:creationId xmlns:a16="http://schemas.microsoft.com/office/drawing/2014/main" id="{687BC835-8D61-4D76-A52B-D6D803DD16E3}"/>
                  </a:ext>
                </a:extLst>
              </p:cNvPr>
              <p:cNvSpPr txBox="1">
                <a:spLocks/>
              </p:cNvSpPr>
              <p:nvPr/>
            </p:nvSpPr>
            <p:spPr>
              <a:xfrm>
                <a:off x="-4634728" y="1409875"/>
                <a:ext cx="3686156" cy="4232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cs typeface="+mn-ea"/>
                    <a:sym typeface="+mn-lt"/>
                  </a:rPr>
                  <a:t>第十七章   欧姆定律</a:t>
                </a:r>
                <a:endParaRPr kumimoji="0" lang="en-US" altLang="zh-CN" sz="2800" b="0" i="0" u="none" strike="noStrike" kern="1200" cap="none" spc="0" normalizeH="0" baseline="0" noProof="0" dirty="0">
                  <a:ln>
                    <a:noFill/>
                  </a:ln>
                  <a:solidFill>
                    <a:prstClr val="black"/>
                  </a:solidFill>
                  <a:effectLst/>
                  <a:uLnTx/>
                  <a:uFillTx/>
                  <a:cs typeface="+mn-ea"/>
                  <a:sym typeface="+mn-lt"/>
                </a:endParaRPr>
              </a:p>
            </p:txBody>
          </p:sp>
        </p:grpSp>
      </p:grpSp>
      <p:sp>
        <p:nvSpPr>
          <p:cNvPr id="44" name="矩形: 圆角 43">
            <a:extLst>
              <a:ext uri="{FF2B5EF4-FFF2-40B4-BE49-F238E27FC236}">
                <a16:creationId xmlns:a16="http://schemas.microsoft.com/office/drawing/2014/main" id="{34B477E6-24E6-4554-8347-942705896F2C}"/>
              </a:ext>
            </a:extLst>
          </p:cNvPr>
          <p:cNvSpPr/>
          <p:nvPr/>
        </p:nvSpPr>
        <p:spPr>
          <a:xfrm>
            <a:off x="-488120" y="6172043"/>
            <a:ext cx="1462064" cy="11445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矩形 44">
            <a:extLst>
              <a:ext uri="{FF2B5EF4-FFF2-40B4-BE49-F238E27FC236}">
                <a16:creationId xmlns:a16="http://schemas.microsoft.com/office/drawing/2014/main" id="{4A28A629-3F2B-4187-8BDC-6307FEFA6C47}"/>
              </a:ext>
            </a:extLst>
          </p:cNvPr>
          <p:cNvSpPr/>
          <p:nvPr/>
        </p:nvSpPr>
        <p:spPr>
          <a:xfrm>
            <a:off x="615349" y="377763"/>
            <a:ext cx="3260810" cy="387473"/>
          </a:xfrm>
          <a:prstGeom prst="rect">
            <a:avLst/>
          </a:prstGeom>
          <a:noFill/>
          <a:ln w="12700" cap="flat">
            <a:noFill/>
            <a:prstDash val="solid"/>
            <a:miter lim="800000"/>
          </a:ln>
          <a:effectLst>
            <a:outerShdw blurRad="76200" dir="18900000" sy="23000" kx="-1200000" algn="bl" rotWithShape="0">
              <a:prstClr val="black">
                <a:alpha val="20000"/>
              </a:prstClr>
            </a:outerShdw>
            <a:softEdge rad="19050"/>
          </a:effectLst>
        </p:spPr>
        <p:style>
          <a:lnRef idx="0">
            <a:scrgbClr r="0" g="0" b="0"/>
          </a:lnRef>
          <a:fillRef idx="0">
            <a:scrgbClr r="0" g="0" b="0"/>
          </a:fillRef>
          <a:effectRef idx="0">
            <a:scrgbClr r="0" g="0" b="0"/>
          </a:effectRef>
          <a:fontRef idx="none"/>
        </p:style>
        <p:txBody>
          <a:bodyPr spcFirstLastPara="1" wrap="square" lIns="57592" tIns="57592" rIns="57592" bIns="57592" spcCol="38100" anchor="ctr">
            <a:spAutoFit/>
          </a:bodyPr>
          <a:lstStyle/>
          <a:p>
            <a:pPr lvl="0" defTabSz="1151771" latinLnBrk="1">
              <a:defRPr/>
            </a:pPr>
            <a:r>
              <a:rPr lang="zh-CN" altLang="en-US" sz="1762" spc="300" dirty="0">
                <a:solidFill>
                  <a:prstClr val="black"/>
                </a:solidFill>
                <a:cs typeface="+mn-ea"/>
                <a:sym typeface="+mn-lt"/>
              </a:rPr>
              <a:t>人教版九年级物理（初中）</a:t>
            </a:r>
          </a:p>
        </p:txBody>
      </p:sp>
    </p:spTree>
    <p:extLst>
      <p:ext uri="{BB962C8B-B14F-4D97-AF65-F5344CB8AC3E}">
        <p14:creationId xmlns:p14="http://schemas.microsoft.com/office/powerpoint/2010/main" val="276806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683622" y="1989624"/>
            <a:ext cx="5258384" cy="3781451"/>
            <a:chOff x="3816350" y="2322513"/>
            <a:chExt cx="4956175" cy="4202112"/>
          </a:xfrm>
        </p:grpSpPr>
        <p:grpSp>
          <p:nvGrpSpPr>
            <p:cNvPr id="3" name="组合 28673"/>
            <p:cNvGrpSpPr>
              <a:grpSpLocks noChangeAspect="1"/>
            </p:cNvGrpSpPr>
            <p:nvPr/>
          </p:nvGrpSpPr>
          <p:grpSpPr bwMode="auto">
            <a:xfrm>
              <a:off x="3960813" y="2322513"/>
              <a:ext cx="4811712" cy="4202112"/>
              <a:chOff x="0" y="0"/>
              <a:chExt cx="3031" cy="2647"/>
            </a:xfrm>
          </p:grpSpPr>
          <p:pic>
            <p:nvPicPr>
              <p:cNvPr id="12" name="Picture 5" descr="H:\2\人教教参资源\九\图\小灯泡.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 y="1044"/>
                <a:ext cx="862"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28675"/>
              <p:cNvGrpSpPr>
                <a:grpSpLocks noChangeAspect="1"/>
              </p:cNvGrpSpPr>
              <p:nvPr/>
            </p:nvGrpSpPr>
            <p:grpSpPr bwMode="auto">
              <a:xfrm>
                <a:off x="0" y="0"/>
                <a:ext cx="3031" cy="2647"/>
                <a:chOff x="0" y="0"/>
                <a:chExt cx="3031" cy="2647"/>
              </a:xfrm>
            </p:grpSpPr>
            <p:pic>
              <p:nvPicPr>
                <p:cNvPr id="14" name="图片 28676" descr="无标题"/>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70" y="1204"/>
                  <a:ext cx="1161" cy="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H:\2\人教教参资源\九\图\铡刀开关.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79" y="183"/>
                  <a:ext cx="720"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H:\2\人教教参资源\九\图\电流表.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920"/>
                  <a:ext cx="670"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H:\2\人教教参资源\九\图\电压表.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5" y="1827"/>
                  <a:ext cx="807"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descr="H:\2\人教教参资源\九\图\蓄电池.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 y="0"/>
                  <a:ext cx="984"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 name="组合 3"/>
            <p:cNvGrpSpPr>
              <a:grpSpLocks/>
            </p:cNvGrpSpPr>
            <p:nvPr/>
          </p:nvGrpSpPr>
          <p:grpSpPr bwMode="auto">
            <a:xfrm>
              <a:off x="3816350" y="2574925"/>
              <a:ext cx="4873625" cy="3702050"/>
              <a:chOff x="0" y="0"/>
              <a:chExt cx="3070" cy="2332"/>
            </a:xfrm>
          </p:grpSpPr>
          <p:sp>
            <p:nvSpPr>
              <p:cNvPr id="5" name="未知"/>
              <p:cNvSpPr>
                <a:spLocks noChangeArrowheads="1"/>
              </p:cNvSpPr>
              <p:nvPr/>
            </p:nvSpPr>
            <p:spPr bwMode="auto">
              <a:xfrm>
                <a:off x="1446" y="0"/>
                <a:ext cx="684" cy="460"/>
              </a:xfrm>
              <a:custGeom>
                <a:avLst/>
                <a:gdLst>
                  <a:gd name="T0" fmla="*/ 0 w 684"/>
                  <a:gd name="T1" fmla="*/ 52 h 460"/>
                  <a:gd name="T2" fmla="*/ 240 w 684"/>
                  <a:gd name="T3" fmla="*/ 34 h 460"/>
                  <a:gd name="T4" fmla="*/ 404 w 684"/>
                  <a:gd name="T5" fmla="*/ 253 h 460"/>
                  <a:gd name="T6" fmla="*/ 595 w 684"/>
                  <a:gd name="T7" fmla="*/ 445 h 460"/>
                  <a:gd name="T8" fmla="*/ 684 w 684"/>
                  <a:gd name="T9" fmla="*/ 345 h 460"/>
                </a:gdLst>
                <a:ahLst/>
                <a:cxnLst>
                  <a:cxn ang="0">
                    <a:pos x="T0" y="T1"/>
                  </a:cxn>
                  <a:cxn ang="0">
                    <a:pos x="T2" y="T3"/>
                  </a:cxn>
                  <a:cxn ang="0">
                    <a:pos x="T4" y="T5"/>
                  </a:cxn>
                  <a:cxn ang="0">
                    <a:pos x="T6" y="T7"/>
                  </a:cxn>
                  <a:cxn ang="0">
                    <a:pos x="T8" y="T9"/>
                  </a:cxn>
                </a:cxnLst>
                <a:rect l="0" t="0" r="r" b="b"/>
                <a:pathLst>
                  <a:path w="684" h="460">
                    <a:moveTo>
                      <a:pt x="0" y="52"/>
                    </a:moveTo>
                    <a:cubicBezTo>
                      <a:pt x="39" y="49"/>
                      <a:pt x="173" y="0"/>
                      <a:pt x="240" y="34"/>
                    </a:cubicBezTo>
                    <a:cubicBezTo>
                      <a:pt x="308" y="68"/>
                      <a:pt x="345" y="184"/>
                      <a:pt x="404" y="253"/>
                    </a:cubicBezTo>
                    <a:cubicBezTo>
                      <a:pt x="463" y="321"/>
                      <a:pt x="548" y="430"/>
                      <a:pt x="595" y="445"/>
                    </a:cubicBezTo>
                    <a:cubicBezTo>
                      <a:pt x="642" y="460"/>
                      <a:pt x="666" y="366"/>
                      <a:pt x="684" y="345"/>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defTabSz="1219170"/>
                <a:endParaRPr lang="zh-CN" altLang="en-US" sz="2400" kern="0">
                  <a:solidFill>
                    <a:sysClr val="windowText" lastClr="000000"/>
                  </a:solidFill>
                  <a:cs typeface="+mn-ea"/>
                  <a:sym typeface="+mn-lt"/>
                </a:endParaRPr>
              </a:p>
            </p:txBody>
          </p:sp>
          <p:sp>
            <p:nvSpPr>
              <p:cNvPr id="6" name="未知"/>
              <p:cNvSpPr>
                <a:spLocks noChangeArrowheads="1"/>
              </p:cNvSpPr>
              <p:nvPr/>
            </p:nvSpPr>
            <p:spPr bwMode="auto">
              <a:xfrm>
                <a:off x="2541" y="339"/>
                <a:ext cx="529" cy="860"/>
              </a:xfrm>
              <a:custGeom>
                <a:avLst/>
                <a:gdLst>
                  <a:gd name="T0" fmla="*/ 0 w 529"/>
                  <a:gd name="T1" fmla="*/ 26 h 860"/>
                  <a:gd name="T2" fmla="*/ 243 w 529"/>
                  <a:gd name="T3" fmla="*/ 71 h 860"/>
                  <a:gd name="T4" fmla="*/ 487 w 529"/>
                  <a:gd name="T5" fmla="*/ 454 h 860"/>
                  <a:gd name="T6" fmla="*/ 496 w 529"/>
                  <a:gd name="T7" fmla="*/ 860 h 860"/>
                </a:gdLst>
                <a:ahLst/>
                <a:cxnLst>
                  <a:cxn ang="0">
                    <a:pos x="T0" y="T1"/>
                  </a:cxn>
                  <a:cxn ang="0">
                    <a:pos x="T2" y="T3"/>
                  </a:cxn>
                  <a:cxn ang="0">
                    <a:pos x="T4" y="T5"/>
                  </a:cxn>
                  <a:cxn ang="0">
                    <a:pos x="T6" y="T7"/>
                  </a:cxn>
                </a:cxnLst>
                <a:rect l="0" t="0" r="r" b="b"/>
                <a:pathLst>
                  <a:path w="529" h="860">
                    <a:moveTo>
                      <a:pt x="0" y="26"/>
                    </a:moveTo>
                    <a:cubicBezTo>
                      <a:pt x="42" y="33"/>
                      <a:pt x="162" y="0"/>
                      <a:pt x="243" y="71"/>
                    </a:cubicBezTo>
                    <a:cubicBezTo>
                      <a:pt x="324" y="142"/>
                      <a:pt x="445" y="323"/>
                      <a:pt x="487" y="454"/>
                    </a:cubicBezTo>
                    <a:cubicBezTo>
                      <a:pt x="529" y="585"/>
                      <a:pt x="494" y="776"/>
                      <a:pt x="496" y="860"/>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defTabSz="1219170"/>
                <a:endParaRPr lang="zh-CN" altLang="en-US" sz="2400" kern="0">
                  <a:solidFill>
                    <a:sysClr val="windowText" lastClr="000000"/>
                  </a:solidFill>
                  <a:cs typeface="+mn-ea"/>
                  <a:sym typeface="+mn-lt"/>
                </a:endParaRPr>
              </a:p>
            </p:txBody>
          </p:sp>
          <p:sp>
            <p:nvSpPr>
              <p:cNvPr id="7" name="未知"/>
              <p:cNvSpPr>
                <a:spLocks noChangeArrowheads="1"/>
              </p:cNvSpPr>
              <p:nvPr/>
            </p:nvSpPr>
            <p:spPr bwMode="auto">
              <a:xfrm>
                <a:off x="1660" y="1299"/>
                <a:ext cx="593" cy="403"/>
              </a:xfrm>
              <a:custGeom>
                <a:avLst/>
                <a:gdLst>
                  <a:gd name="T0" fmla="*/ 0 w 593"/>
                  <a:gd name="T1" fmla="*/ 0 h 403"/>
                  <a:gd name="T2" fmla="*/ 200 w 593"/>
                  <a:gd name="T3" fmla="*/ 264 h 403"/>
                  <a:gd name="T4" fmla="*/ 334 w 593"/>
                  <a:gd name="T5" fmla="*/ 354 h 403"/>
                  <a:gd name="T6" fmla="*/ 558 w 593"/>
                  <a:gd name="T7" fmla="*/ 354 h 403"/>
                  <a:gd name="T8" fmla="*/ 545 w 593"/>
                  <a:gd name="T9" fmla="*/ 58 h 403"/>
                </a:gdLst>
                <a:ahLst/>
                <a:cxnLst>
                  <a:cxn ang="0">
                    <a:pos x="T0" y="T1"/>
                  </a:cxn>
                  <a:cxn ang="0">
                    <a:pos x="T2" y="T3"/>
                  </a:cxn>
                  <a:cxn ang="0">
                    <a:pos x="T4" y="T5"/>
                  </a:cxn>
                  <a:cxn ang="0">
                    <a:pos x="T6" y="T7"/>
                  </a:cxn>
                  <a:cxn ang="0">
                    <a:pos x="T8" y="T9"/>
                  </a:cxn>
                </a:cxnLst>
                <a:rect l="0" t="0" r="r" b="b"/>
                <a:pathLst>
                  <a:path w="593" h="403">
                    <a:moveTo>
                      <a:pt x="0" y="0"/>
                    </a:moveTo>
                    <a:cubicBezTo>
                      <a:pt x="33" y="45"/>
                      <a:pt x="144" y="205"/>
                      <a:pt x="200" y="264"/>
                    </a:cubicBezTo>
                    <a:cubicBezTo>
                      <a:pt x="256" y="323"/>
                      <a:pt x="275" y="339"/>
                      <a:pt x="334" y="354"/>
                    </a:cubicBezTo>
                    <a:cubicBezTo>
                      <a:pt x="394" y="368"/>
                      <a:pt x="524" y="403"/>
                      <a:pt x="558" y="354"/>
                    </a:cubicBezTo>
                    <a:cubicBezTo>
                      <a:pt x="593" y="305"/>
                      <a:pt x="548" y="120"/>
                      <a:pt x="545" y="58"/>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defTabSz="1219170"/>
                <a:endParaRPr lang="zh-CN" altLang="en-US" sz="2400" kern="0">
                  <a:solidFill>
                    <a:sysClr val="windowText" lastClr="000000"/>
                  </a:solidFill>
                  <a:cs typeface="+mn-ea"/>
                  <a:sym typeface="+mn-lt"/>
                </a:endParaRPr>
              </a:p>
            </p:txBody>
          </p:sp>
          <p:sp>
            <p:nvSpPr>
              <p:cNvPr id="8" name="未知"/>
              <p:cNvSpPr>
                <a:spLocks noChangeArrowheads="1"/>
              </p:cNvSpPr>
              <p:nvPr/>
            </p:nvSpPr>
            <p:spPr bwMode="auto">
              <a:xfrm>
                <a:off x="1534" y="1275"/>
                <a:ext cx="355" cy="1010"/>
              </a:xfrm>
              <a:custGeom>
                <a:avLst/>
                <a:gdLst>
                  <a:gd name="T0" fmla="*/ 0 w 355"/>
                  <a:gd name="T1" fmla="*/ 1010 h 1010"/>
                  <a:gd name="T2" fmla="*/ 213 w 355"/>
                  <a:gd name="T3" fmla="*/ 967 h 1010"/>
                  <a:gd name="T4" fmla="*/ 315 w 355"/>
                  <a:gd name="T5" fmla="*/ 777 h 1010"/>
                  <a:gd name="T6" fmla="*/ 322 w 355"/>
                  <a:gd name="T7" fmla="*/ 412 h 1010"/>
                  <a:gd name="T8" fmla="*/ 118 w 355"/>
                  <a:gd name="T9" fmla="*/ 0 h 1010"/>
                </a:gdLst>
                <a:ahLst/>
                <a:cxnLst>
                  <a:cxn ang="0">
                    <a:pos x="T0" y="T1"/>
                  </a:cxn>
                  <a:cxn ang="0">
                    <a:pos x="T2" y="T3"/>
                  </a:cxn>
                  <a:cxn ang="0">
                    <a:pos x="T4" y="T5"/>
                  </a:cxn>
                  <a:cxn ang="0">
                    <a:pos x="T6" y="T7"/>
                  </a:cxn>
                  <a:cxn ang="0">
                    <a:pos x="T8" y="T9"/>
                  </a:cxn>
                </a:cxnLst>
                <a:rect l="0" t="0" r="r" b="b"/>
                <a:pathLst>
                  <a:path w="355" h="1010">
                    <a:moveTo>
                      <a:pt x="0" y="1010"/>
                    </a:moveTo>
                    <a:cubicBezTo>
                      <a:pt x="35" y="1004"/>
                      <a:pt x="160" y="1006"/>
                      <a:pt x="213" y="967"/>
                    </a:cubicBezTo>
                    <a:cubicBezTo>
                      <a:pt x="266" y="928"/>
                      <a:pt x="297" y="869"/>
                      <a:pt x="315" y="777"/>
                    </a:cubicBezTo>
                    <a:cubicBezTo>
                      <a:pt x="334" y="684"/>
                      <a:pt x="355" y="542"/>
                      <a:pt x="322" y="412"/>
                    </a:cubicBezTo>
                    <a:cubicBezTo>
                      <a:pt x="289" y="283"/>
                      <a:pt x="160" y="86"/>
                      <a:pt x="118" y="0"/>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defTabSz="1219170"/>
                <a:endParaRPr lang="zh-CN" altLang="en-US" sz="2400" kern="0">
                  <a:solidFill>
                    <a:sysClr val="windowText" lastClr="000000"/>
                  </a:solidFill>
                  <a:cs typeface="+mn-ea"/>
                  <a:sym typeface="+mn-lt"/>
                </a:endParaRPr>
              </a:p>
            </p:txBody>
          </p:sp>
          <p:sp>
            <p:nvSpPr>
              <p:cNvPr id="9" name="未知"/>
              <p:cNvSpPr>
                <a:spLocks noChangeArrowheads="1"/>
              </p:cNvSpPr>
              <p:nvPr/>
            </p:nvSpPr>
            <p:spPr bwMode="auto">
              <a:xfrm>
                <a:off x="936" y="1304"/>
                <a:ext cx="274" cy="1028"/>
              </a:xfrm>
              <a:custGeom>
                <a:avLst/>
                <a:gdLst>
                  <a:gd name="T0" fmla="*/ 198 w 274"/>
                  <a:gd name="T1" fmla="*/ 0 h 1028"/>
                  <a:gd name="T2" fmla="*/ 58 w 274"/>
                  <a:gd name="T3" fmla="*/ 504 h 1028"/>
                  <a:gd name="T4" fmla="*/ 4 w 274"/>
                  <a:gd name="T5" fmla="*/ 770 h 1028"/>
                  <a:gd name="T6" fmla="*/ 80 w 274"/>
                  <a:gd name="T7" fmla="*/ 994 h 1028"/>
                  <a:gd name="T8" fmla="*/ 274 w 274"/>
                  <a:gd name="T9" fmla="*/ 974 h 1028"/>
                </a:gdLst>
                <a:ahLst/>
                <a:cxnLst>
                  <a:cxn ang="0">
                    <a:pos x="T0" y="T1"/>
                  </a:cxn>
                  <a:cxn ang="0">
                    <a:pos x="T2" y="T3"/>
                  </a:cxn>
                  <a:cxn ang="0">
                    <a:pos x="T4" y="T5"/>
                  </a:cxn>
                  <a:cxn ang="0">
                    <a:pos x="T6" y="T7"/>
                  </a:cxn>
                  <a:cxn ang="0">
                    <a:pos x="T8" y="T9"/>
                  </a:cxn>
                </a:cxnLst>
                <a:rect l="0" t="0" r="r" b="b"/>
                <a:pathLst>
                  <a:path w="274" h="1028">
                    <a:moveTo>
                      <a:pt x="198" y="0"/>
                    </a:moveTo>
                    <a:cubicBezTo>
                      <a:pt x="175" y="84"/>
                      <a:pt x="90" y="376"/>
                      <a:pt x="58" y="504"/>
                    </a:cubicBezTo>
                    <a:cubicBezTo>
                      <a:pt x="26" y="632"/>
                      <a:pt x="0" y="688"/>
                      <a:pt x="4" y="770"/>
                    </a:cubicBezTo>
                    <a:cubicBezTo>
                      <a:pt x="8" y="852"/>
                      <a:pt x="35" y="960"/>
                      <a:pt x="80" y="994"/>
                    </a:cubicBezTo>
                    <a:cubicBezTo>
                      <a:pt x="125" y="1028"/>
                      <a:pt x="234" y="978"/>
                      <a:pt x="274" y="974"/>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defTabSz="1219170"/>
                <a:endParaRPr lang="zh-CN" altLang="en-US" sz="2400" kern="0">
                  <a:solidFill>
                    <a:sysClr val="windowText" lastClr="000000"/>
                  </a:solidFill>
                  <a:cs typeface="+mn-ea"/>
                  <a:sym typeface="+mn-lt"/>
                </a:endParaRPr>
              </a:p>
            </p:txBody>
          </p:sp>
          <p:sp>
            <p:nvSpPr>
              <p:cNvPr id="10" name="未知"/>
              <p:cNvSpPr>
                <a:spLocks noChangeArrowheads="1"/>
              </p:cNvSpPr>
              <p:nvPr/>
            </p:nvSpPr>
            <p:spPr bwMode="auto">
              <a:xfrm>
                <a:off x="426" y="1292"/>
                <a:ext cx="718" cy="259"/>
              </a:xfrm>
              <a:custGeom>
                <a:avLst/>
                <a:gdLst>
                  <a:gd name="T0" fmla="*/ 0 w 718"/>
                  <a:gd name="T1" fmla="*/ 76 h 259"/>
                  <a:gd name="T2" fmla="*/ 109 w 718"/>
                  <a:gd name="T3" fmla="*/ 229 h 259"/>
                  <a:gd name="T4" fmla="*/ 307 w 718"/>
                  <a:gd name="T5" fmla="*/ 245 h 259"/>
                  <a:gd name="T6" fmla="*/ 467 w 718"/>
                  <a:gd name="T7" fmla="*/ 146 h 259"/>
                  <a:gd name="T8" fmla="*/ 718 w 718"/>
                  <a:gd name="T9" fmla="*/ 0 h 259"/>
                </a:gdLst>
                <a:ahLst/>
                <a:cxnLst>
                  <a:cxn ang="0">
                    <a:pos x="T0" y="T1"/>
                  </a:cxn>
                  <a:cxn ang="0">
                    <a:pos x="T2" y="T3"/>
                  </a:cxn>
                  <a:cxn ang="0">
                    <a:pos x="T4" y="T5"/>
                  </a:cxn>
                  <a:cxn ang="0">
                    <a:pos x="T6" y="T7"/>
                  </a:cxn>
                  <a:cxn ang="0">
                    <a:pos x="T8" y="T9"/>
                  </a:cxn>
                </a:cxnLst>
                <a:rect l="0" t="0" r="r" b="b"/>
                <a:pathLst>
                  <a:path w="718" h="259">
                    <a:moveTo>
                      <a:pt x="0" y="76"/>
                    </a:moveTo>
                    <a:cubicBezTo>
                      <a:pt x="19" y="102"/>
                      <a:pt x="58" y="201"/>
                      <a:pt x="109" y="229"/>
                    </a:cubicBezTo>
                    <a:cubicBezTo>
                      <a:pt x="160" y="257"/>
                      <a:pt x="247" y="259"/>
                      <a:pt x="307" y="245"/>
                    </a:cubicBezTo>
                    <a:cubicBezTo>
                      <a:pt x="367" y="232"/>
                      <a:pt x="399" y="187"/>
                      <a:pt x="467" y="146"/>
                    </a:cubicBezTo>
                    <a:cubicBezTo>
                      <a:pt x="535" y="105"/>
                      <a:pt x="666" y="30"/>
                      <a:pt x="718" y="0"/>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defTabSz="1219170"/>
                <a:endParaRPr lang="zh-CN" altLang="en-US" sz="2400" kern="0">
                  <a:solidFill>
                    <a:sysClr val="windowText" lastClr="000000"/>
                  </a:solidFill>
                  <a:cs typeface="+mn-ea"/>
                  <a:sym typeface="+mn-lt"/>
                </a:endParaRPr>
              </a:p>
            </p:txBody>
          </p:sp>
          <p:sp>
            <p:nvSpPr>
              <p:cNvPr id="11" name="未知"/>
              <p:cNvSpPr>
                <a:spLocks noChangeArrowheads="1"/>
              </p:cNvSpPr>
              <p:nvPr/>
            </p:nvSpPr>
            <p:spPr bwMode="auto">
              <a:xfrm>
                <a:off x="0" y="56"/>
                <a:ext cx="994" cy="1343"/>
              </a:xfrm>
              <a:custGeom>
                <a:avLst/>
                <a:gdLst>
                  <a:gd name="T0" fmla="*/ 1030 w 1030"/>
                  <a:gd name="T1" fmla="*/ 33 h 1394"/>
                  <a:gd name="T2" fmla="*/ 891 w 1030"/>
                  <a:gd name="T3" fmla="*/ 39 h 1394"/>
                  <a:gd name="T4" fmla="*/ 428 w 1030"/>
                  <a:gd name="T5" fmla="*/ 265 h 1394"/>
                  <a:gd name="T6" fmla="*/ 57 w 1030"/>
                  <a:gd name="T7" fmla="*/ 695 h 1394"/>
                  <a:gd name="T8" fmla="*/ 85 w 1030"/>
                  <a:gd name="T9" fmla="*/ 1282 h 1394"/>
                  <a:gd name="T10" fmla="*/ 289 w 1030"/>
                  <a:gd name="T11" fmla="*/ 1364 h 1394"/>
                </a:gdLst>
                <a:ahLst/>
                <a:cxnLst>
                  <a:cxn ang="0">
                    <a:pos x="T0" y="T1"/>
                  </a:cxn>
                  <a:cxn ang="0">
                    <a:pos x="T2" y="T3"/>
                  </a:cxn>
                  <a:cxn ang="0">
                    <a:pos x="T4" y="T5"/>
                  </a:cxn>
                  <a:cxn ang="0">
                    <a:pos x="T6" y="T7"/>
                  </a:cxn>
                  <a:cxn ang="0">
                    <a:pos x="T8" y="T9"/>
                  </a:cxn>
                  <a:cxn ang="0">
                    <a:pos x="T10" y="T11"/>
                  </a:cxn>
                </a:cxnLst>
                <a:rect l="0" t="0" r="r" b="b"/>
                <a:pathLst>
                  <a:path w="1030" h="1394">
                    <a:moveTo>
                      <a:pt x="1030" y="33"/>
                    </a:moveTo>
                    <a:cubicBezTo>
                      <a:pt x="1007" y="34"/>
                      <a:pt x="991" y="0"/>
                      <a:pt x="891" y="39"/>
                    </a:cubicBezTo>
                    <a:cubicBezTo>
                      <a:pt x="791" y="78"/>
                      <a:pt x="567" y="156"/>
                      <a:pt x="428" y="265"/>
                    </a:cubicBezTo>
                    <a:cubicBezTo>
                      <a:pt x="289" y="374"/>
                      <a:pt x="114" y="525"/>
                      <a:pt x="57" y="695"/>
                    </a:cubicBezTo>
                    <a:cubicBezTo>
                      <a:pt x="0" y="865"/>
                      <a:pt x="46" y="1170"/>
                      <a:pt x="85" y="1282"/>
                    </a:cubicBezTo>
                    <a:cubicBezTo>
                      <a:pt x="124" y="1394"/>
                      <a:pt x="247" y="1347"/>
                      <a:pt x="289" y="1364"/>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defTabSz="1219170"/>
                <a:endParaRPr lang="zh-CN" altLang="en-US" sz="2400" kern="0">
                  <a:solidFill>
                    <a:sysClr val="windowText" lastClr="000000"/>
                  </a:solidFill>
                  <a:cs typeface="+mn-ea"/>
                  <a:sym typeface="+mn-lt"/>
                </a:endParaRPr>
              </a:p>
            </p:txBody>
          </p:sp>
        </p:grpSp>
      </p:grpSp>
      <p:grpSp>
        <p:nvGrpSpPr>
          <p:cNvPr id="19" name="组合 28692"/>
          <p:cNvGrpSpPr>
            <a:grpSpLocks/>
          </p:cNvGrpSpPr>
          <p:nvPr/>
        </p:nvGrpSpPr>
        <p:grpSpPr bwMode="auto">
          <a:xfrm>
            <a:off x="786599" y="2511560"/>
            <a:ext cx="3987501" cy="3053296"/>
            <a:chOff x="0" y="0"/>
            <a:chExt cx="1871" cy="1669"/>
          </a:xfrm>
        </p:grpSpPr>
        <p:sp>
          <p:nvSpPr>
            <p:cNvPr id="20" name="矩形 28693"/>
            <p:cNvSpPr>
              <a:spLocks noChangeArrowheads="1"/>
            </p:cNvSpPr>
            <p:nvPr/>
          </p:nvSpPr>
          <p:spPr bwMode="auto">
            <a:xfrm>
              <a:off x="151" y="153"/>
              <a:ext cx="1585" cy="81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1219170"/>
              <a:endParaRPr lang="zh-CN" altLang="en-US" sz="2400" kern="0">
                <a:solidFill>
                  <a:sysClr val="windowText" lastClr="000000"/>
                </a:solidFill>
                <a:cs typeface="+mn-ea"/>
                <a:sym typeface="+mn-lt"/>
              </a:endParaRPr>
            </a:p>
          </p:txBody>
        </p:sp>
        <p:grpSp>
          <p:nvGrpSpPr>
            <p:cNvPr id="21" name="组合 28694"/>
            <p:cNvGrpSpPr>
              <a:grpSpLocks/>
            </p:cNvGrpSpPr>
            <p:nvPr/>
          </p:nvGrpSpPr>
          <p:grpSpPr bwMode="auto">
            <a:xfrm>
              <a:off x="679" y="0"/>
              <a:ext cx="75" cy="305"/>
              <a:chOff x="0" y="0"/>
              <a:chExt cx="85" cy="340"/>
            </a:xfrm>
          </p:grpSpPr>
          <p:sp>
            <p:nvSpPr>
              <p:cNvPr id="45" name="Rectangle 19"/>
              <p:cNvSpPr>
                <a:spLocks noChangeArrowheads="1"/>
              </p:cNvSpPr>
              <p:nvPr/>
            </p:nvSpPr>
            <p:spPr bwMode="auto">
              <a:xfrm>
                <a:off x="0" y="113"/>
                <a:ext cx="85"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1219170"/>
                <a:endParaRPr lang="zh-CN" altLang="en-US" sz="2400" kern="0">
                  <a:solidFill>
                    <a:sysClr val="windowText" lastClr="000000"/>
                  </a:solidFill>
                  <a:cs typeface="+mn-ea"/>
                  <a:sym typeface="+mn-lt"/>
                </a:endParaRPr>
              </a:p>
            </p:txBody>
          </p:sp>
          <p:sp>
            <p:nvSpPr>
              <p:cNvPr id="46" name="Line 20"/>
              <p:cNvSpPr>
                <a:spLocks noChangeShapeType="1"/>
              </p:cNvSpPr>
              <p:nvPr/>
            </p:nvSpPr>
            <p:spPr bwMode="auto">
              <a:xfrm>
                <a:off x="0" y="0"/>
                <a:ext cx="0" cy="3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zh-CN" altLang="en-US" sz="2400" kern="0">
                  <a:solidFill>
                    <a:sysClr val="windowText" lastClr="000000"/>
                  </a:solidFill>
                  <a:cs typeface="+mn-ea"/>
                  <a:sym typeface="+mn-lt"/>
                </a:endParaRPr>
              </a:p>
            </p:txBody>
          </p:sp>
          <p:sp>
            <p:nvSpPr>
              <p:cNvPr id="47" name="Line 21"/>
              <p:cNvSpPr>
                <a:spLocks noChangeShapeType="1"/>
              </p:cNvSpPr>
              <p:nvPr/>
            </p:nvSpPr>
            <p:spPr bwMode="auto">
              <a:xfrm>
                <a:off x="85" y="85"/>
                <a:ext cx="0" cy="1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zh-CN" altLang="en-US" sz="2400" kern="0">
                  <a:solidFill>
                    <a:sysClr val="windowText" lastClr="000000"/>
                  </a:solidFill>
                  <a:cs typeface="+mn-ea"/>
                  <a:sym typeface="+mn-lt"/>
                </a:endParaRPr>
              </a:p>
            </p:txBody>
          </p:sp>
        </p:grpSp>
        <p:grpSp>
          <p:nvGrpSpPr>
            <p:cNvPr id="22" name="组合 28698"/>
            <p:cNvGrpSpPr>
              <a:grpSpLocks/>
            </p:cNvGrpSpPr>
            <p:nvPr/>
          </p:nvGrpSpPr>
          <p:grpSpPr bwMode="auto">
            <a:xfrm>
              <a:off x="1258" y="76"/>
              <a:ext cx="252" cy="153"/>
              <a:chOff x="0" y="0"/>
              <a:chExt cx="256" cy="142"/>
            </a:xfrm>
          </p:grpSpPr>
          <p:sp>
            <p:nvSpPr>
              <p:cNvPr id="42" name="Rectangle 15"/>
              <p:cNvSpPr>
                <a:spLocks noChangeArrowheads="1"/>
              </p:cNvSpPr>
              <p:nvPr/>
            </p:nvSpPr>
            <p:spPr bwMode="auto">
              <a:xfrm>
                <a:off x="29" y="0"/>
                <a:ext cx="226" cy="1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1219170"/>
                <a:endParaRPr lang="zh-CN" altLang="en-US" sz="2400" kern="0">
                  <a:solidFill>
                    <a:sysClr val="windowText" lastClr="000000"/>
                  </a:solidFill>
                  <a:cs typeface="+mn-ea"/>
                  <a:sym typeface="+mn-lt"/>
                </a:endParaRPr>
              </a:p>
            </p:txBody>
          </p:sp>
          <p:sp>
            <p:nvSpPr>
              <p:cNvPr id="43" name="Line 16"/>
              <p:cNvSpPr>
                <a:spLocks noChangeShapeType="1"/>
              </p:cNvSpPr>
              <p:nvPr/>
            </p:nvSpPr>
            <p:spPr bwMode="auto">
              <a:xfrm flipV="1">
                <a:off x="29" y="0"/>
                <a:ext cx="227" cy="8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zh-CN" altLang="en-US" sz="2400" kern="0">
                  <a:solidFill>
                    <a:sysClr val="windowText" lastClr="000000"/>
                  </a:solidFill>
                  <a:cs typeface="+mn-ea"/>
                  <a:sym typeface="+mn-lt"/>
                </a:endParaRPr>
              </a:p>
            </p:txBody>
          </p:sp>
          <p:sp>
            <p:nvSpPr>
              <p:cNvPr id="44" name="Oval 17"/>
              <p:cNvSpPr>
                <a:spLocks noChangeArrowheads="1"/>
              </p:cNvSpPr>
              <p:nvPr/>
            </p:nvSpPr>
            <p:spPr bwMode="auto">
              <a:xfrm>
                <a:off x="0" y="57"/>
                <a:ext cx="57" cy="56"/>
              </a:xfrm>
              <a:prstGeom prst="ellipse">
                <a:avLst/>
              </a:prstGeom>
              <a:solidFill>
                <a:srgbClr val="FFFFFF"/>
              </a:solidFill>
              <a:ln w="28575">
                <a:solidFill>
                  <a:schemeClr val="tx1"/>
                </a:solidFill>
                <a:round/>
                <a:headEnd/>
                <a:tailEnd/>
              </a:ln>
            </p:spPr>
            <p:txBody>
              <a:bodyPr wrap="none" anchor="ctr"/>
              <a:lstStyle/>
              <a:p>
                <a:pPr defTabSz="1219170"/>
                <a:endParaRPr lang="zh-CN" altLang="en-US" sz="2400" kern="0">
                  <a:solidFill>
                    <a:sysClr val="windowText" lastClr="000000"/>
                  </a:solidFill>
                  <a:cs typeface="+mn-ea"/>
                  <a:sym typeface="+mn-lt"/>
                </a:endParaRPr>
              </a:p>
            </p:txBody>
          </p:sp>
        </p:grpSp>
        <p:grpSp>
          <p:nvGrpSpPr>
            <p:cNvPr id="23" name="组合 28702"/>
            <p:cNvGrpSpPr>
              <a:grpSpLocks/>
            </p:cNvGrpSpPr>
            <p:nvPr/>
          </p:nvGrpSpPr>
          <p:grpSpPr bwMode="auto">
            <a:xfrm>
              <a:off x="1301" y="728"/>
              <a:ext cx="570" cy="296"/>
              <a:chOff x="0" y="0"/>
              <a:chExt cx="726" cy="363"/>
            </a:xfrm>
          </p:grpSpPr>
          <p:sp>
            <p:nvSpPr>
              <p:cNvPr id="38" name="Rectangle 181"/>
              <p:cNvSpPr>
                <a:spLocks noChangeArrowheads="1"/>
              </p:cNvSpPr>
              <p:nvPr/>
            </p:nvSpPr>
            <p:spPr bwMode="auto">
              <a:xfrm>
                <a:off x="0" y="0"/>
                <a:ext cx="726" cy="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1219170"/>
                <a:endParaRPr lang="zh-CN" altLang="en-US" sz="2400" kern="0">
                  <a:solidFill>
                    <a:sysClr val="windowText" lastClr="000000"/>
                  </a:solidFill>
                  <a:cs typeface="+mn-ea"/>
                  <a:sym typeface="+mn-lt"/>
                </a:endParaRPr>
              </a:p>
            </p:txBody>
          </p:sp>
          <p:sp>
            <p:nvSpPr>
              <p:cNvPr id="39" name="Line 182"/>
              <p:cNvSpPr>
                <a:spLocks noChangeShapeType="1"/>
              </p:cNvSpPr>
              <p:nvPr/>
            </p:nvSpPr>
            <p:spPr bwMode="auto">
              <a:xfrm>
                <a:off x="227" y="0"/>
                <a:ext cx="31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zh-CN" altLang="en-US" sz="2400" kern="0">
                  <a:solidFill>
                    <a:sysClr val="windowText" lastClr="000000"/>
                  </a:solidFill>
                  <a:cs typeface="+mn-ea"/>
                  <a:sym typeface="+mn-lt"/>
                </a:endParaRPr>
              </a:p>
            </p:txBody>
          </p:sp>
          <p:sp>
            <p:nvSpPr>
              <p:cNvPr id="40" name="Line 183"/>
              <p:cNvSpPr>
                <a:spLocks noChangeShapeType="1"/>
              </p:cNvSpPr>
              <p:nvPr/>
            </p:nvSpPr>
            <p:spPr bwMode="auto">
              <a:xfrm>
                <a:off x="227" y="0"/>
                <a:ext cx="0" cy="227"/>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pPr defTabSz="1219170"/>
                <a:endParaRPr lang="zh-CN" altLang="en-US" sz="2400" kern="0">
                  <a:solidFill>
                    <a:sysClr val="windowText" lastClr="000000"/>
                  </a:solidFill>
                  <a:cs typeface="+mn-ea"/>
                  <a:sym typeface="+mn-lt"/>
                </a:endParaRPr>
              </a:p>
            </p:txBody>
          </p:sp>
          <p:sp>
            <p:nvSpPr>
              <p:cNvPr id="41" name="Rectangle 184"/>
              <p:cNvSpPr>
                <a:spLocks noChangeArrowheads="1"/>
              </p:cNvSpPr>
              <p:nvPr/>
            </p:nvSpPr>
            <p:spPr bwMode="auto">
              <a:xfrm>
                <a:off x="0" y="227"/>
                <a:ext cx="453" cy="136"/>
              </a:xfrm>
              <a:prstGeom prst="rect">
                <a:avLst/>
              </a:prstGeom>
              <a:solidFill>
                <a:srgbClr val="FFFFFF"/>
              </a:solidFill>
              <a:ln w="28575">
                <a:solidFill>
                  <a:schemeClr val="tx1"/>
                </a:solidFill>
                <a:miter lim="800000"/>
                <a:headEnd/>
                <a:tailEnd/>
              </a:ln>
            </p:spPr>
            <p:txBody>
              <a:bodyPr wrap="none" anchor="ctr"/>
              <a:lstStyle/>
              <a:p>
                <a:pPr defTabSz="1219170"/>
                <a:endParaRPr lang="zh-CN" altLang="en-US" sz="2400" kern="0">
                  <a:solidFill>
                    <a:sysClr val="windowText" lastClr="000000"/>
                  </a:solidFill>
                  <a:cs typeface="+mn-ea"/>
                  <a:sym typeface="+mn-lt"/>
                </a:endParaRPr>
              </a:p>
            </p:txBody>
          </p:sp>
        </p:grpSp>
        <p:grpSp>
          <p:nvGrpSpPr>
            <p:cNvPr id="24" name="组合 28707"/>
            <p:cNvGrpSpPr>
              <a:grpSpLocks/>
            </p:cNvGrpSpPr>
            <p:nvPr/>
          </p:nvGrpSpPr>
          <p:grpSpPr bwMode="auto">
            <a:xfrm>
              <a:off x="0" y="296"/>
              <a:ext cx="272" cy="364"/>
              <a:chOff x="0" y="0"/>
              <a:chExt cx="284" cy="383"/>
            </a:xfrm>
          </p:grpSpPr>
          <p:sp>
            <p:nvSpPr>
              <p:cNvPr id="36" name="Oval 197"/>
              <p:cNvSpPr>
                <a:spLocks noChangeArrowheads="1"/>
              </p:cNvSpPr>
              <p:nvPr/>
            </p:nvSpPr>
            <p:spPr bwMode="auto">
              <a:xfrm>
                <a:off x="0" y="57"/>
                <a:ext cx="284" cy="283"/>
              </a:xfrm>
              <a:prstGeom prst="ellipse">
                <a:avLst/>
              </a:prstGeom>
              <a:solidFill>
                <a:srgbClr val="FFFFFF"/>
              </a:solidFill>
              <a:ln w="28575">
                <a:solidFill>
                  <a:schemeClr val="tx1"/>
                </a:solidFill>
                <a:round/>
                <a:headEnd/>
                <a:tailEnd/>
              </a:ln>
            </p:spPr>
            <p:txBody>
              <a:bodyPr wrap="none" anchor="ctr"/>
              <a:lstStyle/>
              <a:p>
                <a:pPr defTabSz="1219170"/>
                <a:endParaRPr lang="zh-CN" altLang="en-US" sz="2400" kern="0">
                  <a:solidFill>
                    <a:sysClr val="windowText" lastClr="000000"/>
                  </a:solidFill>
                  <a:cs typeface="+mn-ea"/>
                  <a:sym typeface="+mn-lt"/>
                </a:endParaRPr>
              </a:p>
            </p:txBody>
          </p:sp>
          <p:sp>
            <p:nvSpPr>
              <p:cNvPr id="37" name="Text Box 198"/>
              <p:cNvSpPr txBox="1">
                <a:spLocks noChangeArrowheads="1"/>
              </p:cNvSpPr>
              <p:nvPr/>
            </p:nvSpPr>
            <p:spPr bwMode="auto">
              <a:xfrm>
                <a:off x="0" y="0"/>
                <a:ext cx="260"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ea typeface="宋体" pitchFamily="2" charset="-122"/>
                  </a:defRPr>
                </a:lvl1pPr>
                <a:lvl2pPr>
                  <a:defRPr sz="2000">
                    <a:solidFill>
                      <a:schemeClr val="tx1"/>
                    </a:solidFill>
                    <a:latin typeface="Arial" pitchFamily="34" charset="0"/>
                    <a:ea typeface="宋体" pitchFamily="2" charset="-122"/>
                  </a:defRPr>
                </a:lvl2pPr>
                <a:lvl3pPr>
                  <a:defRPr sz="20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fontAlgn="base">
                  <a:spcBef>
                    <a:spcPct val="0"/>
                  </a:spcBef>
                  <a:spcAft>
                    <a:spcPct val="0"/>
                  </a:spcAft>
                  <a:buFont typeface="Arial" pitchFamily="34" charset="0"/>
                  <a:defRPr sz="2000">
                    <a:solidFill>
                      <a:schemeClr val="tx1"/>
                    </a:solidFill>
                    <a:latin typeface="Arial" pitchFamily="34" charset="0"/>
                    <a:ea typeface="宋体" pitchFamily="2" charset="-122"/>
                  </a:defRPr>
                </a:lvl6pPr>
                <a:lvl7pPr fontAlgn="base">
                  <a:spcBef>
                    <a:spcPct val="0"/>
                  </a:spcBef>
                  <a:spcAft>
                    <a:spcPct val="0"/>
                  </a:spcAft>
                  <a:buFont typeface="Arial" pitchFamily="34" charset="0"/>
                  <a:defRPr sz="2000">
                    <a:solidFill>
                      <a:schemeClr val="tx1"/>
                    </a:solidFill>
                    <a:latin typeface="Arial" pitchFamily="34" charset="0"/>
                    <a:ea typeface="宋体" pitchFamily="2" charset="-122"/>
                  </a:defRPr>
                </a:lvl7pPr>
                <a:lvl8pPr fontAlgn="base">
                  <a:spcBef>
                    <a:spcPct val="0"/>
                  </a:spcBef>
                  <a:spcAft>
                    <a:spcPct val="0"/>
                  </a:spcAft>
                  <a:buFont typeface="Arial" pitchFamily="34" charset="0"/>
                  <a:defRPr sz="2000">
                    <a:solidFill>
                      <a:schemeClr val="tx1"/>
                    </a:solidFill>
                    <a:latin typeface="Arial" pitchFamily="34" charset="0"/>
                    <a:ea typeface="宋体" pitchFamily="2" charset="-122"/>
                  </a:defRPr>
                </a:lvl8pPr>
                <a:lvl9pPr fontAlgn="base">
                  <a:spcBef>
                    <a:spcPct val="0"/>
                  </a:spcBef>
                  <a:spcAft>
                    <a:spcPct val="0"/>
                  </a:spcAft>
                  <a:buFont typeface="Arial" pitchFamily="34" charset="0"/>
                  <a:defRPr sz="2000">
                    <a:solidFill>
                      <a:schemeClr val="tx1"/>
                    </a:solidFill>
                    <a:latin typeface="Arial" pitchFamily="34" charset="0"/>
                    <a:ea typeface="宋体" pitchFamily="2" charset="-122"/>
                  </a:defRPr>
                </a:lvl9pPr>
              </a:lstStyle>
              <a:p>
                <a:pPr defTabSz="1219170">
                  <a:spcBef>
                    <a:spcPct val="50000"/>
                  </a:spcBef>
                </a:pPr>
                <a:r>
                  <a:rPr lang="en-US" sz="3733" b="1" kern="0">
                    <a:solidFill>
                      <a:srgbClr val="000000"/>
                    </a:solidFill>
                    <a:latin typeface="+mn-lt"/>
                    <a:ea typeface="+mn-ea"/>
                    <a:cs typeface="+mn-ea"/>
                    <a:sym typeface="+mn-lt"/>
                  </a:rPr>
                  <a:t>A</a:t>
                </a:r>
              </a:p>
            </p:txBody>
          </p:sp>
        </p:grpSp>
        <p:grpSp>
          <p:nvGrpSpPr>
            <p:cNvPr id="25" name="组合 28710"/>
            <p:cNvGrpSpPr>
              <a:grpSpLocks/>
            </p:cNvGrpSpPr>
            <p:nvPr/>
          </p:nvGrpSpPr>
          <p:grpSpPr bwMode="auto">
            <a:xfrm flipV="1">
              <a:off x="151" y="967"/>
              <a:ext cx="931" cy="483"/>
              <a:chOff x="0" y="0"/>
              <a:chExt cx="1049" cy="538"/>
            </a:xfrm>
          </p:grpSpPr>
          <p:sp>
            <p:nvSpPr>
              <p:cNvPr id="33" name="Line 7"/>
              <p:cNvSpPr>
                <a:spLocks noChangeShapeType="1"/>
              </p:cNvSpPr>
              <p:nvPr/>
            </p:nvSpPr>
            <p:spPr bwMode="auto">
              <a:xfrm>
                <a:off x="0" y="0"/>
                <a:ext cx="104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zh-CN" altLang="en-US" sz="2400" kern="0">
                  <a:solidFill>
                    <a:sysClr val="windowText" lastClr="000000"/>
                  </a:solidFill>
                  <a:cs typeface="+mn-ea"/>
                  <a:sym typeface="+mn-lt"/>
                </a:endParaRPr>
              </a:p>
            </p:txBody>
          </p:sp>
          <p:sp>
            <p:nvSpPr>
              <p:cNvPr id="34" name="Line 8"/>
              <p:cNvSpPr>
                <a:spLocks noChangeShapeType="1"/>
              </p:cNvSpPr>
              <p:nvPr/>
            </p:nvSpPr>
            <p:spPr bwMode="auto">
              <a:xfrm>
                <a:off x="0" y="0"/>
                <a:ext cx="0" cy="538"/>
              </a:xfrm>
              <a:prstGeom prst="line">
                <a:avLst/>
              </a:prstGeom>
              <a:noFill/>
              <a:ln w="28575">
                <a:solidFill>
                  <a:schemeClr val="tx1"/>
                </a:solidFill>
                <a:round/>
                <a:headEnd/>
                <a:tailEnd type="oval" w="med" len="med"/>
              </a:ln>
              <a:extLst>
                <a:ext uri="{909E8E84-426E-40DD-AFC4-6F175D3DCCD1}">
                  <a14:hiddenFill xmlns:a14="http://schemas.microsoft.com/office/drawing/2010/main">
                    <a:noFill/>
                  </a14:hiddenFill>
                </a:ext>
              </a:extLst>
            </p:spPr>
            <p:txBody>
              <a:bodyPr/>
              <a:lstStyle/>
              <a:p>
                <a:pPr defTabSz="1219170"/>
                <a:endParaRPr lang="zh-CN" altLang="en-US" sz="2400" kern="0">
                  <a:solidFill>
                    <a:sysClr val="windowText" lastClr="000000"/>
                  </a:solidFill>
                  <a:cs typeface="+mn-ea"/>
                  <a:sym typeface="+mn-lt"/>
                </a:endParaRPr>
              </a:p>
            </p:txBody>
          </p:sp>
          <p:sp>
            <p:nvSpPr>
              <p:cNvPr id="35" name="Line 9"/>
              <p:cNvSpPr>
                <a:spLocks noChangeShapeType="1"/>
              </p:cNvSpPr>
              <p:nvPr/>
            </p:nvSpPr>
            <p:spPr bwMode="auto">
              <a:xfrm>
                <a:off x="1049" y="0"/>
                <a:ext cx="0" cy="538"/>
              </a:xfrm>
              <a:prstGeom prst="line">
                <a:avLst/>
              </a:prstGeom>
              <a:noFill/>
              <a:ln w="28575">
                <a:solidFill>
                  <a:schemeClr val="tx1"/>
                </a:solidFill>
                <a:round/>
                <a:headEnd/>
                <a:tailEnd type="oval" w="med" len="med"/>
              </a:ln>
              <a:extLst>
                <a:ext uri="{909E8E84-426E-40DD-AFC4-6F175D3DCCD1}">
                  <a14:hiddenFill xmlns:a14="http://schemas.microsoft.com/office/drawing/2010/main">
                    <a:noFill/>
                  </a14:hiddenFill>
                </a:ext>
              </a:extLst>
            </p:spPr>
            <p:txBody>
              <a:bodyPr/>
              <a:lstStyle/>
              <a:p>
                <a:pPr defTabSz="1219170"/>
                <a:endParaRPr lang="zh-CN" altLang="en-US" sz="2400" kern="0">
                  <a:solidFill>
                    <a:sysClr val="windowText" lastClr="000000"/>
                  </a:solidFill>
                  <a:cs typeface="+mn-ea"/>
                  <a:sym typeface="+mn-lt"/>
                </a:endParaRPr>
              </a:p>
            </p:txBody>
          </p:sp>
        </p:grpSp>
        <p:grpSp>
          <p:nvGrpSpPr>
            <p:cNvPr id="26" name="组合 28714"/>
            <p:cNvGrpSpPr>
              <a:grpSpLocks/>
            </p:cNvGrpSpPr>
            <p:nvPr/>
          </p:nvGrpSpPr>
          <p:grpSpPr bwMode="auto">
            <a:xfrm>
              <a:off x="488" y="1305"/>
              <a:ext cx="271" cy="364"/>
              <a:chOff x="0" y="0"/>
              <a:chExt cx="284" cy="383"/>
            </a:xfrm>
          </p:grpSpPr>
          <p:sp>
            <p:nvSpPr>
              <p:cNvPr id="31" name="Oval 190"/>
              <p:cNvSpPr>
                <a:spLocks noChangeArrowheads="1"/>
              </p:cNvSpPr>
              <p:nvPr/>
            </p:nvSpPr>
            <p:spPr bwMode="auto">
              <a:xfrm>
                <a:off x="0" y="16"/>
                <a:ext cx="284" cy="283"/>
              </a:xfrm>
              <a:prstGeom prst="ellipse">
                <a:avLst/>
              </a:prstGeom>
              <a:solidFill>
                <a:srgbClr val="FFFFFF"/>
              </a:solidFill>
              <a:ln w="28575">
                <a:solidFill>
                  <a:schemeClr val="tx1"/>
                </a:solidFill>
                <a:round/>
                <a:headEnd/>
                <a:tailEnd/>
              </a:ln>
            </p:spPr>
            <p:txBody>
              <a:bodyPr wrap="none" anchor="ctr"/>
              <a:lstStyle/>
              <a:p>
                <a:pPr defTabSz="1219170"/>
                <a:endParaRPr lang="zh-CN" altLang="en-US" sz="2400" kern="0">
                  <a:solidFill>
                    <a:sysClr val="windowText" lastClr="000000"/>
                  </a:solidFill>
                  <a:cs typeface="+mn-ea"/>
                  <a:sym typeface="+mn-lt"/>
                </a:endParaRPr>
              </a:p>
            </p:txBody>
          </p:sp>
          <p:sp>
            <p:nvSpPr>
              <p:cNvPr id="32" name="Text Box 191"/>
              <p:cNvSpPr txBox="1">
                <a:spLocks noChangeArrowheads="1"/>
              </p:cNvSpPr>
              <p:nvPr/>
            </p:nvSpPr>
            <p:spPr bwMode="auto">
              <a:xfrm>
                <a:off x="0" y="0"/>
                <a:ext cx="260"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ea typeface="宋体" pitchFamily="2" charset="-122"/>
                  </a:defRPr>
                </a:lvl1pPr>
                <a:lvl2pPr>
                  <a:defRPr sz="2000">
                    <a:solidFill>
                      <a:schemeClr val="tx1"/>
                    </a:solidFill>
                    <a:latin typeface="Arial" pitchFamily="34" charset="0"/>
                    <a:ea typeface="宋体" pitchFamily="2" charset="-122"/>
                  </a:defRPr>
                </a:lvl2pPr>
                <a:lvl3pPr>
                  <a:defRPr sz="20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fontAlgn="base">
                  <a:spcBef>
                    <a:spcPct val="0"/>
                  </a:spcBef>
                  <a:spcAft>
                    <a:spcPct val="0"/>
                  </a:spcAft>
                  <a:buFont typeface="Arial" pitchFamily="34" charset="0"/>
                  <a:defRPr sz="2000">
                    <a:solidFill>
                      <a:schemeClr val="tx1"/>
                    </a:solidFill>
                    <a:latin typeface="Arial" pitchFamily="34" charset="0"/>
                    <a:ea typeface="宋体" pitchFamily="2" charset="-122"/>
                  </a:defRPr>
                </a:lvl6pPr>
                <a:lvl7pPr fontAlgn="base">
                  <a:spcBef>
                    <a:spcPct val="0"/>
                  </a:spcBef>
                  <a:spcAft>
                    <a:spcPct val="0"/>
                  </a:spcAft>
                  <a:buFont typeface="Arial" pitchFamily="34" charset="0"/>
                  <a:defRPr sz="2000">
                    <a:solidFill>
                      <a:schemeClr val="tx1"/>
                    </a:solidFill>
                    <a:latin typeface="Arial" pitchFamily="34" charset="0"/>
                    <a:ea typeface="宋体" pitchFamily="2" charset="-122"/>
                  </a:defRPr>
                </a:lvl7pPr>
                <a:lvl8pPr fontAlgn="base">
                  <a:spcBef>
                    <a:spcPct val="0"/>
                  </a:spcBef>
                  <a:spcAft>
                    <a:spcPct val="0"/>
                  </a:spcAft>
                  <a:buFont typeface="Arial" pitchFamily="34" charset="0"/>
                  <a:defRPr sz="2000">
                    <a:solidFill>
                      <a:schemeClr val="tx1"/>
                    </a:solidFill>
                    <a:latin typeface="Arial" pitchFamily="34" charset="0"/>
                    <a:ea typeface="宋体" pitchFamily="2" charset="-122"/>
                  </a:defRPr>
                </a:lvl8pPr>
                <a:lvl9pPr fontAlgn="base">
                  <a:spcBef>
                    <a:spcPct val="0"/>
                  </a:spcBef>
                  <a:spcAft>
                    <a:spcPct val="0"/>
                  </a:spcAft>
                  <a:buFont typeface="Arial" pitchFamily="34" charset="0"/>
                  <a:defRPr sz="2000">
                    <a:solidFill>
                      <a:schemeClr val="tx1"/>
                    </a:solidFill>
                    <a:latin typeface="Arial" pitchFamily="34" charset="0"/>
                    <a:ea typeface="宋体" pitchFamily="2" charset="-122"/>
                  </a:defRPr>
                </a:lvl9pPr>
              </a:lstStyle>
              <a:p>
                <a:pPr defTabSz="1219170">
                  <a:spcBef>
                    <a:spcPct val="50000"/>
                  </a:spcBef>
                </a:pPr>
                <a:r>
                  <a:rPr lang="en-US" sz="3733" b="1" kern="0">
                    <a:solidFill>
                      <a:srgbClr val="000000"/>
                    </a:solidFill>
                    <a:latin typeface="+mn-lt"/>
                    <a:ea typeface="+mn-ea"/>
                    <a:cs typeface="+mn-ea"/>
                    <a:sym typeface="+mn-lt"/>
                  </a:rPr>
                  <a:t>V</a:t>
                </a:r>
              </a:p>
            </p:txBody>
          </p:sp>
        </p:grpSp>
        <p:sp>
          <p:nvSpPr>
            <p:cNvPr id="27" name="Text Box 4"/>
            <p:cNvSpPr txBox="1">
              <a:spLocks noChangeArrowheads="1"/>
            </p:cNvSpPr>
            <p:nvPr/>
          </p:nvSpPr>
          <p:spPr bwMode="auto">
            <a:xfrm>
              <a:off x="475" y="479"/>
              <a:ext cx="327"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ea typeface="宋体" pitchFamily="2" charset="-122"/>
                </a:defRPr>
              </a:lvl1pPr>
              <a:lvl2pPr>
                <a:defRPr sz="2000">
                  <a:solidFill>
                    <a:schemeClr val="tx1"/>
                  </a:solidFill>
                  <a:latin typeface="Arial" pitchFamily="34" charset="0"/>
                  <a:ea typeface="宋体" pitchFamily="2" charset="-122"/>
                </a:defRPr>
              </a:lvl2pPr>
              <a:lvl3pPr>
                <a:defRPr sz="20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fontAlgn="base">
                <a:spcBef>
                  <a:spcPct val="0"/>
                </a:spcBef>
                <a:spcAft>
                  <a:spcPct val="0"/>
                </a:spcAft>
                <a:buFont typeface="Arial" pitchFamily="34" charset="0"/>
                <a:defRPr sz="2000">
                  <a:solidFill>
                    <a:schemeClr val="tx1"/>
                  </a:solidFill>
                  <a:latin typeface="Arial" pitchFamily="34" charset="0"/>
                  <a:ea typeface="宋体" pitchFamily="2" charset="-122"/>
                </a:defRPr>
              </a:lvl6pPr>
              <a:lvl7pPr fontAlgn="base">
                <a:spcBef>
                  <a:spcPct val="0"/>
                </a:spcBef>
                <a:spcAft>
                  <a:spcPct val="0"/>
                </a:spcAft>
                <a:buFont typeface="Arial" pitchFamily="34" charset="0"/>
                <a:defRPr sz="2000">
                  <a:solidFill>
                    <a:schemeClr val="tx1"/>
                  </a:solidFill>
                  <a:latin typeface="Arial" pitchFamily="34" charset="0"/>
                  <a:ea typeface="宋体" pitchFamily="2" charset="-122"/>
                </a:defRPr>
              </a:lvl7pPr>
              <a:lvl8pPr fontAlgn="base">
                <a:spcBef>
                  <a:spcPct val="0"/>
                </a:spcBef>
                <a:spcAft>
                  <a:spcPct val="0"/>
                </a:spcAft>
                <a:buFont typeface="Arial" pitchFamily="34" charset="0"/>
                <a:defRPr sz="2000">
                  <a:solidFill>
                    <a:schemeClr val="tx1"/>
                  </a:solidFill>
                  <a:latin typeface="Arial" pitchFamily="34" charset="0"/>
                  <a:ea typeface="宋体" pitchFamily="2" charset="-122"/>
                </a:defRPr>
              </a:lvl8pPr>
              <a:lvl9pPr fontAlgn="base">
                <a:spcBef>
                  <a:spcPct val="0"/>
                </a:spcBef>
                <a:spcAft>
                  <a:spcPct val="0"/>
                </a:spcAft>
                <a:buFont typeface="Arial" pitchFamily="34" charset="0"/>
                <a:defRPr sz="2000">
                  <a:solidFill>
                    <a:schemeClr val="tx1"/>
                  </a:solidFill>
                  <a:latin typeface="Arial" pitchFamily="34" charset="0"/>
                  <a:ea typeface="宋体" pitchFamily="2" charset="-122"/>
                </a:defRPr>
              </a:lvl9pPr>
            </a:lstStyle>
            <a:p>
              <a:pPr defTabSz="1219170">
                <a:spcBef>
                  <a:spcPct val="50000"/>
                </a:spcBef>
              </a:pPr>
              <a:r>
                <a:rPr lang="en-US" sz="3733" b="1" kern="0" dirty="0">
                  <a:solidFill>
                    <a:srgbClr val="000000"/>
                  </a:solidFill>
                  <a:latin typeface="+mn-lt"/>
                  <a:ea typeface="+mn-ea"/>
                  <a:cs typeface="+mn-ea"/>
                  <a:sym typeface="+mn-lt"/>
                </a:rPr>
                <a:t>L</a:t>
              </a:r>
            </a:p>
          </p:txBody>
        </p:sp>
        <p:sp>
          <p:nvSpPr>
            <p:cNvPr id="28" name="Text Box 4"/>
            <p:cNvSpPr txBox="1">
              <a:spLocks noChangeArrowheads="1"/>
            </p:cNvSpPr>
            <p:nvPr/>
          </p:nvSpPr>
          <p:spPr bwMode="auto">
            <a:xfrm>
              <a:off x="1361" y="1067"/>
              <a:ext cx="231"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1"/>
                  </a:solidFill>
                  <a:latin typeface="Arial" pitchFamily="34" charset="0"/>
                  <a:ea typeface="宋体" pitchFamily="2" charset="-122"/>
                </a:defRPr>
              </a:lvl1pPr>
              <a:lvl2pPr>
                <a:defRPr sz="2000">
                  <a:solidFill>
                    <a:schemeClr val="tx1"/>
                  </a:solidFill>
                  <a:latin typeface="Arial" pitchFamily="34" charset="0"/>
                  <a:ea typeface="宋体" pitchFamily="2" charset="-122"/>
                </a:defRPr>
              </a:lvl2pPr>
              <a:lvl3pPr>
                <a:defRPr sz="20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fontAlgn="base">
                <a:spcBef>
                  <a:spcPct val="0"/>
                </a:spcBef>
                <a:spcAft>
                  <a:spcPct val="0"/>
                </a:spcAft>
                <a:buFont typeface="Arial" pitchFamily="34" charset="0"/>
                <a:defRPr sz="2000">
                  <a:solidFill>
                    <a:schemeClr val="tx1"/>
                  </a:solidFill>
                  <a:latin typeface="Arial" pitchFamily="34" charset="0"/>
                  <a:ea typeface="宋体" pitchFamily="2" charset="-122"/>
                </a:defRPr>
              </a:lvl6pPr>
              <a:lvl7pPr fontAlgn="base">
                <a:spcBef>
                  <a:spcPct val="0"/>
                </a:spcBef>
                <a:spcAft>
                  <a:spcPct val="0"/>
                </a:spcAft>
                <a:buFont typeface="Arial" pitchFamily="34" charset="0"/>
                <a:defRPr sz="2000">
                  <a:solidFill>
                    <a:schemeClr val="tx1"/>
                  </a:solidFill>
                  <a:latin typeface="Arial" pitchFamily="34" charset="0"/>
                  <a:ea typeface="宋体" pitchFamily="2" charset="-122"/>
                </a:defRPr>
              </a:lvl7pPr>
              <a:lvl8pPr fontAlgn="base">
                <a:spcBef>
                  <a:spcPct val="0"/>
                </a:spcBef>
                <a:spcAft>
                  <a:spcPct val="0"/>
                </a:spcAft>
                <a:buFont typeface="Arial" pitchFamily="34" charset="0"/>
                <a:defRPr sz="2000">
                  <a:solidFill>
                    <a:schemeClr val="tx1"/>
                  </a:solidFill>
                  <a:latin typeface="Arial" pitchFamily="34" charset="0"/>
                  <a:ea typeface="宋体" pitchFamily="2" charset="-122"/>
                </a:defRPr>
              </a:lvl8pPr>
              <a:lvl9pPr fontAlgn="base">
                <a:spcBef>
                  <a:spcPct val="0"/>
                </a:spcBef>
                <a:spcAft>
                  <a:spcPct val="0"/>
                </a:spcAft>
                <a:buFont typeface="Arial" pitchFamily="34" charset="0"/>
                <a:defRPr sz="2000">
                  <a:solidFill>
                    <a:schemeClr val="tx1"/>
                  </a:solidFill>
                  <a:latin typeface="Arial" pitchFamily="34" charset="0"/>
                  <a:ea typeface="宋体" pitchFamily="2" charset="-122"/>
                </a:defRPr>
              </a:lvl9pPr>
            </a:lstStyle>
            <a:p>
              <a:pPr defTabSz="1219170">
                <a:spcBef>
                  <a:spcPct val="50000"/>
                </a:spcBef>
              </a:pPr>
              <a:r>
                <a:rPr lang="en-US" sz="3733" b="1" i="1" kern="0">
                  <a:solidFill>
                    <a:srgbClr val="000000"/>
                  </a:solidFill>
                  <a:latin typeface="+mn-lt"/>
                  <a:ea typeface="+mn-ea"/>
                  <a:cs typeface="+mn-ea"/>
                  <a:sym typeface="+mn-lt"/>
                </a:rPr>
                <a:t>R</a:t>
              </a:r>
            </a:p>
          </p:txBody>
        </p:sp>
        <p:sp>
          <p:nvSpPr>
            <p:cNvPr id="29" name="Text Box 116"/>
            <p:cNvSpPr txBox="1">
              <a:spLocks noChangeArrowheads="1"/>
            </p:cNvSpPr>
            <p:nvPr/>
          </p:nvSpPr>
          <p:spPr bwMode="auto">
            <a:xfrm>
              <a:off x="1301" y="189"/>
              <a:ext cx="21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1"/>
                  </a:solidFill>
                  <a:latin typeface="Arial" pitchFamily="34" charset="0"/>
                  <a:ea typeface="宋体" pitchFamily="2" charset="-122"/>
                </a:defRPr>
              </a:lvl1pPr>
              <a:lvl2pPr>
                <a:defRPr sz="2000">
                  <a:solidFill>
                    <a:schemeClr val="tx1"/>
                  </a:solidFill>
                  <a:latin typeface="Arial" pitchFamily="34" charset="0"/>
                  <a:ea typeface="宋体" pitchFamily="2" charset="-122"/>
                </a:defRPr>
              </a:lvl2pPr>
              <a:lvl3pPr>
                <a:defRPr sz="20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fontAlgn="base">
                <a:spcBef>
                  <a:spcPct val="0"/>
                </a:spcBef>
                <a:spcAft>
                  <a:spcPct val="0"/>
                </a:spcAft>
                <a:buFont typeface="Arial" pitchFamily="34" charset="0"/>
                <a:defRPr sz="2000">
                  <a:solidFill>
                    <a:schemeClr val="tx1"/>
                  </a:solidFill>
                  <a:latin typeface="Arial" pitchFamily="34" charset="0"/>
                  <a:ea typeface="宋体" pitchFamily="2" charset="-122"/>
                </a:defRPr>
              </a:lvl6pPr>
              <a:lvl7pPr fontAlgn="base">
                <a:spcBef>
                  <a:spcPct val="0"/>
                </a:spcBef>
                <a:spcAft>
                  <a:spcPct val="0"/>
                </a:spcAft>
                <a:buFont typeface="Arial" pitchFamily="34" charset="0"/>
                <a:defRPr sz="2000">
                  <a:solidFill>
                    <a:schemeClr val="tx1"/>
                  </a:solidFill>
                  <a:latin typeface="Arial" pitchFamily="34" charset="0"/>
                  <a:ea typeface="宋体" pitchFamily="2" charset="-122"/>
                </a:defRPr>
              </a:lvl7pPr>
              <a:lvl8pPr fontAlgn="base">
                <a:spcBef>
                  <a:spcPct val="0"/>
                </a:spcBef>
                <a:spcAft>
                  <a:spcPct val="0"/>
                </a:spcAft>
                <a:buFont typeface="Arial" pitchFamily="34" charset="0"/>
                <a:defRPr sz="2000">
                  <a:solidFill>
                    <a:schemeClr val="tx1"/>
                  </a:solidFill>
                  <a:latin typeface="Arial" pitchFamily="34" charset="0"/>
                  <a:ea typeface="宋体" pitchFamily="2" charset="-122"/>
                </a:defRPr>
              </a:lvl8pPr>
              <a:lvl9pPr fontAlgn="base">
                <a:spcBef>
                  <a:spcPct val="0"/>
                </a:spcBef>
                <a:spcAft>
                  <a:spcPct val="0"/>
                </a:spcAft>
                <a:buFont typeface="Arial" pitchFamily="34" charset="0"/>
                <a:defRPr sz="2000">
                  <a:solidFill>
                    <a:schemeClr val="tx1"/>
                  </a:solidFill>
                  <a:latin typeface="Arial" pitchFamily="34" charset="0"/>
                  <a:ea typeface="宋体" pitchFamily="2" charset="-122"/>
                </a:defRPr>
              </a:lvl9pPr>
            </a:lstStyle>
            <a:p>
              <a:pPr defTabSz="1219170">
                <a:spcBef>
                  <a:spcPct val="50000"/>
                </a:spcBef>
              </a:pPr>
              <a:r>
                <a:rPr lang="en-US" sz="3733" b="1" kern="0">
                  <a:solidFill>
                    <a:srgbClr val="000000"/>
                  </a:solidFill>
                  <a:latin typeface="+mn-lt"/>
                  <a:ea typeface="+mn-ea"/>
                  <a:cs typeface="+mn-ea"/>
                  <a:sym typeface="+mn-lt"/>
                </a:rPr>
                <a:t>S</a:t>
              </a:r>
              <a:endParaRPr lang="en-US" sz="3733" b="1" kern="0" baseline="-25000">
                <a:solidFill>
                  <a:srgbClr val="000000"/>
                </a:solidFill>
                <a:latin typeface="+mn-lt"/>
                <a:ea typeface="+mn-ea"/>
                <a:cs typeface="+mn-ea"/>
                <a:sym typeface="+mn-lt"/>
              </a:endParaRPr>
            </a:p>
          </p:txBody>
        </p:sp>
        <p:sp>
          <p:nvSpPr>
            <p:cNvPr id="30" name="流程图: 汇总连接 28720"/>
            <p:cNvSpPr>
              <a:spLocks noChangeArrowheads="1"/>
            </p:cNvSpPr>
            <p:nvPr/>
          </p:nvSpPr>
          <p:spPr bwMode="auto">
            <a:xfrm>
              <a:off x="477" y="817"/>
              <a:ext cx="295" cy="295"/>
            </a:xfrm>
            <a:prstGeom prst="flowChartSummingJunction">
              <a:avLst/>
            </a:prstGeom>
            <a:solidFill>
              <a:schemeClr val="bg1"/>
            </a:solidFill>
            <a:ln w="28575">
              <a:solidFill>
                <a:schemeClr val="tx1"/>
              </a:solidFill>
              <a:round/>
              <a:headEnd/>
              <a:tailEnd/>
            </a:ln>
          </p:spPr>
          <p:txBody>
            <a:bodyPr/>
            <a:lstStyle/>
            <a:p>
              <a:pPr defTabSz="1219170"/>
              <a:endParaRPr lang="zh-CN" altLang="en-US" sz="2400" kern="0">
                <a:solidFill>
                  <a:sysClr val="windowText" lastClr="000000"/>
                </a:solidFill>
                <a:cs typeface="+mn-ea"/>
                <a:sym typeface="+mn-lt"/>
              </a:endParaRPr>
            </a:p>
          </p:txBody>
        </p:sp>
      </p:grpSp>
      <p:sp>
        <p:nvSpPr>
          <p:cNvPr id="48" name="TextBox 7"/>
          <p:cNvSpPr>
            <a:spLocks noChangeArrowheads="1"/>
          </p:cNvSpPr>
          <p:nvPr/>
        </p:nvSpPr>
        <p:spPr bwMode="auto">
          <a:xfrm>
            <a:off x="6609277" y="1205002"/>
            <a:ext cx="2002367" cy="510778"/>
          </a:xfrm>
          <a:prstGeom prst="roundRect">
            <a:avLst>
              <a:gd name="adj" fmla="val 16667"/>
            </a:avLst>
          </a:prstGeom>
          <a:solidFill>
            <a:schemeClr val="bg1"/>
          </a:solidFill>
        </p:spPr>
        <p:txBody>
          <a:bodyPr>
            <a:spAutoFit/>
          </a:bodyPr>
          <a:lstStyle/>
          <a:p>
            <a:pPr algn="ctr" defTabSz="1219170"/>
            <a:r>
              <a:rPr lang="zh-CN" altLang="en-US" sz="2400" kern="0" dirty="0">
                <a:cs typeface="+mn-ea"/>
                <a:sym typeface="+mn-lt"/>
              </a:rPr>
              <a:t>实物图 </a:t>
            </a:r>
          </a:p>
        </p:txBody>
      </p:sp>
      <p:sp>
        <p:nvSpPr>
          <p:cNvPr id="49" name="TextBox 7"/>
          <p:cNvSpPr>
            <a:spLocks noChangeArrowheads="1"/>
          </p:cNvSpPr>
          <p:nvPr/>
        </p:nvSpPr>
        <p:spPr bwMode="auto">
          <a:xfrm>
            <a:off x="1486809" y="1572248"/>
            <a:ext cx="2002367" cy="510778"/>
          </a:xfrm>
          <a:prstGeom prst="roundRect">
            <a:avLst>
              <a:gd name="adj" fmla="val 16667"/>
            </a:avLst>
          </a:prstGeom>
          <a:solidFill>
            <a:schemeClr val="bg1"/>
          </a:solidFill>
        </p:spPr>
        <p:txBody>
          <a:bodyPr>
            <a:spAutoFit/>
          </a:bodyPr>
          <a:lstStyle/>
          <a:p>
            <a:pPr algn="ctr" defTabSz="1219170"/>
            <a:r>
              <a:rPr lang="zh-CN" altLang="en-US" sz="2400" kern="0" dirty="0">
                <a:cs typeface="+mn-ea"/>
                <a:sym typeface="+mn-lt"/>
              </a:rPr>
              <a:t>电路图 </a:t>
            </a:r>
          </a:p>
        </p:txBody>
      </p:sp>
      <p:sp>
        <p:nvSpPr>
          <p:cNvPr id="50" name="文本框 49">
            <a:extLst>
              <a:ext uri="{FF2B5EF4-FFF2-40B4-BE49-F238E27FC236}">
                <a16:creationId xmlns:a16="http://schemas.microsoft.com/office/drawing/2014/main" id="{1A55F12F-8AFF-4CBB-9FB3-B5B7F4F9630E}"/>
              </a:ext>
            </a:extLst>
          </p:cNvPr>
          <p:cNvSpPr txBox="1"/>
          <p:nvPr/>
        </p:nvSpPr>
        <p:spPr>
          <a:xfrm>
            <a:off x="1181101" y="448128"/>
            <a:ext cx="1659429" cy="523220"/>
          </a:xfrm>
          <a:prstGeom prst="rect">
            <a:avLst/>
          </a:prstGeom>
          <a:noFill/>
        </p:spPr>
        <p:txBody>
          <a:bodyPr wrap="none" rtlCol="0">
            <a:spAutoFit/>
          </a:bodyPr>
          <a:lstStyle/>
          <a:p>
            <a:r>
              <a:rPr lang="zh-CN" altLang="en-US" sz="2800" b="1" dirty="0">
                <a:cs typeface="+mn-ea"/>
                <a:sym typeface="+mn-lt"/>
              </a:rPr>
              <a:t>想想做做</a:t>
            </a:r>
          </a:p>
        </p:txBody>
      </p:sp>
    </p:spTree>
    <p:extLst>
      <p:ext uri="{BB962C8B-B14F-4D97-AF65-F5344CB8AC3E}">
        <p14:creationId xmlns:p14="http://schemas.microsoft.com/office/powerpoint/2010/main" val="28576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80">
                                          <p:stCondLst>
                                            <p:cond delay="0"/>
                                          </p:stCondLst>
                                        </p:cTn>
                                        <p:tgtEl>
                                          <p:spTgt spid="19"/>
                                        </p:tgtEl>
                                      </p:cBhvr>
                                    </p:animEffect>
                                    <p:anim calcmode="lin" valueType="num">
                                      <p:cBhvr>
                                        <p:cTn id="2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9" dur="26">
                                          <p:stCondLst>
                                            <p:cond delay="650"/>
                                          </p:stCondLst>
                                        </p:cTn>
                                        <p:tgtEl>
                                          <p:spTgt spid="19"/>
                                        </p:tgtEl>
                                      </p:cBhvr>
                                      <p:to x="100000" y="60000"/>
                                    </p:animScale>
                                    <p:animScale>
                                      <p:cBhvr>
                                        <p:cTn id="30" dur="166" decel="50000">
                                          <p:stCondLst>
                                            <p:cond delay="676"/>
                                          </p:stCondLst>
                                        </p:cTn>
                                        <p:tgtEl>
                                          <p:spTgt spid="19"/>
                                        </p:tgtEl>
                                      </p:cBhvr>
                                      <p:to x="100000" y="100000"/>
                                    </p:animScale>
                                    <p:animScale>
                                      <p:cBhvr>
                                        <p:cTn id="31" dur="26">
                                          <p:stCondLst>
                                            <p:cond delay="1312"/>
                                          </p:stCondLst>
                                        </p:cTn>
                                        <p:tgtEl>
                                          <p:spTgt spid="19"/>
                                        </p:tgtEl>
                                      </p:cBhvr>
                                      <p:to x="100000" y="80000"/>
                                    </p:animScale>
                                    <p:animScale>
                                      <p:cBhvr>
                                        <p:cTn id="32" dur="166" decel="50000">
                                          <p:stCondLst>
                                            <p:cond delay="1338"/>
                                          </p:stCondLst>
                                        </p:cTn>
                                        <p:tgtEl>
                                          <p:spTgt spid="19"/>
                                        </p:tgtEl>
                                      </p:cBhvr>
                                      <p:to x="100000" y="100000"/>
                                    </p:animScale>
                                    <p:animScale>
                                      <p:cBhvr>
                                        <p:cTn id="33" dur="26">
                                          <p:stCondLst>
                                            <p:cond delay="1642"/>
                                          </p:stCondLst>
                                        </p:cTn>
                                        <p:tgtEl>
                                          <p:spTgt spid="19"/>
                                        </p:tgtEl>
                                      </p:cBhvr>
                                      <p:to x="100000" y="90000"/>
                                    </p:animScale>
                                    <p:animScale>
                                      <p:cBhvr>
                                        <p:cTn id="34" dur="166" decel="50000">
                                          <p:stCondLst>
                                            <p:cond delay="1668"/>
                                          </p:stCondLst>
                                        </p:cTn>
                                        <p:tgtEl>
                                          <p:spTgt spid="19"/>
                                        </p:tgtEl>
                                      </p:cBhvr>
                                      <p:to x="100000" y="100000"/>
                                    </p:animScale>
                                    <p:animScale>
                                      <p:cBhvr>
                                        <p:cTn id="35" dur="26">
                                          <p:stCondLst>
                                            <p:cond delay="1808"/>
                                          </p:stCondLst>
                                        </p:cTn>
                                        <p:tgtEl>
                                          <p:spTgt spid="19"/>
                                        </p:tgtEl>
                                      </p:cBhvr>
                                      <p:to x="100000" y="95000"/>
                                    </p:animScale>
                                    <p:animScale>
                                      <p:cBhvr>
                                        <p:cTn id="36" dur="166" decel="50000">
                                          <p:stCondLst>
                                            <p:cond delay="1834"/>
                                          </p:stCondLst>
                                        </p:cTn>
                                        <p:tgtEl>
                                          <p:spTgt spid="19"/>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down)">
                                      <p:cBhvr>
                                        <p:cTn id="55" dur="580">
                                          <p:stCondLst>
                                            <p:cond delay="0"/>
                                          </p:stCondLst>
                                        </p:cTn>
                                        <p:tgtEl>
                                          <p:spTgt spid="49"/>
                                        </p:tgtEl>
                                      </p:cBhvr>
                                    </p:animEffect>
                                    <p:anim calcmode="lin" valueType="num">
                                      <p:cBhvr>
                                        <p:cTn id="56"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61" dur="26">
                                          <p:stCondLst>
                                            <p:cond delay="650"/>
                                          </p:stCondLst>
                                        </p:cTn>
                                        <p:tgtEl>
                                          <p:spTgt spid="49"/>
                                        </p:tgtEl>
                                      </p:cBhvr>
                                      <p:to x="100000" y="60000"/>
                                    </p:animScale>
                                    <p:animScale>
                                      <p:cBhvr>
                                        <p:cTn id="62" dur="166" decel="50000">
                                          <p:stCondLst>
                                            <p:cond delay="676"/>
                                          </p:stCondLst>
                                        </p:cTn>
                                        <p:tgtEl>
                                          <p:spTgt spid="49"/>
                                        </p:tgtEl>
                                      </p:cBhvr>
                                      <p:to x="100000" y="100000"/>
                                    </p:animScale>
                                    <p:animScale>
                                      <p:cBhvr>
                                        <p:cTn id="63" dur="26">
                                          <p:stCondLst>
                                            <p:cond delay="1312"/>
                                          </p:stCondLst>
                                        </p:cTn>
                                        <p:tgtEl>
                                          <p:spTgt spid="49"/>
                                        </p:tgtEl>
                                      </p:cBhvr>
                                      <p:to x="100000" y="80000"/>
                                    </p:animScale>
                                    <p:animScale>
                                      <p:cBhvr>
                                        <p:cTn id="64" dur="166" decel="50000">
                                          <p:stCondLst>
                                            <p:cond delay="1338"/>
                                          </p:stCondLst>
                                        </p:cTn>
                                        <p:tgtEl>
                                          <p:spTgt spid="49"/>
                                        </p:tgtEl>
                                      </p:cBhvr>
                                      <p:to x="100000" y="100000"/>
                                    </p:animScale>
                                    <p:animScale>
                                      <p:cBhvr>
                                        <p:cTn id="65" dur="26">
                                          <p:stCondLst>
                                            <p:cond delay="1642"/>
                                          </p:stCondLst>
                                        </p:cTn>
                                        <p:tgtEl>
                                          <p:spTgt spid="49"/>
                                        </p:tgtEl>
                                      </p:cBhvr>
                                      <p:to x="100000" y="90000"/>
                                    </p:animScale>
                                    <p:animScale>
                                      <p:cBhvr>
                                        <p:cTn id="66" dur="166" decel="50000">
                                          <p:stCondLst>
                                            <p:cond delay="1668"/>
                                          </p:stCondLst>
                                        </p:cTn>
                                        <p:tgtEl>
                                          <p:spTgt spid="49"/>
                                        </p:tgtEl>
                                      </p:cBhvr>
                                      <p:to x="100000" y="100000"/>
                                    </p:animScale>
                                    <p:animScale>
                                      <p:cBhvr>
                                        <p:cTn id="67" dur="26">
                                          <p:stCondLst>
                                            <p:cond delay="1808"/>
                                          </p:stCondLst>
                                        </p:cTn>
                                        <p:tgtEl>
                                          <p:spTgt spid="49"/>
                                        </p:tgtEl>
                                      </p:cBhvr>
                                      <p:to x="100000" y="95000"/>
                                    </p:animScale>
                                    <p:animScale>
                                      <p:cBhvr>
                                        <p:cTn id="68" dur="166" decel="50000">
                                          <p:stCondLst>
                                            <p:cond delay="1834"/>
                                          </p:stCondLst>
                                        </p:cTn>
                                        <p:tgtEl>
                                          <p:spTgt spid="4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660400" y="1591820"/>
            <a:ext cx="7464009" cy="5865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1" hangingPunct="1">
              <a:lnSpc>
                <a:spcPct val="150000"/>
              </a:lnSpc>
              <a:defRPr sz="2400">
                <a:latin typeface="微软雅黑" pitchFamily="34" charset="-122"/>
                <a:ea typeface="微软雅黑" pitchFamily="34" charset="-122"/>
              </a:defRPr>
            </a:lvl1pPr>
          </a:lstStyle>
          <a:p>
            <a:pPr defTabSz="1219170"/>
            <a:r>
              <a:rPr lang="en-US" altLang="zh-CN" kern="0" dirty="0">
                <a:solidFill>
                  <a:sysClr val="windowText" lastClr="000000"/>
                </a:solidFill>
                <a:latin typeface="+mn-lt"/>
                <a:ea typeface="+mn-ea"/>
                <a:cs typeface="+mn-ea"/>
                <a:sym typeface="+mn-lt"/>
              </a:rPr>
              <a:t>1.</a:t>
            </a:r>
            <a:r>
              <a:rPr lang="zh-CN" altLang="en-US" kern="0" dirty="0">
                <a:solidFill>
                  <a:sysClr val="windowText" lastClr="000000"/>
                </a:solidFill>
                <a:latin typeface="+mn-lt"/>
                <a:ea typeface="+mn-ea"/>
                <a:cs typeface="+mn-ea"/>
                <a:sym typeface="+mn-lt"/>
              </a:rPr>
              <a:t>断开开关，按电路图连接实物电路。</a:t>
            </a:r>
          </a:p>
        </p:txBody>
      </p:sp>
      <p:sp>
        <p:nvSpPr>
          <p:cNvPr id="3" name="Text Box 4"/>
          <p:cNvSpPr txBox="1">
            <a:spLocks noChangeArrowheads="1"/>
          </p:cNvSpPr>
          <p:nvPr/>
        </p:nvSpPr>
        <p:spPr bwMode="auto">
          <a:xfrm>
            <a:off x="660400" y="2386581"/>
            <a:ext cx="10746317" cy="11405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1" hangingPunct="1">
              <a:lnSpc>
                <a:spcPct val="150000"/>
              </a:lnSpc>
              <a:defRPr sz="2400">
                <a:latin typeface="微软雅黑" pitchFamily="34" charset="-122"/>
                <a:ea typeface="微软雅黑" pitchFamily="34" charset="-122"/>
              </a:defRPr>
            </a:lvl1pPr>
          </a:lstStyle>
          <a:p>
            <a:pPr defTabSz="1219170"/>
            <a:r>
              <a:rPr lang="en-US" altLang="zh-CN" kern="0" dirty="0">
                <a:solidFill>
                  <a:sysClr val="windowText" lastClr="000000"/>
                </a:solidFill>
                <a:latin typeface="+mn-lt"/>
                <a:ea typeface="+mn-ea"/>
                <a:cs typeface="+mn-ea"/>
                <a:sym typeface="+mn-lt"/>
              </a:rPr>
              <a:t>2.</a:t>
            </a:r>
            <a:r>
              <a:rPr lang="zh-CN" altLang="en-US" kern="0" dirty="0">
                <a:solidFill>
                  <a:sysClr val="windowText" lastClr="000000"/>
                </a:solidFill>
                <a:latin typeface="+mn-lt"/>
                <a:ea typeface="+mn-ea"/>
                <a:cs typeface="+mn-ea"/>
                <a:sym typeface="+mn-lt"/>
              </a:rPr>
              <a:t>闭合开关，移动滑片让灯发光正常（</a:t>
            </a:r>
            <a:r>
              <a:rPr lang="en-US" altLang="zh-CN" kern="0" dirty="0">
                <a:solidFill>
                  <a:sysClr val="windowText" lastClr="000000"/>
                </a:solidFill>
                <a:latin typeface="+mn-lt"/>
                <a:ea typeface="+mn-ea"/>
                <a:cs typeface="+mn-ea"/>
                <a:sym typeface="+mn-lt"/>
              </a:rPr>
              <a:t>2.5V</a:t>
            </a:r>
            <a:r>
              <a:rPr lang="zh-CN" altLang="en-US" kern="0" dirty="0">
                <a:solidFill>
                  <a:sysClr val="windowText" lastClr="000000"/>
                </a:solidFill>
                <a:latin typeface="+mn-lt"/>
                <a:ea typeface="+mn-ea"/>
                <a:cs typeface="+mn-ea"/>
                <a:sym typeface="+mn-lt"/>
              </a:rPr>
              <a:t>），发光较暗（</a:t>
            </a:r>
            <a:r>
              <a:rPr lang="en-US" altLang="zh-CN" kern="0" dirty="0">
                <a:solidFill>
                  <a:sysClr val="windowText" lastClr="000000"/>
                </a:solidFill>
                <a:latin typeface="+mn-lt"/>
                <a:ea typeface="+mn-ea"/>
                <a:cs typeface="+mn-ea"/>
                <a:sym typeface="+mn-lt"/>
              </a:rPr>
              <a:t>2V</a:t>
            </a:r>
            <a:r>
              <a:rPr lang="zh-CN" altLang="en-US" kern="0" dirty="0">
                <a:solidFill>
                  <a:sysClr val="windowText" lastClr="000000"/>
                </a:solidFill>
                <a:latin typeface="+mn-lt"/>
                <a:ea typeface="+mn-ea"/>
                <a:cs typeface="+mn-ea"/>
                <a:sym typeface="+mn-lt"/>
              </a:rPr>
              <a:t>），发光较强（</a:t>
            </a:r>
            <a:r>
              <a:rPr lang="en-US" altLang="zh-CN" kern="0" dirty="0">
                <a:solidFill>
                  <a:sysClr val="windowText" lastClr="000000"/>
                </a:solidFill>
                <a:latin typeface="+mn-lt"/>
                <a:ea typeface="+mn-ea"/>
                <a:cs typeface="+mn-ea"/>
                <a:sym typeface="+mn-lt"/>
              </a:rPr>
              <a:t>3V</a:t>
            </a:r>
            <a:r>
              <a:rPr lang="zh-CN" altLang="en-US" kern="0" dirty="0">
                <a:solidFill>
                  <a:sysClr val="windowText" lastClr="000000"/>
                </a:solidFill>
                <a:latin typeface="+mn-lt"/>
                <a:ea typeface="+mn-ea"/>
                <a:cs typeface="+mn-ea"/>
                <a:sym typeface="+mn-lt"/>
              </a:rPr>
              <a:t>），读取电流表和电压表的示数，并记录入表格中。</a:t>
            </a:r>
          </a:p>
        </p:txBody>
      </p:sp>
      <p:sp>
        <p:nvSpPr>
          <p:cNvPr id="4" name="Text Box 6"/>
          <p:cNvSpPr txBox="1">
            <a:spLocks noChangeArrowheads="1"/>
          </p:cNvSpPr>
          <p:nvPr/>
        </p:nvSpPr>
        <p:spPr bwMode="auto">
          <a:xfrm>
            <a:off x="660400" y="3735340"/>
            <a:ext cx="10464800" cy="11405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1" hangingPunct="1">
              <a:lnSpc>
                <a:spcPct val="150000"/>
              </a:lnSpc>
              <a:defRPr sz="2400">
                <a:latin typeface="微软雅黑" pitchFamily="34" charset="-122"/>
                <a:ea typeface="微软雅黑" pitchFamily="34" charset="-122"/>
              </a:defRPr>
            </a:lvl1pPr>
          </a:lstStyle>
          <a:p>
            <a:pPr defTabSz="1219170"/>
            <a:r>
              <a:rPr lang="en-US" altLang="zh-CN" kern="0" dirty="0">
                <a:solidFill>
                  <a:sysClr val="windowText" lastClr="000000"/>
                </a:solidFill>
                <a:latin typeface="+mn-lt"/>
                <a:ea typeface="+mn-ea"/>
                <a:cs typeface="+mn-ea"/>
                <a:sym typeface="+mn-lt"/>
              </a:rPr>
              <a:t>3.</a:t>
            </a:r>
            <a:r>
              <a:rPr lang="zh-CN" altLang="en-US" kern="0" dirty="0">
                <a:solidFill>
                  <a:sysClr val="windowText" lastClr="000000"/>
                </a:solidFill>
                <a:latin typeface="+mn-lt"/>
                <a:ea typeface="+mn-ea"/>
                <a:cs typeface="+mn-ea"/>
                <a:sym typeface="+mn-lt"/>
              </a:rPr>
              <a:t>分别计算出灯泡在不同电压下发光时的电阻记入表格，并分析其电阻不同的原因。</a:t>
            </a:r>
          </a:p>
        </p:txBody>
      </p:sp>
      <p:sp>
        <p:nvSpPr>
          <p:cNvPr id="6" name="Text Box 10"/>
          <p:cNvSpPr txBox="1">
            <a:spLocks noChangeArrowheads="1"/>
          </p:cNvSpPr>
          <p:nvPr/>
        </p:nvSpPr>
        <p:spPr bwMode="auto">
          <a:xfrm>
            <a:off x="660400" y="5084099"/>
            <a:ext cx="6739467" cy="5865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1" hangingPunct="1">
              <a:lnSpc>
                <a:spcPct val="150000"/>
              </a:lnSpc>
              <a:defRPr sz="2400">
                <a:latin typeface="微软雅黑" pitchFamily="34" charset="-122"/>
                <a:ea typeface="微软雅黑" pitchFamily="34" charset="-122"/>
              </a:defRPr>
            </a:lvl1pPr>
          </a:lstStyle>
          <a:p>
            <a:pPr defTabSz="1219170"/>
            <a:r>
              <a:rPr lang="en-US" altLang="zh-CN" kern="0" dirty="0">
                <a:solidFill>
                  <a:sysClr val="windowText" lastClr="000000"/>
                </a:solidFill>
                <a:latin typeface="+mn-lt"/>
                <a:ea typeface="+mn-ea"/>
                <a:cs typeface="+mn-ea"/>
                <a:sym typeface="+mn-lt"/>
              </a:rPr>
              <a:t>4.</a:t>
            </a:r>
            <a:r>
              <a:rPr lang="zh-CN" altLang="en-US" kern="0" dirty="0">
                <a:solidFill>
                  <a:sysClr val="windowText" lastClr="000000"/>
                </a:solidFill>
                <a:latin typeface="+mn-lt"/>
                <a:ea typeface="+mn-ea"/>
                <a:cs typeface="+mn-ea"/>
                <a:sym typeface="+mn-lt"/>
              </a:rPr>
              <a:t>实验结束，整理实验器材。</a:t>
            </a:r>
          </a:p>
        </p:txBody>
      </p:sp>
      <p:sp>
        <p:nvSpPr>
          <p:cNvPr id="7" name="文本框 6">
            <a:extLst>
              <a:ext uri="{FF2B5EF4-FFF2-40B4-BE49-F238E27FC236}">
                <a16:creationId xmlns:a16="http://schemas.microsoft.com/office/drawing/2014/main" id="{723BEBF2-9C12-40B0-9DCC-24D1A6B5E866}"/>
              </a:ext>
            </a:extLst>
          </p:cNvPr>
          <p:cNvSpPr txBox="1"/>
          <p:nvPr/>
        </p:nvSpPr>
        <p:spPr>
          <a:xfrm>
            <a:off x="1181101" y="448128"/>
            <a:ext cx="1620957" cy="523220"/>
          </a:xfrm>
          <a:prstGeom prst="rect">
            <a:avLst/>
          </a:prstGeom>
          <a:noFill/>
        </p:spPr>
        <p:txBody>
          <a:bodyPr wrap="none" rtlCol="0">
            <a:spAutoFit/>
          </a:bodyPr>
          <a:lstStyle/>
          <a:p>
            <a:pPr defTabSz="1219170"/>
            <a:r>
              <a:rPr lang="zh-CN" altLang="en-US" sz="2800" kern="0" dirty="0">
                <a:cs typeface="+mn-ea"/>
                <a:sym typeface="+mn-lt"/>
              </a:rPr>
              <a:t>实验步骤</a:t>
            </a:r>
          </a:p>
        </p:txBody>
      </p:sp>
    </p:spTree>
    <p:extLst>
      <p:ext uri="{BB962C8B-B14F-4D97-AF65-F5344CB8AC3E}">
        <p14:creationId xmlns:p14="http://schemas.microsoft.com/office/powerpoint/2010/main" val="247066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0"/>
                                        <p:tgtEl>
                                          <p:spTgt spid="4"/>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a:graphicFrameLocks/>
          </p:cNvGraphicFramePr>
          <p:nvPr>
            <p:extLst>
              <p:ext uri="{D42A27DB-BD31-4B8C-83A1-F6EECF244321}">
                <p14:modId xmlns:p14="http://schemas.microsoft.com/office/powerpoint/2010/main" val="3839065350"/>
              </p:ext>
            </p:extLst>
          </p:nvPr>
        </p:nvGraphicFramePr>
        <p:xfrm>
          <a:off x="927101" y="1563950"/>
          <a:ext cx="10220867" cy="2519321"/>
        </p:xfrm>
        <a:graphic>
          <a:graphicData uri="http://schemas.openxmlformats.org/drawingml/2006/table">
            <a:tbl>
              <a:tblPr/>
              <a:tblGrid>
                <a:gridCol w="2140507">
                  <a:extLst>
                    <a:ext uri="{9D8B030D-6E8A-4147-A177-3AD203B41FA5}">
                      <a16:colId xmlns:a16="http://schemas.microsoft.com/office/drawing/2014/main" val="20000"/>
                    </a:ext>
                  </a:extLst>
                </a:gridCol>
                <a:gridCol w="1969871">
                  <a:extLst>
                    <a:ext uri="{9D8B030D-6E8A-4147-A177-3AD203B41FA5}">
                      <a16:colId xmlns:a16="http://schemas.microsoft.com/office/drawing/2014/main" val="20001"/>
                    </a:ext>
                  </a:extLst>
                </a:gridCol>
                <a:gridCol w="2101627">
                  <a:extLst>
                    <a:ext uri="{9D8B030D-6E8A-4147-A177-3AD203B41FA5}">
                      <a16:colId xmlns:a16="http://schemas.microsoft.com/office/drawing/2014/main" val="20002"/>
                    </a:ext>
                  </a:extLst>
                </a:gridCol>
                <a:gridCol w="2144828">
                  <a:extLst>
                    <a:ext uri="{9D8B030D-6E8A-4147-A177-3AD203B41FA5}">
                      <a16:colId xmlns:a16="http://schemas.microsoft.com/office/drawing/2014/main" val="20003"/>
                    </a:ext>
                  </a:extLst>
                </a:gridCol>
                <a:gridCol w="1864034">
                  <a:extLst>
                    <a:ext uri="{9D8B030D-6E8A-4147-A177-3AD203B41FA5}">
                      <a16:colId xmlns:a16="http://schemas.microsoft.com/office/drawing/2014/main" val="20004"/>
                    </a:ext>
                  </a:extLst>
                </a:gridCol>
              </a:tblGrid>
              <a:tr h="81585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zh-CN" altLang="en-US" sz="2400" b="0" i="0" u="none" strike="noStrike" cap="none" normalizeH="0" baseline="0" dirty="0">
                          <a:ln>
                            <a:noFill/>
                          </a:ln>
                          <a:solidFill>
                            <a:schemeClr val="tx1"/>
                          </a:solidFill>
                          <a:effectLst/>
                          <a:latin typeface="+mn-lt"/>
                          <a:ea typeface="+mn-ea"/>
                          <a:cs typeface="+mn-ea"/>
                          <a:sym typeface="+mn-lt"/>
                        </a:rPr>
                        <a:t>实验次序</a:t>
                      </a:r>
                    </a:p>
                  </a:txBody>
                  <a:tcPr marL="121920" marR="121920" marT="60960" marB="60960" anchor="ct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zh-CN" altLang="en-US" sz="2400" b="0" i="0" u="none" strike="noStrike" cap="none" normalizeH="0" baseline="0" dirty="0">
                          <a:ln>
                            <a:noFill/>
                          </a:ln>
                          <a:solidFill>
                            <a:schemeClr val="tx1"/>
                          </a:solidFill>
                          <a:effectLst/>
                          <a:latin typeface="+mn-lt"/>
                          <a:ea typeface="+mn-ea"/>
                          <a:cs typeface="+mn-ea"/>
                          <a:sym typeface="+mn-lt"/>
                        </a:rPr>
                        <a:t>Ｕ／</a:t>
                      </a:r>
                      <a:r>
                        <a:rPr kumimoji="0" lang="en-US" altLang="zh-CN" sz="2400" b="0" i="0" u="none" strike="noStrike" cap="none" normalizeH="0" baseline="0" dirty="0">
                          <a:ln>
                            <a:noFill/>
                          </a:ln>
                          <a:solidFill>
                            <a:schemeClr val="tx1"/>
                          </a:solidFill>
                          <a:effectLst/>
                          <a:latin typeface="+mn-lt"/>
                          <a:ea typeface="+mn-ea"/>
                          <a:cs typeface="+mn-ea"/>
                          <a:sym typeface="+mn-lt"/>
                        </a:rPr>
                        <a:t>V</a:t>
                      </a:r>
                    </a:p>
                  </a:txBody>
                  <a:tcPr marL="121920" marR="121920" marT="60960" marB="60960" anchor="ct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zh-CN" altLang="en-US" sz="2400" b="0" i="0" u="none" strike="noStrike" cap="none" normalizeH="0" baseline="0">
                          <a:ln>
                            <a:noFill/>
                          </a:ln>
                          <a:solidFill>
                            <a:schemeClr val="tx1"/>
                          </a:solidFill>
                          <a:effectLst/>
                          <a:latin typeface="+mn-lt"/>
                          <a:ea typeface="+mn-ea"/>
                          <a:cs typeface="+mn-ea"/>
                          <a:sym typeface="+mn-lt"/>
                        </a:rPr>
                        <a:t>Ｉ／Ａ</a:t>
                      </a:r>
                    </a:p>
                  </a:txBody>
                  <a:tcPr marL="121920" marR="121920" marT="60960" marB="60960" anchor="ct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zh-CN" altLang="en-US" sz="2400" b="0" i="0" u="none" strike="noStrike" cap="none" normalizeH="0" baseline="0">
                          <a:ln>
                            <a:noFill/>
                          </a:ln>
                          <a:solidFill>
                            <a:schemeClr val="tx1"/>
                          </a:solidFill>
                          <a:effectLst/>
                          <a:latin typeface="+mn-lt"/>
                          <a:ea typeface="+mn-ea"/>
                          <a:cs typeface="+mn-ea"/>
                          <a:sym typeface="+mn-lt"/>
                        </a:rPr>
                        <a:t>灯泡亮度</a:t>
                      </a:r>
                    </a:p>
                  </a:txBody>
                  <a:tcPr marL="121920" marR="121920" marT="60960" marB="60960" anchor="ct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zh-CN" altLang="en-US" sz="2400" b="0" i="0" u="none" strike="noStrike" cap="none" normalizeH="0" baseline="0">
                          <a:ln>
                            <a:noFill/>
                          </a:ln>
                          <a:solidFill>
                            <a:schemeClr val="tx1"/>
                          </a:solidFill>
                          <a:effectLst/>
                          <a:latin typeface="+mn-lt"/>
                          <a:ea typeface="+mn-ea"/>
                          <a:cs typeface="+mn-ea"/>
                          <a:sym typeface="+mn-lt"/>
                        </a:rPr>
                        <a:t>Ｒ／</a:t>
                      </a:r>
                      <a:r>
                        <a:rPr kumimoji="0" lang="el-GR" altLang="en-US" sz="2400" b="0" i="0" u="none" strike="noStrike" cap="none" normalizeH="0" baseline="0">
                          <a:ln>
                            <a:noFill/>
                          </a:ln>
                          <a:solidFill>
                            <a:schemeClr val="tx1"/>
                          </a:solidFill>
                          <a:effectLst/>
                          <a:latin typeface="+mn-lt"/>
                          <a:ea typeface="+mn-ea"/>
                          <a:cs typeface="+mn-ea"/>
                          <a:sym typeface="+mn-lt"/>
                        </a:rPr>
                        <a:t>Ω</a:t>
                      </a:r>
                    </a:p>
                  </a:txBody>
                  <a:tcPr marL="121920" marR="121920" marT="60960" marB="60960" anchor="ct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20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altLang="zh-CN" sz="2400" b="0" i="0" u="none" strike="noStrike" cap="none" normalizeH="0" baseline="0" dirty="0">
                          <a:ln>
                            <a:noFill/>
                          </a:ln>
                          <a:solidFill>
                            <a:schemeClr val="tx1"/>
                          </a:solidFill>
                          <a:effectLst/>
                          <a:latin typeface="+mn-lt"/>
                          <a:ea typeface="+mn-ea"/>
                          <a:cs typeface="+mn-ea"/>
                          <a:sym typeface="+mn-lt"/>
                        </a:rPr>
                        <a:t>1</a:t>
                      </a:r>
                    </a:p>
                  </a:txBody>
                  <a:tcPr marL="121920" marR="121920" marT="60960" marB="60960" anchor="ct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altLang="zh-CN" sz="2400" b="0" i="0" u="none" strike="noStrike" cap="none" normalizeH="0" baseline="0" dirty="0">
                          <a:ln>
                            <a:noFill/>
                          </a:ln>
                          <a:solidFill>
                            <a:schemeClr val="tx1"/>
                          </a:solidFill>
                          <a:effectLst/>
                          <a:latin typeface="+mn-lt"/>
                          <a:ea typeface="+mn-ea"/>
                          <a:cs typeface="+mn-ea"/>
                          <a:sym typeface="+mn-lt"/>
                        </a:rPr>
                        <a:t>2.5</a:t>
                      </a:r>
                    </a:p>
                  </a:txBody>
                  <a:tcPr marL="121920" marR="121920" marT="60960" marB="60960" anchor="ct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altLang="zh-CN" sz="2400" b="0" i="0" u="none" strike="noStrike" cap="none" normalizeH="0" baseline="0" dirty="0">
                          <a:ln>
                            <a:noFill/>
                          </a:ln>
                          <a:solidFill>
                            <a:schemeClr val="tx1"/>
                          </a:solidFill>
                          <a:effectLst/>
                          <a:latin typeface="+mn-lt"/>
                          <a:ea typeface="+mn-ea"/>
                          <a:cs typeface="+mn-ea"/>
                          <a:sym typeface="+mn-lt"/>
                        </a:rPr>
                        <a:t>0.3</a:t>
                      </a:r>
                    </a:p>
                  </a:txBody>
                  <a:tcPr marL="121920" marR="121920" marT="60960" marB="60960" anchor="ct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zh-CN" altLang="en-US" sz="2400" b="0" i="0" u="none" strike="noStrike" cap="none" normalizeH="0" baseline="0">
                          <a:ln>
                            <a:noFill/>
                          </a:ln>
                          <a:solidFill>
                            <a:schemeClr val="tx1"/>
                          </a:solidFill>
                          <a:effectLst/>
                          <a:latin typeface="+mn-lt"/>
                          <a:ea typeface="+mn-ea"/>
                          <a:cs typeface="+mn-ea"/>
                          <a:sym typeface="+mn-lt"/>
                        </a:rPr>
                        <a:t>亮</a:t>
                      </a:r>
                    </a:p>
                  </a:txBody>
                  <a:tcPr marL="121920" marR="121920" marT="60960" marB="60960" anchor="ct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zh-CN" altLang="zh-CN" sz="2400" b="0" i="0" u="none" strike="noStrike" cap="none" normalizeH="0" baseline="0">
                        <a:ln>
                          <a:noFill/>
                        </a:ln>
                        <a:solidFill>
                          <a:schemeClr val="tx1"/>
                        </a:solidFill>
                        <a:effectLst/>
                        <a:latin typeface="+mn-lt"/>
                        <a:ea typeface="+mn-ea"/>
                        <a:cs typeface="+mn-ea"/>
                        <a:sym typeface="+mn-lt"/>
                      </a:endParaRPr>
                    </a:p>
                  </a:txBody>
                  <a:tcPr marL="121920" marR="121920" marT="60960" marB="60960" anchor="ct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20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altLang="zh-CN" sz="2400" b="0" i="0" u="none" strike="noStrike" cap="none" normalizeH="0" baseline="0">
                          <a:ln>
                            <a:noFill/>
                          </a:ln>
                          <a:solidFill>
                            <a:schemeClr val="tx1"/>
                          </a:solidFill>
                          <a:effectLst/>
                          <a:latin typeface="+mn-lt"/>
                          <a:ea typeface="+mn-ea"/>
                          <a:cs typeface="+mn-ea"/>
                          <a:sym typeface="+mn-lt"/>
                        </a:rPr>
                        <a:t>2</a:t>
                      </a:r>
                    </a:p>
                  </a:txBody>
                  <a:tcPr marL="121920" marR="121920" marT="60960" marB="60960" anchor="ct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altLang="zh-CN" sz="2400" b="0" i="0" u="none" strike="noStrike" cap="none" normalizeH="0" baseline="0" dirty="0">
                          <a:ln>
                            <a:noFill/>
                          </a:ln>
                          <a:solidFill>
                            <a:schemeClr val="tx1"/>
                          </a:solidFill>
                          <a:effectLst/>
                          <a:latin typeface="+mn-lt"/>
                          <a:ea typeface="+mn-ea"/>
                          <a:cs typeface="+mn-ea"/>
                          <a:sym typeface="+mn-lt"/>
                        </a:rPr>
                        <a:t>2</a:t>
                      </a:r>
                    </a:p>
                  </a:txBody>
                  <a:tcPr marL="121920" marR="121920" marT="60960" marB="60960" anchor="ct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altLang="zh-CN" sz="2400" b="0" i="0" u="none" strike="noStrike" cap="none" normalizeH="0" baseline="0" dirty="0">
                          <a:ln>
                            <a:noFill/>
                          </a:ln>
                          <a:solidFill>
                            <a:schemeClr val="tx1"/>
                          </a:solidFill>
                          <a:effectLst/>
                          <a:latin typeface="+mn-lt"/>
                          <a:ea typeface="+mn-ea"/>
                          <a:cs typeface="+mn-ea"/>
                          <a:sym typeface="+mn-lt"/>
                        </a:rPr>
                        <a:t>0.28</a:t>
                      </a:r>
                    </a:p>
                  </a:txBody>
                  <a:tcPr marL="121920" marR="121920" marT="60960" marB="60960" anchor="ct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zh-CN" altLang="en-US" sz="2400" b="0" i="0" u="none" strike="noStrike" cap="none" normalizeH="0" baseline="0" dirty="0">
                          <a:ln>
                            <a:noFill/>
                          </a:ln>
                          <a:solidFill>
                            <a:schemeClr val="tx1"/>
                          </a:solidFill>
                          <a:effectLst/>
                          <a:latin typeface="+mn-lt"/>
                          <a:ea typeface="+mn-ea"/>
                          <a:cs typeface="+mn-ea"/>
                          <a:sym typeface="+mn-lt"/>
                        </a:rPr>
                        <a:t>较亮</a:t>
                      </a:r>
                    </a:p>
                  </a:txBody>
                  <a:tcPr marL="121920" marR="121920" marT="60960" marB="60960" anchor="ct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zh-CN" altLang="zh-CN" sz="2400" b="0" i="0" u="none" strike="noStrike" cap="none" normalizeH="0" baseline="0" dirty="0">
                        <a:ln>
                          <a:noFill/>
                        </a:ln>
                        <a:solidFill>
                          <a:schemeClr val="tx1"/>
                        </a:solidFill>
                        <a:effectLst/>
                        <a:latin typeface="+mn-lt"/>
                        <a:ea typeface="+mn-ea"/>
                        <a:cs typeface="+mn-ea"/>
                        <a:sym typeface="+mn-lt"/>
                      </a:endParaRPr>
                    </a:p>
                  </a:txBody>
                  <a:tcPr marL="121920" marR="121920" marT="60960" marB="60960" anchor="ct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931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altLang="zh-CN" sz="2400" b="0" i="0" u="none" strike="noStrike" cap="none" normalizeH="0" baseline="0">
                          <a:ln>
                            <a:noFill/>
                          </a:ln>
                          <a:solidFill>
                            <a:schemeClr val="tx1"/>
                          </a:solidFill>
                          <a:effectLst/>
                          <a:latin typeface="+mn-lt"/>
                          <a:ea typeface="+mn-ea"/>
                          <a:cs typeface="+mn-ea"/>
                          <a:sym typeface="+mn-lt"/>
                        </a:rPr>
                        <a:t>3</a:t>
                      </a:r>
                    </a:p>
                  </a:txBody>
                  <a:tcPr marL="121920" marR="121920" marT="60960" marB="60960" anchor="ct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altLang="zh-CN" sz="2400" b="0" i="0" u="none" strike="noStrike" cap="none" normalizeH="0" baseline="0">
                          <a:ln>
                            <a:noFill/>
                          </a:ln>
                          <a:solidFill>
                            <a:schemeClr val="tx1"/>
                          </a:solidFill>
                          <a:effectLst/>
                          <a:latin typeface="+mn-lt"/>
                          <a:ea typeface="+mn-ea"/>
                          <a:cs typeface="+mn-ea"/>
                          <a:sym typeface="+mn-lt"/>
                        </a:rPr>
                        <a:t>1.5</a:t>
                      </a:r>
                    </a:p>
                  </a:txBody>
                  <a:tcPr marL="121920" marR="121920" marT="60960" marB="60960" anchor="ct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altLang="zh-CN" sz="2400" b="0" i="0" u="none" strike="noStrike" cap="none" normalizeH="0" baseline="0">
                          <a:ln>
                            <a:noFill/>
                          </a:ln>
                          <a:solidFill>
                            <a:schemeClr val="tx1"/>
                          </a:solidFill>
                          <a:effectLst/>
                          <a:latin typeface="+mn-lt"/>
                          <a:ea typeface="+mn-ea"/>
                          <a:cs typeface="+mn-ea"/>
                          <a:sym typeface="+mn-lt"/>
                        </a:rPr>
                        <a:t>0.24</a:t>
                      </a:r>
                    </a:p>
                  </a:txBody>
                  <a:tcPr marL="121920" marR="121920" marT="60960" marB="60960" anchor="ct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zh-CN" altLang="en-US" sz="2400" b="0" i="0" u="none" strike="noStrike" cap="none" normalizeH="0" baseline="0" dirty="0">
                          <a:ln>
                            <a:noFill/>
                          </a:ln>
                          <a:solidFill>
                            <a:schemeClr val="tx1"/>
                          </a:solidFill>
                          <a:effectLst/>
                          <a:latin typeface="+mn-lt"/>
                          <a:ea typeface="+mn-ea"/>
                          <a:cs typeface="+mn-ea"/>
                          <a:sym typeface="+mn-lt"/>
                        </a:rPr>
                        <a:t>暗</a:t>
                      </a:r>
                    </a:p>
                  </a:txBody>
                  <a:tcPr marL="121920" marR="121920" marT="60960" marB="60960" anchor="ct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zh-CN" altLang="zh-CN" sz="2400" b="0" i="0" u="none" strike="noStrike" cap="none" normalizeH="0" baseline="0" dirty="0">
                        <a:ln>
                          <a:noFill/>
                        </a:ln>
                        <a:solidFill>
                          <a:schemeClr val="tx1"/>
                        </a:solidFill>
                        <a:effectLst/>
                        <a:latin typeface="+mn-lt"/>
                        <a:ea typeface="+mn-ea"/>
                        <a:cs typeface="+mn-ea"/>
                        <a:sym typeface="+mn-lt"/>
                      </a:endParaRPr>
                    </a:p>
                  </a:txBody>
                  <a:tcPr marL="121920" marR="121920" marT="60960" marB="60960" anchor="ctr"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Text Box 35"/>
          <p:cNvSpPr txBox="1">
            <a:spLocks noChangeArrowheads="1"/>
          </p:cNvSpPr>
          <p:nvPr/>
        </p:nvSpPr>
        <p:spPr bwMode="auto">
          <a:xfrm>
            <a:off x="9807493" y="2410827"/>
            <a:ext cx="91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宋体" pitchFamily="2" charset="-122"/>
              </a:defRPr>
            </a:lvl1pPr>
            <a:lvl2pPr marL="742950" indent="-285750" eaLnBrk="0" hangingPunct="0">
              <a:defRPr sz="2000">
                <a:solidFill>
                  <a:schemeClr val="tx1"/>
                </a:solidFill>
                <a:latin typeface="Arial" pitchFamily="34" charset="0"/>
                <a:ea typeface="宋体" pitchFamily="2" charset="-122"/>
              </a:defRPr>
            </a:lvl2pPr>
            <a:lvl3pPr marL="1143000" indent="-228600" eaLnBrk="0" hangingPunct="0">
              <a:defRPr sz="2000">
                <a:solidFill>
                  <a:schemeClr val="tx1"/>
                </a:solidFill>
                <a:latin typeface="Arial" pitchFamily="34" charset="0"/>
                <a:ea typeface="宋体" pitchFamily="2" charset="-122"/>
              </a:defRPr>
            </a:lvl3pPr>
            <a:lvl4pPr marL="1600200" indent="-228600" eaLnBrk="0" hangingPunct="0">
              <a:defRPr sz="2000">
                <a:solidFill>
                  <a:schemeClr val="tx1"/>
                </a:solidFill>
                <a:latin typeface="Arial" pitchFamily="34" charset="0"/>
                <a:ea typeface="宋体" pitchFamily="2" charset="-122"/>
              </a:defRPr>
            </a:lvl4pPr>
            <a:lvl5pPr marL="2057400" indent="-228600" eaLnBrk="0" hangingPunct="0">
              <a:defRPr sz="2000">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000">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000">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000">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000">
                <a:solidFill>
                  <a:schemeClr val="tx1"/>
                </a:solidFill>
                <a:latin typeface="Arial" pitchFamily="34" charset="0"/>
                <a:ea typeface="宋体" pitchFamily="2" charset="-122"/>
              </a:defRPr>
            </a:lvl9pPr>
          </a:lstStyle>
          <a:p>
            <a:pPr algn="ctr" defTabSz="1219170" eaLnBrk="1" hangingPunct="1">
              <a:spcBef>
                <a:spcPct val="50000"/>
              </a:spcBef>
            </a:pPr>
            <a:r>
              <a:rPr lang="en-US" altLang="zh-CN" sz="2400" kern="0" dirty="0">
                <a:solidFill>
                  <a:srgbClr val="FF0000"/>
                </a:solidFill>
                <a:latin typeface="+mn-lt"/>
                <a:ea typeface="+mn-ea"/>
                <a:cs typeface="+mn-ea"/>
                <a:sym typeface="+mn-lt"/>
              </a:rPr>
              <a:t>8.3</a:t>
            </a:r>
          </a:p>
        </p:txBody>
      </p:sp>
      <p:sp>
        <p:nvSpPr>
          <p:cNvPr id="4" name="Text Box 37"/>
          <p:cNvSpPr txBox="1">
            <a:spLocks noChangeArrowheads="1"/>
          </p:cNvSpPr>
          <p:nvPr/>
        </p:nvSpPr>
        <p:spPr bwMode="auto">
          <a:xfrm>
            <a:off x="9806435" y="2872492"/>
            <a:ext cx="9165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宋体" pitchFamily="2" charset="-122"/>
              </a:defRPr>
            </a:lvl1pPr>
            <a:lvl2pPr marL="742950" indent="-285750" eaLnBrk="0" hangingPunct="0">
              <a:defRPr sz="2000">
                <a:solidFill>
                  <a:schemeClr val="tx1"/>
                </a:solidFill>
                <a:latin typeface="Arial" pitchFamily="34" charset="0"/>
                <a:ea typeface="宋体" pitchFamily="2" charset="-122"/>
              </a:defRPr>
            </a:lvl2pPr>
            <a:lvl3pPr marL="1143000" indent="-228600" eaLnBrk="0" hangingPunct="0">
              <a:defRPr sz="2000">
                <a:solidFill>
                  <a:schemeClr val="tx1"/>
                </a:solidFill>
                <a:latin typeface="Arial" pitchFamily="34" charset="0"/>
                <a:ea typeface="宋体" pitchFamily="2" charset="-122"/>
              </a:defRPr>
            </a:lvl3pPr>
            <a:lvl4pPr marL="1600200" indent="-228600" eaLnBrk="0" hangingPunct="0">
              <a:defRPr sz="2000">
                <a:solidFill>
                  <a:schemeClr val="tx1"/>
                </a:solidFill>
                <a:latin typeface="Arial" pitchFamily="34" charset="0"/>
                <a:ea typeface="宋体" pitchFamily="2" charset="-122"/>
              </a:defRPr>
            </a:lvl4pPr>
            <a:lvl5pPr marL="2057400" indent="-228600" eaLnBrk="0" hangingPunct="0">
              <a:defRPr sz="2000">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000">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000">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000">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000">
                <a:solidFill>
                  <a:schemeClr val="tx1"/>
                </a:solidFill>
                <a:latin typeface="Arial" pitchFamily="34" charset="0"/>
                <a:ea typeface="宋体" pitchFamily="2" charset="-122"/>
              </a:defRPr>
            </a:lvl9pPr>
          </a:lstStyle>
          <a:p>
            <a:pPr algn="ctr" defTabSz="1219170" eaLnBrk="1" hangingPunct="1">
              <a:spcBef>
                <a:spcPct val="50000"/>
              </a:spcBef>
            </a:pPr>
            <a:r>
              <a:rPr lang="en-US" altLang="zh-CN" sz="2400" kern="0" dirty="0">
                <a:solidFill>
                  <a:srgbClr val="FF0000"/>
                </a:solidFill>
                <a:latin typeface="+mn-lt"/>
                <a:ea typeface="+mn-ea"/>
                <a:cs typeface="+mn-ea"/>
                <a:sym typeface="+mn-lt"/>
              </a:rPr>
              <a:t>7.1</a:t>
            </a:r>
          </a:p>
        </p:txBody>
      </p:sp>
      <p:sp>
        <p:nvSpPr>
          <p:cNvPr id="5" name="Text Box 43"/>
          <p:cNvSpPr txBox="1">
            <a:spLocks noChangeArrowheads="1"/>
          </p:cNvSpPr>
          <p:nvPr/>
        </p:nvSpPr>
        <p:spPr bwMode="auto">
          <a:xfrm>
            <a:off x="9799732" y="3523844"/>
            <a:ext cx="9299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ea typeface="宋体" pitchFamily="2" charset="-122"/>
              </a:defRPr>
            </a:lvl1pPr>
            <a:lvl2pPr marL="742950" indent="-285750" eaLnBrk="0" hangingPunct="0">
              <a:defRPr sz="2000">
                <a:solidFill>
                  <a:schemeClr val="tx1"/>
                </a:solidFill>
                <a:latin typeface="Arial" pitchFamily="34" charset="0"/>
                <a:ea typeface="宋体" pitchFamily="2" charset="-122"/>
              </a:defRPr>
            </a:lvl2pPr>
            <a:lvl3pPr marL="1143000" indent="-228600" eaLnBrk="0" hangingPunct="0">
              <a:defRPr sz="2000">
                <a:solidFill>
                  <a:schemeClr val="tx1"/>
                </a:solidFill>
                <a:latin typeface="Arial" pitchFamily="34" charset="0"/>
                <a:ea typeface="宋体" pitchFamily="2" charset="-122"/>
              </a:defRPr>
            </a:lvl3pPr>
            <a:lvl4pPr marL="1600200" indent="-228600" eaLnBrk="0" hangingPunct="0">
              <a:defRPr sz="2000">
                <a:solidFill>
                  <a:schemeClr val="tx1"/>
                </a:solidFill>
                <a:latin typeface="Arial" pitchFamily="34" charset="0"/>
                <a:ea typeface="宋体" pitchFamily="2" charset="-122"/>
              </a:defRPr>
            </a:lvl4pPr>
            <a:lvl5pPr marL="2057400" indent="-228600" eaLnBrk="0" hangingPunct="0">
              <a:defRPr sz="2000">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000">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000">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000">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000">
                <a:solidFill>
                  <a:schemeClr val="tx1"/>
                </a:solidFill>
                <a:latin typeface="Arial" pitchFamily="34" charset="0"/>
                <a:ea typeface="宋体" pitchFamily="2" charset="-122"/>
              </a:defRPr>
            </a:lvl9pPr>
          </a:lstStyle>
          <a:p>
            <a:pPr algn="ctr" defTabSz="1219170" eaLnBrk="1" hangingPunct="1">
              <a:spcBef>
                <a:spcPct val="50000"/>
              </a:spcBef>
            </a:pPr>
            <a:r>
              <a:rPr lang="en-US" altLang="zh-CN" sz="2400" kern="0" dirty="0">
                <a:solidFill>
                  <a:srgbClr val="FF0000"/>
                </a:solidFill>
                <a:latin typeface="+mn-lt"/>
                <a:ea typeface="+mn-ea"/>
                <a:cs typeface="+mn-ea"/>
                <a:sym typeface="+mn-lt"/>
              </a:rPr>
              <a:t>6.3</a:t>
            </a:r>
          </a:p>
        </p:txBody>
      </p:sp>
      <p:sp>
        <p:nvSpPr>
          <p:cNvPr id="7" name="矩形 6"/>
          <p:cNvSpPr/>
          <p:nvPr/>
        </p:nvSpPr>
        <p:spPr>
          <a:xfrm>
            <a:off x="1704062" y="4390220"/>
            <a:ext cx="4493538" cy="461665"/>
          </a:xfrm>
          <a:prstGeom prst="rect">
            <a:avLst/>
          </a:prstGeom>
        </p:spPr>
        <p:txBody>
          <a:bodyPr wrap="none">
            <a:spAutoFit/>
          </a:bodyPr>
          <a:lstStyle/>
          <a:p>
            <a:pPr defTabSz="1219170"/>
            <a:r>
              <a:rPr lang="zh-CN" altLang="en-US" sz="2400" kern="0" dirty="0">
                <a:solidFill>
                  <a:srgbClr val="000000"/>
                </a:solidFill>
                <a:cs typeface="+mn-ea"/>
                <a:sym typeface="+mn-lt"/>
              </a:rPr>
              <a:t>小灯泡的亮度不同电阻大小不同</a:t>
            </a:r>
          </a:p>
        </p:txBody>
      </p:sp>
      <p:sp>
        <p:nvSpPr>
          <p:cNvPr id="8" name="Text Box 4"/>
          <p:cNvSpPr txBox="1">
            <a:spLocks noChangeArrowheads="1"/>
          </p:cNvSpPr>
          <p:nvPr/>
        </p:nvSpPr>
        <p:spPr bwMode="auto">
          <a:xfrm>
            <a:off x="812337" y="5103604"/>
            <a:ext cx="1107996" cy="461665"/>
          </a:xfrm>
          <a:prstGeom prst="rect">
            <a:avLst/>
          </a:prstGeom>
        </p:spPr>
        <p:txBody>
          <a:bodyPr wrap="none">
            <a:spAutoFit/>
          </a:bodyPr>
          <a:lstStyle>
            <a:lvl1pPr>
              <a:defRPr sz="2400">
                <a:solidFill>
                  <a:srgbClr val="FF0000"/>
                </a:solidFill>
                <a:latin typeface="微软雅黑" pitchFamily="34" charset="-122"/>
                <a:ea typeface="微软雅黑" pitchFamily="34" charset="-122"/>
              </a:defRPr>
            </a:lvl1pPr>
          </a:lstStyle>
          <a:p>
            <a:pPr defTabSz="1219170"/>
            <a:r>
              <a:rPr lang="zh-CN" altLang="en-US" kern="0" dirty="0">
                <a:latin typeface="+mn-lt"/>
                <a:ea typeface="+mn-ea"/>
                <a:cs typeface="+mn-ea"/>
                <a:sym typeface="+mn-lt"/>
              </a:rPr>
              <a:t>分析：</a:t>
            </a:r>
          </a:p>
        </p:txBody>
      </p:sp>
      <p:sp>
        <p:nvSpPr>
          <p:cNvPr id="9" name="Text Box 5"/>
          <p:cNvSpPr txBox="1">
            <a:spLocks noChangeArrowheads="1"/>
          </p:cNvSpPr>
          <p:nvPr/>
        </p:nvSpPr>
        <p:spPr bwMode="auto">
          <a:xfrm>
            <a:off x="1685377" y="5129952"/>
            <a:ext cx="6647974" cy="461665"/>
          </a:xfrm>
          <a:prstGeom prst="rect">
            <a:avLst/>
          </a:prstGeom>
        </p:spPr>
        <p:txBody>
          <a:bodyPr wrap="none">
            <a:spAutoFit/>
          </a:bodyPr>
          <a:lstStyle>
            <a:lvl1pPr>
              <a:defRPr sz="2400">
                <a:solidFill>
                  <a:srgbClr val="FF0000"/>
                </a:solidFill>
                <a:latin typeface="微软雅黑" pitchFamily="34" charset="-122"/>
                <a:ea typeface="微软雅黑" pitchFamily="34" charset="-122"/>
              </a:defRPr>
            </a:lvl1pPr>
          </a:lstStyle>
          <a:p>
            <a:pPr defTabSz="1219170"/>
            <a:r>
              <a:rPr lang="zh-CN" altLang="en-US" kern="0" dirty="0">
                <a:solidFill>
                  <a:srgbClr val="000000"/>
                </a:solidFill>
                <a:latin typeface="+mn-lt"/>
                <a:ea typeface="+mn-ea"/>
                <a:cs typeface="+mn-ea"/>
                <a:sym typeface="+mn-lt"/>
              </a:rPr>
              <a:t>灯丝温度升高，导致电阻变大，不是测量误差。</a:t>
            </a:r>
          </a:p>
        </p:txBody>
      </p:sp>
      <p:sp>
        <p:nvSpPr>
          <p:cNvPr id="10" name="矩形 9"/>
          <p:cNvSpPr/>
          <p:nvPr/>
        </p:nvSpPr>
        <p:spPr>
          <a:xfrm>
            <a:off x="830741" y="4390220"/>
            <a:ext cx="1107996" cy="461665"/>
          </a:xfrm>
          <a:prstGeom prst="rect">
            <a:avLst/>
          </a:prstGeom>
        </p:spPr>
        <p:txBody>
          <a:bodyPr wrap="none">
            <a:spAutoFit/>
          </a:bodyPr>
          <a:lstStyle/>
          <a:p>
            <a:pPr defTabSz="1219170"/>
            <a:r>
              <a:rPr lang="zh-CN" altLang="en-US" sz="2400" kern="0" dirty="0">
                <a:solidFill>
                  <a:srgbClr val="FF0000"/>
                </a:solidFill>
                <a:cs typeface="+mn-ea"/>
                <a:sym typeface="+mn-lt"/>
              </a:rPr>
              <a:t>结论：</a:t>
            </a:r>
          </a:p>
        </p:txBody>
      </p:sp>
      <p:sp>
        <p:nvSpPr>
          <p:cNvPr id="11" name="矩形 10"/>
          <p:cNvSpPr/>
          <p:nvPr/>
        </p:nvSpPr>
        <p:spPr>
          <a:xfrm>
            <a:off x="835052" y="5776308"/>
            <a:ext cx="1107996" cy="461665"/>
          </a:xfrm>
          <a:prstGeom prst="rect">
            <a:avLst/>
          </a:prstGeom>
        </p:spPr>
        <p:txBody>
          <a:bodyPr wrap="none">
            <a:spAutoFit/>
          </a:bodyPr>
          <a:lstStyle/>
          <a:p>
            <a:pPr defTabSz="1219170"/>
            <a:r>
              <a:rPr lang="zh-CN" altLang="en-US" sz="2400" kern="0" dirty="0">
                <a:solidFill>
                  <a:srgbClr val="FF0000"/>
                </a:solidFill>
                <a:cs typeface="+mn-ea"/>
                <a:sym typeface="+mn-lt"/>
              </a:rPr>
              <a:t>注意：</a:t>
            </a:r>
          </a:p>
        </p:txBody>
      </p:sp>
      <p:sp>
        <p:nvSpPr>
          <p:cNvPr id="12" name="矩形 11"/>
          <p:cNvSpPr/>
          <p:nvPr/>
        </p:nvSpPr>
        <p:spPr>
          <a:xfrm>
            <a:off x="1760094" y="5776308"/>
            <a:ext cx="5809604" cy="461665"/>
          </a:xfrm>
          <a:prstGeom prst="rect">
            <a:avLst/>
          </a:prstGeom>
        </p:spPr>
        <p:txBody>
          <a:bodyPr wrap="none">
            <a:spAutoFit/>
          </a:bodyPr>
          <a:lstStyle/>
          <a:p>
            <a:pPr defTabSz="1219170"/>
            <a:r>
              <a:rPr lang="zh-CN" altLang="en-US" sz="2400" kern="0" dirty="0">
                <a:solidFill>
                  <a:srgbClr val="000000"/>
                </a:solidFill>
                <a:cs typeface="+mn-ea"/>
                <a:sym typeface="+mn-lt"/>
              </a:rPr>
              <a:t>用不同温度下测得的阻值求平均值 不妥，</a:t>
            </a:r>
          </a:p>
        </p:txBody>
      </p:sp>
      <p:sp>
        <p:nvSpPr>
          <p:cNvPr id="13" name="文本框 12">
            <a:extLst>
              <a:ext uri="{FF2B5EF4-FFF2-40B4-BE49-F238E27FC236}">
                <a16:creationId xmlns:a16="http://schemas.microsoft.com/office/drawing/2014/main" id="{944ABC4C-8CDB-42A6-9309-EEF58E7C5796}"/>
              </a:ext>
            </a:extLst>
          </p:cNvPr>
          <p:cNvSpPr txBox="1"/>
          <p:nvPr/>
        </p:nvSpPr>
        <p:spPr>
          <a:xfrm>
            <a:off x="1181101" y="448128"/>
            <a:ext cx="1620957" cy="523220"/>
          </a:xfrm>
          <a:prstGeom prst="rect">
            <a:avLst/>
          </a:prstGeom>
          <a:noFill/>
        </p:spPr>
        <p:txBody>
          <a:bodyPr wrap="none" rtlCol="0">
            <a:spAutoFit/>
          </a:bodyPr>
          <a:lstStyle/>
          <a:p>
            <a:pPr defTabSz="1219170"/>
            <a:r>
              <a:rPr lang="zh-CN" altLang="en-US" sz="2800" kern="0" dirty="0">
                <a:cs typeface="+mn-ea"/>
                <a:sym typeface="+mn-lt"/>
              </a:rPr>
              <a:t>数据分析</a:t>
            </a:r>
          </a:p>
        </p:txBody>
      </p:sp>
    </p:spTree>
    <p:extLst>
      <p:ext uri="{BB962C8B-B14F-4D97-AF65-F5344CB8AC3E}">
        <p14:creationId xmlns:p14="http://schemas.microsoft.com/office/powerpoint/2010/main" val="212599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heckerboard(across)">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9"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autoUpdateAnimBg="0"/>
      <p:bldP spid="9" grpId="0" autoUpdateAnimBg="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5"/>
          <p:cNvSpPr>
            <a:spLocks noChangeArrowheads="1"/>
          </p:cNvSpPr>
          <p:nvPr/>
        </p:nvSpPr>
        <p:spPr bwMode="auto">
          <a:xfrm>
            <a:off x="220083" y="1084432"/>
            <a:ext cx="3744384" cy="768351"/>
          </a:xfrm>
          <a:prstGeom prst="roundRect">
            <a:avLst>
              <a:gd name="adj" fmla="val 16667"/>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1219170" fontAlgn="t"/>
            <a:r>
              <a:rPr lang="zh-CN" altLang="en-US" sz="2400" kern="0" dirty="0">
                <a:solidFill>
                  <a:sysClr val="windowText" lastClr="000000"/>
                </a:solidFill>
                <a:cs typeface="+mn-ea"/>
                <a:sym typeface="+mn-lt"/>
              </a:rPr>
              <a:t>一、测定值电阻</a:t>
            </a:r>
          </a:p>
        </p:txBody>
      </p:sp>
      <p:sp>
        <p:nvSpPr>
          <p:cNvPr id="3" name="AutoShape 16"/>
          <p:cNvSpPr>
            <a:spLocks noChangeArrowheads="1"/>
          </p:cNvSpPr>
          <p:nvPr/>
        </p:nvSpPr>
        <p:spPr bwMode="auto">
          <a:xfrm>
            <a:off x="5070820" y="1113415"/>
            <a:ext cx="3746500" cy="768351"/>
          </a:xfrm>
          <a:prstGeom prst="roundRect">
            <a:avLst>
              <a:gd name="adj" fmla="val 16667"/>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defTabSz="1219170" fontAlgn="t"/>
            <a:r>
              <a:rPr lang="zh-CN" altLang="en-US" sz="2400" kern="0" dirty="0">
                <a:solidFill>
                  <a:sysClr val="windowText" lastClr="000000"/>
                </a:solidFill>
                <a:cs typeface="+mn-ea"/>
                <a:sym typeface="+mn-lt"/>
              </a:rPr>
              <a:t>二、测灯泡电阻</a:t>
            </a:r>
          </a:p>
        </p:txBody>
      </p:sp>
      <p:grpSp>
        <p:nvGrpSpPr>
          <p:cNvPr id="4" name="Group 21"/>
          <p:cNvGrpSpPr>
            <a:grpSpLocks/>
          </p:cNvGrpSpPr>
          <p:nvPr/>
        </p:nvGrpSpPr>
        <p:grpSpPr bwMode="auto">
          <a:xfrm>
            <a:off x="6535642" y="1840541"/>
            <a:ext cx="3233616" cy="2515803"/>
            <a:chOff x="0" y="0"/>
            <a:chExt cx="1871" cy="1588"/>
          </a:xfrm>
        </p:grpSpPr>
        <p:sp>
          <p:nvSpPr>
            <p:cNvPr id="5" name="Rectangle 22"/>
            <p:cNvSpPr>
              <a:spLocks noChangeArrowheads="1"/>
            </p:cNvSpPr>
            <p:nvPr/>
          </p:nvSpPr>
          <p:spPr bwMode="auto">
            <a:xfrm>
              <a:off x="151" y="153"/>
              <a:ext cx="1585" cy="81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endParaRPr lang="zh-CN" altLang="en-US" sz="1600" kern="0">
                <a:solidFill>
                  <a:srgbClr val="000000"/>
                </a:solidFill>
                <a:cs typeface="+mn-ea"/>
                <a:sym typeface="+mn-lt"/>
              </a:endParaRPr>
            </a:p>
          </p:txBody>
        </p:sp>
        <p:grpSp>
          <p:nvGrpSpPr>
            <p:cNvPr id="6" name="Group 23"/>
            <p:cNvGrpSpPr>
              <a:grpSpLocks/>
            </p:cNvGrpSpPr>
            <p:nvPr/>
          </p:nvGrpSpPr>
          <p:grpSpPr bwMode="auto">
            <a:xfrm>
              <a:off x="679" y="0"/>
              <a:ext cx="75" cy="305"/>
              <a:chOff x="0" y="0"/>
              <a:chExt cx="85" cy="340"/>
            </a:xfrm>
          </p:grpSpPr>
          <p:sp>
            <p:nvSpPr>
              <p:cNvPr id="30" name="Rectangle 19"/>
              <p:cNvSpPr>
                <a:spLocks noChangeArrowheads="1"/>
              </p:cNvSpPr>
              <p:nvPr/>
            </p:nvSpPr>
            <p:spPr bwMode="auto">
              <a:xfrm>
                <a:off x="0" y="113"/>
                <a:ext cx="85" cy="8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endParaRPr lang="zh-CN" altLang="en-US" sz="1400" kern="0">
                  <a:solidFill>
                    <a:srgbClr val="000000"/>
                  </a:solidFill>
                  <a:cs typeface="+mn-ea"/>
                  <a:sym typeface="+mn-lt"/>
                </a:endParaRPr>
              </a:p>
            </p:txBody>
          </p:sp>
          <p:sp>
            <p:nvSpPr>
              <p:cNvPr id="31" name="Line 20"/>
              <p:cNvSpPr>
                <a:spLocks noChangeShapeType="1"/>
              </p:cNvSpPr>
              <p:nvPr/>
            </p:nvSpPr>
            <p:spPr bwMode="auto">
              <a:xfrm>
                <a:off x="0" y="0"/>
                <a:ext cx="0" cy="3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endParaRPr lang="zh-CN" altLang="en-US" sz="1400" kern="0">
                  <a:solidFill>
                    <a:sysClr val="windowText" lastClr="000000"/>
                  </a:solidFill>
                  <a:cs typeface="+mn-ea"/>
                  <a:sym typeface="+mn-lt"/>
                </a:endParaRPr>
              </a:p>
            </p:txBody>
          </p:sp>
          <p:sp>
            <p:nvSpPr>
              <p:cNvPr id="32" name="Line 21"/>
              <p:cNvSpPr>
                <a:spLocks noChangeShapeType="1"/>
              </p:cNvSpPr>
              <p:nvPr/>
            </p:nvSpPr>
            <p:spPr bwMode="auto">
              <a:xfrm>
                <a:off x="85" y="85"/>
                <a:ext cx="0" cy="17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endParaRPr lang="zh-CN" altLang="en-US" sz="1400" kern="0">
                  <a:solidFill>
                    <a:sysClr val="windowText" lastClr="000000"/>
                  </a:solidFill>
                  <a:cs typeface="+mn-ea"/>
                  <a:sym typeface="+mn-lt"/>
                </a:endParaRPr>
              </a:p>
            </p:txBody>
          </p:sp>
        </p:grpSp>
        <p:grpSp>
          <p:nvGrpSpPr>
            <p:cNvPr id="7" name="Group 27"/>
            <p:cNvGrpSpPr>
              <a:grpSpLocks/>
            </p:cNvGrpSpPr>
            <p:nvPr/>
          </p:nvGrpSpPr>
          <p:grpSpPr bwMode="auto">
            <a:xfrm>
              <a:off x="1258" y="76"/>
              <a:ext cx="252" cy="153"/>
              <a:chOff x="0" y="0"/>
              <a:chExt cx="256" cy="142"/>
            </a:xfrm>
          </p:grpSpPr>
          <p:sp>
            <p:nvSpPr>
              <p:cNvPr id="27" name="Rectangle 15"/>
              <p:cNvSpPr>
                <a:spLocks noChangeArrowheads="1"/>
              </p:cNvSpPr>
              <p:nvPr/>
            </p:nvSpPr>
            <p:spPr bwMode="auto">
              <a:xfrm>
                <a:off x="29" y="0"/>
                <a:ext cx="226" cy="14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endParaRPr lang="zh-CN" altLang="en-US" sz="1400" kern="0">
                  <a:solidFill>
                    <a:srgbClr val="000000"/>
                  </a:solidFill>
                  <a:cs typeface="+mn-ea"/>
                  <a:sym typeface="+mn-lt"/>
                </a:endParaRPr>
              </a:p>
            </p:txBody>
          </p:sp>
          <p:sp>
            <p:nvSpPr>
              <p:cNvPr id="28" name="Line 16"/>
              <p:cNvSpPr>
                <a:spLocks noChangeShapeType="1"/>
              </p:cNvSpPr>
              <p:nvPr/>
            </p:nvSpPr>
            <p:spPr bwMode="auto">
              <a:xfrm flipV="1">
                <a:off x="29" y="0"/>
                <a:ext cx="227" cy="8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endParaRPr lang="zh-CN" altLang="en-US" sz="1400" kern="0">
                  <a:solidFill>
                    <a:sysClr val="windowText" lastClr="000000"/>
                  </a:solidFill>
                  <a:cs typeface="+mn-ea"/>
                  <a:sym typeface="+mn-lt"/>
                </a:endParaRPr>
              </a:p>
            </p:txBody>
          </p:sp>
          <p:sp>
            <p:nvSpPr>
              <p:cNvPr id="29" name="Oval 17"/>
              <p:cNvSpPr>
                <a:spLocks noChangeArrowheads="1"/>
              </p:cNvSpPr>
              <p:nvPr/>
            </p:nvSpPr>
            <p:spPr bwMode="auto">
              <a:xfrm>
                <a:off x="0" y="57"/>
                <a:ext cx="57" cy="56"/>
              </a:xfrm>
              <a:prstGeom prst="ellipse">
                <a:avLst/>
              </a:prstGeom>
              <a:solidFill>
                <a:srgbClr val="FFFF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endParaRPr lang="zh-CN" altLang="en-US" sz="1400" kern="0">
                  <a:solidFill>
                    <a:srgbClr val="000000"/>
                  </a:solidFill>
                  <a:cs typeface="+mn-ea"/>
                  <a:sym typeface="+mn-lt"/>
                </a:endParaRPr>
              </a:p>
            </p:txBody>
          </p:sp>
        </p:grpSp>
        <p:grpSp>
          <p:nvGrpSpPr>
            <p:cNvPr id="8" name="Group 31"/>
            <p:cNvGrpSpPr>
              <a:grpSpLocks/>
            </p:cNvGrpSpPr>
            <p:nvPr/>
          </p:nvGrpSpPr>
          <p:grpSpPr bwMode="auto">
            <a:xfrm>
              <a:off x="1301" y="728"/>
              <a:ext cx="570" cy="296"/>
              <a:chOff x="0" y="0"/>
              <a:chExt cx="726" cy="363"/>
            </a:xfrm>
          </p:grpSpPr>
          <p:sp>
            <p:nvSpPr>
              <p:cNvPr id="23" name="Rectangle 181"/>
              <p:cNvSpPr>
                <a:spLocks noChangeArrowheads="1"/>
              </p:cNvSpPr>
              <p:nvPr/>
            </p:nvSpPr>
            <p:spPr bwMode="auto">
              <a:xfrm>
                <a:off x="0" y="0"/>
                <a:ext cx="726" cy="3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endParaRPr lang="zh-CN" altLang="en-US" sz="1400" kern="0">
                  <a:solidFill>
                    <a:srgbClr val="000000"/>
                  </a:solidFill>
                  <a:cs typeface="+mn-ea"/>
                  <a:sym typeface="+mn-lt"/>
                </a:endParaRPr>
              </a:p>
            </p:txBody>
          </p:sp>
          <p:sp>
            <p:nvSpPr>
              <p:cNvPr id="24" name="Line 182"/>
              <p:cNvSpPr>
                <a:spLocks noChangeShapeType="1"/>
              </p:cNvSpPr>
              <p:nvPr/>
            </p:nvSpPr>
            <p:spPr bwMode="auto">
              <a:xfrm>
                <a:off x="227" y="0"/>
                <a:ext cx="31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endParaRPr lang="zh-CN" altLang="en-US" sz="1400" kern="0">
                  <a:solidFill>
                    <a:sysClr val="windowText" lastClr="000000"/>
                  </a:solidFill>
                  <a:cs typeface="+mn-ea"/>
                  <a:sym typeface="+mn-lt"/>
                </a:endParaRPr>
              </a:p>
            </p:txBody>
          </p:sp>
          <p:sp>
            <p:nvSpPr>
              <p:cNvPr id="25" name="Line 183"/>
              <p:cNvSpPr>
                <a:spLocks noChangeShapeType="1"/>
              </p:cNvSpPr>
              <p:nvPr/>
            </p:nvSpPr>
            <p:spPr bwMode="auto">
              <a:xfrm>
                <a:off x="227" y="0"/>
                <a:ext cx="0" cy="227"/>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endParaRPr lang="zh-CN" altLang="en-US" sz="1400" kern="0">
                  <a:solidFill>
                    <a:sysClr val="windowText" lastClr="000000"/>
                  </a:solidFill>
                  <a:cs typeface="+mn-ea"/>
                  <a:sym typeface="+mn-lt"/>
                </a:endParaRPr>
              </a:p>
            </p:txBody>
          </p:sp>
          <p:sp>
            <p:nvSpPr>
              <p:cNvPr id="26" name="Rectangle 184"/>
              <p:cNvSpPr>
                <a:spLocks noChangeArrowheads="1"/>
              </p:cNvSpPr>
              <p:nvPr/>
            </p:nvSpPr>
            <p:spPr bwMode="auto">
              <a:xfrm>
                <a:off x="0" y="227"/>
                <a:ext cx="453" cy="136"/>
              </a:xfrm>
              <a:prstGeom prst="rect">
                <a:avLst/>
              </a:prstGeom>
              <a:solidFill>
                <a:srgbClr val="FF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endParaRPr lang="zh-CN" altLang="en-US" sz="1400" kern="0">
                  <a:solidFill>
                    <a:srgbClr val="000000"/>
                  </a:solidFill>
                  <a:cs typeface="+mn-ea"/>
                  <a:sym typeface="+mn-lt"/>
                </a:endParaRPr>
              </a:p>
            </p:txBody>
          </p:sp>
        </p:grpSp>
        <p:grpSp>
          <p:nvGrpSpPr>
            <p:cNvPr id="9" name="Group 36"/>
            <p:cNvGrpSpPr>
              <a:grpSpLocks/>
            </p:cNvGrpSpPr>
            <p:nvPr/>
          </p:nvGrpSpPr>
          <p:grpSpPr bwMode="auto">
            <a:xfrm>
              <a:off x="0" y="296"/>
              <a:ext cx="272" cy="323"/>
              <a:chOff x="0" y="0"/>
              <a:chExt cx="284" cy="340"/>
            </a:xfrm>
          </p:grpSpPr>
          <p:sp>
            <p:nvSpPr>
              <p:cNvPr id="21" name="Oval 197"/>
              <p:cNvSpPr>
                <a:spLocks noChangeArrowheads="1"/>
              </p:cNvSpPr>
              <p:nvPr/>
            </p:nvSpPr>
            <p:spPr bwMode="auto">
              <a:xfrm>
                <a:off x="0" y="57"/>
                <a:ext cx="284" cy="283"/>
              </a:xfrm>
              <a:prstGeom prst="ellipse">
                <a:avLst/>
              </a:prstGeom>
              <a:solidFill>
                <a:srgbClr val="FFFF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endParaRPr lang="zh-CN" altLang="en-US" sz="1400" kern="0">
                  <a:solidFill>
                    <a:srgbClr val="000000"/>
                  </a:solidFill>
                  <a:cs typeface="+mn-ea"/>
                  <a:sym typeface="+mn-lt"/>
                </a:endParaRPr>
              </a:p>
            </p:txBody>
          </p:sp>
          <p:sp>
            <p:nvSpPr>
              <p:cNvPr id="22" name="Text Box 198"/>
              <p:cNvSpPr txBox="1">
                <a:spLocks noChangeArrowheads="1"/>
              </p:cNvSpPr>
              <p:nvPr/>
            </p:nvSpPr>
            <p:spPr bwMode="auto">
              <a:xfrm>
                <a:off x="0" y="0"/>
                <a:ext cx="260"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vl2pPr/>
                <a:lvl3pPr/>
                <a:lvl4pPr/>
                <a:lvl5pPr/>
                <a:lvl6pPr/>
                <a:lvl7pPr/>
                <a:lvl8pPr/>
                <a:lvl9pPr/>
              </a:lstStyle>
              <a:p>
                <a:pPr defTabSz="1219170">
                  <a:spcBef>
                    <a:spcPct val="50000"/>
                  </a:spcBef>
                </a:pPr>
                <a:r>
                  <a:rPr lang="en-US" sz="2400" b="1" kern="0" dirty="0">
                    <a:solidFill>
                      <a:srgbClr val="000000"/>
                    </a:solidFill>
                    <a:cs typeface="+mn-ea"/>
                    <a:sym typeface="+mn-lt"/>
                  </a:rPr>
                  <a:t>A</a:t>
                </a:r>
              </a:p>
            </p:txBody>
          </p:sp>
        </p:grpSp>
        <p:grpSp>
          <p:nvGrpSpPr>
            <p:cNvPr id="10" name="Group 39"/>
            <p:cNvGrpSpPr>
              <a:grpSpLocks/>
            </p:cNvGrpSpPr>
            <p:nvPr/>
          </p:nvGrpSpPr>
          <p:grpSpPr bwMode="auto">
            <a:xfrm flipV="1">
              <a:off x="151" y="967"/>
              <a:ext cx="931" cy="483"/>
              <a:chOff x="0" y="0"/>
              <a:chExt cx="1049" cy="538"/>
            </a:xfrm>
          </p:grpSpPr>
          <p:sp>
            <p:nvSpPr>
              <p:cNvPr id="18" name="Line 7"/>
              <p:cNvSpPr>
                <a:spLocks noChangeShapeType="1"/>
              </p:cNvSpPr>
              <p:nvPr/>
            </p:nvSpPr>
            <p:spPr bwMode="auto">
              <a:xfrm>
                <a:off x="0" y="0"/>
                <a:ext cx="104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endParaRPr lang="zh-CN" altLang="en-US" sz="1400" kern="0">
                  <a:solidFill>
                    <a:sysClr val="windowText" lastClr="000000"/>
                  </a:solidFill>
                  <a:cs typeface="+mn-ea"/>
                  <a:sym typeface="+mn-lt"/>
                </a:endParaRPr>
              </a:p>
            </p:txBody>
          </p:sp>
          <p:sp>
            <p:nvSpPr>
              <p:cNvPr id="19" name="Line 8"/>
              <p:cNvSpPr>
                <a:spLocks noChangeShapeType="1"/>
              </p:cNvSpPr>
              <p:nvPr/>
            </p:nvSpPr>
            <p:spPr bwMode="auto">
              <a:xfrm>
                <a:off x="0" y="0"/>
                <a:ext cx="0" cy="538"/>
              </a:xfrm>
              <a:prstGeom prst="line">
                <a:avLst/>
              </a:prstGeom>
              <a:noFill/>
              <a:ln w="2857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endParaRPr lang="zh-CN" altLang="en-US" sz="1400" kern="0">
                  <a:solidFill>
                    <a:sysClr val="windowText" lastClr="000000"/>
                  </a:solidFill>
                  <a:cs typeface="+mn-ea"/>
                  <a:sym typeface="+mn-lt"/>
                </a:endParaRPr>
              </a:p>
            </p:txBody>
          </p:sp>
          <p:sp>
            <p:nvSpPr>
              <p:cNvPr id="20" name="Line 9"/>
              <p:cNvSpPr>
                <a:spLocks noChangeShapeType="1"/>
              </p:cNvSpPr>
              <p:nvPr/>
            </p:nvSpPr>
            <p:spPr bwMode="auto">
              <a:xfrm>
                <a:off x="1049" y="0"/>
                <a:ext cx="0" cy="538"/>
              </a:xfrm>
              <a:prstGeom prst="line">
                <a:avLst/>
              </a:prstGeom>
              <a:noFill/>
              <a:ln w="2857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endParaRPr lang="zh-CN" altLang="en-US" sz="1400" kern="0">
                  <a:solidFill>
                    <a:sysClr val="windowText" lastClr="000000"/>
                  </a:solidFill>
                  <a:cs typeface="+mn-ea"/>
                  <a:sym typeface="+mn-lt"/>
                </a:endParaRPr>
              </a:p>
            </p:txBody>
          </p:sp>
        </p:grpSp>
        <p:grpSp>
          <p:nvGrpSpPr>
            <p:cNvPr id="11" name="Group 43"/>
            <p:cNvGrpSpPr>
              <a:grpSpLocks/>
            </p:cNvGrpSpPr>
            <p:nvPr/>
          </p:nvGrpSpPr>
          <p:grpSpPr bwMode="auto">
            <a:xfrm>
              <a:off x="488" y="1285"/>
              <a:ext cx="271" cy="303"/>
              <a:chOff x="0" y="-20"/>
              <a:chExt cx="284" cy="319"/>
            </a:xfrm>
          </p:grpSpPr>
          <p:sp>
            <p:nvSpPr>
              <p:cNvPr id="16" name="Oval 190"/>
              <p:cNvSpPr>
                <a:spLocks noChangeArrowheads="1"/>
              </p:cNvSpPr>
              <p:nvPr/>
            </p:nvSpPr>
            <p:spPr bwMode="auto">
              <a:xfrm>
                <a:off x="0" y="16"/>
                <a:ext cx="284" cy="283"/>
              </a:xfrm>
              <a:prstGeom prst="ellipse">
                <a:avLst/>
              </a:prstGeom>
              <a:solidFill>
                <a:srgbClr val="FFFF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endParaRPr lang="zh-CN" altLang="en-US" sz="1400" kern="0">
                  <a:solidFill>
                    <a:srgbClr val="000000"/>
                  </a:solidFill>
                  <a:cs typeface="+mn-ea"/>
                  <a:sym typeface="+mn-lt"/>
                </a:endParaRPr>
              </a:p>
            </p:txBody>
          </p:sp>
          <p:sp>
            <p:nvSpPr>
              <p:cNvPr id="17" name="Text Box 191"/>
              <p:cNvSpPr txBox="1">
                <a:spLocks noChangeArrowheads="1"/>
              </p:cNvSpPr>
              <p:nvPr/>
            </p:nvSpPr>
            <p:spPr bwMode="auto">
              <a:xfrm>
                <a:off x="0" y="-20"/>
                <a:ext cx="260"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vl2pPr/>
                <a:lvl3pPr/>
                <a:lvl4pPr/>
                <a:lvl5pPr/>
                <a:lvl6pPr/>
                <a:lvl7pPr/>
                <a:lvl8pPr/>
                <a:lvl9pPr/>
              </a:lstStyle>
              <a:p>
                <a:pPr defTabSz="1219170">
                  <a:spcBef>
                    <a:spcPct val="50000"/>
                  </a:spcBef>
                </a:pPr>
                <a:r>
                  <a:rPr lang="en-US" sz="2400" b="1" kern="0" dirty="0">
                    <a:solidFill>
                      <a:srgbClr val="000000"/>
                    </a:solidFill>
                    <a:cs typeface="+mn-ea"/>
                    <a:sym typeface="+mn-lt"/>
                  </a:rPr>
                  <a:t>V</a:t>
                </a:r>
              </a:p>
            </p:txBody>
          </p:sp>
        </p:grpSp>
        <p:sp>
          <p:nvSpPr>
            <p:cNvPr id="12" name="Text Box 4"/>
            <p:cNvSpPr txBox="1">
              <a:spLocks noChangeArrowheads="1"/>
            </p:cNvSpPr>
            <p:nvPr/>
          </p:nvSpPr>
          <p:spPr bwMode="auto">
            <a:xfrm>
              <a:off x="500" y="536"/>
              <a:ext cx="32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vl2pPr/>
              <a:lvl3pPr/>
              <a:lvl4pPr/>
              <a:lvl5pPr/>
              <a:lvl6pPr/>
              <a:lvl7pPr/>
              <a:lvl8pPr/>
              <a:lvl9pPr/>
            </a:lstStyle>
            <a:p>
              <a:pPr defTabSz="1219170">
                <a:spcBef>
                  <a:spcPct val="50000"/>
                </a:spcBef>
              </a:pPr>
              <a:r>
                <a:rPr lang="en-US" sz="2400" b="1" kern="0" dirty="0">
                  <a:solidFill>
                    <a:srgbClr val="000000"/>
                  </a:solidFill>
                  <a:cs typeface="+mn-ea"/>
                  <a:sym typeface="+mn-lt"/>
                </a:rPr>
                <a:t>L</a:t>
              </a:r>
            </a:p>
          </p:txBody>
        </p:sp>
        <p:sp>
          <p:nvSpPr>
            <p:cNvPr id="13" name="Text Box 4"/>
            <p:cNvSpPr txBox="1">
              <a:spLocks noChangeArrowheads="1"/>
            </p:cNvSpPr>
            <p:nvPr/>
          </p:nvSpPr>
          <p:spPr bwMode="auto">
            <a:xfrm>
              <a:off x="1361" y="1067"/>
              <a:ext cx="23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vl2pPr/>
              <a:lvl3pPr/>
              <a:lvl4pPr/>
              <a:lvl5pPr/>
              <a:lvl6pPr/>
              <a:lvl7pPr/>
              <a:lvl8pPr/>
              <a:lvl9pPr/>
            </a:lstStyle>
            <a:p>
              <a:pPr defTabSz="1219170">
                <a:spcBef>
                  <a:spcPct val="50000"/>
                </a:spcBef>
              </a:pPr>
              <a:r>
                <a:rPr lang="en-US" sz="2400" b="1" i="1" kern="0">
                  <a:solidFill>
                    <a:srgbClr val="000000"/>
                  </a:solidFill>
                  <a:cs typeface="+mn-ea"/>
                  <a:sym typeface="+mn-lt"/>
                </a:rPr>
                <a:t>R</a:t>
              </a:r>
            </a:p>
          </p:txBody>
        </p:sp>
        <p:sp>
          <p:nvSpPr>
            <p:cNvPr id="14" name="Text Box 116"/>
            <p:cNvSpPr txBox="1">
              <a:spLocks noChangeArrowheads="1"/>
            </p:cNvSpPr>
            <p:nvPr/>
          </p:nvSpPr>
          <p:spPr bwMode="auto">
            <a:xfrm>
              <a:off x="1301" y="189"/>
              <a:ext cx="2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vl2pPr/>
              <a:lvl3pPr/>
              <a:lvl4pPr/>
              <a:lvl5pPr/>
              <a:lvl6pPr/>
              <a:lvl7pPr/>
              <a:lvl8pPr/>
              <a:lvl9pPr/>
            </a:lstStyle>
            <a:p>
              <a:pPr defTabSz="1219170">
                <a:spcBef>
                  <a:spcPct val="50000"/>
                </a:spcBef>
              </a:pPr>
              <a:r>
                <a:rPr lang="en-US" sz="2400" b="1" kern="0">
                  <a:solidFill>
                    <a:srgbClr val="000000"/>
                  </a:solidFill>
                  <a:cs typeface="+mn-ea"/>
                  <a:sym typeface="+mn-lt"/>
                </a:rPr>
                <a:t>S</a:t>
              </a:r>
              <a:endParaRPr lang="en-US" sz="2400" b="1" kern="0" baseline="-25000">
                <a:solidFill>
                  <a:srgbClr val="000000"/>
                </a:solidFill>
                <a:cs typeface="+mn-ea"/>
                <a:sym typeface="+mn-lt"/>
              </a:endParaRPr>
            </a:p>
          </p:txBody>
        </p:sp>
        <p:sp>
          <p:nvSpPr>
            <p:cNvPr id="15" name="AutoShape 49"/>
            <p:cNvSpPr>
              <a:spLocks noChangeArrowheads="1"/>
            </p:cNvSpPr>
            <p:nvPr/>
          </p:nvSpPr>
          <p:spPr bwMode="auto">
            <a:xfrm>
              <a:off x="477" y="817"/>
              <a:ext cx="295" cy="295"/>
            </a:xfrm>
            <a:prstGeom prst="flowChartSummingJunction">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endParaRPr lang="zh-CN" altLang="en-US" sz="1600" kern="0">
                <a:solidFill>
                  <a:srgbClr val="000000"/>
                </a:solidFill>
                <a:cs typeface="+mn-ea"/>
                <a:sym typeface="+mn-lt"/>
              </a:endParaRPr>
            </a:p>
          </p:txBody>
        </p:sp>
      </p:grpSp>
      <p:grpSp>
        <p:nvGrpSpPr>
          <p:cNvPr id="33" name="Group 2"/>
          <p:cNvGrpSpPr>
            <a:grpSpLocks/>
          </p:cNvGrpSpPr>
          <p:nvPr/>
        </p:nvGrpSpPr>
        <p:grpSpPr bwMode="auto">
          <a:xfrm>
            <a:off x="1174098" y="1909110"/>
            <a:ext cx="2690000" cy="2141400"/>
            <a:chOff x="0" y="0"/>
            <a:chExt cx="1957" cy="1720"/>
          </a:xfrm>
        </p:grpSpPr>
        <p:sp>
          <p:nvSpPr>
            <p:cNvPr id="34" name="Rectangle 3"/>
            <p:cNvSpPr>
              <a:spLocks noChangeArrowheads="1"/>
            </p:cNvSpPr>
            <p:nvPr/>
          </p:nvSpPr>
          <p:spPr bwMode="auto">
            <a:xfrm>
              <a:off x="158" y="161"/>
              <a:ext cx="1658" cy="85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endParaRPr lang="zh-CN" altLang="en-US" sz="1600" kern="0">
                <a:solidFill>
                  <a:srgbClr val="000000"/>
                </a:solidFill>
                <a:cs typeface="+mn-ea"/>
                <a:sym typeface="+mn-lt"/>
              </a:endParaRPr>
            </a:p>
          </p:txBody>
        </p:sp>
        <p:grpSp>
          <p:nvGrpSpPr>
            <p:cNvPr id="35" name="Group 4"/>
            <p:cNvGrpSpPr>
              <a:grpSpLocks/>
            </p:cNvGrpSpPr>
            <p:nvPr/>
          </p:nvGrpSpPr>
          <p:grpSpPr bwMode="auto">
            <a:xfrm>
              <a:off x="710" y="0"/>
              <a:ext cx="79" cy="321"/>
              <a:chOff x="0" y="0"/>
              <a:chExt cx="85" cy="340"/>
            </a:xfrm>
          </p:grpSpPr>
          <p:sp>
            <p:nvSpPr>
              <p:cNvPr id="59" name="Rectangle 19"/>
              <p:cNvSpPr>
                <a:spLocks noChangeArrowheads="1"/>
              </p:cNvSpPr>
              <p:nvPr/>
            </p:nvSpPr>
            <p:spPr bwMode="auto">
              <a:xfrm>
                <a:off x="0" y="113"/>
                <a:ext cx="85" cy="8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endParaRPr lang="zh-CN" altLang="en-US" sz="1400" kern="0">
                  <a:solidFill>
                    <a:srgbClr val="000000"/>
                  </a:solidFill>
                  <a:cs typeface="+mn-ea"/>
                  <a:sym typeface="+mn-lt"/>
                </a:endParaRPr>
              </a:p>
            </p:txBody>
          </p:sp>
          <p:sp>
            <p:nvSpPr>
              <p:cNvPr id="60" name="Line 20"/>
              <p:cNvSpPr>
                <a:spLocks noChangeShapeType="1"/>
              </p:cNvSpPr>
              <p:nvPr/>
            </p:nvSpPr>
            <p:spPr bwMode="auto">
              <a:xfrm>
                <a:off x="0" y="0"/>
                <a:ext cx="0" cy="3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endParaRPr lang="zh-CN" altLang="en-US" sz="1400" kern="0">
                  <a:solidFill>
                    <a:sysClr val="windowText" lastClr="000000"/>
                  </a:solidFill>
                  <a:cs typeface="+mn-ea"/>
                  <a:sym typeface="+mn-lt"/>
                </a:endParaRPr>
              </a:p>
            </p:txBody>
          </p:sp>
          <p:sp>
            <p:nvSpPr>
              <p:cNvPr id="61" name="Line 21"/>
              <p:cNvSpPr>
                <a:spLocks noChangeShapeType="1"/>
              </p:cNvSpPr>
              <p:nvPr/>
            </p:nvSpPr>
            <p:spPr bwMode="auto">
              <a:xfrm>
                <a:off x="85" y="85"/>
                <a:ext cx="0" cy="17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endParaRPr lang="zh-CN" altLang="en-US" sz="1400" kern="0">
                  <a:solidFill>
                    <a:sysClr val="windowText" lastClr="000000"/>
                  </a:solidFill>
                  <a:cs typeface="+mn-ea"/>
                  <a:sym typeface="+mn-lt"/>
                </a:endParaRPr>
              </a:p>
            </p:txBody>
          </p:sp>
        </p:grpSp>
        <p:grpSp>
          <p:nvGrpSpPr>
            <p:cNvPr id="36" name="Group 8"/>
            <p:cNvGrpSpPr>
              <a:grpSpLocks/>
            </p:cNvGrpSpPr>
            <p:nvPr/>
          </p:nvGrpSpPr>
          <p:grpSpPr bwMode="auto">
            <a:xfrm>
              <a:off x="1316" y="80"/>
              <a:ext cx="263" cy="161"/>
              <a:chOff x="0" y="0"/>
              <a:chExt cx="256" cy="142"/>
            </a:xfrm>
          </p:grpSpPr>
          <p:sp>
            <p:nvSpPr>
              <p:cNvPr id="56" name="Rectangle 15"/>
              <p:cNvSpPr>
                <a:spLocks noChangeArrowheads="1"/>
              </p:cNvSpPr>
              <p:nvPr/>
            </p:nvSpPr>
            <p:spPr bwMode="auto">
              <a:xfrm>
                <a:off x="29" y="0"/>
                <a:ext cx="226" cy="14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endParaRPr lang="zh-CN" altLang="en-US" sz="1400" kern="0">
                  <a:solidFill>
                    <a:srgbClr val="000000"/>
                  </a:solidFill>
                  <a:cs typeface="+mn-ea"/>
                  <a:sym typeface="+mn-lt"/>
                </a:endParaRPr>
              </a:p>
            </p:txBody>
          </p:sp>
          <p:sp>
            <p:nvSpPr>
              <p:cNvPr id="57" name="Line 16"/>
              <p:cNvSpPr>
                <a:spLocks noChangeShapeType="1"/>
              </p:cNvSpPr>
              <p:nvPr/>
            </p:nvSpPr>
            <p:spPr bwMode="auto">
              <a:xfrm flipV="1">
                <a:off x="29" y="0"/>
                <a:ext cx="227" cy="8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endParaRPr lang="zh-CN" altLang="en-US" sz="1400" kern="0">
                  <a:solidFill>
                    <a:sysClr val="windowText" lastClr="000000"/>
                  </a:solidFill>
                  <a:cs typeface="+mn-ea"/>
                  <a:sym typeface="+mn-lt"/>
                </a:endParaRPr>
              </a:p>
            </p:txBody>
          </p:sp>
          <p:sp>
            <p:nvSpPr>
              <p:cNvPr id="58" name="Oval 17"/>
              <p:cNvSpPr>
                <a:spLocks noChangeArrowheads="1"/>
              </p:cNvSpPr>
              <p:nvPr/>
            </p:nvSpPr>
            <p:spPr bwMode="auto">
              <a:xfrm>
                <a:off x="0" y="57"/>
                <a:ext cx="57" cy="56"/>
              </a:xfrm>
              <a:prstGeom prst="ellipse">
                <a:avLst/>
              </a:prstGeom>
              <a:solidFill>
                <a:srgbClr val="FFFF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endParaRPr lang="zh-CN" altLang="en-US" sz="1400" kern="0">
                  <a:solidFill>
                    <a:srgbClr val="000000"/>
                  </a:solidFill>
                  <a:cs typeface="+mn-ea"/>
                  <a:sym typeface="+mn-lt"/>
                </a:endParaRPr>
              </a:p>
            </p:txBody>
          </p:sp>
        </p:grpSp>
        <p:sp>
          <p:nvSpPr>
            <p:cNvPr id="37" name="Rectangle 178"/>
            <p:cNvSpPr>
              <a:spLocks noChangeArrowheads="1"/>
            </p:cNvSpPr>
            <p:nvPr/>
          </p:nvSpPr>
          <p:spPr bwMode="auto">
            <a:xfrm>
              <a:off x="482" y="964"/>
              <a:ext cx="366" cy="114"/>
            </a:xfrm>
            <a:prstGeom prst="rect">
              <a:avLst/>
            </a:prstGeom>
            <a:solidFill>
              <a:srgbClr val="FF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endParaRPr lang="zh-CN" altLang="en-US" sz="1400" kern="0">
                <a:solidFill>
                  <a:srgbClr val="000000"/>
                </a:solidFill>
                <a:cs typeface="+mn-ea"/>
                <a:sym typeface="+mn-lt"/>
              </a:endParaRPr>
            </a:p>
          </p:txBody>
        </p:sp>
        <p:grpSp>
          <p:nvGrpSpPr>
            <p:cNvPr id="38" name="Group 13"/>
            <p:cNvGrpSpPr>
              <a:grpSpLocks/>
            </p:cNvGrpSpPr>
            <p:nvPr/>
          </p:nvGrpSpPr>
          <p:grpSpPr bwMode="auto">
            <a:xfrm>
              <a:off x="1361" y="766"/>
              <a:ext cx="596" cy="312"/>
              <a:chOff x="0" y="0"/>
              <a:chExt cx="726" cy="363"/>
            </a:xfrm>
          </p:grpSpPr>
          <p:sp>
            <p:nvSpPr>
              <p:cNvPr id="52" name="Rectangle 181"/>
              <p:cNvSpPr>
                <a:spLocks noChangeArrowheads="1"/>
              </p:cNvSpPr>
              <p:nvPr/>
            </p:nvSpPr>
            <p:spPr bwMode="auto">
              <a:xfrm>
                <a:off x="0" y="0"/>
                <a:ext cx="726" cy="3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endParaRPr lang="zh-CN" altLang="en-US" sz="1400" kern="0">
                  <a:solidFill>
                    <a:srgbClr val="000000"/>
                  </a:solidFill>
                  <a:cs typeface="+mn-ea"/>
                  <a:sym typeface="+mn-lt"/>
                </a:endParaRPr>
              </a:p>
            </p:txBody>
          </p:sp>
          <p:sp>
            <p:nvSpPr>
              <p:cNvPr id="53" name="Line 182"/>
              <p:cNvSpPr>
                <a:spLocks noChangeShapeType="1"/>
              </p:cNvSpPr>
              <p:nvPr/>
            </p:nvSpPr>
            <p:spPr bwMode="auto">
              <a:xfrm>
                <a:off x="227" y="0"/>
                <a:ext cx="31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endParaRPr lang="zh-CN" altLang="en-US" sz="1400" kern="0">
                  <a:solidFill>
                    <a:sysClr val="windowText" lastClr="000000"/>
                  </a:solidFill>
                  <a:cs typeface="+mn-ea"/>
                  <a:sym typeface="+mn-lt"/>
                </a:endParaRPr>
              </a:p>
            </p:txBody>
          </p:sp>
          <p:sp>
            <p:nvSpPr>
              <p:cNvPr id="54" name="Line 183"/>
              <p:cNvSpPr>
                <a:spLocks noChangeShapeType="1"/>
              </p:cNvSpPr>
              <p:nvPr/>
            </p:nvSpPr>
            <p:spPr bwMode="auto">
              <a:xfrm>
                <a:off x="227" y="0"/>
                <a:ext cx="0" cy="227"/>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endParaRPr lang="zh-CN" altLang="en-US" sz="1400" kern="0">
                  <a:solidFill>
                    <a:sysClr val="windowText" lastClr="000000"/>
                  </a:solidFill>
                  <a:cs typeface="+mn-ea"/>
                  <a:sym typeface="+mn-lt"/>
                </a:endParaRPr>
              </a:p>
            </p:txBody>
          </p:sp>
          <p:sp>
            <p:nvSpPr>
              <p:cNvPr id="55" name="Rectangle 184"/>
              <p:cNvSpPr>
                <a:spLocks noChangeArrowheads="1"/>
              </p:cNvSpPr>
              <p:nvPr/>
            </p:nvSpPr>
            <p:spPr bwMode="auto">
              <a:xfrm>
                <a:off x="0" y="227"/>
                <a:ext cx="453" cy="136"/>
              </a:xfrm>
              <a:prstGeom prst="rect">
                <a:avLst/>
              </a:prstGeom>
              <a:solidFill>
                <a:srgbClr val="FF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endParaRPr lang="zh-CN" altLang="en-US" sz="1400" kern="0">
                  <a:solidFill>
                    <a:srgbClr val="000000"/>
                  </a:solidFill>
                  <a:cs typeface="+mn-ea"/>
                  <a:sym typeface="+mn-lt"/>
                </a:endParaRPr>
              </a:p>
            </p:txBody>
          </p:sp>
        </p:grpSp>
        <p:grpSp>
          <p:nvGrpSpPr>
            <p:cNvPr id="39" name="Group 18"/>
            <p:cNvGrpSpPr>
              <a:grpSpLocks/>
            </p:cNvGrpSpPr>
            <p:nvPr/>
          </p:nvGrpSpPr>
          <p:grpSpPr bwMode="auto">
            <a:xfrm>
              <a:off x="0" y="312"/>
              <a:ext cx="284" cy="371"/>
              <a:chOff x="0" y="0"/>
              <a:chExt cx="284" cy="371"/>
            </a:xfrm>
          </p:grpSpPr>
          <p:sp>
            <p:nvSpPr>
              <p:cNvPr id="50" name="Oval 197"/>
              <p:cNvSpPr>
                <a:spLocks noChangeArrowheads="1"/>
              </p:cNvSpPr>
              <p:nvPr/>
            </p:nvSpPr>
            <p:spPr bwMode="auto">
              <a:xfrm>
                <a:off x="0" y="57"/>
                <a:ext cx="284" cy="283"/>
              </a:xfrm>
              <a:prstGeom prst="ellipse">
                <a:avLst/>
              </a:prstGeom>
              <a:solidFill>
                <a:srgbClr val="FFFF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endParaRPr lang="zh-CN" altLang="en-US" sz="1400" kern="0">
                  <a:solidFill>
                    <a:srgbClr val="000000"/>
                  </a:solidFill>
                  <a:cs typeface="+mn-ea"/>
                  <a:sym typeface="+mn-lt"/>
                </a:endParaRPr>
              </a:p>
            </p:txBody>
          </p:sp>
          <p:sp>
            <p:nvSpPr>
              <p:cNvPr id="51" name="Text Box 198"/>
              <p:cNvSpPr txBox="1">
                <a:spLocks noChangeArrowheads="1"/>
              </p:cNvSpPr>
              <p:nvPr/>
            </p:nvSpPr>
            <p:spPr bwMode="auto">
              <a:xfrm>
                <a:off x="0" y="0"/>
                <a:ext cx="260" cy="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vl2pPr/>
                <a:lvl3pPr/>
                <a:lvl4pPr/>
                <a:lvl5pPr/>
                <a:lvl6pPr/>
                <a:lvl7pPr/>
                <a:lvl8pPr/>
                <a:lvl9pPr/>
              </a:lstStyle>
              <a:p>
                <a:pPr defTabSz="1219170">
                  <a:spcBef>
                    <a:spcPct val="50000"/>
                  </a:spcBef>
                </a:pPr>
                <a:r>
                  <a:rPr lang="en-US" sz="2400" b="1" kern="0">
                    <a:solidFill>
                      <a:srgbClr val="000000"/>
                    </a:solidFill>
                    <a:cs typeface="+mn-ea"/>
                    <a:sym typeface="+mn-lt"/>
                  </a:rPr>
                  <a:t>A</a:t>
                </a:r>
              </a:p>
            </p:txBody>
          </p:sp>
        </p:grpSp>
        <p:grpSp>
          <p:nvGrpSpPr>
            <p:cNvPr id="40" name="Group 21"/>
            <p:cNvGrpSpPr>
              <a:grpSpLocks/>
            </p:cNvGrpSpPr>
            <p:nvPr/>
          </p:nvGrpSpPr>
          <p:grpSpPr bwMode="auto">
            <a:xfrm flipV="1">
              <a:off x="158" y="1018"/>
              <a:ext cx="974" cy="508"/>
              <a:chOff x="0" y="0"/>
              <a:chExt cx="1049" cy="538"/>
            </a:xfrm>
          </p:grpSpPr>
          <p:sp>
            <p:nvSpPr>
              <p:cNvPr id="47" name="Line 7"/>
              <p:cNvSpPr>
                <a:spLocks noChangeShapeType="1"/>
              </p:cNvSpPr>
              <p:nvPr/>
            </p:nvSpPr>
            <p:spPr bwMode="auto">
              <a:xfrm>
                <a:off x="0" y="0"/>
                <a:ext cx="104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endParaRPr lang="zh-CN" altLang="en-US" sz="1400" kern="0">
                  <a:solidFill>
                    <a:sysClr val="windowText" lastClr="000000"/>
                  </a:solidFill>
                  <a:cs typeface="+mn-ea"/>
                  <a:sym typeface="+mn-lt"/>
                </a:endParaRPr>
              </a:p>
            </p:txBody>
          </p:sp>
          <p:sp>
            <p:nvSpPr>
              <p:cNvPr id="48" name="Line 8"/>
              <p:cNvSpPr>
                <a:spLocks noChangeShapeType="1"/>
              </p:cNvSpPr>
              <p:nvPr/>
            </p:nvSpPr>
            <p:spPr bwMode="auto">
              <a:xfrm>
                <a:off x="0" y="0"/>
                <a:ext cx="0" cy="538"/>
              </a:xfrm>
              <a:prstGeom prst="line">
                <a:avLst/>
              </a:prstGeom>
              <a:noFill/>
              <a:ln w="2857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endParaRPr lang="zh-CN" altLang="en-US" sz="1400" kern="0">
                  <a:solidFill>
                    <a:sysClr val="windowText" lastClr="000000"/>
                  </a:solidFill>
                  <a:cs typeface="+mn-ea"/>
                  <a:sym typeface="+mn-lt"/>
                </a:endParaRPr>
              </a:p>
            </p:txBody>
          </p:sp>
          <p:sp>
            <p:nvSpPr>
              <p:cNvPr id="49" name="Line 9"/>
              <p:cNvSpPr>
                <a:spLocks noChangeShapeType="1"/>
              </p:cNvSpPr>
              <p:nvPr/>
            </p:nvSpPr>
            <p:spPr bwMode="auto">
              <a:xfrm>
                <a:off x="1049" y="0"/>
                <a:ext cx="0" cy="538"/>
              </a:xfrm>
              <a:prstGeom prst="line">
                <a:avLst/>
              </a:prstGeom>
              <a:noFill/>
              <a:ln w="2857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endParaRPr lang="zh-CN" altLang="en-US" sz="1400" kern="0">
                  <a:solidFill>
                    <a:sysClr val="windowText" lastClr="000000"/>
                  </a:solidFill>
                  <a:cs typeface="+mn-ea"/>
                  <a:sym typeface="+mn-lt"/>
                </a:endParaRPr>
              </a:p>
            </p:txBody>
          </p:sp>
        </p:grpSp>
        <p:grpSp>
          <p:nvGrpSpPr>
            <p:cNvPr id="41" name="Group 25"/>
            <p:cNvGrpSpPr>
              <a:grpSpLocks/>
            </p:cNvGrpSpPr>
            <p:nvPr/>
          </p:nvGrpSpPr>
          <p:grpSpPr bwMode="auto">
            <a:xfrm>
              <a:off x="490" y="1349"/>
              <a:ext cx="304" cy="371"/>
              <a:chOff x="-20" y="-25"/>
              <a:chExt cx="304" cy="371"/>
            </a:xfrm>
          </p:grpSpPr>
          <p:sp>
            <p:nvSpPr>
              <p:cNvPr id="45" name="Oval 190"/>
              <p:cNvSpPr>
                <a:spLocks noChangeArrowheads="1"/>
              </p:cNvSpPr>
              <p:nvPr/>
            </p:nvSpPr>
            <p:spPr bwMode="auto">
              <a:xfrm>
                <a:off x="0" y="16"/>
                <a:ext cx="284" cy="283"/>
              </a:xfrm>
              <a:prstGeom prst="ellipse">
                <a:avLst/>
              </a:prstGeom>
              <a:solidFill>
                <a:srgbClr val="FFFF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a:endParaRPr lang="zh-CN" altLang="en-US" sz="1400" kern="0">
                  <a:solidFill>
                    <a:srgbClr val="000000"/>
                  </a:solidFill>
                  <a:cs typeface="+mn-ea"/>
                  <a:sym typeface="+mn-lt"/>
                </a:endParaRPr>
              </a:p>
            </p:txBody>
          </p:sp>
          <p:sp>
            <p:nvSpPr>
              <p:cNvPr id="46" name="Text Box 191"/>
              <p:cNvSpPr txBox="1">
                <a:spLocks noChangeArrowheads="1"/>
              </p:cNvSpPr>
              <p:nvPr/>
            </p:nvSpPr>
            <p:spPr bwMode="auto">
              <a:xfrm>
                <a:off x="-20" y="-25"/>
                <a:ext cx="260" cy="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vl2pPr/>
                <a:lvl3pPr/>
                <a:lvl4pPr/>
                <a:lvl5pPr/>
                <a:lvl6pPr/>
                <a:lvl7pPr/>
                <a:lvl8pPr/>
                <a:lvl9pPr/>
              </a:lstStyle>
              <a:p>
                <a:pPr defTabSz="1219170">
                  <a:spcBef>
                    <a:spcPct val="50000"/>
                  </a:spcBef>
                </a:pPr>
                <a:r>
                  <a:rPr lang="en-US" sz="2400" b="1" kern="0" dirty="0">
                    <a:solidFill>
                      <a:srgbClr val="000000"/>
                    </a:solidFill>
                    <a:cs typeface="+mn-ea"/>
                    <a:sym typeface="+mn-lt"/>
                  </a:rPr>
                  <a:t>V</a:t>
                </a:r>
              </a:p>
            </p:txBody>
          </p:sp>
        </p:grpSp>
        <p:sp>
          <p:nvSpPr>
            <p:cNvPr id="42" name="Text Box 4"/>
            <p:cNvSpPr txBox="1">
              <a:spLocks noChangeArrowheads="1"/>
            </p:cNvSpPr>
            <p:nvPr/>
          </p:nvSpPr>
          <p:spPr bwMode="auto">
            <a:xfrm>
              <a:off x="510" y="681"/>
              <a:ext cx="342" cy="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vl2pPr/>
              <a:lvl3pPr/>
              <a:lvl4pPr/>
              <a:lvl5pPr/>
              <a:lvl6pPr/>
              <a:lvl7pPr/>
              <a:lvl8pPr/>
              <a:lvl9pPr/>
            </a:lstStyle>
            <a:p>
              <a:pPr defTabSz="1219170">
                <a:spcBef>
                  <a:spcPct val="50000"/>
                </a:spcBef>
              </a:pPr>
              <a:r>
                <a:rPr lang="en-US" sz="2400" b="1" i="1" kern="0" dirty="0">
                  <a:solidFill>
                    <a:srgbClr val="000000"/>
                  </a:solidFill>
                  <a:cs typeface="+mn-ea"/>
                  <a:sym typeface="+mn-lt"/>
                </a:rPr>
                <a:t>R</a:t>
              </a:r>
            </a:p>
          </p:txBody>
        </p:sp>
        <p:sp>
          <p:nvSpPr>
            <p:cNvPr id="43" name="Text Box 4"/>
            <p:cNvSpPr txBox="1">
              <a:spLocks noChangeArrowheads="1"/>
            </p:cNvSpPr>
            <p:nvPr/>
          </p:nvSpPr>
          <p:spPr bwMode="auto">
            <a:xfrm>
              <a:off x="1396" y="1152"/>
              <a:ext cx="505"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vl2pPr/>
              <a:lvl3pPr/>
              <a:lvl4pPr/>
              <a:lvl5pPr/>
              <a:lvl6pPr/>
              <a:lvl7pPr/>
              <a:lvl8pPr/>
              <a:lvl9pPr/>
            </a:lstStyle>
            <a:p>
              <a:pPr defTabSz="1219170">
                <a:spcBef>
                  <a:spcPct val="50000"/>
                </a:spcBef>
              </a:pPr>
              <a:r>
                <a:rPr lang="en-US" sz="2400" b="1" i="1" kern="0">
                  <a:solidFill>
                    <a:srgbClr val="000000"/>
                  </a:solidFill>
                  <a:cs typeface="+mn-ea"/>
                  <a:sym typeface="+mn-lt"/>
                </a:rPr>
                <a:t>R'</a:t>
              </a:r>
            </a:p>
          </p:txBody>
        </p:sp>
        <p:sp>
          <p:nvSpPr>
            <p:cNvPr id="44" name="Text Box 116"/>
            <p:cNvSpPr txBox="1">
              <a:spLocks noChangeArrowheads="1"/>
            </p:cNvSpPr>
            <p:nvPr/>
          </p:nvSpPr>
          <p:spPr bwMode="auto">
            <a:xfrm>
              <a:off x="1361" y="199"/>
              <a:ext cx="226"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vl2pPr/>
              <a:lvl3pPr/>
              <a:lvl4pPr/>
              <a:lvl5pPr/>
              <a:lvl6pPr/>
              <a:lvl7pPr/>
              <a:lvl8pPr/>
              <a:lvl9pPr/>
            </a:lstStyle>
            <a:p>
              <a:pPr defTabSz="1219170">
                <a:spcBef>
                  <a:spcPct val="50000"/>
                </a:spcBef>
              </a:pPr>
              <a:r>
                <a:rPr lang="en-US" sz="2400" b="1" kern="0">
                  <a:solidFill>
                    <a:srgbClr val="000000"/>
                  </a:solidFill>
                  <a:cs typeface="+mn-ea"/>
                  <a:sym typeface="+mn-lt"/>
                </a:rPr>
                <a:t>S</a:t>
              </a:r>
              <a:endParaRPr lang="en-US" sz="2400" b="1" kern="0" baseline="-25000">
                <a:solidFill>
                  <a:srgbClr val="000000"/>
                </a:solidFill>
                <a:cs typeface="+mn-ea"/>
                <a:sym typeface="+mn-lt"/>
              </a:endParaRPr>
            </a:p>
          </p:txBody>
        </p:sp>
      </p:grpSp>
      <p:sp>
        <p:nvSpPr>
          <p:cNvPr id="67" name="TextBox 66"/>
          <p:cNvSpPr txBox="1"/>
          <p:nvPr/>
        </p:nvSpPr>
        <p:spPr>
          <a:xfrm>
            <a:off x="5034612" y="1848190"/>
            <a:ext cx="430885" cy="586296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eaVert" wrap="square" lIns="60959" tIns="60959" rIns="60959" bIns="60959" numCol="1" spcCol="38100" rtlCol="0" anchor="t">
            <a:spAutoFit/>
          </a:bodyPr>
          <a:lstStyle/>
          <a:p>
            <a:pPr defTabSz="1219170" latinLnBrk="1" hangingPunct="0"/>
            <a:r>
              <a:rPr lang="zh-CN" altLang="en-US" sz="2000" kern="0" dirty="0">
                <a:solidFill>
                  <a:srgbClr val="FF0000"/>
                </a:solidFill>
                <a:cs typeface="+mn-ea"/>
                <a:sym typeface="+mn-lt"/>
              </a:rPr>
              <a:t>比较：两次电阻的测量的异同？</a:t>
            </a:r>
          </a:p>
        </p:txBody>
      </p:sp>
      <p:sp>
        <p:nvSpPr>
          <p:cNvPr id="69" name="TextBox 68"/>
          <p:cNvSpPr txBox="1"/>
          <p:nvPr/>
        </p:nvSpPr>
        <p:spPr>
          <a:xfrm>
            <a:off x="6726505" y="3941375"/>
            <a:ext cx="5299036" cy="2658263"/>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fontAlgn="t">
              <a:lnSpc>
                <a:spcPct val="150000"/>
              </a:lnSpc>
              <a:buFont typeface="Arial" pitchFamily="34" charset="0"/>
              <a:buNone/>
              <a:defRPr sz="2400">
                <a:latin typeface="微软雅黑" pitchFamily="34" charset="-122"/>
                <a:ea typeface="微软雅黑" pitchFamily="34" charset="-122"/>
              </a:defRPr>
            </a:lvl1pPr>
          </a:lstStyle>
          <a:p>
            <a:pPr marL="342900" indent="-342900" defTabSz="1219170">
              <a:buFont typeface="Wingdings" panose="05000000000000000000" pitchFamily="2" charset="2"/>
              <a:buChar char="Ø"/>
            </a:pPr>
            <a:r>
              <a:rPr lang="zh-CN" altLang="en-US" kern="0" dirty="0">
                <a:solidFill>
                  <a:sysClr val="windowText" lastClr="000000"/>
                </a:solidFill>
                <a:latin typeface="+mn-lt"/>
                <a:ea typeface="+mn-ea"/>
                <a:cs typeface="+mn-ea"/>
                <a:sym typeface="+mn-lt"/>
              </a:rPr>
              <a:t>原理图</a:t>
            </a:r>
            <a:endParaRPr lang="en-US" altLang="zh-CN" kern="0" dirty="0">
              <a:solidFill>
                <a:sysClr val="windowText" lastClr="000000"/>
              </a:solidFill>
              <a:latin typeface="+mn-lt"/>
              <a:ea typeface="+mn-ea"/>
              <a:cs typeface="+mn-ea"/>
              <a:sym typeface="+mn-lt"/>
            </a:endParaRPr>
          </a:p>
          <a:p>
            <a:pPr marL="342900" indent="-342900" defTabSz="1219170">
              <a:buFont typeface="Wingdings" panose="05000000000000000000" pitchFamily="2" charset="2"/>
              <a:buChar char="Ø"/>
            </a:pPr>
            <a:r>
              <a:rPr lang="zh-CN" altLang="en-US" kern="0" dirty="0">
                <a:solidFill>
                  <a:sysClr val="windowText" lastClr="000000"/>
                </a:solidFill>
                <a:latin typeface="+mn-lt"/>
                <a:ea typeface="+mn-ea"/>
                <a:cs typeface="+mn-ea"/>
                <a:sym typeface="+mn-lt"/>
              </a:rPr>
              <a:t>滑动变阻器的作用</a:t>
            </a:r>
          </a:p>
          <a:p>
            <a:pPr marL="342900" indent="-342900" defTabSz="1219170">
              <a:buFont typeface="Wingdings" panose="05000000000000000000" pitchFamily="2" charset="2"/>
              <a:buChar char="Ø"/>
            </a:pPr>
            <a:r>
              <a:rPr lang="zh-CN" altLang="en-US" kern="0" dirty="0">
                <a:solidFill>
                  <a:sysClr val="windowText" lastClr="000000"/>
                </a:solidFill>
                <a:latin typeface="+mn-lt"/>
                <a:ea typeface="+mn-ea"/>
                <a:cs typeface="+mn-ea"/>
                <a:sym typeface="+mn-lt"/>
              </a:rPr>
              <a:t>③ 多次测量的目的</a:t>
            </a:r>
          </a:p>
        </p:txBody>
      </p:sp>
      <p:sp>
        <p:nvSpPr>
          <p:cNvPr id="70" name="TextBox 69"/>
          <p:cNvSpPr txBox="1"/>
          <p:nvPr/>
        </p:nvSpPr>
        <p:spPr>
          <a:xfrm>
            <a:off x="800342" y="3941374"/>
            <a:ext cx="5299036" cy="2658263"/>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fontAlgn="t">
              <a:lnSpc>
                <a:spcPct val="150000"/>
              </a:lnSpc>
              <a:buFont typeface="Arial" pitchFamily="34" charset="0"/>
              <a:buNone/>
              <a:defRPr sz="2400">
                <a:latin typeface="微软雅黑" pitchFamily="34" charset="-122"/>
                <a:ea typeface="微软雅黑" pitchFamily="34" charset="-122"/>
              </a:defRPr>
            </a:lvl1pPr>
          </a:lstStyle>
          <a:p>
            <a:pPr marL="342900" indent="-342900" defTabSz="1219170">
              <a:buFont typeface="Wingdings" panose="05000000000000000000" pitchFamily="2" charset="2"/>
              <a:buChar char="Ø"/>
            </a:pPr>
            <a:r>
              <a:rPr lang="zh-CN" altLang="en-US" kern="0" dirty="0">
                <a:solidFill>
                  <a:sysClr val="windowText" lastClr="000000"/>
                </a:solidFill>
                <a:latin typeface="+mn-lt"/>
                <a:ea typeface="+mn-ea"/>
                <a:cs typeface="+mn-ea"/>
                <a:sym typeface="+mn-lt"/>
              </a:rPr>
              <a:t>原理图</a:t>
            </a:r>
            <a:endParaRPr lang="en-US" altLang="zh-CN" kern="0" dirty="0">
              <a:solidFill>
                <a:sysClr val="windowText" lastClr="000000"/>
              </a:solidFill>
              <a:latin typeface="+mn-lt"/>
              <a:ea typeface="+mn-ea"/>
              <a:cs typeface="+mn-ea"/>
              <a:sym typeface="+mn-lt"/>
            </a:endParaRPr>
          </a:p>
          <a:p>
            <a:pPr marL="342900" indent="-342900" defTabSz="1219170">
              <a:buFont typeface="Wingdings" panose="05000000000000000000" pitchFamily="2" charset="2"/>
              <a:buChar char="Ø"/>
            </a:pPr>
            <a:r>
              <a:rPr lang="zh-CN" altLang="en-US" kern="0" dirty="0">
                <a:solidFill>
                  <a:sysClr val="windowText" lastClr="000000"/>
                </a:solidFill>
                <a:latin typeface="+mn-lt"/>
                <a:ea typeface="+mn-ea"/>
                <a:cs typeface="+mn-ea"/>
                <a:sym typeface="+mn-lt"/>
              </a:rPr>
              <a:t> 滑动变阻器的作用</a:t>
            </a:r>
          </a:p>
          <a:p>
            <a:pPr marL="342900" indent="-342900" defTabSz="1219170">
              <a:buFont typeface="Wingdings" panose="05000000000000000000" pitchFamily="2" charset="2"/>
              <a:buChar char="Ø"/>
            </a:pPr>
            <a:r>
              <a:rPr lang="zh-CN" altLang="en-US" kern="0" dirty="0">
                <a:solidFill>
                  <a:sysClr val="windowText" lastClr="000000"/>
                </a:solidFill>
                <a:latin typeface="+mn-lt"/>
                <a:ea typeface="+mn-ea"/>
                <a:cs typeface="+mn-ea"/>
                <a:sym typeface="+mn-lt"/>
              </a:rPr>
              <a:t>多次测量的目的</a:t>
            </a:r>
          </a:p>
        </p:txBody>
      </p:sp>
      <p:sp>
        <p:nvSpPr>
          <p:cNvPr id="65" name="文本框 64">
            <a:extLst>
              <a:ext uri="{FF2B5EF4-FFF2-40B4-BE49-F238E27FC236}">
                <a16:creationId xmlns:a16="http://schemas.microsoft.com/office/drawing/2014/main" id="{76A03005-63C2-4913-8206-64612DD23512}"/>
              </a:ext>
            </a:extLst>
          </p:cNvPr>
          <p:cNvSpPr txBox="1"/>
          <p:nvPr/>
        </p:nvSpPr>
        <p:spPr>
          <a:xfrm>
            <a:off x="1181101" y="448128"/>
            <a:ext cx="1620957" cy="523220"/>
          </a:xfrm>
          <a:prstGeom prst="rect">
            <a:avLst/>
          </a:prstGeom>
          <a:noFill/>
        </p:spPr>
        <p:txBody>
          <a:bodyPr wrap="none" rtlCol="0">
            <a:spAutoFit/>
          </a:bodyPr>
          <a:lstStyle/>
          <a:p>
            <a:pPr defTabSz="1219170"/>
            <a:r>
              <a:rPr lang="zh-CN" altLang="en-US" sz="2800" kern="0" dirty="0">
                <a:cs typeface="+mn-ea"/>
                <a:sym typeface="+mn-lt"/>
              </a:rPr>
              <a:t>数据分析</a:t>
            </a:r>
          </a:p>
        </p:txBody>
      </p:sp>
    </p:spTree>
    <p:extLst>
      <p:ext uri="{BB962C8B-B14F-4D97-AF65-F5344CB8AC3E}">
        <p14:creationId xmlns:p14="http://schemas.microsoft.com/office/powerpoint/2010/main" val="12622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ppt_x"/>
                                          </p:val>
                                        </p:tav>
                                        <p:tav tm="100000">
                                          <p:val>
                                            <p:strVal val="#ppt_x"/>
                                          </p:val>
                                        </p:tav>
                                      </p:tavLst>
                                    </p:anim>
                                    <p:anim calcmode="lin" valueType="num">
                                      <p:cBhvr additive="base">
                                        <p:cTn id="18" dur="500" fill="hold"/>
                                        <p:tgtEl>
                                          <p:spTgt spid="7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ppt_x"/>
                                          </p:val>
                                        </p:tav>
                                        <p:tav tm="100000">
                                          <p:val>
                                            <p:strVal val="#ppt_x"/>
                                          </p:val>
                                        </p:tav>
                                      </p:tavLst>
                                    </p:anim>
                                    <p:anim calcmode="lin" valueType="num">
                                      <p:cBhvr additive="base">
                                        <p:cTn id="22"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96"/>
          <p:cNvSpPr txBox="1">
            <a:spLocks noChangeArrowheads="1"/>
          </p:cNvSpPr>
          <p:nvPr/>
        </p:nvSpPr>
        <p:spPr bwMode="auto">
          <a:xfrm>
            <a:off x="3124757" y="8467"/>
            <a:ext cx="6080199" cy="8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defTabSz="1219170" eaLnBrk="1" hangingPunct="1"/>
            <a:endParaRPr lang="zh-CN" altLang="en-US" sz="3200" kern="0" dirty="0">
              <a:solidFill>
                <a:srgbClr val="FF0000"/>
              </a:solidFill>
              <a:latin typeface="+mn-lt"/>
              <a:ea typeface="+mn-ea"/>
              <a:cs typeface="+mn-ea"/>
              <a:sym typeface="+mn-lt"/>
            </a:endParaRPr>
          </a:p>
        </p:txBody>
      </p:sp>
      <p:sp>
        <p:nvSpPr>
          <p:cNvPr id="3" name="Rectangle 2389"/>
          <p:cNvSpPr>
            <a:spLocks noChangeArrowheads="1"/>
          </p:cNvSpPr>
          <p:nvPr/>
        </p:nvSpPr>
        <p:spPr bwMode="auto">
          <a:xfrm>
            <a:off x="660400" y="1195282"/>
            <a:ext cx="5142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defTabSz="1219170" fontAlgn="t"/>
            <a:r>
              <a:rPr lang="en-US" altLang="zh-CN" sz="2400" kern="0" dirty="0">
                <a:solidFill>
                  <a:sysClr val="windowText" lastClr="000000"/>
                </a:solidFill>
                <a:cs typeface="+mn-ea"/>
                <a:sym typeface="+mn-lt"/>
              </a:rPr>
              <a:t>1. </a:t>
            </a:r>
            <a:r>
              <a:rPr lang="zh-CN" altLang="en-US" sz="2400" kern="0" dirty="0">
                <a:solidFill>
                  <a:sysClr val="windowText" lastClr="000000"/>
                </a:solidFill>
                <a:cs typeface="+mn-ea"/>
                <a:sym typeface="+mn-lt"/>
              </a:rPr>
              <a:t>电流表与电压表的指针反向偏转。</a:t>
            </a:r>
          </a:p>
        </p:txBody>
      </p:sp>
      <p:sp>
        <p:nvSpPr>
          <p:cNvPr id="4" name="Rectangle 2390"/>
          <p:cNvSpPr>
            <a:spLocks noChangeArrowheads="1"/>
          </p:cNvSpPr>
          <p:nvPr/>
        </p:nvSpPr>
        <p:spPr bwMode="auto">
          <a:xfrm>
            <a:off x="1181101" y="1755733"/>
            <a:ext cx="5461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defTabSz="1219170" fontAlgn="t"/>
            <a:r>
              <a:rPr lang="zh-CN" altLang="en-US" sz="2000" kern="0" dirty="0">
                <a:solidFill>
                  <a:srgbClr val="E84C22"/>
                </a:solidFill>
                <a:cs typeface="+mn-ea"/>
                <a:sym typeface="+mn-lt"/>
              </a:rPr>
              <a:t>原因：电流表和电压表的“</a:t>
            </a:r>
            <a:r>
              <a:rPr lang="en-US" altLang="zh-CN" sz="2000" kern="0" dirty="0">
                <a:solidFill>
                  <a:srgbClr val="E84C22"/>
                </a:solidFill>
                <a:cs typeface="+mn-ea"/>
                <a:sym typeface="+mn-lt"/>
              </a:rPr>
              <a:t>+”</a:t>
            </a:r>
            <a:r>
              <a:rPr lang="zh-CN" altLang="en-US" sz="2000" kern="0" dirty="0">
                <a:solidFill>
                  <a:srgbClr val="E84C22"/>
                </a:solidFill>
                <a:cs typeface="+mn-ea"/>
                <a:sym typeface="+mn-lt"/>
              </a:rPr>
              <a:t>、“</a:t>
            </a:r>
            <a:r>
              <a:rPr lang="en-US" altLang="zh-CN" sz="2000" kern="0" dirty="0">
                <a:solidFill>
                  <a:srgbClr val="E84C22"/>
                </a:solidFill>
                <a:cs typeface="+mn-ea"/>
                <a:sym typeface="+mn-lt"/>
              </a:rPr>
              <a:t>-”</a:t>
            </a:r>
            <a:r>
              <a:rPr lang="zh-CN" altLang="en-US" sz="2000" kern="0" dirty="0">
                <a:solidFill>
                  <a:srgbClr val="E84C22"/>
                </a:solidFill>
                <a:cs typeface="+mn-ea"/>
                <a:sym typeface="+mn-lt"/>
              </a:rPr>
              <a:t>接线柱接反</a:t>
            </a:r>
          </a:p>
        </p:txBody>
      </p:sp>
      <p:sp>
        <p:nvSpPr>
          <p:cNvPr id="5" name="Rectangle 2387"/>
          <p:cNvSpPr>
            <a:spLocks noChangeArrowheads="1"/>
          </p:cNvSpPr>
          <p:nvPr/>
        </p:nvSpPr>
        <p:spPr bwMode="auto">
          <a:xfrm>
            <a:off x="660400" y="2316184"/>
            <a:ext cx="57583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defTabSz="1219170" fontAlgn="t"/>
            <a:r>
              <a:rPr lang="en-US" altLang="zh-CN" sz="2400" kern="0" dirty="0">
                <a:solidFill>
                  <a:sysClr val="windowText" lastClr="000000"/>
                </a:solidFill>
                <a:cs typeface="+mn-ea"/>
                <a:sym typeface="+mn-lt"/>
              </a:rPr>
              <a:t>2. </a:t>
            </a:r>
            <a:r>
              <a:rPr lang="zh-CN" altLang="en-US" sz="2400" kern="0" dirty="0">
                <a:solidFill>
                  <a:sysClr val="windowText" lastClr="000000"/>
                </a:solidFill>
                <a:cs typeface="+mn-ea"/>
                <a:sym typeface="+mn-lt"/>
              </a:rPr>
              <a:t>电流表和电压表的指针偏转角度很小。</a:t>
            </a:r>
          </a:p>
        </p:txBody>
      </p:sp>
      <p:sp>
        <p:nvSpPr>
          <p:cNvPr id="6" name="Rectangle 2388"/>
          <p:cNvSpPr>
            <a:spLocks noChangeArrowheads="1"/>
          </p:cNvSpPr>
          <p:nvPr/>
        </p:nvSpPr>
        <p:spPr bwMode="auto">
          <a:xfrm>
            <a:off x="1181101" y="2876635"/>
            <a:ext cx="58272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defTabSz="1219170" fontAlgn="t"/>
            <a:r>
              <a:rPr lang="zh-CN" altLang="en-US" sz="2000" kern="0" dirty="0">
                <a:solidFill>
                  <a:srgbClr val="E84C22"/>
                </a:solidFill>
                <a:cs typeface="+mn-ea"/>
                <a:sym typeface="+mn-lt"/>
              </a:rPr>
              <a:t>原因：①电压表和电流表的量程可能都选择过大；</a:t>
            </a:r>
          </a:p>
          <a:p>
            <a:pPr defTabSz="1219170" fontAlgn="t"/>
            <a:r>
              <a:rPr lang="zh-CN" altLang="en-US" sz="2000" kern="0" dirty="0">
                <a:solidFill>
                  <a:srgbClr val="E84C22"/>
                </a:solidFill>
                <a:cs typeface="+mn-ea"/>
                <a:sym typeface="+mn-lt"/>
              </a:rPr>
              <a:t>          ②电源电压可能过低。</a:t>
            </a:r>
          </a:p>
        </p:txBody>
      </p:sp>
      <p:sp>
        <p:nvSpPr>
          <p:cNvPr id="7" name="Rectangle 489"/>
          <p:cNvSpPr>
            <a:spLocks noChangeArrowheads="1"/>
          </p:cNvSpPr>
          <p:nvPr/>
        </p:nvSpPr>
        <p:spPr bwMode="auto">
          <a:xfrm>
            <a:off x="660400" y="3806418"/>
            <a:ext cx="3911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defTabSz="1219170" fontAlgn="t"/>
            <a:r>
              <a:rPr lang="en-US" altLang="zh-CN" sz="2400" kern="0" dirty="0">
                <a:solidFill>
                  <a:sysClr val="windowText" lastClr="000000"/>
                </a:solidFill>
                <a:cs typeface="+mn-ea"/>
                <a:sym typeface="+mn-lt"/>
              </a:rPr>
              <a:t>3. </a:t>
            </a:r>
            <a:r>
              <a:rPr lang="zh-CN" altLang="en-US" sz="2400" kern="0" dirty="0">
                <a:solidFill>
                  <a:sysClr val="windowText" lastClr="000000"/>
                </a:solidFill>
                <a:cs typeface="+mn-ea"/>
                <a:sym typeface="+mn-lt"/>
              </a:rPr>
              <a:t>电流表指针超过最大值。</a:t>
            </a:r>
          </a:p>
        </p:txBody>
      </p:sp>
      <p:sp>
        <p:nvSpPr>
          <p:cNvPr id="8" name="Rectangle 490"/>
          <p:cNvSpPr>
            <a:spLocks noChangeArrowheads="1"/>
          </p:cNvSpPr>
          <p:nvPr/>
        </p:nvSpPr>
        <p:spPr bwMode="auto">
          <a:xfrm>
            <a:off x="1181101" y="4366869"/>
            <a:ext cx="1065075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defTabSz="1219170" fontAlgn="t">
              <a:lnSpc>
                <a:spcPct val="150000"/>
              </a:lnSpc>
            </a:pPr>
            <a:r>
              <a:rPr lang="zh-CN" altLang="en-US" sz="2000" kern="0" dirty="0">
                <a:solidFill>
                  <a:srgbClr val="E84C22"/>
                </a:solidFill>
                <a:cs typeface="+mn-ea"/>
                <a:sym typeface="+mn-lt"/>
              </a:rPr>
              <a:t>原因：①量程可能选择过小；  ②电路中可能出现短路。</a:t>
            </a:r>
          </a:p>
        </p:txBody>
      </p:sp>
      <p:sp>
        <p:nvSpPr>
          <p:cNvPr id="9" name="Rectangle 491"/>
          <p:cNvSpPr>
            <a:spLocks noChangeArrowheads="1"/>
          </p:cNvSpPr>
          <p:nvPr/>
        </p:nvSpPr>
        <p:spPr bwMode="auto">
          <a:xfrm>
            <a:off x="660400" y="5111986"/>
            <a:ext cx="7388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defTabSz="1219170" fontAlgn="t"/>
            <a:r>
              <a:rPr lang="en-US" altLang="zh-CN" sz="2400" b="1" kern="0" dirty="0">
                <a:solidFill>
                  <a:sysClr val="windowText" lastClr="000000"/>
                </a:solidFill>
                <a:cs typeface="+mn-ea"/>
                <a:sym typeface="+mn-lt"/>
              </a:rPr>
              <a:t>4.</a:t>
            </a:r>
            <a:r>
              <a:rPr lang="zh-CN" altLang="en-US" sz="2400" b="1" kern="0" dirty="0">
                <a:solidFill>
                  <a:sysClr val="windowText" lastClr="000000"/>
                </a:solidFill>
                <a:cs typeface="+mn-ea"/>
                <a:sym typeface="+mn-lt"/>
              </a:rPr>
              <a:t>滑动变阻器滑动时，电表示数及灯泡亮度无变化。</a:t>
            </a:r>
          </a:p>
        </p:txBody>
      </p:sp>
      <p:sp>
        <p:nvSpPr>
          <p:cNvPr id="10" name="Rectangle 492"/>
          <p:cNvSpPr>
            <a:spLocks noChangeArrowheads="1"/>
          </p:cNvSpPr>
          <p:nvPr/>
        </p:nvSpPr>
        <p:spPr bwMode="auto">
          <a:xfrm>
            <a:off x="1181101" y="5672435"/>
            <a:ext cx="52501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defTabSz="1219170" fontAlgn="t"/>
            <a:r>
              <a:rPr lang="zh-CN" altLang="en-US" sz="2000" b="1" kern="0" dirty="0">
                <a:solidFill>
                  <a:srgbClr val="E84C22"/>
                </a:solidFill>
                <a:cs typeface="+mn-ea"/>
                <a:sym typeface="+mn-lt"/>
              </a:rPr>
              <a:t>原因：滑动变阻器没有 “一上一下”连接。</a:t>
            </a:r>
          </a:p>
        </p:txBody>
      </p:sp>
      <p:sp>
        <p:nvSpPr>
          <p:cNvPr id="11" name="文本框 10">
            <a:extLst>
              <a:ext uri="{FF2B5EF4-FFF2-40B4-BE49-F238E27FC236}">
                <a16:creationId xmlns:a16="http://schemas.microsoft.com/office/drawing/2014/main" id="{0FBCEA7D-0C42-4960-B617-D18D1D568921}"/>
              </a:ext>
            </a:extLst>
          </p:cNvPr>
          <p:cNvSpPr txBox="1"/>
          <p:nvPr/>
        </p:nvSpPr>
        <p:spPr>
          <a:xfrm>
            <a:off x="1181101" y="448128"/>
            <a:ext cx="4493538" cy="523220"/>
          </a:xfrm>
          <a:prstGeom prst="rect">
            <a:avLst/>
          </a:prstGeom>
          <a:noFill/>
        </p:spPr>
        <p:txBody>
          <a:bodyPr wrap="none" rtlCol="0">
            <a:spAutoFit/>
          </a:bodyPr>
          <a:lstStyle/>
          <a:p>
            <a:pPr defTabSz="1219170"/>
            <a:r>
              <a:rPr lang="zh-CN" altLang="en-US" sz="2800" kern="0" dirty="0">
                <a:cs typeface="+mn-ea"/>
                <a:sym typeface="+mn-lt"/>
              </a:rPr>
              <a:t>实验中可能出现的电路故障</a:t>
            </a:r>
          </a:p>
        </p:txBody>
      </p:sp>
    </p:spTree>
    <p:extLst>
      <p:ext uri="{BB962C8B-B14F-4D97-AF65-F5344CB8AC3E}">
        <p14:creationId xmlns:p14="http://schemas.microsoft.com/office/powerpoint/2010/main" val="124867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lide(fromBottom)">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lide(fromBottom)">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96"/>
          <p:cNvSpPr txBox="1">
            <a:spLocks noChangeArrowheads="1"/>
          </p:cNvSpPr>
          <p:nvPr/>
        </p:nvSpPr>
        <p:spPr bwMode="auto">
          <a:xfrm>
            <a:off x="3124757" y="8467"/>
            <a:ext cx="6080199" cy="8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defTabSz="1219170" eaLnBrk="1" hangingPunct="1"/>
            <a:endParaRPr lang="zh-CN" altLang="en-US" sz="3200" kern="0" dirty="0">
              <a:solidFill>
                <a:srgbClr val="FF0000"/>
              </a:solidFill>
              <a:latin typeface="+mn-lt"/>
              <a:ea typeface="+mn-ea"/>
              <a:cs typeface="+mn-ea"/>
              <a:sym typeface="+mn-lt"/>
            </a:endParaRPr>
          </a:p>
        </p:txBody>
      </p:sp>
      <p:sp>
        <p:nvSpPr>
          <p:cNvPr id="11" name="文本框 10">
            <a:extLst>
              <a:ext uri="{FF2B5EF4-FFF2-40B4-BE49-F238E27FC236}">
                <a16:creationId xmlns:a16="http://schemas.microsoft.com/office/drawing/2014/main" id="{0FBCEA7D-0C42-4960-B617-D18D1D568921}"/>
              </a:ext>
            </a:extLst>
          </p:cNvPr>
          <p:cNvSpPr txBox="1"/>
          <p:nvPr/>
        </p:nvSpPr>
        <p:spPr>
          <a:xfrm>
            <a:off x="1181101" y="448128"/>
            <a:ext cx="4493538" cy="523220"/>
          </a:xfrm>
          <a:prstGeom prst="rect">
            <a:avLst/>
          </a:prstGeom>
          <a:noFill/>
        </p:spPr>
        <p:txBody>
          <a:bodyPr wrap="none" rtlCol="0">
            <a:spAutoFit/>
          </a:bodyPr>
          <a:lstStyle/>
          <a:p>
            <a:pPr defTabSz="1219170"/>
            <a:r>
              <a:rPr lang="zh-CN" altLang="en-US" sz="2800" kern="0" dirty="0">
                <a:cs typeface="+mn-ea"/>
                <a:sym typeface="+mn-lt"/>
              </a:rPr>
              <a:t>实验中可能出现的电路故障</a:t>
            </a:r>
          </a:p>
        </p:txBody>
      </p:sp>
      <p:sp>
        <p:nvSpPr>
          <p:cNvPr id="12" name="Rectangle 491">
            <a:extLst>
              <a:ext uri="{FF2B5EF4-FFF2-40B4-BE49-F238E27FC236}">
                <a16:creationId xmlns:a16="http://schemas.microsoft.com/office/drawing/2014/main" id="{447283A1-1EF2-40D0-921D-C25B34C51E9F}"/>
              </a:ext>
            </a:extLst>
          </p:cNvPr>
          <p:cNvSpPr>
            <a:spLocks noChangeArrowheads="1"/>
          </p:cNvSpPr>
          <p:nvPr/>
        </p:nvSpPr>
        <p:spPr bwMode="auto">
          <a:xfrm>
            <a:off x="756839" y="1307495"/>
            <a:ext cx="69894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defTabSz="1219170" fontAlgn="t"/>
            <a:r>
              <a:rPr lang="en-US" altLang="zh-CN" sz="2400" kern="0" dirty="0">
                <a:solidFill>
                  <a:sysClr val="windowText" lastClr="000000"/>
                </a:solidFill>
                <a:cs typeface="+mn-ea"/>
                <a:sym typeface="+mn-lt"/>
              </a:rPr>
              <a:t>5. </a:t>
            </a:r>
            <a:r>
              <a:rPr lang="zh-CN" altLang="en-US" sz="2400" kern="0" dirty="0">
                <a:solidFill>
                  <a:sysClr val="windowText" lastClr="000000"/>
                </a:solidFill>
                <a:cs typeface="+mn-ea"/>
                <a:sym typeface="+mn-lt"/>
              </a:rPr>
              <a:t>闭合开关，灯泡不亮，电流表、电压表无示数。</a:t>
            </a:r>
          </a:p>
        </p:txBody>
      </p:sp>
      <p:sp>
        <p:nvSpPr>
          <p:cNvPr id="13" name="Rectangle 492">
            <a:extLst>
              <a:ext uri="{FF2B5EF4-FFF2-40B4-BE49-F238E27FC236}">
                <a16:creationId xmlns:a16="http://schemas.microsoft.com/office/drawing/2014/main" id="{0808F66F-97B6-4036-AD0E-93C24EC27D8E}"/>
              </a:ext>
            </a:extLst>
          </p:cNvPr>
          <p:cNvSpPr>
            <a:spLocks noChangeArrowheads="1"/>
          </p:cNvSpPr>
          <p:nvPr/>
        </p:nvSpPr>
        <p:spPr bwMode="auto">
          <a:xfrm>
            <a:off x="1302457" y="1820550"/>
            <a:ext cx="108514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defTabSz="1219170" fontAlgn="t"/>
            <a:r>
              <a:rPr lang="zh-CN" altLang="en-US" sz="2000" b="1" kern="0" dirty="0">
                <a:solidFill>
                  <a:srgbClr val="E84C22"/>
                </a:solidFill>
                <a:cs typeface="+mn-ea"/>
                <a:sym typeface="+mn-lt"/>
              </a:rPr>
              <a:t>原因：①滑动变阻器阻值太大。  ②接触不良或灯丝等断开。</a:t>
            </a:r>
          </a:p>
          <a:p>
            <a:pPr defTabSz="1219170" fontAlgn="t"/>
            <a:r>
              <a:rPr lang="zh-CN" altLang="en-US" sz="2000" b="1" kern="0" dirty="0">
                <a:solidFill>
                  <a:srgbClr val="E84C22"/>
                </a:solidFill>
                <a:cs typeface="+mn-ea"/>
                <a:sym typeface="+mn-lt"/>
              </a:rPr>
              <a:t>          ③电源等原件可能损坏。</a:t>
            </a:r>
          </a:p>
        </p:txBody>
      </p:sp>
      <p:sp>
        <p:nvSpPr>
          <p:cNvPr id="14" name="Rectangle 493">
            <a:extLst>
              <a:ext uri="{FF2B5EF4-FFF2-40B4-BE49-F238E27FC236}">
                <a16:creationId xmlns:a16="http://schemas.microsoft.com/office/drawing/2014/main" id="{26463069-1C1F-4CFA-8AE4-1F198586ED26}"/>
              </a:ext>
            </a:extLst>
          </p:cNvPr>
          <p:cNvSpPr>
            <a:spLocks noChangeArrowheads="1"/>
          </p:cNvSpPr>
          <p:nvPr/>
        </p:nvSpPr>
        <p:spPr bwMode="auto">
          <a:xfrm>
            <a:off x="756839" y="2702937"/>
            <a:ext cx="107096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defTabSz="1219170" fontAlgn="t"/>
            <a:r>
              <a:rPr lang="en-US" altLang="zh-CN" sz="2400" kern="0" dirty="0">
                <a:solidFill>
                  <a:sysClr val="windowText" lastClr="000000"/>
                </a:solidFill>
                <a:cs typeface="+mn-ea"/>
                <a:sym typeface="+mn-lt"/>
              </a:rPr>
              <a:t>6. </a:t>
            </a:r>
            <a:r>
              <a:rPr lang="zh-CN" altLang="en-US" sz="2400" kern="0" dirty="0">
                <a:solidFill>
                  <a:sysClr val="windowText" lastClr="000000"/>
                </a:solidFill>
                <a:cs typeface="+mn-ea"/>
                <a:sym typeface="+mn-lt"/>
              </a:rPr>
              <a:t>闭合开关，灯泡不亮，电流表几乎无示数，  电压表指针明显偏转（或示数等于电源电压）。</a:t>
            </a:r>
          </a:p>
        </p:txBody>
      </p:sp>
      <p:sp>
        <p:nvSpPr>
          <p:cNvPr id="15" name="Rectangle 494">
            <a:extLst>
              <a:ext uri="{FF2B5EF4-FFF2-40B4-BE49-F238E27FC236}">
                <a16:creationId xmlns:a16="http://schemas.microsoft.com/office/drawing/2014/main" id="{B9D21735-1A78-4139-AB93-751C663DCEDB}"/>
              </a:ext>
            </a:extLst>
          </p:cNvPr>
          <p:cNvSpPr>
            <a:spLocks noChangeArrowheads="1"/>
          </p:cNvSpPr>
          <p:nvPr/>
        </p:nvSpPr>
        <p:spPr bwMode="auto">
          <a:xfrm>
            <a:off x="1302457" y="3585324"/>
            <a:ext cx="59683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defTabSz="1219170" fontAlgn="t"/>
            <a:r>
              <a:rPr lang="zh-CN" altLang="en-US" sz="2000" b="1" kern="0" dirty="0">
                <a:solidFill>
                  <a:srgbClr val="E84C22"/>
                </a:solidFill>
                <a:cs typeface="+mn-ea"/>
                <a:sym typeface="+mn-lt"/>
              </a:rPr>
              <a:t>原因：灯泡的灯丝可能断了或灯座与灯泡接触不良</a:t>
            </a:r>
          </a:p>
        </p:txBody>
      </p:sp>
      <p:sp>
        <p:nvSpPr>
          <p:cNvPr id="16" name="Rectangle 487">
            <a:extLst>
              <a:ext uri="{FF2B5EF4-FFF2-40B4-BE49-F238E27FC236}">
                <a16:creationId xmlns:a16="http://schemas.microsoft.com/office/drawing/2014/main" id="{57E566A2-F2EB-4BF0-8A92-728B9256A1D4}"/>
              </a:ext>
            </a:extLst>
          </p:cNvPr>
          <p:cNvSpPr>
            <a:spLocks noChangeArrowheads="1"/>
          </p:cNvSpPr>
          <p:nvPr/>
        </p:nvSpPr>
        <p:spPr bwMode="auto">
          <a:xfrm>
            <a:off x="756839" y="4098379"/>
            <a:ext cx="11080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defTabSz="1219170" fontAlgn="t"/>
            <a:r>
              <a:rPr lang="en-US" altLang="zh-CN" sz="2400" kern="0" dirty="0">
                <a:solidFill>
                  <a:sysClr val="windowText" lastClr="000000"/>
                </a:solidFill>
                <a:cs typeface="+mn-ea"/>
                <a:sym typeface="+mn-lt"/>
              </a:rPr>
              <a:t>7. </a:t>
            </a:r>
            <a:r>
              <a:rPr lang="zh-CN" altLang="en-US" sz="2400" kern="0" dirty="0">
                <a:solidFill>
                  <a:sysClr val="windowText" lastClr="000000"/>
                </a:solidFill>
                <a:cs typeface="+mn-ea"/>
                <a:sym typeface="+mn-lt"/>
              </a:rPr>
              <a:t>在调节滑动变阻器的滑片时，他发现灯泡变亮了，而电压表的示数却减小了。</a:t>
            </a:r>
          </a:p>
        </p:txBody>
      </p:sp>
      <p:sp>
        <p:nvSpPr>
          <p:cNvPr id="17" name="Rectangle 488">
            <a:extLst>
              <a:ext uri="{FF2B5EF4-FFF2-40B4-BE49-F238E27FC236}">
                <a16:creationId xmlns:a16="http://schemas.microsoft.com/office/drawing/2014/main" id="{3086878D-E632-40E4-BDC8-7841FBBD7175}"/>
              </a:ext>
            </a:extLst>
          </p:cNvPr>
          <p:cNvSpPr>
            <a:spLocks noChangeArrowheads="1"/>
          </p:cNvSpPr>
          <p:nvPr/>
        </p:nvSpPr>
        <p:spPr bwMode="auto">
          <a:xfrm>
            <a:off x="1302457" y="4611434"/>
            <a:ext cx="51796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defTabSz="1219170" fontAlgn="t"/>
            <a:r>
              <a:rPr lang="zh-CN" altLang="en-US" sz="2000" b="1" kern="0" dirty="0">
                <a:solidFill>
                  <a:srgbClr val="E84C22"/>
                </a:solidFill>
                <a:cs typeface="+mn-ea"/>
                <a:sym typeface="+mn-lt"/>
              </a:rPr>
              <a:t>原因：将电压表错接在了滑动变阻器两端。</a:t>
            </a:r>
          </a:p>
        </p:txBody>
      </p:sp>
      <p:sp>
        <p:nvSpPr>
          <p:cNvPr id="18" name="Rectangle 489">
            <a:extLst>
              <a:ext uri="{FF2B5EF4-FFF2-40B4-BE49-F238E27FC236}">
                <a16:creationId xmlns:a16="http://schemas.microsoft.com/office/drawing/2014/main" id="{32596AF7-FE73-41C3-86E4-369ACFAC0E41}"/>
              </a:ext>
            </a:extLst>
          </p:cNvPr>
          <p:cNvSpPr>
            <a:spLocks noChangeArrowheads="1"/>
          </p:cNvSpPr>
          <p:nvPr/>
        </p:nvSpPr>
        <p:spPr bwMode="auto">
          <a:xfrm>
            <a:off x="756839" y="5124489"/>
            <a:ext cx="70118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defTabSz="1219170" fontAlgn="t"/>
            <a:r>
              <a:rPr lang="en-US" altLang="zh-CN" sz="2400" b="1" kern="0" dirty="0">
                <a:solidFill>
                  <a:sysClr val="windowText" lastClr="000000"/>
                </a:solidFill>
                <a:cs typeface="+mn-ea"/>
                <a:sym typeface="+mn-lt"/>
              </a:rPr>
              <a:t>8.</a:t>
            </a:r>
            <a:r>
              <a:rPr lang="zh-CN" altLang="en-US" sz="2400" b="1" kern="0" dirty="0">
                <a:solidFill>
                  <a:sysClr val="windowText" lastClr="000000"/>
                </a:solidFill>
                <a:cs typeface="+mn-ea"/>
                <a:sym typeface="+mn-lt"/>
              </a:rPr>
              <a:t>开关闭合</a:t>
            </a:r>
            <a:r>
              <a:rPr lang="en-US" altLang="zh-CN" sz="2400" b="1" kern="0" dirty="0">
                <a:solidFill>
                  <a:sysClr val="windowText" lastClr="000000"/>
                </a:solidFill>
                <a:cs typeface="+mn-ea"/>
                <a:sym typeface="+mn-lt"/>
              </a:rPr>
              <a:t>,</a:t>
            </a:r>
            <a:r>
              <a:rPr lang="zh-CN" altLang="en-US" sz="2400" b="1" kern="0" dirty="0">
                <a:solidFill>
                  <a:sysClr val="windowText" lastClr="000000"/>
                </a:solidFill>
                <a:cs typeface="+mn-ea"/>
                <a:sym typeface="+mn-lt"/>
              </a:rPr>
              <a:t>灯不亮</a:t>
            </a:r>
            <a:r>
              <a:rPr lang="en-US" altLang="zh-CN" sz="2400" b="1" kern="0" dirty="0">
                <a:solidFill>
                  <a:sysClr val="windowText" lastClr="000000"/>
                </a:solidFill>
                <a:cs typeface="+mn-ea"/>
                <a:sym typeface="+mn-lt"/>
              </a:rPr>
              <a:t>,</a:t>
            </a:r>
            <a:r>
              <a:rPr lang="zh-CN" altLang="en-US" sz="2400" b="1" kern="0" dirty="0">
                <a:solidFill>
                  <a:sysClr val="windowText" lastClr="000000"/>
                </a:solidFill>
                <a:cs typeface="+mn-ea"/>
                <a:sym typeface="+mn-lt"/>
              </a:rPr>
              <a:t>电流表有示数</a:t>
            </a:r>
            <a:r>
              <a:rPr lang="en-US" altLang="zh-CN" sz="2400" b="1" kern="0" dirty="0">
                <a:solidFill>
                  <a:sysClr val="windowText" lastClr="000000"/>
                </a:solidFill>
                <a:cs typeface="+mn-ea"/>
                <a:sym typeface="+mn-lt"/>
              </a:rPr>
              <a:t>,</a:t>
            </a:r>
            <a:r>
              <a:rPr lang="zh-CN" altLang="en-US" sz="2400" b="1" kern="0" dirty="0">
                <a:solidFill>
                  <a:sysClr val="windowText" lastClr="000000"/>
                </a:solidFill>
                <a:cs typeface="+mn-ea"/>
                <a:sym typeface="+mn-lt"/>
              </a:rPr>
              <a:t>电压表无示数。</a:t>
            </a:r>
          </a:p>
        </p:txBody>
      </p:sp>
      <p:sp>
        <p:nvSpPr>
          <p:cNvPr id="19" name="Rectangle 490">
            <a:extLst>
              <a:ext uri="{FF2B5EF4-FFF2-40B4-BE49-F238E27FC236}">
                <a16:creationId xmlns:a16="http://schemas.microsoft.com/office/drawing/2014/main" id="{32D6513C-FC0D-403B-8F4E-1638F385385B}"/>
              </a:ext>
            </a:extLst>
          </p:cNvPr>
          <p:cNvSpPr>
            <a:spLocks noChangeArrowheads="1"/>
          </p:cNvSpPr>
          <p:nvPr/>
        </p:nvSpPr>
        <p:spPr bwMode="auto">
          <a:xfrm>
            <a:off x="1302457" y="5637545"/>
            <a:ext cx="2024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defTabSz="1219170" fontAlgn="t"/>
            <a:r>
              <a:rPr lang="zh-CN" altLang="en-US" sz="2000" b="1" kern="0" dirty="0">
                <a:solidFill>
                  <a:srgbClr val="E84C22"/>
                </a:solidFill>
                <a:cs typeface="+mn-ea"/>
                <a:sym typeface="+mn-lt"/>
              </a:rPr>
              <a:t>原因：灯泡短路</a:t>
            </a:r>
          </a:p>
        </p:txBody>
      </p:sp>
    </p:spTree>
    <p:extLst>
      <p:ext uri="{BB962C8B-B14F-4D97-AF65-F5344CB8AC3E}">
        <p14:creationId xmlns:p14="http://schemas.microsoft.com/office/powerpoint/2010/main" val="71809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Bottom)">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lide(fromBottom)">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slide(fromBottom)">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slide(fromBottom)">
                                      <p:cBhvr>
                                        <p:cTn id="4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5289" y="4827209"/>
            <a:ext cx="4493538" cy="461665"/>
          </a:xfrm>
          <a:prstGeom prst="rect">
            <a:avLst/>
          </a:prstGeom>
        </p:spPr>
        <p:txBody>
          <a:bodyPr wrap="none">
            <a:spAutoFit/>
          </a:bodyPr>
          <a:lstStyle/>
          <a:p>
            <a:pPr defTabSz="1219170"/>
            <a:r>
              <a:rPr lang="zh-CN" altLang="en-US" sz="2400" kern="0" dirty="0">
                <a:cs typeface="+mn-ea"/>
                <a:sym typeface="+mn-lt"/>
              </a:rPr>
              <a:t>本堂重点：伏安法测电阻的原理</a:t>
            </a:r>
            <a:endParaRPr lang="en-US" altLang="zh-CN" sz="2400" kern="0" dirty="0">
              <a:cs typeface="+mn-ea"/>
              <a:sym typeface="+mn-lt"/>
            </a:endParaRPr>
          </a:p>
        </p:txBody>
      </p:sp>
      <p:sp>
        <p:nvSpPr>
          <p:cNvPr id="7" name="矩形 6"/>
          <p:cNvSpPr/>
          <p:nvPr/>
        </p:nvSpPr>
        <p:spPr>
          <a:xfrm>
            <a:off x="585033" y="5500418"/>
            <a:ext cx="7202912" cy="461665"/>
          </a:xfrm>
          <a:prstGeom prst="rect">
            <a:avLst/>
          </a:prstGeom>
        </p:spPr>
        <p:txBody>
          <a:bodyPr wrap="square">
            <a:spAutoFit/>
          </a:bodyPr>
          <a:lstStyle/>
          <a:p>
            <a:pPr defTabSz="1219170"/>
            <a:r>
              <a:rPr lang="zh-CN" altLang="en-US" sz="2400" kern="0" dirty="0">
                <a:cs typeface="+mn-ea"/>
                <a:sym typeface="+mn-lt"/>
              </a:rPr>
              <a:t>本堂难点：解决实验过程中出现的故障</a:t>
            </a:r>
            <a:endParaRPr lang="en-US" altLang="zh-CN" sz="2400" kern="0" dirty="0">
              <a:cs typeface="+mn-ea"/>
              <a:sym typeface="+mn-lt"/>
            </a:endParaRPr>
          </a:p>
        </p:txBody>
      </p:sp>
      <p:pic>
        <p:nvPicPr>
          <p:cNvPr id="1026" name="Picture 2" descr="C:\Users\Administrator\Desktop\图片\图片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1" y="1182892"/>
            <a:ext cx="9275233" cy="3421865"/>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10">
            <a:extLst>
              <a:ext uri="{FF2B5EF4-FFF2-40B4-BE49-F238E27FC236}">
                <a16:creationId xmlns:a16="http://schemas.microsoft.com/office/drawing/2014/main" id="{5D3A8842-332B-4651-A3E4-626C7D5C6B7B}"/>
              </a:ext>
            </a:extLst>
          </p:cNvPr>
          <p:cNvSpPr txBox="1"/>
          <p:nvPr/>
        </p:nvSpPr>
        <p:spPr>
          <a:xfrm>
            <a:off x="1181101" y="448128"/>
            <a:ext cx="1620957" cy="523220"/>
          </a:xfrm>
          <a:prstGeom prst="rect">
            <a:avLst/>
          </a:prstGeom>
          <a:noFill/>
        </p:spPr>
        <p:txBody>
          <a:bodyPr wrap="none" rtlCol="0">
            <a:spAutoFit/>
          </a:bodyPr>
          <a:lstStyle/>
          <a:p>
            <a:pPr defTabSz="1219170"/>
            <a:r>
              <a:rPr lang="zh-CN" altLang="en-US" sz="2800" kern="0" dirty="0">
                <a:cs typeface="+mn-ea"/>
                <a:sym typeface="+mn-lt"/>
              </a:rPr>
              <a:t>课堂小结</a:t>
            </a:r>
          </a:p>
        </p:txBody>
      </p:sp>
    </p:spTree>
    <p:extLst>
      <p:ext uri="{BB962C8B-B14F-4D97-AF65-F5344CB8AC3E}">
        <p14:creationId xmlns:p14="http://schemas.microsoft.com/office/powerpoint/2010/main" val="4045963265"/>
      </p:ext>
    </p:extLst>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609601" y="1151012"/>
            <a:ext cx="10794999" cy="1919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70" fontAlgn="base">
              <a:lnSpc>
                <a:spcPct val="150000"/>
              </a:lnSpc>
              <a:spcBef>
                <a:spcPct val="0"/>
              </a:spcBef>
              <a:spcAft>
                <a:spcPct val="0"/>
              </a:spcAft>
            </a:pPr>
            <a:r>
              <a:rPr lang="en-US" altLang="zh-CN" sz="2000" b="1" kern="0" dirty="0">
                <a:solidFill>
                  <a:srgbClr val="000000"/>
                </a:solidFill>
                <a:cs typeface="+mn-ea"/>
                <a:sym typeface="+mn-lt"/>
              </a:rPr>
              <a:t>(2019 </a:t>
            </a:r>
            <a:r>
              <a:rPr lang="zh-CN" altLang="en-US" sz="2000" b="1" kern="0" dirty="0">
                <a:solidFill>
                  <a:srgbClr val="000000"/>
                </a:solidFill>
                <a:cs typeface="+mn-ea"/>
                <a:sym typeface="+mn-lt"/>
              </a:rPr>
              <a:t>四川广安市</a:t>
            </a:r>
            <a:r>
              <a:rPr lang="en-US" altLang="zh-CN" sz="2000" b="1" kern="0" dirty="0">
                <a:solidFill>
                  <a:srgbClr val="000000"/>
                </a:solidFill>
                <a:cs typeface="+mn-ea"/>
                <a:sym typeface="+mn-lt"/>
              </a:rPr>
              <a:t>)</a:t>
            </a:r>
            <a:r>
              <a:rPr lang="zh-CN" altLang="en-US" sz="2000" kern="0" dirty="0">
                <a:solidFill>
                  <a:srgbClr val="000000"/>
                </a:solidFill>
                <a:cs typeface="+mn-ea"/>
                <a:sym typeface="+mn-lt"/>
              </a:rPr>
              <a:t>学校科技创新小组用伏安法测量小灯泡的电阻，电源电压为</a:t>
            </a:r>
            <a:r>
              <a:rPr lang="en-US" altLang="zh-CN" sz="2000" kern="0" dirty="0">
                <a:solidFill>
                  <a:srgbClr val="000000"/>
                </a:solidFill>
                <a:cs typeface="+mn-ea"/>
                <a:sym typeface="+mn-lt"/>
              </a:rPr>
              <a:t>3V</a:t>
            </a:r>
            <a:r>
              <a:rPr lang="zh-CN" altLang="en-US" sz="2000" kern="0" dirty="0">
                <a:solidFill>
                  <a:srgbClr val="000000"/>
                </a:solidFill>
                <a:cs typeface="+mn-ea"/>
                <a:sym typeface="+mn-lt"/>
              </a:rPr>
              <a:t>，待测小灯泡的额定电压为</a:t>
            </a:r>
            <a:r>
              <a:rPr lang="en-US" altLang="zh-CN" sz="2000" kern="0" dirty="0">
                <a:solidFill>
                  <a:srgbClr val="000000"/>
                </a:solidFill>
                <a:cs typeface="+mn-ea"/>
                <a:sym typeface="+mn-lt"/>
              </a:rPr>
              <a:t>2.5V</a:t>
            </a:r>
            <a:r>
              <a:rPr lang="zh-CN" altLang="en-US" sz="2000" kern="0" dirty="0">
                <a:solidFill>
                  <a:srgbClr val="000000"/>
                </a:solidFill>
                <a:cs typeface="+mn-ea"/>
                <a:sym typeface="+mn-lt"/>
              </a:rPr>
              <a:t>。</a:t>
            </a:r>
          </a:p>
          <a:p>
            <a:pPr defTabSz="1219170" eaLnBrk="0" fontAlgn="base" hangingPunct="0">
              <a:lnSpc>
                <a:spcPct val="150000"/>
              </a:lnSpc>
              <a:spcBef>
                <a:spcPct val="0"/>
              </a:spcBef>
              <a:spcAft>
                <a:spcPct val="0"/>
              </a:spcAft>
            </a:pPr>
            <a:r>
              <a:rPr lang="zh-CN" altLang="en-US" sz="2000" kern="0" dirty="0">
                <a:solidFill>
                  <a:srgbClr val="000000"/>
                </a:solidFill>
                <a:cs typeface="+mn-ea"/>
                <a:sym typeface="+mn-lt"/>
              </a:rPr>
              <a:t>（</a:t>
            </a:r>
            <a:r>
              <a:rPr lang="en-US" altLang="zh-CN" sz="2000" kern="0" dirty="0">
                <a:solidFill>
                  <a:srgbClr val="000000"/>
                </a:solidFill>
                <a:cs typeface="+mn-ea"/>
                <a:sym typeface="+mn-lt"/>
              </a:rPr>
              <a:t>1</a:t>
            </a:r>
            <a:r>
              <a:rPr lang="zh-CN" altLang="en-US" sz="2000" kern="0" dirty="0">
                <a:solidFill>
                  <a:srgbClr val="000000"/>
                </a:solidFill>
                <a:cs typeface="+mn-ea"/>
                <a:sym typeface="+mn-lt"/>
              </a:rPr>
              <a:t>）请用笔划线代替导线，完成图甲中实物电路的连接，要求：①滑片</a:t>
            </a:r>
            <a:r>
              <a:rPr lang="en-US" altLang="zh-CN" sz="2000" kern="0" dirty="0">
                <a:solidFill>
                  <a:srgbClr val="000000"/>
                </a:solidFill>
                <a:cs typeface="+mn-ea"/>
                <a:sym typeface="+mn-lt"/>
              </a:rPr>
              <a:t>P</a:t>
            </a:r>
            <a:r>
              <a:rPr lang="zh-CN" altLang="en-US" sz="2000" kern="0" dirty="0">
                <a:solidFill>
                  <a:srgbClr val="000000"/>
                </a:solidFill>
                <a:cs typeface="+mn-ea"/>
                <a:sym typeface="+mn-lt"/>
              </a:rPr>
              <a:t>向右移动时，电流表示数变小；②连线不能交叉；</a:t>
            </a:r>
          </a:p>
        </p:txBody>
      </p:sp>
      <p:pic>
        <p:nvPicPr>
          <p:cNvPr id="2049" name="图片 19" descr="说明: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80" y="4144035"/>
            <a:ext cx="2662443" cy="17512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660400" y="3070961"/>
            <a:ext cx="11515000" cy="2843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70" fontAlgn="base">
              <a:lnSpc>
                <a:spcPct val="150000"/>
              </a:lnSpc>
              <a:spcBef>
                <a:spcPct val="0"/>
              </a:spcBef>
              <a:spcAft>
                <a:spcPct val="0"/>
              </a:spcAft>
            </a:pPr>
            <a:r>
              <a:rPr lang="zh-CN" altLang="en-US" sz="2000" kern="0" dirty="0">
                <a:solidFill>
                  <a:srgbClr val="000000"/>
                </a:solidFill>
                <a:cs typeface="+mn-ea"/>
                <a:sym typeface="+mn-lt"/>
              </a:rPr>
              <a:t>（</a:t>
            </a:r>
            <a:r>
              <a:rPr lang="en-US" altLang="zh-CN" sz="2000" kern="0" dirty="0">
                <a:solidFill>
                  <a:srgbClr val="000000"/>
                </a:solidFill>
                <a:cs typeface="+mn-ea"/>
                <a:sym typeface="+mn-lt"/>
              </a:rPr>
              <a:t>2</a:t>
            </a:r>
            <a:r>
              <a:rPr lang="zh-CN" altLang="en-US" sz="2000" kern="0" dirty="0">
                <a:solidFill>
                  <a:srgbClr val="000000"/>
                </a:solidFill>
                <a:cs typeface="+mn-ea"/>
                <a:sym typeface="+mn-lt"/>
              </a:rPr>
              <a:t>）检查电路无误后，闭合开关，灯泡不亮，电压表有示数，电流表示数为零，导致这一现象的原因可能是（            ）</a:t>
            </a:r>
          </a:p>
          <a:p>
            <a:pPr defTabSz="1219170" eaLnBrk="0" fontAlgn="base" hangingPunct="0">
              <a:lnSpc>
                <a:spcPct val="150000"/>
              </a:lnSpc>
              <a:spcBef>
                <a:spcPct val="0"/>
              </a:spcBef>
              <a:spcAft>
                <a:spcPct val="0"/>
              </a:spcAft>
            </a:pPr>
            <a:r>
              <a:rPr lang="en-US" altLang="zh-CN" sz="2000" kern="0" dirty="0">
                <a:solidFill>
                  <a:srgbClr val="000000"/>
                </a:solidFill>
                <a:cs typeface="+mn-ea"/>
                <a:sym typeface="+mn-lt"/>
              </a:rPr>
              <a:t>A</a:t>
            </a:r>
            <a:r>
              <a:rPr lang="zh-CN" altLang="en-US" sz="2000" kern="0" dirty="0">
                <a:solidFill>
                  <a:srgbClr val="000000"/>
                </a:solidFill>
                <a:cs typeface="+mn-ea"/>
                <a:sym typeface="+mn-lt"/>
              </a:rPr>
              <a:t>．电压表短路   </a:t>
            </a:r>
            <a:endParaRPr lang="en-US" altLang="zh-CN" sz="2000" kern="0" dirty="0">
              <a:solidFill>
                <a:srgbClr val="000000"/>
              </a:solidFill>
              <a:cs typeface="+mn-ea"/>
              <a:sym typeface="+mn-lt"/>
            </a:endParaRPr>
          </a:p>
          <a:p>
            <a:pPr defTabSz="1219170" eaLnBrk="0" fontAlgn="base" hangingPunct="0">
              <a:lnSpc>
                <a:spcPct val="150000"/>
              </a:lnSpc>
              <a:spcBef>
                <a:spcPct val="0"/>
              </a:spcBef>
              <a:spcAft>
                <a:spcPct val="0"/>
              </a:spcAft>
            </a:pPr>
            <a:r>
              <a:rPr lang="en-US" altLang="zh-CN" sz="2000" kern="0" dirty="0">
                <a:solidFill>
                  <a:srgbClr val="000000"/>
                </a:solidFill>
                <a:cs typeface="+mn-ea"/>
                <a:sym typeface="+mn-lt"/>
              </a:rPr>
              <a:t>B</a:t>
            </a:r>
            <a:r>
              <a:rPr lang="zh-CN" altLang="en-US" sz="2000" kern="0" dirty="0">
                <a:solidFill>
                  <a:srgbClr val="000000"/>
                </a:solidFill>
                <a:cs typeface="+mn-ea"/>
                <a:sym typeface="+mn-lt"/>
              </a:rPr>
              <a:t>．电压表断路   </a:t>
            </a:r>
            <a:endParaRPr lang="en-US" altLang="zh-CN" sz="2000" kern="0" dirty="0">
              <a:solidFill>
                <a:srgbClr val="000000"/>
              </a:solidFill>
              <a:cs typeface="+mn-ea"/>
              <a:sym typeface="+mn-lt"/>
            </a:endParaRPr>
          </a:p>
          <a:p>
            <a:pPr defTabSz="1219170" eaLnBrk="0" fontAlgn="base" hangingPunct="0">
              <a:lnSpc>
                <a:spcPct val="150000"/>
              </a:lnSpc>
              <a:spcBef>
                <a:spcPct val="0"/>
              </a:spcBef>
              <a:spcAft>
                <a:spcPct val="0"/>
              </a:spcAft>
            </a:pPr>
            <a:r>
              <a:rPr lang="en-US" altLang="zh-CN" sz="2000" kern="0" dirty="0">
                <a:solidFill>
                  <a:srgbClr val="000000"/>
                </a:solidFill>
                <a:cs typeface="+mn-ea"/>
                <a:sym typeface="+mn-lt"/>
              </a:rPr>
              <a:t>C</a:t>
            </a:r>
            <a:r>
              <a:rPr lang="zh-CN" altLang="en-US" sz="2000" kern="0" dirty="0">
                <a:solidFill>
                  <a:srgbClr val="000000"/>
                </a:solidFill>
                <a:cs typeface="+mn-ea"/>
                <a:sym typeface="+mn-lt"/>
              </a:rPr>
              <a:t>．滑动变阻器短路   </a:t>
            </a:r>
            <a:endParaRPr lang="en-US" altLang="zh-CN" sz="2000" kern="0" dirty="0">
              <a:solidFill>
                <a:srgbClr val="000000"/>
              </a:solidFill>
              <a:cs typeface="+mn-ea"/>
              <a:sym typeface="+mn-lt"/>
            </a:endParaRPr>
          </a:p>
          <a:p>
            <a:pPr defTabSz="1219170" eaLnBrk="0" fontAlgn="base" hangingPunct="0">
              <a:lnSpc>
                <a:spcPct val="150000"/>
              </a:lnSpc>
              <a:spcBef>
                <a:spcPct val="0"/>
              </a:spcBef>
              <a:spcAft>
                <a:spcPct val="0"/>
              </a:spcAft>
            </a:pPr>
            <a:r>
              <a:rPr lang="en-US" altLang="zh-CN" sz="2000" kern="0" dirty="0">
                <a:solidFill>
                  <a:srgbClr val="000000"/>
                </a:solidFill>
                <a:cs typeface="+mn-ea"/>
                <a:sym typeface="+mn-lt"/>
              </a:rPr>
              <a:t>D</a:t>
            </a:r>
            <a:r>
              <a:rPr lang="zh-CN" altLang="en-US" sz="2000" kern="0" dirty="0">
                <a:solidFill>
                  <a:srgbClr val="000000"/>
                </a:solidFill>
                <a:cs typeface="+mn-ea"/>
                <a:sym typeface="+mn-lt"/>
              </a:rPr>
              <a:t>．小灯泡断路</a:t>
            </a:r>
          </a:p>
        </p:txBody>
      </p:sp>
      <p:pic>
        <p:nvPicPr>
          <p:cNvPr id="9" name="图片 8" descr=" "/>
          <p:cNvPicPr/>
          <p:nvPr/>
        </p:nvPicPr>
        <p:blipFill>
          <a:blip r:embed="rId3">
            <a:extLst>
              <a:ext uri="{28A0092B-C50C-407E-A947-70E740481C1C}">
                <a14:useLocalDpi xmlns:a14="http://schemas.microsoft.com/office/drawing/2010/main" val="0"/>
              </a:ext>
            </a:extLst>
          </a:blip>
          <a:srcRect/>
          <a:stretch>
            <a:fillRect/>
          </a:stretch>
        </p:blipFill>
        <p:spPr bwMode="auto">
          <a:xfrm>
            <a:off x="8291702" y="4144035"/>
            <a:ext cx="2521748" cy="1751232"/>
          </a:xfrm>
          <a:prstGeom prst="rect">
            <a:avLst/>
          </a:prstGeom>
          <a:noFill/>
          <a:ln>
            <a:noFill/>
          </a:ln>
        </p:spPr>
      </p:pic>
      <p:sp>
        <p:nvSpPr>
          <p:cNvPr id="8" name="矩形 7"/>
          <p:cNvSpPr/>
          <p:nvPr/>
        </p:nvSpPr>
        <p:spPr>
          <a:xfrm>
            <a:off x="2283967" y="3523104"/>
            <a:ext cx="518091" cy="646331"/>
          </a:xfrm>
          <a:prstGeom prst="rect">
            <a:avLst/>
          </a:prstGeom>
        </p:spPr>
        <p:txBody>
          <a:bodyPr wrap="none">
            <a:spAutoFit/>
          </a:bodyPr>
          <a:lstStyle/>
          <a:p>
            <a:pPr defTabSz="1219170"/>
            <a:r>
              <a:rPr lang="en-US" altLang="zh-CN" sz="3600" kern="0" dirty="0">
                <a:solidFill>
                  <a:srgbClr val="FF0000"/>
                </a:solidFill>
                <a:cs typeface="+mn-ea"/>
                <a:sym typeface="+mn-lt"/>
              </a:rPr>
              <a:t>D</a:t>
            </a:r>
            <a:endParaRPr lang="zh-CN" altLang="en-US" sz="3600" kern="0" dirty="0">
              <a:solidFill>
                <a:srgbClr val="FF0000"/>
              </a:solidFill>
              <a:cs typeface="+mn-ea"/>
              <a:sym typeface="+mn-lt"/>
            </a:endParaRPr>
          </a:p>
        </p:txBody>
      </p:sp>
      <p:sp>
        <p:nvSpPr>
          <p:cNvPr id="11" name="文本框 10">
            <a:extLst>
              <a:ext uri="{FF2B5EF4-FFF2-40B4-BE49-F238E27FC236}">
                <a16:creationId xmlns:a16="http://schemas.microsoft.com/office/drawing/2014/main" id="{84CAA10E-B572-43E2-B22C-6426C32EDC2F}"/>
              </a:ext>
            </a:extLst>
          </p:cNvPr>
          <p:cNvSpPr txBox="1"/>
          <p:nvPr/>
        </p:nvSpPr>
        <p:spPr>
          <a:xfrm>
            <a:off x="1181101" y="448128"/>
            <a:ext cx="1620957" cy="523220"/>
          </a:xfrm>
          <a:prstGeom prst="rect">
            <a:avLst/>
          </a:prstGeom>
          <a:noFill/>
        </p:spPr>
        <p:txBody>
          <a:bodyPr wrap="none" rtlCol="0">
            <a:spAutoFit/>
          </a:bodyPr>
          <a:lstStyle/>
          <a:p>
            <a:pPr defTabSz="1219170"/>
            <a:r>
              <a:rPr lang="zh-CN" altLang="en-US" sz="2800" kern="0" dirty="0">
                <a:cs typeface="+mn-ea"/>
                <a:sym typeface="+mn-lt"/>
              </a:rPr>
              <a:t>典型例题</a:t>
            </a:r>
          </a:p>
        </p:txBody>
      </p:sp>
    </p:spTree>
    <p:extLst>
      <p:ext uri="{BB962C8B-B14F-4D97-AF65-F5344CB8AC3E}">
        <p14:creationId xmlns:p14="http://schemas.microsoft.com/office/powerpoint/2010/main" val="121151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3863" y="1186791"/>
            <a:ext cx="11124273" cy="646331"/>
          </a:xfrm>
          <a:prstGeom prst="rect">
            <a:avLst/>
          </a:prstGeom>
        </p:spPr>
        <p:txBody>
          <a:bodyPr wrap="square">
            <a:spAutoFit/>
          </a:bodyPr>
          <a:lstStyle/>
          <a:p>
            <a:pPr defTabSz="1219170" fontAlgn="ctr">
              <a:lnSpc>
                <a:spcPct val="150000"/>
              </a:lnSpc>
            </a:pPr>
            <a:r>
              <a:rPr lang="zh-CN" altLang="zh-CN" sz="2400" b="1" kern="0" dirty="0">
                <a:solidFill>
                  <a:sysClr val="windowText" lastClr="000000"/>
                </a:solidFill>
                <a:cs typeface="+mn-ea"/>
                <a:sym typeface="+mn-lt"/>
              </a:rPr>
              <a:t>（</a:t>
            </a:r>
            <a:r>
              <a:rPr lang="en-US" altLang="zh-CN" sz="2400" b="1" kern="0" dirty="0">
                <a:solidFill>
                  <a:sysClr val="windowText" lastClr="000000"/>
                </a:solidFill>
                <a:cs typeface="+mn-ea"/>
                <a:sym typeface="+mn-lt"/>
              </a:rPr>
              <a:t>2019 </a:t>
            </a:r>
            <a:r>
              <a:rPr lang="zh-CN" altLang="zh-CN" sz="2400" b="1" kern="0" dirty="0">
                <a:solidFill>
                  <a:sysClr val="windowText" lastClr="000000"/>
                </a:solidFill>
                <a:cs typeface="+mn-ea"/>
                <a:sym typeface="+mn-lt"/>
              </a:rPr>
              <a:t>湖南省湘潭市）</a:t>
            </a:r>
            <a:r>
              <a:rPr lang="zh-CN" altLang="zh-CN" sz="2400" kern="0" dirty="0">
                <a:solidFill>
                  <a:sysClr val="windowText" lastClr="000000"/>
                </a:solidFill>
                <a:cs typeface="+mn-ea"/>
                <a:sym typeface="+mn-lt"/>
              </a:rPr>
              <a:t>在</a:t>
            </a:r>
            <a:r>
              <a:rPr lang="en-US" altLang="zh-CN" sz="2400" kern="0" dirty="0">
                <a:solidFill>
                  <a:sysClr val="windowText" lastClr="000000"/>
                </a:solidFill>
                <a:cs typeface="+mn-ea"/>
                <a:sym typeface="+mn-lt"/>
              </a:rPr>
              <a:t>“</a:t>
            </a:r>
            <a:r>
              <a:rPr lang="zh-CN" altLang="zh-CN" sz="2400" kern="0" dirty="0">
                <a:solidFill>
                  <a:sysClr val="windowText" lastClr="000000"/>
                </a:solidFill>
                <a:cs typeface="+mn-ea"/>
                <a:sym typeface="+mn-lt"/>
              </a:rPr>
              <a:t>测量电阻</a:t>
            </a:r>
            <a:r>
              <a:rPr lang="en-US" altLang="zh-CN" sz="2400" kern="0" dirty="0">
                <a:solidFill>
                  <a:sysClr val="windowText" lastClr="000000"/>
                </a:solidFill>
                <a:cs typeface="+mn-ea"/>
                <a:sym typeface="+mn-lt"/>
              </a:rPr>
              <a:t>”</a:t>
            </a:r>
            <a:r>
              <a:rPr lang="zh-CN" altLang="zh-CN" sz="2400" kern="0" dirty="0">
                <a:solidFill>
                  <a:sysClr val="windowText" lastClr="000000"/>
                </a:solidFill>
                <a:cs typeface="+mn-ea"/>
                <a:sym typeface="+mn-lt"/>
              </a:rPr>
              <a:t>的实验中，设计了如图所示的电路图。</a:t>
            </a:r>
          </a:p>
        </p:txBody>
      </p:sp>
      <p:pic>
        <p:nvPicPr>
          <p:cNvPr id="10" name="图片 9" descr="学科网(www.zxxk.com)--教育资源门户，提供试卷、教案、课件、论文、素材以及各类教学资源下载，还有大量而丰富的教学相关资讯！"/>
          <p:cNvPicPr/>
          <p:nvPr/>
        </p:nvPicPr>
        <p:blipFill>
          <a:blip r:embed="rId2">
            <a:extLst>
              <a:ext uri="{28A0092B-C50C-407E-A947-70E740481C1C}">
                <a14:useLocalDpi xmlns:a14="http://schemas.microsoft.com/office/drawing/2010/main" val="0"/>
              </a:ext>
            </a:extLst>
          </a:blip>
          <a:srcRect/>
          <a:stretch>
            <a:fillRect/>
          </a:stretch>
        </p:blipFill>
        <p:spPr bwMode="auto">
          <a:xfrm>
            <a:off x="1181101" y="2196159"/>
            <a:ext cx="5868598" cy="1661819"/>
          </a:xfrm>
          <a:prstGeom prst="rect">
            <a:avLst/>
          </a:prstGeom>
          <a:noFill/>
          <a:ln>
            <a:noFill/>
          </a:ln>
        </p:spPr>
      </p:pic>
      <p:sp>
        <p:nvSpPr>
          <p:cNvPr id="11" name="矩形 10"/>
          <p:cNvSpPr/>
          <p:nvPr/>
        </p:nvSpPr>
        <p:spPr>
          <a:xfrm>
            <a:off x="350377" y="4821677"/>
            <a:ext cx="11040323" cy="461665"/>
          </a:xfrm>
          <a:prstGeom prst="rect">
            <a:avLst/>
          </a:prstGeom>
        </p:spPr>
        <p:txBody>
          <a:bodyPr wrap="square">
            <a:spAutoFit/>
          </a:bodyPr>
          <a:lstStyle/>
          <a:p>
            <a:pPr defTabSz="1219170" fontAlgn="ctr"/>
            <a:r>
              <a:rPr lang="zh-CN" altLang="zh-CN" sz="2400" kern="0" dirty="0">
                <a:solidFill>
                  <a:sysClr val="windowText" lastClr="000000"/>
                </a:solidFill>
                <a:cs typeface="+mn-ea"/>
                <a:sym typeface="+mn-lt"/>
              </a:rPr>
              <a:t>（</a:t>
            </a:r>
            <a:r>
              <a:rPr lang="en-US" altLang="zh-CN" sz="2400" kern="0" dirty="0">
                <a:solidFill>
                  <a:sysClr val="windowText" lastClr="000000"/>
                </a:solidFill>
                <a:cs typeface="+mn-ea"/>
                <a:sym typeface="+mn-lt"/>
              </a:rPr>
              <a:t>1</a:t>
            </a:r>
            <a:r>
              <a:rPr lang="zh-CN" altLang="zh-CN" sz="2400" kern="0" dirty="0">
                <a:solidFill>
                  <a:sysClr val="windowText" lastClr="000000"/>
                </a:solidFill>
                <a:cs typeface="+mn-ea"/>
                <a:sym typeface="+mn-lt"/>
              </a:rPr>
              <a:t>）请根据电路图，用笔画线代替导线将图中的器材连接成完整电路。</a:t>
            </a:r>
          </a:p>
        </p:txBody>
      </p:sp>
      <p:grpSp>
        <p:nvGrpSpPr>
          <p:cNvPr id="12" name="组合 11"/>
          <p:cNvGrpSpPr/>
          <p:nvPr/>
        </p:nvGrpSpPr>
        <p:grpSpPr>
          <a:xfrm>
            <a:off x="7427636" y="2281806"/>
            <a:ext cx="3583263" cy="2091187"/>
            <a:chOff x="5826504" y="2091267"/>
            <a:chExt cx="2687447" cy="156839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522" y="2091267"/>
              <a:ext cx="1937429" cy="156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矩形 12"/>
            <p:cNvSpPr/>
            <p:nvPr/>
          </p:nvSpPr>
          <p:spPr>
            <a:xfrm>
              <a:off x="5826504" y="2181031"/>
              <a:ext cx="1061829" cy="438581"/>
            </a:xfrm>
            <a:prstGeom prst="rect">
              <a:avLst/>
            </a:prstGeom>
          </p:spPr>
          <p:txBody>
            <a:bodyPr wrap="none">
              <a:spAutoFit/>
            </a:bodyPr>
            <a:lstStyle/>
            <a:p>
              <a:pPr defTabSz="1219170"/>
              <a:r>
                <a:rPr lang="zh-CN" altLang="en-US" sz="3200" kern="0" dirty="0">
                  <a:solidFill>
                    <a:srgbClr val="FF0000"/>
                  </a:solidFill>
                  <a:cs typeface="+mn-ea"/>
                  <a:sym typeface="+mn-lt"/>
                </a:rPr>
                <a:t>答图：</a:t>
              </a:r>
            </a:p>
          </p:txBody>
        </p:sp>
      </p:grpSp>
      <p:sp>
        <p:nvSpPr>
          <p:cNvPr id="14" name="文本框 13">
            <a:extLst>
              <a:ext uri="{FF2B5EF4-FFF2-40B4-BE49-F238E27FC236}">
                <a16:creationId xmlns:a16="http://schemas.microsoft.com/office/drawing/2014/main" id="{697437A8-6019-4078-8928-50CB6D728749}"/>
              </a:ext>
            </a:extLst>
          </p:cNvPr>
          <p:cNvSpPr txBox="1"/>
          <p:nvPr/>
        </p:nvSpPr>
        <p:spPr>
          <a:xfrm>
            <a:off x="1181101" y="448128"/>
            <a:ext cx="1620957" cy="523220"/>
          </a:xfrm>
          <a:prstGeom prst="rect">
            <a:avLst/>
          </a:prstGeom>
          <a:noFill/>
        </p:spPr>
        <p:txBody>
          <a:bodyPr wrap="none" rtlCol="0">
            <a:spAutoFit/>
          </a:bodyPr>
          <a:lstStyle/>
          <a:p>
            <a:pPr defTabSz="1219170"/>
            <a:r>
              <a:rPr lang="zh-CN" altLang="en-US" sz="2800" kern="0" dirty="0">
                <a:cs typeface="+mn-ea"/>
                <a:sym typeface="+mn-lt"/>
              </a:rPr>
              <a:t>典型例题</a:t>
            </a:r>
          </a:p>
        </p:txBody>
      </p:sp>
    </p:spTree>
    <p:extLst>
      <p:ext uri="{BB962C8B-B14F-4D97-AF65-F5344CB8AC3E}">
        <p14:creationId xmlns:p14="http://schemas.microsoft.com/office/powerpoint/2010/main" val="3366341580"/>
      </p:ext>
    </p:extLst>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1009" y="1137862"/>
            <a:ext cx="10769600" cy="1140505"/>
          </a:xfrm>
          <a:prstGeom prst="rect">
            <a:avLst/>
          </a:prstGeom>
        </p:spPr>
        <p:txBody>
          <a:bodyPr wrap="square">
            <a:spAutoFit/>
          </a:bodyPr>
          <a:lstStyle/>
          <a:p>
            <a:pPr defTabSz="1219170">
              <a:lnSpc>
                <a:spcPct val="150000"/>
              </a:lnSpc>
            </a:pPr>
            <a:r>
              <a:rPr lang="zh-CN" altLang="zh-CN" sz="2400" kern="0" dirty="0">
                <a:solidFill>
                  <a:sysClr val="windowText" lastClr="000000"/>
                </a:solidFill>
                <a:cs typeface="+mn-ea"/>
                <a:sym typeface="+mn-lt"/>
              </a:rPr>
              <a:t>（</a:t>
            </a:r>
            <a:r>
              <a:rPr lang="en-US" altLang="zh-CN" sz="2400" kern="0" dirty="0">
                <a:solidFill>
                  <a:sysClr val="windowText" lastClr="000000"/>
                </a:solidFill>
                <a:cs typeface="+mn-ea"/>
                <a:sym typeface="+mn-lt"/>
              </a:rPr>
              <a:t>2</a:t>
            </a:r>
            <a:r>
              <a:rPr lang="zh-CN" altLang="zh-CN" sz="2400" kern="0" dirty="0">
                <a:solidFill>
                  <a:sysClr val="windowText" lastClr="000000"/>
                </a:solidFill>
                <a:cs typeface="+mn-ea"/>
                <a:sym typeface="+mn-lt"/>
              </a:rPr>
              <a:t>）按图</a:t>
            </a:r>
            <a:r>
              <a:rPr lang="en-US" altLang="zh-CN" sz="2400" kern="0" dirty="0">
                <a:solidFill>
                  <a:sysClr val="windowText" lastClr="000000"/>
                </a:solidFill>
                <a:cs typeface="+mn-ea"/>
                <a:sym typeface="+mn-lt"/>
              </a:rPr>
              <a:t>1</a:t>
            </a:r>
            <a:r>
              <a:rPr lang="zh-CN" altLang="zh-CN" sz="2400" kern="0" dirty="0">
                <a:solidFill>
                  <a:sysClr val="windowText" lastClr="000000"/>
                </a:solidFill>
                <a:cs typeface="+mn-ea"/>
                <a:sym typeface="+mn-lt"/>
              </a:rPr>
              <a:t>所示电路连接器材时，开关要处于</a:t>
            </a:r>
            <a:r>
              <a:rPr lang="en-US" altLang="zh-CN" sz="2400" kern="0" dirty="0">
                <a:solidFill>
                  <a:sysClr val="windowText" lastClr="000000"/>
                </a:solidFill>
                <a:cs typeface="+mn-ea"/>
                <a:sym typeface="+mn-lt"/>
              </a:rPr>
              <a:t>_____</a:t>
            </a:r>
            <a:r>
              <a:rPr lang="zh-CN" altLang="zh-CN" sz="2400" kern="0" dirty="0">
                <a:solidFill>
                  <a:sysClr val="windowText" lastClr="000000"/>
                </a:solidFill>
                <a:cs typeface="+mn-ea"/>
                <a:sym typeface="+mn-lt"/>
              </a:rPr>
              <a:t>（选填</a:t>
            </a:r>
            <a:r>
              <a:rPr lang="en-US" altLang="zh-CN" sz="2400" kern="0" dirty="0">
                <a:solidFill>
                  <a:sysClr val="windowText" lastClr="000000"/>
                </a:solidFill>
                <a:cs typeface="+mn-ea"/>
                <a:sym typeface="+mn-lt"/>
              </a:rPr>
              <a:t>“</a:t>
            </a:r>
            <a:r>
              <a:rPr lang="zh-CN" altLang="zh-CN" sz="2400" kern="0" dirty="0">
                <a:solidFill>
                  <a:sysClr val="windowText" lastClr="000000"/>
                </a:solidFill>
                <a:cs typeface="+mn-ea"/>
                <a:sym typeface="+mn-lt"/>
              </a:rPr>
              <a:t>断开</a:t>
            </a:r>
            <a:r>
              <a:rPr lang="en-US" altLang="zh-CN" sz="2400" kern="0" dirty="0">
                <a:solidFill>
                  <a:sysClr val="windowText" lastClr="000000"/>
                </a:solidFill>
                <a:cs typeface="+mn-ea"/>
                <a:sym typeface="+mn-lt"/>
              </a:rPr>
              <a:t>”</a:t>
            </a:r>
            <a:r>
              <a:rPr lang="zh-CN" altLang="zh-CN" sz="2400" kern="0" dirty="0">
                <a:solidFill>
                  <a:sysClr val="windowText" lastClr="000000"/>
                </a:solidFill>
                <a:cs typeface="+mn-ea"/>
                <a:sym typeface="+mn-lt"/>
              </a:rPr>
              <a:t>或</a:t>
            </a:r>
            <a:r>
              <a:rPr lang="en-US" altLang="zh-CN" sz="2400" kern="0" dirty="0">
                <a:solidFill>
                  <a:sysClr val="windowText" lastClr="000000"/>
                </a:solidFill>
                <a:cs typeface="+mn-ea"/>
                <a:sym typeface="+mn-lt"/>
              </a:rPr>
              <a:t>“</a:t>
            </a:r>
            <a:r>
              <a:rPr lang="zh-CN" altLang="zh-CN" sz="2400" kern="0" dirty="0">
                <a:solidFill>
                  <a:sysClr val="windowText" lastClr="000000"/>
                </a:solidFill>
                <a:cs typeface="+mn-ea"/>
                <a:sym typeface="+mn-lt"/>
              </a:rPr>
              <a:t>闭合</a:t>
            </a:r>
            <a:r>
              <a:rPr lang="en-US" altLang="zh-CN" sz="2400" kern="0" dirty="0">
                <a:solidFill>
                  <a:sysClr val="windowText" lastClr="000000"/>
                </a:solidFill>
                <a:cs typeface="+mn-ea"/>
                <a:sym typeface="+mn-lt"/>
              </a:rPr>
              <a:t>”</a:t>
            </a:r>
            <a:r>
              <a:rPr lang="zh-CN" altLang="zh-CN" sz="2400" kern="0" dirty="0">
                <a:solidFill>
                  <a:sysClr val="windowText" lastClr="000000"/>
                </a:solidFill>
                <a:cs typeface="+mn-ea"/>
                <a:sym typeface="+mn-lt"/>
              </a:rPr>
              <a:t>）状态，滑动变阻器的滑片</a:t>
            </a:r>
            <a:r>
              <a:rPr lang="en-US" altLang="zh-CN" sz="2400" kern="0" dirty="0">
                <a:solidFill>
                  <a:sysClr val="windowText" lastClr="000000"/>
                </a:solidFill>
                <a:cs typeface="+mn-ea"/>
                <a:sym typeface="+mn-lt"/>
              </a:rPr>
              <a:t>P</a:t>
            </a:r>
            <a:r>
              <a:rPr lang="zh-CN" altLang="zh-CN" sz="2400" kern="0" dirty="0">
                <a:solidFill>
                  <a:sysClr val="windowText" lastClr="000000"/>
                </a:solidFill>
                <a:cs typeface="+mn-ea"/>
                <a:sym typeface="+mn-lt"/>
              </a:rPr>
              <a:t>应该滑到最</a:t>
            </a:r>
            <a:r>
              <a:rPr lang="en-US" altLang="zh-CN" sz="2400" kern="0" dirty="0">
                <a:solidFill>
                  <a:sysClr val="windowText" lastClr="000000"/>
                </a:solidFill>
                <a:cs typeface="+mn-ea"/>
                <a:sym typeface="+mn-lt"/>
              </a:rPr>
              <a:t>_____</a:t>
            </a:r>
            <a:r>
              <a:rPr lang="zh-CN" altLang="zh-CN" sz="2400" kern="0" dirty="0">
                <a:solidFill>
                  <a:sysClr val="windowText" lastClr="000000"/>
                </a:solidFill>
                <a:cs typeface="+mn-ea"/>
                <a:sym typeface="+mn-lt"/>
              </a:rPr>
              <a:t>（选填</a:t>
            </a:r>
            <a:r>
              <a:rPr lang="en-US" altLang="zh-CN" sz="2400" kern="0" dirty="0">
                <a:solidFill>
                  <a:sysClr val="windowText" lastClr="000000"/>
                </a:solidFill>
                <a:cs typeface="+mn-ea"/>
                <a:sym typeface="+mn-lt"/>
              </a:rPr>
              <a:t>“</a:t>
            </a:r>
            <a:r>
              <a:rPr lang="zh-CN" altLang="zh-CN" sz="2400" kern="0" dirty="0">
                <a:solidFill>
                  <a:sysClr val="windowText" lastClr="000000"/>
                </a:solidFill>
                <a:cs typeface="+mn-ea"/>
                <a:sym typeface="+mn-lt"/>
              </a:rPr>
              <a:t>左端</a:t>
            </a:r>
            <a:r>
              <a:rPr lang="en-US" altLang="zh-CN" sz="2400" kern="0" dirty="0">
                <a:solidFill>
                  <a:sysClr val="windowText" lastClr="000000"/>
                </a:solidFill>
                <a:cs typeface="+mn-ea"/>
                <a:sym typeface="+mn-lt"/>
              </a:rPr>
              <a:t>”</a:t>
            </a:r>
            <a:r>
              <a:rPr lang="zh-CN" altLang="zh-CN" sz="2400" kern="0" dirty="0">
                <a:solidFill>
                  <a:sysClr val="windowText" lastClr="000000"/>
                </a:solidFill>
                <a:cs typeface="+mn-ea"/>
                <a:sym typeface="+mn-lt"/>
              </a:rPr>
              <a:t>或</a:t>
            </a:r>
            <a:r>
              <a:rPr lang="en-US" altLang="zh-CN" sz="2400" kern="0" dirty="0">
                <a:solidFill>
                  <a:sysClr val="windowText" lastClr="000000"/>
                </a:solidFill>
                <a:cs typeface="+mn-ea"/>
                <a:sym typeface="+mn-lt"/>
              </a:rPr>
              <a:t>“</a:t>
            </a:r>
            <a:r>
              <a:rPr lang="zh-CN" altLang="zh-CN" sz="2400" kern="0" dirty="0">
                <a:solidFill>
                  <a:sysClr val="windowText" lastClr="000000"/>
                </a:solidFill>
                <a:cs typeface="+mn-ea"/>
                <a:sym typeface="+mn-lt"/>
              </a:rPr>
              <a:t>右端</a:t>
            </a:r>
            <a:r>
              <a:rPr lang="en-US" altLang="zh-CN" sz="2400" kern="0" dirty="0">
                <a:solidFill>
                  <a:sysClr val="windowText" lastClr="000000"/>
                </a:solidFill>
                <a:cs typeface="+mn-ea"/>
                <a:sym typeface="+mn-lt"/>
              </a:rPr>
              <a:t>”</a:t>
            </a:r>
            <a:r>
              <a:rPr lang="zh-CN" altLang="zh-CN" sz="2400" kern="0" dirty="0">
                <a:solidFill>
                  <a:sysClr val="windowText" lastClr="000000"/>
                </a:solidFill>
                <a:cs typeface="+mn-ea"/>
                <a:sym typeface="+mn-lt"/>
              </a:rPr>
              <a:t>）。</a:t>
            </a:r>
          </a:p>
        </p:txBody>
      </p:sp>
      <p:sp>
        <p:nvSpPr>
          <p:cNvPr id="3" name="矩形 2"/>
          <p:cNvSpPr/>
          <p:nvPr/>
        </p:nvSpPr>
        <p:spPr>
          <a:xfrm>
            <a:off x="519788" y="2315391"/>
            <a:ext cx="10890821" cy="3356496"/>
          </a:xfrm>
          <a:prstGeom prst="rect">
            <a:avLst/>
          </a:prstGeom>
        </p:spPr>
        <p:txBody>
          <a:bodyPr wrap="square">
            <a:spAutoFit/>
          </a:bodyPr>
          <a:lstStyle/>
          <a:p>
            <a:pPr defTabSz="1219170">
              <a:lnSpc>
                <a:spcPct val="150000"/>
              </a:lnSpc>
            </a:pPr>
            <a:r>
              <a:rPr lang="zh-CN" altLang="en-US" sz="2400" kern="0" dirty="0">
                <a:solidFill>
                  <a:sysClr val="windowText" lastClr="000000"/>
                </a:solidFill>
                <a:cs typeface="+mn-ea"/>
                <a:sym typeface="+mn-lt"/>
              </a:rPr>
              <a:t>（</a:t>
            </a:r>
            <a:r>
              <a:rPr lang="en-US" altLang="zh-CN" sz="2400" kern="0" dirty="0">
                <a:solidFill>
                  <a:sysClr val="windowText" lastClr="000000"/>
                </a:solidFill>
                <a:cs typeface="+mn-ea"/>
                <a:sym typeface="+mn-lt"/>
              </a:rPr>
              <a:t>3</a:t>
            </a:r>
            <a:r>
              <a:rPr lang="zh-CN" altLang="en-US" sz="2400" kern="0" dirty="0">
                <a:solidFill>
                  <a:sysClr val="windowText" lastClr="000000"/>
                </a:solidFill>
                <a:cs typeface="+mn-ea"/>
                <a:sym typeface="+mn-lt"/>
              </a:rPr>
              <a:t>）闭合开关，将滑片</a:t>
            </a:r>
            <a:r>
              <a:rPr lang="en-US" altLang="zh-CN" sz="2400" kern="0" dirty="0">
                <a:solidFill>
                  <a:sysClr val="windowText" lastClr="000000"/>
                </a:solidFill>
                <a:cs typeface="+mn-ea"/>
                <a:sym typeface="+mn-lt"/>
              </a:rPr>
              <a:t>P</a:t>
            </a:r>
            <a:r>
              <a:rPr lang="zh-CN" altLang="en-US" sz="2400" kern="0" dirty="0">
                <a:solidFill>
                  <a:sysClr val="windowText" lastClr="000000"/>
                </a:solidFill>
                <a:cs typeface="+mn-ea"/>
                <a:sym typeface="+mn-lt"/>
              </a:rPr>
              <a:t>缓慢向右移动，电压表的示数将</a:t>
            </a:r>
            <a:r>
              <a:rPr lang="en-US" altLang="zh-CN" sz="2400" kern="0" dirty="0">
                <a:solidFill>
                  <a:sysClr val="windowText" lastClr="000000"/>
                </a:solidFill>
                <a:cs typeface="+mn-ea"/>
                <a:sym typeface="+mn-lt"/>
              </a:rPr>
              <a:t>_____</a:t>
            </a:r>
            <a:r>
              <a:rPr lang="zh-CN" altLang="en-US" sz="2400" kern="0" dirty="0">
                <a:solidFill>
                  <a:sysClr val="windowText" lastClr="000000"/>
                </a:solidFill>
                <a:cs typeface="+mn-ea"/>
                <a:sym typeface="+mn-lt"/>
              </a:rPr>
              <a:t>（选填“增大”或“减小”）。</a:t>
            </a:r>
          </a:p>
          <a:p>
            <a:pPr defTabSz="1219170">
              <a:lnSpc>
                <a:spcPct val="150000"/>
              </a:lnSpc>
            </a:pPr>
            <a:r>
              <a:rPr lang="zh-CN" altLang="en-US" sz="2400" kern="0" dirty="0">
                <a:solidFill>
                  <a:sysClr val="windowText" lastClr="000000"/>
                </a:solidFill>
                <a:cs typeface="+mn-ea"/>
                <a:sym typeface="+mn-lt"/>
              </a:rPr>
              <a:t>（</a:t>
            </a:r>
            <a:r>
              <a:rPr lang="en-US" altLang="zh-CN" sz="2400" kern="0" dirty="0">
                <a:solidFill>
                  <a:sysClr val="windowText" lastClr="000000"/>
                </a:solidFill>
                <a:cs typeface="+mn-ea"/>
                <a:sym typeface="+mn-lt"/>
              </a:rPr>
              <a:t>4</a:t>
            </a:r>
            <a:r>
              <a:rPr lang="zh-CN" altLang="en-US" sz="2400" kern="0" dirty="0">
                <a:solidFill>
                  <a:sysClr val="windowText" lastClr="000000"/>
                </a:solidFill>
                <a:cs typeface="+mn-ea"/>
                <a:sym typeface="+mn-lt"/>
              </a:rPr>
              <a:t>）某次测量时，电压表的示数为</a:t>
            </a:r>
            <a:r>
              <a:rPr lang="en-US" altLang="zh-CN" sz="2400" kern="0" dirty="0">
                <a:solidFill>
                  <a:sysClr val="windowText" lastClr="000000"/>
                </a:solidFill>
                <a:cs typeface="+mn-ea"/>
                <a:sym typeface="+mn-lt"/>
              </a:rPr>
              <a:t>1.5V</a:t>
            </a:r>
            <a:r>
              <a:rPr lang="zh-CN" altLang="en-US" sz="2400" kern="0" dirty="0">
                <a:solidFill>
                  <a:sysClr val="windowText" lastClr="000000"/>
                </a:solidFill>
                <a:cs typeface="+mn-ea"/>
                <a:sym typeface="+mn-lt"/>
              </a:rPr>
              <a:t>，电流表的示数如右图所示，为</a:t>
            </a:r>
            <a:r>
              <a:rPr lang="en-US" altLang="zh-CN" sz="2400" kern="0" dirty="0">
                <a:solidFill>
                  <a:sysClr val="windowText" lastClr="000000"/>
                </a:solidFill>
                <a:cs typeface="+mn-ea"/>
                <a:sym typeface="+mn-lt"/>
              </a:rPr>
              <a:t>_____A</a:t>
            </a:r>
            <a:r>
              <a:rPr lang="zh-CN" altLang="en-US" sz="2400" kern="0" dirty="0">
                <a:solidFill>
                  <a:sysClr val="windowText" lastClr="000000"/>
                </a:solidFill>
                <a:cs typeface="+mn-ea"/>
                <a:sym typeface="+mn-lt"/>
              </a:rPr>
              <a:t>，根据欧姆定律求出此时这个电阻</a:t>
            </a:r>
            <a:r>
              <a:rPr lang="en-US" altLang="zh-CN" sz="2400" kern="0" dirty="0">
                <a:solidFill>
                  <a:sysClr val="windowText" lastClr="000000"/>
                </a:solidFill>
                <a:cs typeface="+mn-ea"/>
                <a:sym typeface="+mn-lt"/>
              </a:rPr>
              <a:t>R</a:t>
            </a:r>
            <a:r>
              <a:rPr lang="zh-CN" altLang="en-US" sz="2400" kern="0" dirty="0">
                <a:solidFill>
                  <a:sysClr val="windowText" lastClr="000000"/>
                </a:solidFill>
                <a:cs typeface="+mn-ea"/>
                <a:sym typeface="+mn-lt"/>
              </a:rPr>
              <a:t>的阻值为</a:t>
            </a:r>
            <a:r>
              <a:rPr lang="en-US" altLang="zh-CN" sz="2400" kern="0" dirty="0">
                <a:solidFill>
                  <a:sysClr val="windowText" lastClr="000000"/>
                </a:solidFill>
                <a:cs typeface="+mn-ea"/>
                <a:sym typeface="+mn-lt"/>
              </a:rPr>
              <a:t>_____</a:t>
            </a:r>
            <a:r>
              <a:rPr lang="zh-CN" altLang="en-US" sz="2400" kern="0" dirty="0">
                <a:solidFill>
                  <a:sysClr val="windowText" lastClr="000000"/>
                </a:solidFill>
                <a:cs typeface="+mn-ea"/>
                <a:sym typeface="+mn-lt"/>
              </a:rPr>
              <a:t>欧姆。</a:t>
            </a:r>
          </a:p>
          <a:p>
            <a:pPr defTabSz="1219170">
              <a:lnSpc>
                <a:spcPct val="150000"/>
              </a:lnSpc>
            </a:pPr>
            <a:r>
              <a:rPr lang="zh-CN" altLang="en-US" sz="2400" kern="0" dirty="0">
                <a:solidFill>
                  <a:sysClr val="windowText" lastClr="000000"/>
                </a:solidFill>
                <a:cs typeface="+mn-ea"/>
                <a:sym typeface="+mn-lt"/>
              </a:rPr>
              <a:t>（</a:t>
            </a:r>
            <a:r>
              <a:rPr lang="en-US" altLang="zh-CN" sz="2400" kern="0" dirty="0">
                <a:solidFill>
                  <a:sysClr val="windowText" lastClr="000000"/>
                </a:solidFill>
                <a:cs typeface="+mn-ea"/>
                <a:sym typeface="+mn-lt"/>
              </a:rPr>
              <a:t>5</a:t>
            </a:r>
            <a:r>
              <a:rPr lang="zh-CN" altLang="en-US" sz="2400" kern="0" dirty="0">
                <a:solidFill>
                  <a:sysClr val="windowText" lastClr="000000"/>
                </a:solidFill>
                <a:cs typeface="+mn-ea"/>
                <a:sym typeface="+mn-lt"/>
              </a:rPr>
              <a:t>）以上这种测量电阻的方法叫</a:t>
            </a:r>
            <a:r>
              <a:rPr lang="en-US" altLang="zh-CN" sz="2400" kern="0" dirty="0">
                <a:solidFill>
                  <a:sysClr val="windowText" lastClr="000000"/>
                </a:solidFill>
                <a:cs typeface="+mn-ea"/>
                <a:sym typeface="+mn-lt"/>
              </a:rPr>
              <a:t>_______</a:t>
            </a:r>
            <a:r>
              <a:rPr lang="zh-CN" altLang="en-US" sz="2400" kern="0" dirty="0">
                <a:solidFill>
                  <a:sysClr val="windowText" lastClr="000000"/>
                </a:solidFill>
                <a:cs typeface="+mn-ea"/>
                <a:sym typeface="+mn-lt"/>
              </a:rPr>
              <a:t>。</a:t>
            </a:r>
          </a:p>
          <a:p>
            <a:pPr defTabSz="1219170">
              <a:lnSpc>
                <a:spcPct val="150000"/>
              </a:lnSpc>
            </a:pPr>
            <a:r>
              <a:rPr lang="zh-CN" altLang="en-US" sz="2400" kern="0" dirty="0">
                <a:solidFill>
                  <a:sysClr val="windowText" lastClr="000000"/>
                </a:solidFill>
                <a:cs typeface="+mn-ea"/>
                <a:sym typeface="+mn-lt"/>
              </a:rPr>
              <a:t>（</a:t>
            </a:r>
            <a:r>
              <a:rPr lang="en-US" altLang="zh-CN" sz="2400" kern="0" dirty="0">
                <a:solidFill>
                  <a:sysClr val="windowText" lastClr="000000"/>
                </a:solidFill>
                <a:cs typeface="+mn-ea"/>
                <a:sym typeface="+mn-lt"/>
              </a:rPr>
              <a:t>6</a:t>
            </a:r>
            <a:r>
              <a:rPr lang="zh-CN" altLang="en-US" sz="2400" kern="0" dirty="0">
                <a:solidFill>
                  <a:sysClr val="windowText" lastClr="000000"/>
                </a:solidFill>
                <a:cs typeface="+mn-ea"/>
                <a:sym typeface="+mn-lt"/>
              </a:rPr>
              <a:t>）为减小实验误差，我们应该多次进行正确测量，然后取电阻</a:t>
            </a:r>
            <a:r>
              <a:rPr lang="en-US" altLang="zh-CN" sz="2400" kern="0" dirty="0">
                <a:solidFill>
                  <a:sysClr val="windowText" lastClr="000000"/>
                </a:solidFill>
                <a:cs typeface="+mn-ea"/>
                <a:sym typeface="+mn-lt"/>
              </a:rPr>
              <a:t>R</a:t>
            </a:r>
            <a:r>
              <a:rPr lang="zh-CN" altLang="en-US" sz="2400" kern="0" dirty="0">
                <a:solidFill>
                  <a:sysClr val="windowText" lastClr="000000"/>
                </a:solidFill>
                <a:cs typeface="+mn-ea"/>
                <a:sym typeface="+mn-lt"/>
              </a:rPr>
              <a:t>的</a:t>
            </a:r>
            <a:r>
              <a:rPr lang="en-US" altLang="zh-CN" sz="2400" kern="0" dirty="0">
                <a:solidFill>
                  <a:sysClr val="windowText" lastClr="000000"/>
                </a:solidFill>
                <a:cs typeface="+mn-ea"/>
                <a:sym typeface="+mn-lt"/>
              </a:rPr>
              <a:t>_____</a:t>
            </a:r>
            <a:r>
              <a:rPr lang="zh-CN" altLang="en-US" sz="2400" kern="0" dirty="0">
                <a:solidFill>
                  <a:sysClr val="windowText" lastClr="000000"/>
                </a:solidFill>
                <a:cs typeface="+mn-ea"/>
                <a:sym typeface="+mn-lt"/>
              </a:rPr>
              <a:t>值。</a:t>
            </a:r>
          </a:p>
        </p:txBody>
      </p:sp>
      <p:sp>
        <p:nvSpPr>
          <p:cNvPr id="4" name="矩形 3"/>
          <p:cNvSpPr/>
          <p:nvPr/>
        </p:nvSpPr>
        <p:spPr>
          <a:xfrm>
            <a:off x="6849043" y="1172327"/>
            <a:ext cx="885179" cy="461665"/>
          </a:xfrm>
          <a:prstGeom prst="rect">
            <a:avLst/>
          </a:prstGeom>
        </p:spPr>
        <p:txBody>
          <a:bodyPr wrap="none">
            <a:spAutoFit/>
          </a:bodyPr>
          <a:lstStyle/>
          <a:p>
            <a:pPr defTabSz="1219170"/>
            <a:r>
              <a:rPr lang="zh-CN" altLang="en-US" sz="2400" kern="0" dirty="0">
                <a:solidFill>
                  <a:srgbClr val="FF0000"/>
                </a:solidFill>
                <a:cs typeface="+mn-ea"/>
                <a:sym typeface="+mn-lt"/>
              </a:rPr>
              <a:t> 断开</a:t>
            </a:r>
          </a:p>
        </p:txBody>
      </p:sp>
      <p:sp>
        <p:nvSpPr>
          <p:cNvPr id="5" name="矩形 4"/>
          <p:cNvSpPr/>
          <p:nvPr/>
        </p:nvSpPr>
        <p:spPr>
          <a:xfrm>
            <a:off x="5439336" y="1788978"/>
            <a:ext cx="800219" cy="461665"/>
          </a:xfrm>
          <a:prstGeom prst="rect">
            <a:avLst/>
          </a:prstGeom>
        </p:spPr>
        <p:txBody>
          <a:bodyPr wrap="none">
            <a:spAutoFit/>
          </a:bodyPr>
          <a:lstStyle/>
          <a:p>
            <a:pPr defTabSz="1219170"/>
            <a:r>
              <a:rPr lang="zh-CN" altLang="en-US" sz="2400" kern="0" dirty="0">
                <a:solidFill>
                  <a:srgbClr val="FF0000"/>
                </a:solidFill>
                <a:cs typeface="+mn-ea"/>
                <a:sym typeface="+mn-lt"/>
              </a:rPr>
              <a:t>左端</a:t>
            </a:r>
          </a:p>
        </p:txBody>
      </p:sp>
      <p:sp>
        <p:nvSpPr>
          <p:cNvPr id="6" name="矩形 5"/>
          <p:cNvSpPr/>
          <p:nvPr/>
        </p:nvSpPr>
        <p:spPr>
          <a:xfrm>
            <a:off x="8389969" y="2315391"/>
            <a:ext cx="800219" cy="461665"/>
          </a:xfrm>
          <a:prstGeom prst="rect">
            <a:avLst/>
          </a:prstGeom>
        </p:spPr>
        <p:txBody>
          <a:bodyPr wrap="none">
            <a:spAutoFit/>
          </a:bodyPr>
          <a:lstStyle/>
          <a:p>
            <a:pPr defTabSz="1219170"/>
            <a:r>
              <a:rPr lang="zh-CN" altLang="en-US" sz="2400" kern="0" dirty="0">
                <a:solidFill>
                  <a:srgbClr val="FF0000"/>
                </a:solidFill>
                <a:cs typeface="+mn-ea"/>
                <a:sym typeface="+mn-lt"/>
              </a:rPr>
              <a:t>增大</a:t>
            </a:r>
          </a:p>
        </p:txBody>
      </p:sp>
      <p:sp>
        <p:nvSpPr>
          <p:cNvPr id="7" name="矩形 6"/>
          <p:cNvSpPr/>
          <p:nvPr/>
        </p:nvSpPr>
        <p:spPr>
          <a:xfrm>
            <a:off x="10255613" y="3484093"/>
            <a:ext cx="676788" cy="461665"/>
          </a:xfrm>
          <a:prstGeom prst="rect">
            <a:avLst/>
          </a:prstGeom>
        </p:spPr>
        <p:txBody>
          <a:bodyPr wrap="none">
            <a:spAutoFit/>
          </a:bodyPr>
          <a:lstStyle/>
          <a:p>
            <a:pPr defTabSz="1219170"/>
            <a:r>
              <a:rPr lang="zh-CN" altLang="en-US" kern="0" dirty="0">
                <a:solidFill>
                  <a:sysClr val="windowText" lastClr="000000"/>
                </a:solidFill>
                <a:cs typeface="+mn-ea"/>
                <a:sym typeface="+mn-lt"/>
              </a:rPr>
              <a:t> </a:t>
            </a:r>
            <a:r>
              <a:rPr lang="en-US" altLang="zh-CN" sz="2400" kern="0" dirty="0">
                <a:solidFill>
                  <a:srgbClr val="FF0000"/>
                </a:solidFill>
                <a:cs typeface="+mn-ea"/>
                <a:sym typeface="+mn-lt"/>
              </a:rPr>
              <a:t>0.3</a:t>
            </a:r>
            <a:endParaRPr lang="zh-CN" altLang="en-US" sz="2400" kern="0" dirty="0">
              <a:solidFill>
                <a:srgbClr val="FF0000"/>
              </a:solidFill>
              <a:cs typeface="+mn-ea"/>
              <a:sym typeface="+mn-lt"/>
            </a:endParaRPr>
          </a:p>
        </p:txBody>
      </p:sp>
      <p:sp>
        <p:nvSpPr>
          <p:cNvPr id="8" name="矩形 7"/>
          <p:cNvSpPr/>
          <p:nvPr/>
        </p:nvSpPr>
        <p:spPr>
          <a:xfrm>
            <a:off x="6517061" y="3993639"/>
            <a:ext cx="356188" cy="461665"/>
          </a:xfrm>
          <a:prstGeom prst="rect">
            <a:avLst/>
          </a:prstGeom>
        </p:spPr>
        <p:txBody>
          <a:bodyPr wrap="none">
            <a:spAutoFit/>
          </a:bodyPr>
          <a:lstStyle/>
          <a:p>
            <a:pPr defTabSz="1219170"/>
            <a:r>
              <a:rPr lang="en-US" altLang="zh-CN" sz="2400" kern="0" dirty="0">
                <a:solidFill>
                  <a:srgbClr val="FF0000"/>
                </a:solidFill>
                <a:cs typeface="+mn-ea"/>
                <a:sym typeface="+mn-lt"/>
              </a:rPr>
              <a:t>5</a:t>
            </a:r>
            <a:endParaRPr lang="zh-CN" altLang="en-US" sz="2400" kern="0" dirty="0">
              <a:solidFill>
                <a:srgbClr val="FF0000"/>
              </a:solidFill>
              <a:cs typeface="+mn-ea"/>
              <a:sym typeface="+mn-lt"/>
            </a:endParaRPr>
          </a:p>
        </p:txBody>
      </p:sp>
      <p:sp>
        <p:nvSpPr>
          <p:cNvPr id="9" name="矩形 8"/>
          <p:cNvSpPr/>
          <p:nvPr/>
        </p:nvSpPr>
        <p:spPr>
          <a:xfrm>
            <a:off x="5106159" y="4596810"/>
            <a:ext cx="1107996" cy="461665"/>
          </a:xfrm>
          <a:prstGeom prst="rect">
            <a:avLst/>
          </a:prstGeom>
        </p:spPr>
        <p:txBody>
          <a:bodyPr wrap="none">
            <a:spAutoFit/>
          </a:bodyPr>
          <a:lstStyle/>
          <a:p>
            <a:pPr defTabSz="1219170"/>
            <a:r>
              <a:rPr lang="zh-CN" altLang="en-US" sz="2400" kern="0" dirty="0">
                <a:solidFill>
                  <a:srgbClr val="FF0000"/>
                </a:solidFill>
                <a:cs typeface="+mn-ea"/>
                <a:sym typeface="+mn-lt"/>
              </a:rPr>
              <a:t>伏安法</a:t>
            </a:r>
          </a:p>
        </p:txBody>
      </p:sp>
      <p:sp>
        <p:nvSpPr>
          <p:cNvPr id="10" name="矩形 9"/>
          <p:cNvSpPr/>
          <p:nvPr/>
        </p:nvSpPr>
        <p:spPr>
          <a:xfrm>
            <a:off x="9855503" y="5114460"/>
            <a:ext cx="800219" cy="461665"/>
          </a:xfrm>
          <a:prstGeom prst="rect">
            <a:avLst/>
          </a:prstGeom>
        </p:spPr>
        <p:txBody>
          <a:bodyPr wrap="none">
            <a:spAutoFit/>
          </a:bodyPr>
          <a:lstStyle/>
          <a:p>
            <a:pPr defTabSz="1219170"/>
            <a:r>
              <a:rPr lang="zh-CN" altLang="en-US" sz="2400" kern="0" dirty="0">
                <a:solidFill>
                  <a:srgbClr val="FF0000"/>
                </a:solidFill>
                <a:cs typeface="+mn-ea"/>
                <a:sym typeface="+mn-lt"/>
              </a:rPr>
              <a:t>平均</a:t>
            </a:r>
          </a:p>
        </p:txBody>
      </p:sp>
      <p:sp>
        <p:nvSpPr>
          <p:cNvPr id="11" name="文本框 10">
            <a:extLst>
              <a:ext uri="{FF2B5EF4-FFF2-40B4-BE49-F238E27FC236}">
                <a16:creationId xmlns:a16="http://schemas.microsoft.com/office/drawing/2014/main" id="{6FEDB37B-A0CA-46C3-850B-D53FD1722B18}"/>
              </a:ext>
            </a:extLst>
          </p:cNvPr>
          <p:cNvSpPr txBox="1"/>
          <p:nvPr/>
        </p:nvSpPr>
        <p:spPr>
          <a:xfrm>
            <a:off x="1181101" y="448128"/>
            <a:ext cx="1620957" cy="523220"/>
          </a:xfrm>
          <a:prstGeom prst="rect">
            <a:avLst/>
          </a:prstGeom>
          <a:noFill/>
        </p:spPr>
        <p:txBody>
          <a:bodyPr wrap="none" rtlCol="0">
            <a:spAutoFit/>
          </a:bodyPr>
          <a:lstStyle/>
          <a:p>
            <a:pPr defTabSz="1219170"/>
            <a:r>
              <a:rPr lang="zh-CN" altLang="en-US" sz="2800" kern="0" dirty="0">
                <a:cs typeface="+mn-ea"/>
                <a:sym typeface="+mn-lt"/>
              </a:rPr>
              <a:t>典型例题</a:t>
            </a:r>
          </a:p>
        </p:txBody>
      </p:sp>
    </p:spTree>
    <p:extLst>
      <p:ext uri="{BB962C8B-B14F-4D97-AF65-F5344CB8AC3E}">
        <p14:creationId xmlns:p14="http://schemas.microsoft.com/office/powerpoint/2010/main" val="87559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extLst>
              <a:ext uri="{FF2B5EF4-FFF2-40B4-BE49-F238E27FC236}">
                <a16:creationId xmlns:a16="http://schemas.microsoft.com/office/drawing/2014/main" id="{174B9D8A-4617-4A5E-872B-8F45AEA7DB1A}"/>
              </a:ext>
            </a:extLst>
          </p:cNvPr>
          <p:cNvSpPr txBox="1"/>
          <p:nvPr/>
        </p:nvSpPr>
        <p:spPr>
          <a:xfrm>
            <a:off x="1181101" y="448128"/>
            <a:ext cx="1659429" cy="523220"/>
          </a:xfrm>
          <a:prstGeom prst="rect">
            <a:avLst/>
          </a:prstGeom>
          <a:noFill/>
        </p:spPr>
        <p:txBody>
          <a:bodyPr wrap="none" rtlCol="0">
            <a:spAutoFit/>
          </a:bodyPr>
          <a:lstStyle/>
          <a:p>
            <a:r>
              <a:rPr lang="zh-CN" altLang="en-US" sz="2800" b="1" dirty="0">
                <a:cs typeface="+mn-ea"/>
                <a:sym typeface="+mn-lt"/>
              </a:rPr>
              <a:t>课堂导入</a:t>
            </a:r>
          </a:p>
        </p:txBody>
      </p:sp>
      <p:sp>
        <p:nvSpPr>
          <p:cNvPr id="3" name="Text Box 3">
            <a:extLst>
              <a:ext uri="{FF2B5EF4-FFF2-40B4-BE49-F238E27FC236}">
                <a16:creationId xmlns:a16="http://schemas.microsoft.com/office/drawing/2014/main" id="{0E7B57A7-FBBF-4958-BB9E-54BEA729A6DB}"/>
              </a:ext>
            </a:extLst>
          </p:cNvPr>
          <p:cNvSpPr txBox="1">
            <a:spLocks noChangeArrowheads="1"/>
          </p:cNvSpPr>
          <p:nvPr/>
        </p:nvSpPr>
        <p:spPr bwMode="auto">
          <a:xfrm>
            <a:off x="621101" y="1202059"/>
            <a:ext cx="127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ea typeface="宋体" pitchFamily="2" charset="-122"/>
              </a:defRPr>
            </a:lvl1pPr>
            <a:lvl2pPr marL="742950" indent="-285750" eaLnBrk="0" hangingPunct="0">
              <a:defRPr sz="2000">
                <a:solidFill>
                  <a:schemeClr val="tx1"/>
                </a:solidFill>
                <a:latin typeface="Arial" pitchFamily="34" charset="0"/>
                <a:ea typeface="宋体" pitchFamily="2" charset="-122"/>
              </a:defRPr>
            </a:lvl2pPr>
            <a:lvl3pPr marL="1143000" indent="-228600" eaLnBrk="0" hangingPunct="0">
              <a:defRPr sz="2000">
                <a:solidFill>
                  <a:schemeClr val="tx1"/>
                </a:solidFill>
                <a:latin typeface="Arial" pitchFamily="34" charset="0"/>
                <a:ea typeface="宋体" pitchFamily="2" charset="-122"/>
              </a:defRPr>
            </a:lvl3pPr>
            <a:lvl4pPr marL="1600200" indent="-228600" eaLnBrk="0" hangingPunct="0">
              <a:defRPr sz="2000">
                <a:solidFill>
                  <a:schemeClr val="tx1"/>
                </a:solidFill>
                <a:latin typeface="Arial" pitchFamily="34" charset="0"/>
                <a:ea typeface="宋体" pitchFamily="2" charset="-122"/>
              </a:defRPr>
            </a:lvl4pPr>
            <a:lvl5pPr marL="2057400" indent="-228600" eaLnBrk="0" hangingPunct="0">
              <a:defRPr sz="2000">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000">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000">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000">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000">
                <a:solidFill>
                  <a:schemeClr val="tx1"/>
                </a:solidFill>
                <a:latin typeface="Arial" pitchFamily="34" charset="0"/>
                <a:ea typeface="宋体" pitchFamily="2" charset="-122"/>
              </a:defRPr>
            </a:lvl9pPr>
          </a:lstStyle>
          <a:p>
            <a:pPr defTabSz="1219170" eaLnBrk="1" hangingPunct="1">
              <a:spcBef>
                <a:spcPct val="50000"/>
              </a:spcBef>
            </a:pPr>
            <a:r>
              <a:rPr lang="zh-CN" altLang="en-US" sz="2400" kern="0" dirty="0">
                <a:solidFill>
                  <a:srgbClr val="FF0000"/>
                </a:solidFill>
                <a:latin typeface="+mn-lt"/>
                <a:ea typeface="+mn-ea"/>
                <a:cs typeface="+mn-ea"/>
                <a:sym typeface="+mn-lt"/>
              </a:rPr>
              <a:t>复习：</a:t>
            </a:r>
          </a:p>
        </p:txBody>
      </p:sp>
      <p:sp>
        <p:nvSpPr>
          <p:cNvPr id="4" name="矩形 3">
            <a:extLst>
              <a:ext uri="{FF2B5EF4-FFF2-40B4-BE49-F238E27FC236}">
                <a16:creationId xmlns:a16="http://schemas.microsoft.com/office/drawing/2014/main" id="{40A95F53-2E0C-4EC6-995F-66787E92F60B}"/>
              </a:ext>
            </a:extLst>
          </p:cNvPr>
          <p:cNvSpPr/>
          <p:nvPr/>
        </p:nvSpPr>
        <p:spPr>
          <a:xfrm>
            <a:off x="1579647" y="1230746"/>
            <a:ext cx="3570208" cy="475708"/>
          </a:xfrm>
          <a:prstGeom prst="rect">
            <a:avLst/>
          </a:prstGeom>
        </p:spPr>
        <p:txBody>
          <a:bodyPr wrap="none">
            <a:spAutoFit/>
          </a:bodyPr>
          <a:lstStyle/>
          <a:p>
            <a:pPr defTabSz="1219170">
              <a:lnSpc>
                <a:spcPct val="110000"/>
              </a:lnSpc>
            </a:pPr>
            <a:r>
              <a:rPr lang="zh-CN" altLang="en-US" sz="2400" kern="0" dirty="0">
                <a:solidFill>
                  <a:sysClr val="windowText" lastClr="000000"/>
                </a:solidFill>
                <a:cs typeface="+mn-ea"/>
                <a:sym typeface="+mn-lt"/>
              </a:rPr>
              <a:t>欧姆定律的公式是什么？</a:t>
            </a:r>
          </a:p>
        </p:txBody>
      </p:sp>
      <p:grpSp>
        <p:nvGrpSpPr>
          <p:cNvPr id="5" name="Group 18">
            <a:extLst>
              <a:ext uri="{FF2B5EF4-FFF2-40B4-BE49-F238E27FC236}">
                <a16:creationId xmlns:a16="http://schemas.microsoft.com/office/drawing/2014/main" id="{B1CE0472-2630-45CD-A628-A4CD9D6A411D}"/>
              </a:ext>
            </a:extLst>
          </p:cNvPr>
          <p:cNvGrpSpPr>
            <a:grpSpLocks/>
          </p:cNvGrpSpPr>
          <p:nvPr/>
        </p:nvGrpSpPr>
        <p:grpSpPr bwMode="auto">
          <a:xfrm>
            <a:off x="5341697" y="1028700"/>
            <a:ext cx="1026177" cy="1075581"/>
            <a:chOff x="657" y="1967"/>
            <a:chExt cx="862" cy="926"/>
          </a:xfrm>
        </p:grpSpPr>
        <p:sp>
          <p:nvSpPr>
            <p:cNvPr id="6" name="Text Box 5">
              <a:extLst>
                <a:ext uri="{FF2B5EF4-FFF2-40B4-BE49-F238E27FC236}">
                  <a16:creationId xmlns:a16="http://schemas.microsoft.com/office/drawing/2014/main" id="{1D4B0190-EAA8-4637-8766-F3B5A279435F}"/>
                </a:ext>
              </a:extLst>
            </p:cNvPr>
            <p:cNvSpPr txBox="1">
              <a:spLocks noChangeArrowheads="1"/>
            </p:cNvSpPr>
            <p:nvPr/>
          </p:nvSpPr>
          <p:spPr bwMode="auto">
            <a:xfrm>
              <a:off x="657" y="2128"/>
              <a:ext cx="628"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宋体" pitchFamily="2" charset="-122"/>
                </a:defRPr>
              </a:lvl1pPr>
              <a:lvl2pPr marL="742950" indent="-285750" eaLnBrk="0" hangingPunct="0">
                <a:defRPr sz="2000">
                  <a:solidFill>
                    <a:schemeClr val="tx1"/>
                  </a:solidFill>
                  <a:latin typeface="Arial" pitchFamily="34" charset="0"/>
                  <a:ea typeface="宋体" pitchFamily="2" charset="-122"/>
                </a:defRPr>
              </a:lvl2pPr>
              <a:lvl3pPr marL="1143000" indent="-228600" eaLnBrk="0" hangingPunct="0">
                <a:defRPr sz="2000">
                  <a:solidFill>
                    <a:schemeClr val="tx1"/>
                  </a:solidFill>
                  <a:latin typeface="Arial" pitchFamily="34" charset="0"/>
                  <a:ea typeface="宋体" pitchFamily="2" charset="-122"/>
                </a:defRPr>
              </a:lvl3pPr>
              <a:lvl4pPr marL="1600200" indent="-228600" eaLnBrk="0" hangingPunct="0">
                <a:defRPr sz="2000">
                  <a:solidFill>
                    <a:schemeClr val="tx1"/>
                  </a:solidFill>
                  <a:latin typeface="Arial" pitchFamily="34" charset="0"/>
                  <a:ea typeface="宋体" pitchFamily="2" charset="-122"/>
                </a:defRPr>
              </a:lvl4pPr>
              <a:lvl5pPr marL="2057400" indent="-228600" eaLnBrk="0" hangingPunct="0">
                <a:defRPr sz="2000">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000">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000">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000">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000">
                  <a:solidFill>
                    <a:schemeClr val="tx1"/>
                  </a:solidFill>
                  <a:latin typeface="Arial" pitchFamily="34" charset="0"/>
                  <a:ea typeface="宋体" pitchFamily="2" charset="-122"/>
                </a:defRPr>
              </a:lvl9pPr>
            </a:lstStyle>
            <a:p>
              <a:pPr defTabSz="1219170" eaLnBrk="1" hangingPunct="1">
                <a:spcBef>
                  <a:spcPct val="50000"/>
                </a:spcBef>
              </a:pPr>
              <a:r>
                <a:rPr kumimoji="1" lang="en-US" altLang="zh-CN" sz="2400" kern="0" dirty="0">
                  <a:solidFill>
                    <a:srgbClr val="FF0000"/>
                  </a:solidFill>
                  <a:latin typeface="+mn-lt"/>
                  <a:ea typeface="+mn-ea"/>
                  <a:cs typeface="+mn-ea"/>
                  <a:sym typeface="+mn-lt"/>
                </a:rPr>
                <a:t>I =</a:t>
              </a:r>
            </a:p>
          </p:txBody>
        </p:sp>
        <p:sp>
          <p:nvSpPr>
            <p:cNvPr id="7" name="Text Box 6">
              <a:extLst>
                <a:ext uri="{FF2B5EF4-FFF2-40B4-BE49-F238E27FC236}">
                  <a16:creationId xmlns:a16="http://schemas.microsoft.com/office/drawing/2014/main" id="{5F1483A6-EB9F-49BA-A704-50C423A66AC8}"/>
                </a:ext>
              </a:extLst>
            </p:cNvPr>
            <p:cNvSpPr txBox="1">
              <a:spLocks noChangeArrowheads="1"/>
            </p:cNvSpPr>
            <p:nvPr/>
          </p:nvSpPr>
          <p:spPr bwMode="auto">
            <a:xfrm>
              <a:off x="1110" y="1967"/>
              <a:ext cx="389"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ea typeface="宋体" pitchFamily="2" charset="-122"/>
                </a:defRPr>
              </a:lvl1pPr>
              <a:lvl2pPr marL="742950" indent="-285750" eaLnBrk="0" hangingPunct="0">
                <a:defRPr sz="2000">
                  <a:solidFill>
                    <a:schemeClr val="tx1"/>
                  </a:solidFill>
                  <a:latin typeface="Arial" pitchFamily="34" charset="0"/>
                  <a:ea typeface="宋体" pitchFamily="2" charset="-122"/>
                </a:defRPr>
              </a:lvl2pPr>
              <a:lvl3pPr marL="1143000" indent="-228600" eaLnBrk="0" hangingPunct="0">
                <a:defRPr sz="2000">
                  <a:solidFill>
                    <a:schemeClr val="tx1"/>
                  </a:solidFill>
                  <a:latin typeface="Arial" pitchFamily="34" charset="0"/>
                  <a:ea typeface="宋体" pitchFamily="2" charset="-122"/>
                </a:defRPr>
              </a:lvl3pPr>
              <a:lvl4pPr marL="1600200" indent="-228600" eaLnBrk="0" hangingPunct="0">
                <a:defRPr sz="2000">
                  <a:solidFill>
                    <a:schemeClr val="tx1"/>
                  </a:solidFill>
                  <a:latin typeface="Arial" pitchFamily="34" charset="0"/>
                  <a:ea typeface="宋体" pitchFamily="2" charset="-122"/>
                </a:defRPr>
              </a:lvl4pPr>
              <a:lvl5pPr marL="2057400" indent="-228600" eaLnBrk="0" hangingPunct="0">
                <a:defRPr sz="2000">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000">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000">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000">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000">
                  <a:solidFill>
                    <a:schemeClr val="tx1"/>
                  </a:solidFill>
                  <a:latin typeface="Arial" pitchFamily="34" charset="0"/>
                  <a:ea typeface="宋体" pitchFamily="2" charset="-122"/>
                </a:defRPr>
              </a:lvl9pPr>
            </a:lstStyle>
            <a:p>
              <a:pPr algn="ctr" defTabSz="1219170" eaLnBrk="1" hangingPunct="1">
                <a:lnSpc>
                  <a:spcPct val="80000"/>
                </a:lnSpc>
                <a:spcBef>
                  <a:spcPct val="50000"/>
                </a:spcBef>
              </a:pPr>
              <a:r>
                <a:rPr kumimoji="1" lang="en-US" altLang="zh-CN" sz="2400" kern="0" dirty="0">
                  <a:solidFill>
                    <a:srgbClr val="FF0000"/>
                  </a:solidFill>
                  <a:latin typeface="+mn-lt"/>
                  <a:ea typeface="+mn-ea"/>
                  <a:cs typeface="+mn-ea"/>
                  <a:sym typeface="+mn-lt"/>
                </a:rPr>
                <a:t>U</a:t>
              </a:r>
            </a:p>
            <a:p>
              <a:pPr algn="ctr" defTabSz="1219170" eaLnBrk="1" hangingPunct="1">
                <a:lnSpc>
                  <a:spcPct val="80000"/>
                </a:lnSpc>
                <a:spcBef>
                  <a:spcPct val="50000"/>
                </a:spcBef>
              </a:pPr>
              <a:r>
                <a:rPr kumimoji="1" lang="en-US" altLang="zh-CN" sz="2400" kern="0" dirty="0">
                  <a:solidFill>
                    <a:srgbClr val="FF0000"/>
                  </a:solidFill>
                  <a:latin typeface="+mn-lt"/>
                  <a:ea typeface="+mn-ea"/>
                  <a:cs typeface="+mn-ea"/>
                  <a:sym typeface="+mn-lt"/>
                </a:rPr>
                <a:t>R</a:t>
              </a:r>
            </a:p>
          </p:txBody>
        </p:sp>
        <p:sp>
          <p:nvSpPr>
            <p:cNvPr id="8" name="Line 7">
              <a:extLst>
                <a:ext uri="{FF2B5EF4-FFF2-40B4-BE49-F238E27FC236}">
                  <a16:creationId xmlns:a16="http://schemas.microsoft.com/office/drawing/2014/main" id="{E93A8920-0C60-4F92-A791-4B531A589C55}"/>
                </a:ext>
              </a:extLst>
            </p:cNvPr>
            <p:cNvSpPr>
              <a:spLocks noChangeShapeType="1"/>
            </p:cNvSpPr>
            <p:nvPr/>
          </p:nvSpPr>
          <p:spPr bwMode="auto">
            <a:xfrm flipV="1">
              <a:off x="1110" y="2343"/>
              <a:ext cx="409" cy="0"/>
            </a:xfrm>
            <a:prstGeom prst="line">
              <a:avLst/>
            </a:prstGeom>
            <a:ln>
              <a:solidFill>
                <a:srgbClr val="FF0000"/>
              </a:solidFill>
              <a:headEnd/>
              <a:tailEnd/>
            </a:ln>
          </p:spPr>
          <p:style>
            <a:lnRef idx="2">
              <a:schemeClr val="accent3"/>
            </a:lnRef>
            <a:fillRef idx="0">
              <a:schemeClr val="accent3"/>
            </a:fillRef>
            <a:effectRef idx="1">
              <a:schemeClr val="accent3"/>
            </a:effectRef>
            <a:fontRef idx="minor">
              <a:schemeClr val="tx1"/>
            </a:fontRef>
          </p:style>
          <p:txBody>
            <a:bodyPr wrap="none"/>
            <a:lstStyle/>
            <a:p>
              <a:pPr defTabSz="1219170"/>
              <a:endParaRPr lang="zh-CN" altLang="en-US" sz="1200" kern="0">
                <a:solidFill>
                  <a:srgbClr val="000000"/>
                </a:solidFill>
                <a:cs typeface="+mn-ea"/>
                <a:sym typeface="+mn-lt"/>
              </a:endParaRPr>
            </a:p>
          </p:txBody>
        </p:sp>
      </p:grpSp>
      <p:pic>
        <p:nvPicPr>
          <p:cNvPr id="9" name="Picture 12" descr="H:\2\人教教参资源\九\图\电阻3.jpg">
            <a:extLst>
              <a:ext uri="{FF2B5EF4-FFF2-40B4-BE49-F238E27FC236}">
                <a16:creationId xmlns:a16="http://schemas.microsoft.com/office/drawing/2014/main" id="{2F1B8775-7172-4EDD-B3A2-3D11FDACF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735" y="4386710"/>
            <a:ext cx="3625563" cy="19955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1">
            <a:extLst>
              <a:ext uri="{FF2B5EF4-FFF2-40B4-BE49-F238E27FC236}">
                <a16:creationId xmlns:a16="http://schemas.microsoft.com/office/drawing/2014/main" id="{4F83731D-869D-47DD-8630-B8EE3B0ED924}"/>
              </a:ext>
            </a:extLst>
          </p:cNvPr>
          <p:cNvSpPr txBox="1">
            <a:spLocks noChangeArrowheads="1"/>
          </p:cNvSpPr>
          <p:nvPr/>
        </p:nvSpPr>
        <p:spPr bwMode="auto">
          <a:xfrm rot="21262840">
            <a:off x="4006339" y="4127626"/>
            <a:ext cx="16285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r>
              <a:rPr lang="zh-CN" altLang="en-US" sz="8000" kern="0" dirty="0">
                <a:solidFill>
                  <a:srgbClr val="C00000"/>
                </a:solidFill>
                <a:cs typeface="+mn-ea"/>
                <a:sym typeface="+mn-lt"/>
              </a:rPr>
              <a:t>？</a:t>
            </a:r>
          </a:p>
        </p:txBody>
      </p:sp>
      <p:sp>
        <p:nvSpPr>
          <p:cNvPr id="11" name="矩形 4110">
            <a:extLst>
              <a:ext uri="{FF2B5EF4-FFF2-40B4-BE49-F238E27FC236}">
                <a16:creationId xmlns:a16="http://schemas.microsoft.com/office/drawing/2014/main" id="{8C3489BD-0AF2-4CCD-B135-93D0AD58F647}"/>
              </a:ext>
            </a:extLst>
          </p:cNvPr>
          <p:cNvSpPr>
            <a:spLocks noChangeArrowheads="1"/>
          </p:cNvSpPr>
          <p:nvPr/>
        </p:nvSpPr>
        <p:spPr bwMode="auto">
          <a:xfrm>
            <a:off x="637325" y="1739192"/>
            <a:ext cx="5301562" cy="220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lnSpc>
                <a:spcPct val="200000"/>
              </a:lnSpc>
            </a:pPr>
            <a:r>
              <a:rPr lang="zh-CN" altLang="en-US" sz="2400" kern="0" dirty="0">
                <a:solidFill>
                  <a:srgbClr val="FF0000"/>
                </a:solidFill>
                <a:cs typeface="+mn-ea"/>
                <a:sym typeface="+mn-lt"/>
              </a:rPr>
              <a:t>问题</a:t>
            </a:r>
            <a:r>
              <a:rPr lang="en-US" altLang="zh-CN" sz="2400" kern="0" dirty="0">
                <a:solidFill>
                  <a:srgbClr val="FF0000"/>
                </a:solidFill>
                <a:cs typeface="+mn-ea"/>
                <a:sym typeface="+mn-lt"/>
              </a:rPr>
              <a:t>:  </a:t>
            </a:r>
            <a:r>
              <a:rPr lang="zh-CN" altLang="en-US" sz="2400" kern="0" dirty="0">
                <a:solidFill>
                  <a:sysClr val="windowText" lastClr="000000"/>
                </a:solidFill>
                <a:cs typeface="+mn-ea"/>
                <a:sym typeface="+mn-lt"/>
              </a:rPr>
              <a:t>电流可以用电流表测量，电压可以用电压表测量。那么，用什么方法测量电阻呢？</a:t>
            </a:r>
          </a:p>
        </p:txBody>
      </p:sp>
      <p:pic>
        <p:nvPicPr>
          <p:cNvPr id="12" name="Picture 15">
            <a:extLst>
              <a:ext uri="{FF2B5EF4-FFF2-40B4-BE49-F238E27FC236}">
                <a16:creationId xmlns:a16="http://schemas.microsoft.com/office/drawing/2014/main" id="{3B66E605-684A-481C-B6AB-67CF49F432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6210" y="2957996"/>
            <a:ext cx="2912798" cy="19924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26">
            <a:extLst>
              <a:ext uri="{FF2B5EF4-FFF2-40B4-BE49-F238E27FC236}">
                <a16:creationId xmlns:a16="http://schemas.microsoft.com/office/drawing/2014/main" id="{D0BDE01B-21F3-4BEA-8A39-131641081FB9}"/>
              </a:ext>
            </a:extLst>
          </p:cNvPr>
          <p:cNvSpPr txBox="1"/>
          <p:nvPr/>
        </p:nvSpPr>
        <p:spPr>
          <a:xfrm>
            <a:off x="6957771" y="5305684"/>
            <a:ext cx="3609676" cy="4616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defTabSz="1219170">
              <a:defRPr/>
            </a:pPr>
            <a:r>
              <a:rPr lang="zh-CN" altLang="en-US" sz="2400" kern="0" dirty="0">
                <a:solidFill>
                  <a:srgbClr val="000000"/>
                </a:solidFill>
                <a:cs typeface="+mn-ea"/>
                <a:sym typeface="+mn-lt"/>
              </a:rPr>
              <a:t>灯泡的电阻是多大呢？</a:t>
            </a:r>
          </a:p>
        </p:txBody>
      </p:sp>
    </p:spTree>
    <p:extLst>
      <p:ext uri="{BB962C8B-B14F-4D97-AF65-F5344CB8AC3E}">
        <p14:creationId xmlns:p14="http://schemas.microsoft.com/office/powerpoint/2010/main" val="408694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占位符 48">
            <a:extLst>
              <a:ext uri="{FF2B5EF4-FFF2-40B4-BE49-F238E27FC236}">
                <a16:creationId xmlns:a16="http://schemas.microsoft.com/office/drawing/2014/main" id="{5A18A451-C8BD-4A11-B690-D4DB4909EA9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1056" r="11056"/>
          <a:stretch>
            <a:fillRect/>
          </a:stretch>
        </p:blipFill>
        <p:spPr/>
      </p:pic>
      <p:pic>
        <p:nvPicPr>
          <p:cNvPr id="30" name="图片占位符 29">
            <a:extLst>
              <a:ext uri="{FF2B5EF4-FFF2-40B4-BE49-F238E27FC236}">
                <a16:creationId xmlns:a16="http://schemas.microsoft.com/office/drawing/2014/main" id="{A7C486BC-3355-482D-9A6A-2BFCF1A512BD}"/>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6641" r="16641"/>
          <a:stretch>
            <a:fillRect/>
          </a:stretch>
        </p:blipFill>
        <p:spPr/>
      </p:pic>
      <p:pic>
        <p:nvPicPr>
          <p:cNvPr id="3" name="图片占位符 2">
            <a:extLst>
              <a:ext uri="{FF2B5EF4-FFF2-40B4-BE49-F238E27FC236}">
                <a16:creationId xmlns:a16="http://schemas.microsoft.com/office/drawing/2014/main" id="{C518B53C-88AB-4E1A-9D6C-F7E4A5738115}"/>
              </a:ext>
            </a:extLst>
          </p:cNvPr>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21875" r="21875"/>
          <a:stretch>
            <a:fillRect/>
          </a:stretch>
        </p:blipFill>
        <p:spPr/>
      </p:pic>
      <p:sp>
        <p:nvSpPr>
          <p:cNvPr id="14" name="Rectangle 13">
            <a:extLst>
              <a:ext uri="{FF2B5EF4-FFF2-40B4-BE49-F238E27FC236}">
                <a16:creationId xmlns:a16="http://schemas.microsoft.com/office/drawing/2014/main" id="{394D97BE-C69D-48B7-8AAB-A234FE8401E5}"/>
              </a:ext>
            </a:extLst>
          </p:cNvPr>
          <p:cNvSpPr/>
          <p:nvPr/>
        </p:nvSpPr>
        <p:spPr>
          <a:xfrm>
            <a:off x="7415646" y="2393578"/>
            <a:ext cx="1531310" cy="148935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2"/>
              </a:solidFill>
              <a:effectLst/>
              <a:uLnTx/>
              <a:uFillTx/>
              <a:cs typeface="+mn-ea"/>
              <a:sym typeface="+mn-lt"/>
            </a:endParaRPr>
          </a:p>
        </p:txBody>
      </p:sp>
      <p:sp>
        <p:nvSpPr>
          <p:cNvPr id="35" name="Rectangle 13">
            <a:extLst>
              <a:ext uri="{FF2B5EF4-FFF2-40B4-BE49-F238E27FC236}">
                <a16:creationId xmlns:a16="http://schemas.microsoft.com/office/drawing/2014/main" id="{E0344709-6ECB-4626-BC90-D6E90A993C79}"/>
              </a:ext>
            </a:extLst>
          </p:cNvPr>
          <p:cNvSpPr/>
          <p:nvPr/>
        </p:nvSpPr>
        <p:spPr>
          <a:xfrm>
            <a:off x="7223524" y="5029826"/>
            <a:ext cx="898646" cy="874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2"/>
              </a:solidFill>
              <a:effectLst/>
              <a:uLnTx/>
              <a:uFillTx/>
              <a:cs typeface="+mn-ea"/>
              <a:sym typeface="+mn-lt"/>
            </a:endParaRPr>
          </a:p>
        </p:txBody>
      </p:sp>
      <p:sp>
        <p:nvSpPr>
          <p:cNvPr id="36" name="Rectangle 13">
            <a:extLst>
              <a:ext uri="{FF2B5EF4-FFF2-40B4-BE49-F238E27FC236}">
                <a16:creationId xmlns:a16="http://schemas.microsoft.com/office/drawing/2014/main" id="{9A160E22-3F62-410F-83FA-B45CFD4A2EE7}"/>
              </a:ext>
            </a:extLst>
          </p:cNvPr>
          <p:cNvSpPr/>
          <p:nvPr/>
        </p:nvSpPr>
        <p:spPr>
          <a:xfrm>
            <a:off x="10552040" y="2264231"/>
            <a:ext cx="898646" cy="874022"/>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2"/>
              </a:solidFill>
              <a:effectLst/>
              <a:uLnTx/>
              <a:uFillTx/>
              <a:cs typeface="+mn-ea"/>
              <a:sym typeface="+mn-lt"/>
            </a:endParaRPr>
          </a:p>
        </p:txBody>
      </p:sp>
      <p:grpSp>
        <p:nvGrpSpPr>
          <p:cNvPr id="37" name="组合 36">
            <a:extLst>
              <a:ext uri="{FF2B5EF4-FFF2-40B4-BE49-F238E27FC236}">
                <a16:creationId xmlns:a16="http://schemas.microsoft.com/office/drawing/2014/main" id="{763537AC-696B-4481-888B-B0B3EB39077D}"/>
              </a:ext>
            </a:extLst>
          </p:cNvPr>
          <p:cNvGrpSpPr/>
          <p:nvPr/>
        </p:nvGrpSpPr>
        <p:grpSpPr>
          <a:xfrm>
            <a:off x="614853" y="2433214"/>
            <a:ext cx="5481148" cy="2289914"/>
            <a:chOff x="-4766137" y="1409875"/>
            <a:chExt cx="5481148" cy="2289914"/>
          </a:xfrm>
        </p:grpSpPr>
        <p:sp>
          <p:nvSpPr>
            <p:cNvPr id="38" name="矩形: 圆角 37">
              <a:extLst>
                <a:ext uri="{FF2B5EF4-FFF2-40B4-BE49-F238E27FC236}">
                  <a16:creationId xmlns:a16="http://schemas.microsoft.com/office/drawing/2014/main" id="{42641367-7951-4D38-89BA-8B656FED9E2A}"/>
                </a:ext>
              </a:extLst>
            </p:cNvPr>
            <p:cNvSpPr/>
            <p:nvPr/>
          </p:nvSpPr>
          <p:spPr>
            <a:xfrm>
              <a:off x="-4766137" y="3345066"/>
              <a:ext cx="3562392" cy="354723"/>
            </a:xfrm>
            <a:prstGeom prst="roundRect">
              <a:avLst>
                <a:gd name="adj" fmla="val 50000"/>
              </a:avLst>
            </a:prstGeom>
            <a:solidFill>
              <a:srgbClr val="E84C2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sz="1600">
                  <a:solidFill>
                    <a:prstClr val="white"/>
                  </a:solidFill>
                  <a:cs typeface="+mn-ea"/>
                  <a:sym typeface="+mn-lt"/>
                </a:rPr>
                <a:t>讲解人：</a:t>
              </a:r>
              <a:r>
                <a:rPr lang="en-US" altLang="zh-CN" sz="1600">
                  <a:solidFill>
                    <a:prstClr val="white"/>
                  </a:solidFill>
                  <a:cs typeface="+mn-ea"/>
                  <a:sym typeface="+mn-lt"/>
                </a:rPr>
                <a:t>xippt  </a:t>
              </a:r>
              <a:r>
                <a:rPr lang="zh-CN" altLang="en-US" sz="1600">
                  <a:solidFill>
                    <a:prstClr val="white"/>
                  </a:solidFill>
                  <a:cs typeface="+mn-ea"/>
                  <a:sym typeface="+mn-lt"/>
                </a:rPr>
                <a:t>时间：</a:t>
              </a:r>
              <a:r>
                <a:rPr lang="en-US" altLang="zh-CN" sz="1600">
                  <a:solidFill>
                    <a:prstClr val="white"/>
                  </a:solidFill>
                  <a:cs typeface="+mn-ea"/>
                  <a:sym typeface="+mn-lt"/>
                </a:rPr>
                <a:t>2020.5.20</a:t>
              </a:r>
              <a:endParaRPr lang="en-US" altLang="zh-CN" sz="1600" dirty="0">
                <a:solidFill>
                  <a:prstClr val="white"/>
                </a:solidFill>
                <a:cs typeface="+mn-ea"/>
                <a:sym typeface="+mn-lt"/>
              </a:endParaRPr>
            </a:p>
          </p:txBody>
        </p:sp>
        <p:grpSp>
          <p:nvGrpSpPr>
            <p:cNvPr id="39" name="组合 38">
              <a:extLst>
                <a:ext uri="{FF2B5EF4-FFF2-40B4-BE49-F238E27FC236}">
                  <a16:creationId xmlns:a16="http://schemas.microsoft.com/office/drawing/2014/main" id="{F3BF5FAA-11B6-4EAA-B98D-ABB0277582CB}"/>
                </a:ext>
              </a:extLst>
            </p:cNvPr>
            <p:cNvGrpSpPr/>
            <p:nvPr/>
          </p:nvGrpSpPr>
          <p:grpSpPr>
            <a:xfrm>
              <a:off x="-4714868" y="1409875"/>
              <a:ext cx="5429879" cy="1718764"/>
              <a:chOff x="-4714868" y="1409875"/>
              <a:chExt cx="5429879" cy="1718764"/>
            </a:xfrm>
          </p:grpSpPr>
          <p:sp>
            <p:nvSpPr>
              <p:cNvPr id="40" name="文本框 39">
                <a:extLst>
                  <a:ext uri="{FF2B5EF4-FFF2-40B4-BE49-F238E27FC236}">
                    <a16:creationId xmlns:a16="http://schemas.microsoft.com/office/drawing/2014/main" id="{07B1FCB9-3B75-4930-A51B-ECE8628ADCC6}"/>
                  </a:ext>
                </a:extLst>
              </p:cNvPr>
              <p:cNvSpPr txBox="1"/>
              <p:nvPr/>
            </p:nvSpPr>
            <p:spPr>
              <a:xfrm>
                <a:off x="-4714868" y="2808615"/>
                <a:ext cx="5254618" cy="320024"/>
              </a:xfrm>
              <a:prstGeom prst="rect">
                <a:avLst/>
              </a:prstGeom>
              <a:noFill/>
            </p:spPr>
            <p:txBody>
              <a:bodyPr wrap="square" rtlCol="0">
                <a:spAutoFit/>
              </a:bodyPr>
              <a:lstStyle/>
              <a:p>
                <a:pPr algn="dist">
                  <a:lnSpc>
                    <a:spcPct val="150000"/>
                  </a:lnSpc>
                </a:pPr>
                <a:r>
                  <a:rPr lang="en-US" altLang="zh-CN" sz="1100" dirty="0">
                    <a:solidFill>
                      <a:schemeClr val="tx1">
                        <a:lumMod val="65000"/>
                        <a:lumOff val="35000"/>
                      </a:schemeClr>
                    </a:solidFill>
                    <a:cs typeface="+mn-ea"/>
                    <a:sym typeface="+mn-lt"/>
                  </a:rPr>
                  <a:t>MENTAL HEALTH COUNSELING PPT</a:t>
                </a:r>
              </a:p>
            </p:txBody>
          </p:sp>
          <p:cxnSp>
            <p:nvCxnSpPr>
              <p:cNvPr id="41" name="直接连接符 40">
                <a:extLst>
                  <a:ext uri="{FF2B5EF4-FFF2-40B4-BE49-F238E27FC236}">
                    <a16:creationId xmlns:a16="http://schemas.microsoft.com/office/drawing/2014/main" id="{3FC6579B-E2D0-472F-9BDC-A9BAF274195B}"/>
                  </a:ext>
                </a:extLst>
              </p:cNvPr>
              <p:cNvCxnSpPr>
                <a:cxnSpLocks/>
              </p:cNvCxnSpPr>
              <p:nvPr/>
            </p:nvCxnSpPr>
            <p:spPr>
              <a:xfrm>
                <a:off x="-4634728" y="2827846"/>
                <a:ext cx="517447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2" name="文本占位符 19">
                <a:extLst>
                  <a:ext uri="{FF2B5EF4-FFF2-40B4-BE49-F238E27FC236}">
                    <a16:creationId xmlns:a16="http://schemas.microsoft.com/office/drawing/2014/main" id="{55095726-63E5-450F-8723-ECF49E7940F9}"/>
                  </a:ext>
                </a:extLst>
              </p:cNvPr>
              <p:cNvSpPr txBox="1">
                <a:spLocks/>
              </p:cNvSpPr>
              <p:nvPr/>
            </p:nvSpPr>
            <p:spPr>
              <a:xfrm>
                <a:off x="-4708755" y="1927396"/>
                <a:ext cx="5423766" cy="7566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4800" b="1" dirty="0">
                    <a:solidFill>
                      <a:srgbClr val="E84C22"/>
                    </a:solidFill>
                    <a:cs typeface="+mn-ea"/>
                    <a:sym typeface="+mn-lt"/>
                  </a:rPr>
                  <a:t>感谢各位的聆听</a:t>
                </a:r>
              </a:p>
            </p:txBody>
          </p:sp>
          <p:sp>
            <p:nvSpPr>
              <p:cNvPr id="43" name="文本占位符 20">
                <a:extLst>
                  <a:ext uri="{FF2B5EF4-FFF2-40B4-BE49-F238E27FC236}">
                    <a16:creationId xmlns:a16="http://schemas.microsoft.com/office/drawing/2014/main" id="{687BC835-8D61-4D76-A52B-D6D803DD16E3}"/>
                  </a:ext>
                </a:extLst>
              </p:cNvPr>
              <p:cNvSpPr txBox="1">
                <a:spLocks/>
              </p:cNvSpPr>
              <p:nvPr/>
            </p:nvSpPr>
            <p:spPr>
              <a:xfrm>
                <a:off x="-4634729" y="1409875"/>
                <a:ext cx="3430983" cy="4232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cs typeface="+mn-ea"/>
                    <a:sym typeface="+mn-lt"/>
                  </a:rPr>
                  <a:t>第十七章   欧姆定律</a:t>
                </a:r>
                <a:endParaRPr lang="en-US" altLang="zh-CN" sz="4000" dirty="0">
                  <a:solidFill>
                    <a:prstClr val="black"/>
                  </a:solidFill>
                  <a:cs typeface="+mn-ea"/>
                  <a:sym typeface="+mn-lt"/>
                </a:endParaRPr>
              </a:p>
            </p:txBody>
          </p:sp>
        </p:grpSp>
      </p:grpSp>
      <p:sp>
        <p:nvSpPr>
          <p:cNvPr id="44" name="矩形: 圆角 43">
            <a:extLst>
              <a:ext uri="{FF2B5EF4-FFF2-40B4-BE49-F238E27FC236}">
                <a16:creationId xmlns:a16="http://schemas.microsoft.com/office/drawing/2014/main" id="{34B477E6-24E6-4554-8347-942705896F2C}"/>
              </a:ext>
            </a:extLst>
          </p:cNvPr>
          <p:cNvSpPr/>
          <p:nvPr/>
        </p:nvSpPr>
        <p:spPr>
          <a:xfrm>
            <a:off x="-488120" y="6172043"/>
            <a:ext cx="1462064" cy="11445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矩形 44">
            <a:extLst>
              <a:ext uri="{FF2B5EF4-FFF2-40B4-BE49-F238E27FC236}">
                <a16:creationId xmlns:a16="http://schemas.microsoft.com/office/drawing/2014/main" id="{4A28A629-3F2B-4187-8BDC-6307FEFA6C47}"/>
              </a:ext>
            </a:extLst>
          </p:cNvPr>
          <p:cNvSpPr/>
          <p:nvPr/>
        </p:nvSpPr>
        <p:spPr>
          <a:xfrm>
            <a:off x="615349" y="377763"/>
            <a:ext cx="3260810" cy="387473"/>
          </a:xfrm>
          <a:prstGeom prst="rect">
            <a:avLst/>
          </a:prstGeom>
          <a:noFill/>
          <a:ln w="12700" cap="flat">
            <a:noFill/>
            <a:prstDash val="solid"/>
            <a:miter lim="800000"/>
          </a:ln>
          <a:effectLst>
            <a:outerShdw blurRad="76200" dir="18900000" sy="23000" kx="-1200000" algn="bl" rotWithShape="0">
              <a:prstClr val="black">
                <a:alpha val="20000"/>
              </a:prstClr>
            </a:outerShdw>
            <a:softEdge rad="19050"/>
          </a:effectLst>
        </p:spPr>
        <p:style>
          <a:lnRef idx="0">
            <a:scrgbClr r="0" g="0" b="0"/>
          </a:lnRef>
          <a:fillRef idx="0">
            <a:scrgbClr r="0" g="0" b="0"/>
          </a:fillRef>
          <a:effectRef idx="0">
            <a:scrgbClr r="0" g="0" b="0"/>
          </a:effectRef>
          <a:fontRef idx="none"/>
        </p:style>
        <p:txBody>
          <a:bodyPr spcFirstLastPara="1" wrap="square" lIns="57592" tIns="57592" rIns="57592" bIns="57592" spcCol="38100" anchor="ctr">
            <a:spAutoFit/>
          </a:bodyPr>
          <a:lstStyle/>
          <a:p>
            <a:pPr lvl="0" defTabSz="1151771" latinLnBrk="1">
              <a:defRPr/>
            </a:pPr>
            <a:r>
              <a:rPr lang="zh-CN" altLang="en-US" sz="1762" spc="300" dirty="0">
                <a:solidFill>
                  <a:prstClr val="black"/>
                </a:solidFill>
                <a:cs typeface="+mn-ea"/>
                <a:sym typeface="+mn-lt"/>
              </a:rPr>
              <a:t>人教版九年级物理（初中）</a:t>
            </a:r>
          </a:p>
        </p:txBody>
      </p:sp>
    </p:spTree>
    <p:extLst>
      <p:ext uri="{BB962C8B-B14F-4D97-AF65-F5344CB8AC3E}">
        <p14:creationId xmlns:p14="http://schemas.microsoft.com/office/powerpoint/2010/main" val="415842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DF8912-3067-43D1-8B6A-A2EC6CA25512}"/>
              </a:ext>
            </a:extLst>
          </p:cNvPr>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a:extLst>
              <a:ext uri="{FF2B5EF4-FFF2-40B4-BE49-F238E27FC236}">
                <a16:creationId xmlns:a16="http://schemas.microsoft.com/office/drawing/2014/main" id="{CFAD7A5F-FAC1-414B-896C-2780965A5606}"/>
              </a:ext>
            </a:extLst>
          </p:cNvPr>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a:extLst>
              <a:ext uri="{FF2B5EF4-FFF2-40B4-BE49-F238E27FC236}">
                <a16:creationId xmlns:a16="http://schemas.microsoft.com/office/drawing/2014/main" id="{AE58FB28-7959-4C0B-B09F-EDEE9BEC0C87}"/>
              </a:ext>
            </a:extLst>
          </p:cNvPr>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a:extLst>
              <a:ext uri="{FF2B5EF4-FFF2-40B4-BE49-F238E27FC236}">
                <a16:creationId xmlns:a16="http://schemas.microsoft.com/office/drawing/2014/main" id="{1FCC2A86-F5F5-4D1B-83F4-E930D552D3A1}"/>
              </a:ext>
            </a:extLst>
          </p:cNvPr>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061809"/>
      </p:ext>
    </p:extLst>
  </p:cSld>
  <p:clrMapOvr>
    <a:masterClrMapping/>
  </p:clrMapOvr>
  <p:transition spd="slow" advClick="0" advTm="3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a:spLocks noChangeArrowheads="1"/>
          </p:cNvSpPr>
          <p:nvPr/>
        </p:nvSpPr>
        <p:spPr bwMode="auto">
          <a:xfrm>
            <a:off x="723793" y="1007619"/>
            <a:ext cx="9636696" cy="725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lnSpc>
                <a:spcPct val="200000"/>
              </a:lnSpc>
              <a:spcBef>
                <a:spcPct val="20000"/>
              </a:spcBef>
            </a:pPr>
            <a:r>
              <a:rPr lang="zh-CN" altLang="en-US" sz="2400" kern="0" dirty="0">
                <a:solidFill>
                  <a:sysClr val="windowText" lastClr="000000"/>
                </a:solidFill>
                <a:cs typeface="+mn-ea"/>
                <a:sym typeface="+mn-lt"/>
              </a:rPr>
              <a:t>如何运用欧姆定律找到间接测出导体的电阻的方法？</a:t>
            </a:r>
          </a:p>
        </p:txBody>
      </p:sp>
      <p:sp>
        <p:nvSpPr>
          <p:cNvPr id="14" name="直接连接符 13"/>
          <p:cNvSpPr>
            <a:spLocks noChangeShapeType="1"/>
          </p:cNvSpPr>
          <p:nvPr/>
        </p:nvSpPr>
        <p:spPr bwMode="auto">
          <a:xfrm>
            <a:off x="4281205" y="2602508"/>
            <a:ext cx="958849" cy="0"/>
          </a:xfrm>
          <a:prstGeom prst="line">
            <a:avLst/>
          </a:prstGeom>
          <a:noFill/>
          <a:ln w="28575">
            <a:solidFill>
              <a:srgbClr val="0070C0"/>
            </a:solidFill>
            <a:round/>
            <a:headEnd/>
            <a:tailEnd type="triangle" w="med" len="lg"/>
          </a:ln>
          <a:extLst>
            <a:ext uri="{909E8E84-426E-40DD-AFC4-6F175D3DCCD1}">
              <a14:hiddenFill xmlns:a14="http://schemas.microsoft.com/office/drawing/2010/main">
                <a:noFill/>
              </a14:hiddenFill>
            </a:ext>
          </a:extLst>
        </p:spPr>
        <p:txBody>
          <a:bodyPr/>
          <a:lstStyle/>
          <a:p>
            <a:pPr defTabSz="1219170"/>
            <a:endParaRPr lang="zh-CN" altLang="en-US" sz="2400" kern="0">
              <a:solidFill>
                <a:sysClr val="windowText" lastClr="000000"/>
              </a:solidFill>
              <a:cs typeface="+mn-ea"/>
              <a:sym typeface="+mn-lt"/>
            </a:endParaRPr>
          </a:p>
        </p:txBody>
      </p:sp>
      <p:grpSp>
        <p:nvGrpSpPr>
          <p:cNvPr id="15" name="组合 66573"/>
          <p:cNvGrpSpPr>
            <a:grpSpLocks/>
          </p:cNvGrpSpPr>
          <p:nvPr/>
        </p:nvGrpSpPr>
        <p:grpSpPr bwMode="auto">
          <a:xfrm>
            <a:off x="2680542" y="1954808"/>
            <a:ext cx="1439334" cy="1240368"/>
            <a:chOff x="0" y="0"/>
            <a:chExt cx="680" cy="586"/>
          </a:xfrm>
        </p:grpSpPr>
        <p:sp>
          <p:nvSpPr>
            <p:cNvPr id="16" name="矩形 66574"/>
            <p:cNvSpPr/>
            <p:nvPr/>
          </p:nvSpPr>
          <p:spPr>
            <a:xfrm>
              <a:off x="0" y="136"/>
              <a:ext cx="680" cy="315"/>
            </a:xfrm>
            <a:prstGeom prst="rect">
              <a:avLst/>
            </a:prstGeom>
            <a:noFill/>
            <a:ln w="9525">
              <a:noFill/>
            </a:ln>
          </p:spPr>
          <p:txBody>
            <a:bodyPr>
              <a:spAutoFit/>
            </a:bodyPr>
            <a:lstStyle/>
            <a:p>
              <a:pPr defTabSz="1219170">
                <a:defRPr/>
              </a:pPr>
              <a:r>
                <a:rPr lang="en-US" altLang="x-none" sz="3733" i="1" kern="0" noProof="1">
                  <a:solidFill>
                    <a:srgbClr val="FF0000"/>
                  </a:solidFill>
                  <a:cs typeface="+mn-ea"/>
                  <a:sym typeface="+mn-lt"/>
                </a:rPr>
                <a:t>I </a:t>
              </a:r>
              <a:r>
                <a:rPr lang="en-US" altLang="x-none" sz="3733" kern="0" noProof="1">
                  <a:solidFill>
                    <a:srgbClr val="FF0000"/>
                  </a:solidFill>
                  <a:cs typeface="+mn-ea"/>
                  <a:sym typeface="+mn-lt"/>
                </a:rPr>
                <a:t>=</a:t>
              </a:r>
            </a:p>
          </p:txBody>
        </p:sp>
        <p:sp>
          <p:nvSpPr>
            <p:cNvPr id="17" name="矩形 66575"/>
            <p:cNvSpPr>
              <a:spLocks noChangeArrowheads="1"/>
            </p:cNvSpPr>
            <p:nvPr/>
          </p:nvSpPr>
          <p:spPr bwMode="auto">
            <a:xfrm>
              <a:off x="385" y="0"/>
              <a:ext cx="251"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US" altLang="zh-CN" sz="3733" i="1" kern="0" dirty="0">
                  <a:solidFill>
                    <a:srgbClr val="FF0000"/>
                  </a:solidFill>
                  <a:cs typeface="+mn-ea"/>
                  <a:sym typeface="+mn-lt"/>
                </a:rPr>
                <a:t>U</a:t>
              </a:r>
            </a:p>
            <a:p>
              <a:pPr defTabSz="1219170"/>
              <a:r>
                <a:rPr lang="en-US" altLang="zh-CN" sz="3733" i="1" kern="0" dirty="0">
                  <a:solidFill>
                    <a:srgbClr val="FF0000"/>
                  </a:solidFill>
                  <a:cs typeface="+mn-ea"/>
                  <a:sym typeface="+mn-lt"/>
                </a:rPr>
                <a:t>R</a:t>
              </a:r>
            </a:p>
          </p:txBody>
        </p:sp>
        <p:sp>
          <p:nvSpPr>
            <p:cNvPr id="18" name="直接连接符 66576"/>
            <p:cNvSpPr/>
            <p:nvPr/>
          </p:nvSpPr>
          <p:spPr>
            <a:xfrm>
              <a:off x="385" y="295"/>
              <a:ext cx="273" cy="0"/>
            </a:xfrm>
            <a:prstGeom prst="line">
              <a:avLst/>
            </a:prstGeom>
            <a:ln w="12700" cap="flat" cmpd="sng">
              <a:solidFill>
                <a:srgbClr val="FF0000"/>
              </a:solidFill>
              <a:prstDash val="solid"/>
              <a:round/>
              <a:headEnd type="none" w="med" len="med"/>
              <a:tailEnd type="none" w="med" len="med"/>
            </a:ln>
          </p:spPr>
          <p:txBody>
            <a:bodyPr/>
            <a:lstStyle/>
            <a:p>
              <a:pPr defTabSz="1219170">
                <a:defRPr/>
              </a:pPr>
              <a:endParaRPr lang="zh-CN" altLang="en-US" sz="2400" kern="0" noProof="1">
                <a:ln>
                  <a:solidFill>
                    <a:srgbClr val="FF0000"/>
                  </a:solidFill>
                </a:ln>
                <a:solidFill>
                  <a:sysClr val="windowText" lastClr="000000"/>
                </a:solidFill>
                <a:cs typeface="+mn-ea"/>
                <a:sym typeface="+mn-lt"/>
              </a:endParaRPr>
            </a:p>
          </p:txBody>
        </p:sp>
      </p:grpSp>
      <p:grpSp>
        <p:nvGrpSpPr>
          <p:cNvPr id="19" name="组合 66577"/>
          <p:cNvGrpSpPr>
            <a:grpSpLocks/>
          </p:cNvGrpSpPr>
          <p:nvPr/>
        </p:nvGrpSpPr>
        <p:grpSpPr bwMode="auto">
          <a:xfrm>
            <a:off x="5542141" y="1966449"/>
            <a:ext cx="1439334" cy="1240368"/>
            <a:chOff x="0" y="0"/>
            <a:chExt cx="680" cy="586"/>
          </a:xfrm>
        </p:grpSpPr>
        <p:sp>
          <p:nvSpPr>
            <p:cNvPr id="20" name="矩形 66578"/>
            <p:cNvSpPr/>
            <p:nvPr/>
          </p:nvSpPr>
          <p:spPr>
            <a:xfrm>
              <a:off x="0" y="136"/>
              <a:ext cx="680" cy="315"/>
            </a:xfrm>
            <a:prstGeom prst="rect">
              <a:avLst/>
            </a:prstGeom>
            <a:noFill/>
            <a:ln w="9525">
              <a:solidFill>
                <a:schemeClr val="bg1"/>
              </a:solidFill>
            </a:ln>
          </p:spPr>
          <p:txBody>
            <a:bodyPr>
              <a:spAutoFit/>
            </a:bodyPr>
            <a:lstStyle/>
            <a:p>
              <a:pPr defTabSz="1219170">
                <a:defRPr/>
              </a:pPr>
              <a:r>
                <a:rPr lang="en-US" altLang="x-none" sz="3733" i="1" kern="0" noProof="1">
                  <a:solidFill>
                    <a:srgbClr val="FF0000"/>
                  </a:solidFill>
                  <a:cs typeface="+mn-ea"/>
                  <a:sym typeface="+mn-lt"/>
                </a:rPr>
                <a:t>R</a:t>
              </a:r>
              <a:r>
                <a:rPr lang="en-US" altLang="x-none" sz="3733" kern="0" noProof="1">
                  <a:ln>
                    <a:solidFill>
                      <a:srgbClr val="FF0000"/>
                    </a:solidFill>
                  </a:ln>
                  <a:solidFill>
                    <a:srgbClr val="FF0000"/>
                  </a:solidFill>
                  <a:cs typeface="+mn-ea"/>
                  <a:sym typeface="+mn-lt"/>
                </a:rPr>
                <a:t>=</a:t>
              </a:r>
            </a:p>
          </p:txBody>
        </p:sp>
        <p:sp>
          <p:nvSpPr>
            <p:cNvPr id="21" name="矩形 66579"/>
            <p:cNvSpPr>
              <a:spLocks noChangeArrowheads="1"/>
            </p:cNvSpPr>
            <p:nvPr/>
          </p:nvSpPr>
          <p:spPr bwMode="auto">
            <a:xfrm>
              <a:off x="385" y="0"/>
              <a:ext cx="251"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US" altLang="zh-CN" sz="3733" i="1" kern="0" dirty="0">
                  <a:solidFill>
                    <a:srgbClr val="FF0000"/>
                  </a:solidFill>
                  <a:cs typeface="+mn-ea"/>
                  <a:sym typeface="+mn-lt"/>
                </a:rPr>
                <a:t>U</a:t>
              </a:r>
            </a:p>
            <a:p>
              <a:pPr defTabSz="1219170"/>
              <a:r>
                <a:rPr lang="en-US" altLang="zh-CN" sz="3733" i="1" kern="0" dirty="0">
                  <a:solidFill>
                    <a:srgbClr val="FF0000"/>
                  </a:solidFill>
                  <a:cs typeface="+mn-ea"/>
                  <a:sym typeface="+mn-lt"/>
                </a:rPr>
                <a:t>I</a:t>
              </a:r>
            </a:p>
          </p:txBody>
        </p:sp>
        <p:sp>
          <p:nvSpPr>
            <p:cNvPr id="22" name="直接连接符 66580"/>
            <p:cNvSpPr/>
            <p:nvPr/>
          </p:nvSpPr>
          <p:spPr>
            <a:xfrm>
              <a:off x="385" y="295"/>
              <a:ext cx="273" cy="0"/>
            </a:xfrm>
            <a:prstGeom prst="line">
              <a:avLst/>
            </a:prstGeom>
            <a:ln w="12700" cap="flat" cmpd="sng">
              <a:solidFill>
                <a:srgbClr val="FF0000"/>
              </a:solidFill>
              <a:prstDash val="solid"/>
              <a:round/>
              <a:headEnd type="none" w="med" len="med"/>
              <a:tailEnd type="none" w="med" len="med"/>
            </a:ln>
          </p:spPr>
          <p:txBody>
            <a:bodyPr/>
            <a:lstStyle/>
            <a:p>
              <a:pPr defTabSz="1219170">
                <a:defRPr/>
              </a:pPr>
              <a:endParaRPr lang="zh-CN" altLang="en-US" sz="2400" kern="0" noProof="1">
                <a:solidFill>
                  <a:sysClr val="windowText" lastClr="000000"/>
                </a:solidFill>
                <a:cs typeface="+mn-ea"/>
                <a:sym typeface="+mn-lt"/>
              </a:endParaRPr>
            </a:p>
          </p:txBody>
        </p:sp>
      </p:grpSp>
      <p:sp>
        <p:nvSpPr>
          <p:cNvPr id="2" name="矩形 1"/>
          <p:cNvSpPr/>
          <p:nvPr/>
        </p:nvSpPr>
        <p:spPr>
          <a:xfrm>
            <a:off x="851568" y="3429000"/>
            <a:ext cx="10488865" cy="2202334"/>
          </a:xfrm>
          <a:prstGeom prst="rect">
            <a:avLst/>
          </a:prstGeom>
        </p:spPr>
        <p:txBody>
          <a:bodyPr wrap="square">
            <a:spAutoFit/>
          </a:bodyPr>
          <a:lstStyle/>
          <a:p>
            <a:pPr defTabSz="1219170" eaLnBrk="0" hangingPunct="0">
              <a:lnSpc>
                <a:spcPct val="200000"/>
              </a:lnSpc>
            </a:pPr>
            <a:r>
              <a:rPr lang="zh-CN" altLang="en-US" sz="2400" kern="0" dirty="0">
                <a:solidFill>
                  <a:srgbClr val="000000"/>
                </a:solidFill>
                <a:cs typeface="+mn-ea"/>
                <a:sym typeface="+mn-lt"/>
              </a:rPr>
              <a:t>该式表示导体的电阻在数值上等于加在导体两端的电压与通过它的电流的比值。这是电阻的计算式，不是决定式，它为我们提供了一种测量电阻的方法，叫</a:t>
            </a:r>
            <a:r>
              <a:rPr lang="zh-CN" altLang="en-US" sz="2400" kern="0" dirty="0">
                <a:solidFill>
                  <a:srgbClr val="FF0000"/>
                </a:solidFill>
                <a:cs typeface="+mn-ea"/>
                <a:sym typeface="+mn-lt"/>
              </a:rPr>
              <a:t>伏安法</a:t>
            </a:r>
            <a:r>
              <a:rPr lang="zh-CN" altLang="en-US" sz="2400" kern="0" dirty="0">
                <a:solidFill>
                  <a:srgbClr val="000000"/>
                </a:solidFill>
                <a:cs typeface="+mn-ea"/>
                <a:sym typeface="+mn-lt"/>
              </a:rPr>
              <a:t>测电阻。</a:t>
            </a:r>
          </a:p>
        </p:txBody>
      </p:sp>
      <p:sp>
        <p:nvSpPr>
          <p:cNvPr id="23" name="文本框 22">
            <a:extLst>
              <a:ext uri="{FF2B5EF4-FFF2-40B4-BE49-F238E27FC236}">
                <a16:creationId xmlns:a16="http://schemas.microsoft.com/office/drawing/2014/main" id="{056FCBD9-C787-470D-B3DA-B9A6A51A4E7C}"/>
              </a:ext>
            </a:extLst>
          </p:cNvPr>
          <p:cNvSpPr txBox="1"/>
          <p:nvPr/>
        </p:nvSpPr>
        <p:spPr>
          <a:xfrm>
            <a:off x="1181101" y="448128"/>
            <a:ext cx="1659429" cy="523220"/>
          </a:xfrm>
          <a:prstGeom prst="rect">
            <a:avLst/>
          </a:prstGeom>
          <a:noFill/>
        </p:spPr>
        <p:txBody>
          <a:bodyPr wrap="none" rtlCol="0">
            <a:spAutoFit/>
          </a:bodyPr>
          <a:lstStyle/>
          <a:p>
            <a:r>
              <a:rPr lang="zh-CN" altLang="en-US" sz="2800" b="1" dirty="0">
                <a:cs typeface="+mn-ea"/>
                <a:sym typeface="+mn-lt"/>
              </a:rPr>
              <a:t>课堂导入</a:t>
            </a:r>
          </a:p>
        </p:txBody>
      </p:sp>
    </p:spTree>
    <p:extLst>
      <p:ext uri="{BB962C8B-B14F-4D97-AF65-F5344CB8AC3E}">
        <p14:creationId xmlns:p14="http://schemas.microsoft.com/office/powerpoint/2010/main" val="3969768365"/>
      </p:ext>
    </p:extLst>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3232632" y="1887063"/>
            <a:ext cx="5791200" cy="39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defTabSz="1219170">
              <a:lnSpc>
                <a:spcPct val="80000"/>
              </a:lnSpc>
              <a:spcBef>
                <a:spcPct val="20000"/>
              </a:spcBef>
            </a:pPr>
            <a:r>
              <a:rPr lang="zh-CN" altLang="en-US" sz="2400" kern="0" dirty="0">
                <a:solidFill>
                  <a:srgbClr val="000000"/>
                </a:solidFill>
                <a:latin typeface="+mn-lt"/>
                <a:ea typeface="+mn-ea"/>
                <a:cs typeface="+mn-ea"/>
                <a:sym typeface="+mn-lt"/>
              </a:rPr>
              <a:t>用电压表、电流表间接测电阻 </a:t>
            </a:r>
          </a:p>
        </p:txBody>
      </p:sp>
      <p:sp>
        <p:nvSpPr>
          <p:cNvPr id="10" name="Rectangle 2"/>
          <p:cNvSpPr>
            <a:spLocks noChangeArrowheads="1"/>
          </p:cNvSpPr>
          <p:nvPr/>
        </p:nvSpPr>
        <p:spPr bwMode="auto">
          <a:xfrm>
            <a:off x="897655" y="1788573"/>
            <a:ext cx="1911349" cy="461665"/>
          </a:xfrm>
          <a:prstGeom prst="rect">
            <a:avLst/>
          </a:prstGeom>
          <a:solidFill>
            <a:srgbClr val="E84C22"/>
          </a:solidFill>
          <a:ln w="19050">
            <a:noFill/>
            <a:miter lim="800000"/>
            <a:headEnd/>
            <a:tailEnd/>
          </a:ln>
        </p:spPr>
        <p:txBody>
          <a:bodyPr>
            <a:spAutoFit/>
          </a:bodyPr>
          <a:lstStyle/>
          <a:p>
            <a:pPr algn="ctr" defTabSz="1219170"/>
            <a:r>
              <a:rPr lang="zh-CN" altLang="en-US" sz="2400" kern="0" dirty="0">
                <a:solidFill>
                  <a:schemeClr val="bg1"/>
                </a:solidFill>
                <a:cs typeface="+mn-ea"/>
                <a:sym typeface="+mn-lt"/>
              </a:rPr>
              <a:t>实验目的</a:t>
            </a:r>
            <a:endParaRPr lang="en-US" altLang="zh-CN" sz="2400" kern="0" dirty="0">
              <a:solidFill>
                <a:schemeClr val="bg1"/>
              </a:solidFill>
              <a:cs typeface="+mn-ea"/>
              <a:sym typeface="+mn-lt"/>
            </a:endParaRPr>
          </a:p>
        </p:txBody>
      </p:sp>
      <p:sp>
        <p:nvSpPr>
          <p:cNvPr id="11" name="Rectangle 2"/>
          <p:cNvSpPr>
            <a:spLocks noChangeArrowheads="1"/>
          </p:cNvSpPr>
          <p:nvPr/>
        </p:nvSpPr>
        <p:spPr bwMode="auto">
          <a:xfrm>
            <a:off x="908008" y="2889069"/>
            <a:ext cx="1911349" cy="461665"/>
          </a:xfrm>
          <a:prstGeom prst="rect">
            <a:avLst/>
          </a:prstGeom>
          <a:solidFill>
            <a:srgbClr val="E84C22"/>
          </a:solidFill>
          <a:ln w="19050">
            <a:noFill/>
            <a:miter lim="800000"/>
            <a:headEnd/>
            <a:tailEnd/>
          </a:ln>
        </p:spPr>
        <p:txBody>
          <a:bodyPr>
            <a:spAutoFit/>
          </a:bodyPr>
          <a:lstStyle/>
          <a:p>
            <a:pPr algn="ctr" defTabSz="1219170"/>
            <a:r>
              <a:rPr lang="zh-CN" altLang="en-US" sz="2400" kern="0" dirty="0">
                <a:solidFill>
                  <a:schemeClr val="bg1"/>
                </a:solidFill>
                <a:cs typeface="+mn-ea"/>
                <a:sym typeface="+mn-lt"/>
              </a:rPr>
              <a:t>实验原理</a:t>
            </a:r>
            <a:endParaRPr lang="en-US" altLang="zh-CN" sz="2400" kern="0" dirty="0">
              <a:solidFill>
                <a:schemeClr val="bg1"/>
              </a:solidFill>
              <a:cs typeface="+mn-ea"/>
              <a:sym typeface="+mn-lt"/>
            </a:endParaRPr>
          </a:p>
        </p:txBody>
      </p:sp>
      <p:grpSp>
        <p:nvGrpSpPr>
          <p:cNvPr id="12" name="Group 29"/>
          <p:cNvGrpSpPr>
            <a:grpSpLocks/>
          </p:cNvGrpSpPr>
          <p:nvPr/>
        </p:nvGrpSpPr>
        <p:grpSpPr bwMode="auto">
          <a:xfrm>
            <a:off x="3232632" y="2778106"/>
            <a:ext cx="1113125" cy="641682"/>
            <a:chOff x="408" y="3829"/>
            <a:chExt cx="680" cy="294"/>
          </a:xfrm>
        </p:grpSpPr>
        <p:sp>
          <p:nvSpPr>
            <p:cNvPr id="13" name="Rectangle 30"/>
            <p:cNvSpPr>
              <a:spLocks noChangeArrowheads="1"/>
            </p:cNvSpPr>
            <p:nvPr/>
          </p:nvSpPr>
          <p:spPr bwMode="auto">
            <a:xfrm>
              <a:off x="408" y="3945"/>
              <a:ext cx="680"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r>
                <a:rPr lang="en-US" altLang="zh-CN" sz="2400" b="1" i="1" kern="0" dirty="0">
                  <a:solidFill>
                    <a:sysClr val="windowText" lastClr="000000"/>
                  </a:solidFill>
                  <a:cs typeface="+mn-ea"/>
                  <a:sym typeface="+mn-lt"/>
                </a:rPr>
                <a:t>R </a:t>
              </a:r>
              <a:r>
                <a:rPr lang="en-US" altLang="zh-CN" sz="2400" b="1" kern="0" dirty="0">
                  <a:solidFill>
                    <a:sysClr val="windowText" lastClr="000000"/>
                  </a:solidFill>
                  <a:cs typeface="+mn-ea"/>
                  <a:sym typeface="+mn-lt"/>
                </a:rPr>
                <a:t>=</a:t>
              </a:r>
            </a:p>
          </p:txBody>
        </p:sp>
        <p:sp>
          <p:nvSpPr>
            <p:cNvPr id="14" name="Rectangle 31"/>
            <p:cNvSpPr>
              <a:spLocks noChangeArrowheads="1"/>
            </p:cNvSpPr>
            <p:nvPr/>
          </p:nvSpPr>
          <p:spPr bwMode="auto">
            <a:xfrm>
              <a:off x="798" y="3829"/>
              <a:ext cx="193"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US" altLang="zh-CN" sz="2400" b="1" i="1" kern="0" dirty="0">
                  <a:solidFill>
                    <a:sysClr val="windowText" lastClr="000000"/>
                  </a:solidFill>
                  <a:cs typeface="+mn-ea"/>
                  <a:sym typeface="+mn-lt"/>
                </a:rPr>
                <a:t>U</a:t>
              </a:r>
            </a:p>
            <a:p>
              <a:pPr defTabSz="1219170"/>
              <a:r>
                <a:rPr lang="en-US" altLang="zh-CN" sz="2400" b="1" i="1" kern="0" dirty="0">
                  <a:solidFill>
                    <a:sysClr val="windowText" lastClr="000000"/>
                  </a:solidFill>
                  <a:cs typeface="+mn-ea"/>
                  <a:sym typeface="+mn-lt"/>
                </a:rPr>
                <a:t>I</a:t>
              </a:r>
            </a:p>
          </p:txBody>
        </p:sp>
        <p:sp>
          <p:nvSpPr>
            <p:cNvPr id="15" name="Line 32"/>
            <p:cNvSpPr>
              <a:spLocks noChangeShapeType="1"/>
            </p:cNvSpPr>
            <p:nvPr/>
          </p:nvSpPr>
          <p:spPr bwMode="auto">
            <a:xfrm>
              <a:off x="790" y="4035"/>
              <a:ext cx="27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zh-CN" altLang="en-US" kern="0">
                <a:solidFill>
                  <a:sysClr val="windowText" lastClr="000000"/>
                </a:solidFill>
                <a:cs typeface="+mn-ea"/>
                <a:sym typeface="+mn-lt"/>
              </a:endParaRPr>
            </a:p>
          </p:txBody>
        </p:sp>
      </p:grpSp>
      <p:sp>
        <p:nvSpPr>
          <p:cNvPr id="30" name="Rectangle 2"/>
          <p:cNvSpPr>
            <a:spLocks noChangeArrowheads="1"/>
          </p:cNvSpPr>
          <p:nvPr/>
        </p:nvSpPr>
        <p:spPr bwMode="auto">
          <a:xfrm>
            <a:off x="891660" y="3998464"/>
            <a:ext cx="1927699" cy="461665"/>
          </a:xfrm>
          <a:prstGeom prst="rect">
            <a:avLst/>
          </a:prstGeom>
          <a:solidFill>
            <a:srgbClr val="E84C22"/>
          </a:solidFill>
          <a:ln w="19050">
            <a:noFill/>
            <a:miter lim="800000"/>
            <a:headEnd/>
            <a:tailEnd/>
          </a:ln>
        </p:spPr>
        <p:txBody>
          <a:bodyPr wrap="square">
            <a:spAutoFit/>
          </a:bodyPr>
          <a:lstStyle/>
          <a:p>
            <a:pPr algn="ctr" defTabSz="1219170"/>
            <a:r>
              <a:rPr lang="zh-CN" altLang="en-US" sz="2400" kern="0" dirty="0">
                <a:solidFill>
                  <a:schemeClr val="bg1"/>
                </a:solidFill>
                <a:cs typeface="+mn-ea"/>
                <a:sym typeface="+mn-lt"/>
              </a:rPr>
              <a:t>测量的量</a:t>
            </a:r>
            <a:endParaRPr lang="en-US" altLang="zh-CN" sz="2400" kern="0" dirty="0">
              <a:solidFill>
                <a:schemeClr val="bg1"/>
              </a:solidFill>
              <a:cs typeface="+mn-ea"/>
              <a:sym typeface="+mn-lt"/>
            </a:endParaRPr>
          </a:p>
        </p:txBody>
      </p:sp>
      <p:sp>
        <p:nvSpPr>
          <p:cNvPr id="2" name="矩形 1"/>
          <p:cNvSpPr/>
          <p:nvPr/>
        </p:nvSpPr>
        <p:spPr>
          <a:xfrm>
            <a:off x="3232632" y="3953287"/>
            <a:ext cx="2818400" cy="461665"/>
          </a:xfrm>
          <a:prstGeom prst="rect">
            <a:avLst/>
          </a:prstGeom>
        </p:spPr>
        <p:txBody>
          <a:bodyPr wrap="none">
            <a:spAutoFit/>
          </a:bodyPr>
          <a:lstStyle/>
          <a:p>
            <a:pPr defTabSz="1219170"/>
            <a:r>
              <a:rPr lang="en-US" altLang="zh-CN" sz="2400" kern="0" dirty="0">
                <a:solidFill>
                  <a:sysClr val="windowText" lastClr="000000"/>
                </a:solidFill>
                <a:cs typeface="+mn-ea"/>
                <a:sym typeface="+mn-lt"/>
              </a:rPr>
              <a:t>1.</a:t>
            </a:r>
            <a:r>
              <a:rPr lang="zh-CN" altLang="en-US" sz="2400" kern="0" dirty="0">
                <a:solidFill>
                  <a:sysClr val="windowText" lastClr="000000"/>
                </a:solidFill>
                <a:cs typeface="+mn-ea"/>
                <a:sym typeface="+mn-lt"/>
              </a:rPr>
              <a:t>导体两端的电压</a:t>
            </a:r>
            <a:r>
              <a:rPr lang="en-US" altLang="zh-CN" sz="2400" kern="0" dirty="0">
                <a:solidFill>
                  <a:sysClr val="windowText" lastClr="000000"/>
                </a:solidFill>
                <a:cs typeface="+mn-ea"/>
                <a:sym typeface="+mn-lt"/>
              </a:rPr>
              <a:t>U</a:t>
            </a:r>
          </a:p>
        </p:txBody>
      </p:sp>
      <p:sp>
        <p:nvSpPr>
          <p:cNvPr id="4" name="矩形 3"/>
          <p:cNvSpPr/>
          <p:nvPr/>
        </p:nvSpPr>
        <p:spPr>
          <a:xfrm>
            <a:off x="3232632" y="4701963"/>
            <a:ext cx="2372765" cy="461665"/>
          </a:xfrm>
          <a:prstGeom prst="rect">
            <a:avLst/>
          </a:prstGeom>
        </p:spPr>
        <p:txBody>
          <a:bodyPr wrap="none">
            <a:spAutoFit/>
          </a:bodyPr>
          <a:lstStyle/>
          <a:p>
            <a:pPr defTabSz="1219170"/>
            <a:r>
              <a:rPr lang="en-US" altLang="zh-CN" sz="2400" kern="0" dirty="0">
                <a:solidFill>
                  <a:sysClr val="windowText" lastClr="000000"/>
                </a:solidFill>
                <a:cs typeface="+mn-ea"/>
                <a:sym typeface="+mn-lt"/>
              </a:rPr>
              <a:t>2.</a:t>
            </a:r>
            <a:r>
              <a:rPr lang="zh-CN" altLang="en-US" sz="2400" kern="0" dirty="0">
                <a:solidFill>
                  <a:sysClr val="windowText" lastClr="000000"/>
                </a:solidFill>
                <a:cs typeface="+mn-ea"/>
                <a:sym typeface="+mn-lt"/>
              </a:rPr>
              <a:t>电路中的电流</a:t>
            </a:r>
            <a:r>
              <a:rPr lang="en-US" altLang="zh-CN" sz="2400" kern="0" dirty="0">
                <a:solidFill>
                  <a:sysClr val="windowText" lastClr="000000"/>
                </a:solidFill>
                <a:cs typeface="+mn-ea"/>
                <a:sym typeface="+mn-lt"/>
              </a:rPr>
              <a:t>I</a:t>
            </a:r>
          </a:p>
        </p:txBody>
      </p:sp>
      <p:sp>
        <p:nvSpPr>
          <p:cNvPr id="18" name="文本框 17">
            <a:extLst>
              <a:ext uri="{FF2B5EF4-FFF2-40B4-BE49-F238E27FC236}">
                <a16:creationId xmlns:a16="http://schemas.microsoft.com/office/drawing/2014/main" id="{6CB533CC-66EE-4093-B3A6-88C428E34719}"/>
              </a:ext>
            </a:extLst>
          </p:cNvPr>
          <p:cNvSpPr txBox="1"/>
          <p:nvPr/>
        </p:nvSpPr>
        <p:spPr>
          <a:xfrm>
            <a:off x="1181101" y="448128"/>
            <a:ext cx="4240263" cy="523220"/>
          </a:xfrm>
          <a:prstGeom prst="rect">
            <a:avLst/>
          </a:prstGeom>
          <a:noFill/>
        </p:spPr>
        <p:txBody>
          <a:bodyPr wrap="none" rtlCol="0">
            <a:spAutoFit/>
          </a:bodyPr>
          <a:lstStyle/>
          <a:p>
            <a:r>
              <a:rPr lang="zh-CN" altLang="en-US" sz="2800" b="1" dirty="0">
                <a:cs typeface="+mn-ea"/>
                <a:sym typeface="+mn-lt"/>
              </a:rPr>
              <a:t>一、实验：伏安法测电阻</a:t>
            </a:r>
          </a:p>
        </p:txBody>
      </p:sp>
    </p:spTree>
    <p:extLst>
      <p:ext uri="{BB962C8B-B14F-4D97-AF65-F5344CB8AC3E}">
        <p14:creationId xmlns:p14="http://schemas.microsoft.com/office/powerpoint/2010/main" val="2058676635"/>
      </p:ext>
    </p:extLst>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30" grpId="0" animBg="1"/>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noChangeAspect="1"/>
          </p:cNvGrpSpPr>
          <p:nvPr/>
        </p:nvGrpSpPr>
        <p:grpSpPr bwMode="auto">
          <a:xfrm>
            <a:off x="1908323" y="2233957"/>
            <a:ext cx="8150077" cy="3715989"/>
            <a:chOff x="-38" y="-179"/>
            <a:chExt cx="6087" cy="2223"/>
          </a:xfrm>
        </p:grpSpPr>
        <p:pic>
          <p:nvPicPr>
            <p:cNvPr id="9" name="Picture 14" descr="H:\2\人教教参资源\九\图\蓄电池.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4" y="-179"/>
              <a:ext cx="1229" cy="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H:\2\人教教参资源\九\图\铡刀开关.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4" y="-143"/>
              <a:ext cx="1015"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2\人教教参资源\九\图\电流表.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1" y="970"/>
              <a:ext cx="907" cy="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H:\2\人教教参资源\九\图\电压表.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 y="932"/>
              <a:ext cx="1093" cy="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7" descr="导线.jpg"/>
            <p:cNvPicPr>
              <a:picLocks noChangeAspect="1" noChangeArrowheads="1"/>
            </p:cNvPicPr>
            <p:nvPr/>
          </p:nvPicPr>
          <p:blipFill>
            <a:blip r:embed="rId6">
              <a:clrChange>
                <a:clrFrom>
                  <a:srgbClr val="FFFFFF"/>
                </a:clrFrom>
                <a:clrTo>
                  <a:srgbClr val="FFFFFF">
                    <a:alpha val="0"/>
                  </a:srgbClr>
                </a:clrTo>
              </a:clrChange>
              <a:lum bright="30000" contrast="30000"/>
              <a:extLst>
                <a:ext uri="{28A0092B-C50C-407E-A947-70E740481C1C}">
                  <a14:useLocalDpi xmlns:a14="http://schemas.microsoft.com/office/drawing/2010/main" val="0"/>
                </a:ext>
              </a:extLst>
            </a:blip>
            <a:srcRect t="15977" b="12196"/>
            <a:stretch>
              <a:fillRect/>
            </a:stretch>
          </p:blipFill>
          <p:spPr bwMode="auto">
            <a:xfrm rot="5400000">
              <a:off x="3671" y="156"/>
              <a:ext cx="703" cy="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H:\2\人教教参资源\九\图\电阻3.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80" y="1365"/>
              <a:ext cx="1180"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无标题"/>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1" y="1190"/>
              <a:ext cx="1608" cy="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13"/>
          <p:cNvSpPr>
            <a:spLocks noChangeArrowheads="1"/>
          </p:cNvSpPr>
          <p:nvPr/>
        </p:nvSpPr>
        <p:spPr bwMode="auto">
          <a:xfrm>
            <a:off x="751579" y="1130300"/>
            <a:ext cx="11014973" cy="58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lnSpc>
                <a:spcPct val="150000"/>
              </a:lnSpc>
            </a:pPr>
            <a:r>
              <a:rPr lang="zh-CN" altLang="en-US" sz="2400" kern="0" dirty="0">
                <a:solidFill>
                  <a:srgbClr val="000000"/>
                </a:solidFill>
                <a:cs typeface="+mn-ea"/>
                <a:sym typeface="+mn-lt"/>
              </a:rPr>
              <a:t>电源、电压表、电流表、滑动变阻器、开关、导线、待测电阻。</a:t>
            </a:r>
          </a:p>
        </p:txBody>
      </p:sp>
      <p:sp>
        <p:nvSpPr>
          <p:cNvPr id="18" name="文本框 17">
            <a:extLst>
              <a:ext uri="{FF2B5EF4-FFF2-40B4-BE49-F238E27FC236}">
                <a16:creationId xmlns:a16="http://schemas.microsoft.com/office/drawing/2014/main" id="{EE5584F4-148C-4A32-8BA7-70E00BA3CFCF}"/>
              </a:ext>
            </a:extLst>
          </p:cNvPr>
          <p:cNvSpPr txBox="1"/>
          <p:nvPr/>
        </p:nvSpPr>
        <p:spPr>
          <a:xfrm>
            <a:off x="1181101" y="448128"/>
            <a:ext cx="1659429" cy="523220"/>
          </a:xfrm>
          <a:prstGeom prst="rect">
            <a:avLst/>
          </a:prstGeom>
          <a:noFill/>
        </p:spPr>
        <p:txBody>
          <a:bodyPr wrap="none" rtlCol="0">
            <a:spAutoFit/>
          </a:bodyPr>
          <a:lstStyle/>
          <a:p>
            <a:r>
              <a:rPr lang="zh-CN" altLang="en-US" sz="2800" b="1" dirty="0">
                <a:cs typeface="+mn-ea"/>
                <a:sym typeface="+mn-lt"/>
              </a:rPr>
              <a:t>实验器材</a:t>
            </a:r>
          </a:p>
        </p:txBody>
      </p:sp>
    </p:spTree>
    <p:extLst>
      <p:ext uri="{BB962C8B-B14F-4D97-AF65-F5344CB8AC3E}">
        <p14:creationId xmlns:p14="http://schemas.microsoft.com/office/powerpoint/2010/main" val="4244843735"/>
      </p:ext>
    </p:extLst>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7560362" y="1148129"/>
            <a:ext cx="3408547" cy="2401417"/>
            <a:chOff x="590550" y="1468438"/>
            <a:chExt cx="2970213" cy="2528971"/>
          </a:xfrm>
        </p:grpSpPr>
        <p:sp>
          <p:nvSpPr>
            <p:cNvPr id="3" name="Rectangle 3"/>
            <p:cNvSpPr>
              <a:spLocks noChangeArrowheads="1"/>
            </p:cNvSpPr>
            <p:nvPr/>
          </p:nvSpPr>
          <p:spPr bwMode="auto">
            <a:xfrm>
              <a:off x="830353" y="1711231"/>
              <a:ext cx="2516409" cy="12938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1219170"/>
              <a:endParaRPr lang="zh-CN" altLang="en-US" kern="0">
                <a:solidFill>
                  <a:sysClr val="windowText" lastClr="000000"/>
                </a:solidFill>
                <a:cs typeface="+mn-ea"/>
                <a:sym typeface="+mn-lt"/>
              </a:endParaRPr>
            </a:p>
          </p:txBody>
        </p:sp>
        <p:grpSp>
          <p:nvGrpSpPr>
            <p:cNvPr id="4" name="Group 4"/>
            <p:cNvGrpSpPr>
              <a:grpSpLocks/>
            </p:cNvGrpSpPr>
            <p:nvPr/>
          </p:nvGrpSpPr>
          <p:grpSpPr bwMode="auto">
            <a:xfrm>
              <a:off x="1668144" y="1468438"/>
              <a:ext cx="119901" cy="484078"/>
              <a:chOff x="0" y="0"/>
              <a:chExt cx="85" cy="340"/>
            </a:xfrm>
          </p:grpSpPr>
          <p:sp>
            <p:nvSpPr>
              <p:cNvPr id="28" name="Rectangle 19"/>
              <p:cNvSpPr>
                <a:spLocks noChangeArrowheads="1"/>
              </p:cNvSpPr>
              <p:nvPr/>
            </p:nvSpPr>
            <p:spPr bwMode="auto">
              <a:xfrm>
                <a:off x="0" y="113"/>
                <a:ext cx="85"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1219170"/>
                <a:endParaRPr lang="zh-CN" altLang="en-US" kern="0">
                  <a:solidFill>
                    <a:sysClr val="windowText" lastClr="000000"/>
                  </a:solidFill>
                  <a:cs typeface="+mn-ea"/>
                  <a:sym typeface="+mn-lt"/>
                </a:endParaRPr>
              </a:p>
            </p:txBody>
          </p:sp>
          <p:sp>
            <p:nvSpPr>
              <p:cNvPr id="29" name="Line 20"/>
              <p:cNvSpPr>
                <a:spLocks noChangeShapeType="1"/>
              </p:cNvSpPr>
              <p:nvPr/>
            </p:nvSpPr>
            <p:spPr bwMode="auto">
              <a:xfrm>
                <a:off x="78" y="0"/>
                <a:ext cx="0" cy="3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zh-CN" altLang="en-US" kern="0">
                  <a:solidFill>
                    <a:sysClr val="windowText" lastClr="000000"/>
                  </a:solidFill>
                  <a:cs typeface="+mn-ea"/>
                  <a:sym typeface="+mn-lt"/>
                </a:endParaRPr>
              </a:p>
            </p:txBody>
          </p:sp>
          <p:sp>
            <p:nvSpPr>
              <p:cNvPr id="30" name="Line 21"/>
              <p:cNvSpPr>
                <a:spLocks noChangeShapeType="1"/>
              </p:cNvSpPr>
              <p:nvPr/>
            </p:nvSpPr>
            <p:spPr bwMode="auto">
              <a:xfrm>
                <a:off x="8" y="85"/>
                <a:ext cx="0" cy="1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zh-CN" altLang="en-US" kern="0">
                  <a:solidFill>
                    <a:sysClr val="windowText" lastClr="000000"/>
                  </a:solidFill>
                  <a:cs typeface="+mn-ea"/>
                  <a:sym typeface="+mn-lt"/>
                </a:endParaRPr>
              </a:p>
            </p:txBody>
          </p:sp>
        </p:grpSp>
        <p:grpSp>
          <p:nvGrpSpPr>
            <p:cNvPr id="5" name="Group 8"/>
            <p:cNvGrpSpPr>
              <a:grpSpLocks/>
            </p:cNvGrpSpPr>
            <p:nvPr/>
          </p:nvGrpSpPr>
          <p:grpSpPr bwMode="auto">
            <a:xfrm>
              <a:off x="2587893" y="1589081"/>
              <a:ext cx="399165" cy="242793"/>
              <a:chOff x="0" y="0"/>
              <a:chExt cx="256" cy="142"/>
            </a:xfrm>
          </p:grpSpPr>
          <p:sp>
            <p:nvSpPr>
              <p:cNvPr id="25" name="Rectangle 15"/>
              <p:cNvSpPr>
                <a:spLocks noChangeArrowheads="1"/>
              </p:cNvSpPr>
              <p:nvPr/>
            </p:nvSpPr>
            <p:spPr bwMode="auto">
              <a:xfrm>
                <a:off x="29" y="0"/>
                <a:ext cx="226" cy="1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1219170"/>
                <a:endParaRPr lang="zh-CN" altLang="en-US" kern="0">
                  <a:solidFill>
                    <a:sysClr val="windowText" lastClr="000000"/>
                  </a:solidFill>
                  <a:cs typeface="+mn-ea"/>
                  <a:sym typeface="+mn-lt"/>
                </a:endParaRPr>
              </a:p>
            </p:txBody>
          </p:sp>
          <p:sp>
            <p:nvSpPr>
              <p:cNvPr id="26" name="Line 16"/>
              <p:cNvSpPr>
                <a:spLocks noChangeShapeType="1"/>
              </p:cNvSpPr>
              <p:nvPr/>
            </p:nvSpPr>
            <p:spPr bwMode="auto">
              <a:xfrm flipV="1">
                <a:off x="29" y="0"/>
                <a:ext cx="227" cy="8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zh-CN" altLang="en-US" kern="0">
                  <a:solidFill>
                    <a:sysClr val="windowText" lastClr="000000"/>
                  </a:solidFill>
                  <a:cs typeface="+mn-ea"/>
                  <a:sym typeface="+mn-lt"/>
                </a:endParaRPr>
              </a:p>
            </p:txBody>
          </p:sp>
          <p:sp>
            <p:nvSpPr>
              <p:cNvPr id="27" name="Oval 17"/>
              <p:cNvSpPr>
                <a:spLocks noChangeArrowheads="1"/>
              </p:cNvSpPr>
              <p:nvPr/>
            </p:nvSpPr>
            <p:spPr bwMode="auto">
              <a:xfrm>
                <a:off x="0" y="57"/>
                <a:ext cx="57" cy="56"/>
              </a:xfrm>
              <a:prstGeom prst="ellipse">
                <a:avLst/>
              </a:prstGeom>
              <a:solidFill>
                <a:srgbClr val="FFFFFF"/>
              </a:solidFill>
              <a:ln w="28575">
                <a:solidFill>
                  <a:schemeClr val="tx1"/>
                </a:solidFill>
                <a:round/>
                <a:headEnd/>
                <a:tailEnd/>
              </a:ln>
            </p:spPr>
            <p:txBody>
              <a:bodyPr wrap="none" anchor="ctr"/>
              <a:lstStyle/>
              <a:p>
                <a:pPr defTabSz="1219170"/>
                <a:endParaRPr lang="zh-CN" altLang="en-US" kern="0">
                  <a:solidFill>
                    <a:sysClr val="windowText" lastClr="000000"/>
                  </a:solidFill>
                  <a:cs typeface="+mn-ea"/>
                  <a:sym typeface="+mn-lt"/>
                </a:endParaRPr>
              </a:p>
            </p:txBody>
          </p:sp>
        </p:grpSp>
        <p:sp>
          <p:nvSpPr>
            <p:cNvPr id="6" name="Rectangle 178"/>
            <p:cNvSpPr>
              <a:spLocks noChangeArrowheads="1"/>
            </p:cNvSpPr>
            <p:nvPr/>
          </p:nvSpPr>
          <p:spPr bwMode="auto">
            <a:xfrm>
              <a:off x="1322100" y="2922181"/>
              <a:ext cx="555492" cy="171916"/>
            </a:xfrm>
            <a:prstGeom prst="rect">
              <a:avLst/>
            </a:prstGeom>
            <a:solidFill>
              <a:srgbClr val="FFFFFF"/>
            </a:solidFill>
            <a:ln w="28575">
              <a:solidFill>
                <a:schemeClr val="tx1"/>
              </a:solidFill>
              <a:miter lim="800000"/>
              <a:headEnd/>
              <a:tailEnd/>
            </a:ln>
          </p:spPr>
          <p:txBody>
            <a:bodyPr wrap="none" anchor="ctr"/>
            <a:lstStyle/>
            <a:p>
              <a:pPr defTabSz="1219170"/>
              <a:endParaRPr lang="zh-CN" altLang="en-US" kern="0">
                <a:solidFill>
                  <a:sysClr val="windowText" lastClr="000000"/>
                </a:solidFill>
                <a:cs typeface="+mn-ea"/>
                <a:sym typeface="+mn-lt"/>
              </a:endParaRPr>
            </a:p>
          </p:txBody>
        </p:sp>
        <p:grpSp>
          <p:nvGrpSpPr>
            <p:cNvPr id="7" name="Group 13"/>
            <p:cNvGrpSpPr>
              <a:grpSpLocks/>
            </p:cNvGrpSpPr>
            <p:nvPr/>
          </p:nvGrpSpPr>
          <p:grpSpPr bwMode="auto">
            <a:xfrm>
              <a:off x="2656191" y="2623591"/>
              <a:ext cx="904572" cy="470506"/>
              <a:chOff x="0" y="0"/>
              <a:chExt cx="726" cy="363"/>
            </a:xfrm>
          </p:grpSpPr>
          <p:sp>
            <p:nvSpPr>
              <p:cNvPr id="21" name="Rectangle 181"/>
              <p:cNvSpPr>
                <a:spLocks noChangeArrowheads="1"/>
              </p:cNvSpPr>
              <p:nvPr/>
            </p:nvSpPr>
            <p:spPr bwMode="auto">
              <a:xfrm>
                <a:off x="0" y="0"/>
                <a:ext cx="726" cy="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1219170"/>
                <a:endParaRPr lang="zh-CN" altLang="en-US" kern="0">
                  <a:solidFill>
                    <a:sysClr val="windowText" lastClr="000000"/>
                  </a:solidFill>
                  <a:cs typeface="+mn-ea"/>
                  <a:sym typeface="+mn-lt"/>
                </a:endParaRPr>
              </a:p>
            </p:txBody>
          </p:sp>
          <p:sp>
            <p:nvSpPr>
              <p:cNvPr id="22" name="Line 182"/>
              <p:cNvSpPr>
                <a:spLocks noChangeShapeType="1"/>
              </p:cNvSpPr>
              <p:nvPr/>
            </p:nvSpPr>
            <p:spPr bwMode="auto">
              <a:xfrm>
                <a:off x="227" y="0"/>
                <a:ext cx="31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zh-CN" altLang="en-US" kern="0">
                  <a:solidFill>
                    <a:sysClr val="windowText" lastClr="000000"/>
                  </a:solidFill>
                  <a:cs typeface="+mn-ea"/>
                  <a:sym typeface="+mn-lt"/>
                </a:endParaRPr>
              </a:p>
            </p:txBody>
          </p:sp>
          <p:sp>
            <p:nvSpPr>
              <p:cNvPr id="23" name="Line 183"/>
              <p:cNvSpPr>
                <a:spLocks noChangeShapeType="1"/>
              </p:cNvSpPr>
              <p:nvPr/>
            </p:nvSpPr>
            <p:spPr bwMode="auto">
              <a:xfrm>
                <a:off x="227" y="0"/>
                <a:ext cx="0" cy="227"/>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pPr defTabSz="1219170"/>
                <a:endParaRPr lang="zh-CN" altLang="en-US" kern="0">
                  <a:solidFill>
                    <a:sysClr val="windowText" lastClr="000000"/>
                  </a:solidFill>
                  <a:cs typeface="+mn-ea"/>
                  <a:sym typeface="+mn-lt"/>
                </a:endParaRPr>
              </a:p>
            </p:txBody>
          </p:sp>
          <p:sp>
            <p:nvSpPr>
              <p:cNvPr id="24" name="Rectangle 184"/>
              <p:cNvSpPr>
                <a:spLocks noChangeArrowheads="1"/>
              </p:cNvSpPr>
              <p:nvPr/>
            </p:nvSpPr>
            <p:spPr bwMode="auto">
              <a:xfrm>
                <a:off x="0" y="227"/>
                <a:ext cx="453" cy="136"/>
              </a:xfrm>
              <a:prstGeom prst="rect">
                <a:avLst/>
              </a:prstGeom>
              <a:solidFill>
                <a:srgbClr val="FFFFFF"/>
              </a:solidFill>
              <a:ln w="28575">
                <a:solidFill>
                  <a:schemeClr val="tx1"/>
                </a:solidFill>
                <a:miter lim="800000"/>
                <a:headEnd/>
                <a:tailEnd/>
              </a:ln>
            </p:spPr>
            <p:txBody>
              <a:bodyPr wrap="none" anchor="ctr"/>
              <a:lstStyle/>
              <a:p>
                <a:pPr defTabSz="1219170"/>
                <a:endParaRPr lang="zh-CN" altLang="en-US" kern="0">
                  <a:solidFill>
                    <a:sysClr val="windowText" lastClr="000000"/>
                  </a:solidFill>
                  <a:cs typeface="+mn-ea"/>
                  <a:sym typeface="+mn-lt"/>
                </a:endParaRPr>
              </a:p>
            </p:txBody>
          </p:sp>
        </p:grpSp>
        <p:grpSp>
          <p:nvGrpSpPr>
            <p:cNvPr id="8" name="Group 18"/>
            <p:cNvGrpSpPr>
              <a:grpSpLocks/>
            </p:cNvGrpSpPr>
            <p:nvPr/>
          </p:nvGrpSpPr>
          <p:grpSpPr bwMode="auto">
            <a:xfrm>
              <a:off x="590550" y="2005298"/>
              <a:ext cx="440144" cy="485586"/>
              <a:chOff x="0" y="44"/>
              <a:chExt cx="290" cy="322"/>
            </a:xfrm>
          </p:grpSpPr>
          <p:sp>
            <p:nvSpPr>
              <p:cNvPr id="19" name="Oval 197"/>
              <p:cNvSpPr>
                <a:spLocks noChangeArrowheads="1"/>
              </p:cNvSpPr>
              <p:nvPr/>
            </p:nvSpPr>
            <p:spPr bwMode="auto">
              <a:xfrm>
                <a:off x="0" y="57"/>
                <a:ext cx="284" cy="283"/>
              </a:xfrm>
              <a:prstGeom prst="ellipse">
                <a:avLst/>
              </a:prstGeom>
              <a:solidFill>
                <a:srgbClr val="FFFFFF"/>
              </a:solidFill>
              <a:ln w="28575">
                <a:solidFill>
                  <a:schemeClr val="tx1"/>
                </a:solidFill>
                <a:round/>
                <a:headEnd/>
                <a:tailEnd/>
              </a:ln>
            </p:spPr>
            <p:txBody>
              <a:bodyPr wrap="none" anchor="ctr"/>
              <a:lstStyle/>
              <a:p>
                <a:pPr defTabSz="1219170"/>
                <a:endParaRPr lang="zh-CN" altLang="en-US" kern="0">
                  <a:solidFill>
                    <a:sysClr val="windowText" lastClr="000000"/>
                  </a:solidFill>
                  <a:cs typeface="+mn-ea"/>
                  <a:sym typeface="+mn-lt"/>
                </a:endParaRPr>
              </a:p>
            </p:txBody>
          </p:sp>
          <p:sp>
            <p:nvSpPr>
              <p:cNvPr id="20" name="Text Box 198"/>
              <p:cNvSpPr txBox="1">
                <a:spLocks noChangeArrowheads="1"/>
              </p:cNvSpPr>
              <p:nvPr/>
            </p:nvSpPr>
            <p:spPr bwMode="auto">
              <a:xfrm>
                <a:off x="30" y="44"/>
                <a:ext cx="260"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defTabSz="1219170">
                  <a:spcBef>
                    <a:spcPct val="50000"/>
                  </a:spcBef>
                </a:pPr>
                <a:r>
                  <a:rPr lang="en-US" altLang="zh-CN" sz="2400" b="1" kern="0" dirty="0">
                    <a:solidFill>
                      <a:srgbClr val="000000"/>
                    </a:solidFill>
                    <a:latin typeface="+mn-lt"/>
                    <a:ea typeface="+mn-ea"/>
                    <a:cs typeface="+mn-ea"/>
                    <a:sym typeface="+mn-lt"/>
                  </a:rPr>
                  <a:t>A</a:t>
                </a:r>
              </a:p>
            </p:txBody>
          </p:sp>
        </p:grpSp>
        <p:grpSp>
          <p:nvGrpSpPr>
            <p:cNvPr id="9" name="Group 21"/>
            <p:cNvGrpSpPr>
              <a:grpSpLocks/>
            </p:cNvGrpSpPr>
            <p:nvPr/>
          </p:nvGrpSpPr>
          <p:grpSpPr bwMode="auto">
            <a:xfrm flipV="1">
              <a:off x="830353" y="3003615"/>
              <a:ext cx="1478277" cy="766081"/>
              <a:chOff x="0" y="0"/>
              <a:chExt cx="1049" cy="538"/>
            </a:xfrm>
          </p:grpSpPr>
          <p:sp>
            <p:nvSpPr>
              <p:cNvPr id="16" name="Line 7"/>
              <p:cNvSpPr>
                <a:spLocks noChangeShapeType="1"/>
              </p:cNvSpPr>
              <p:nvPr/>
            </p:nvSpPr>
            <p:spPr bwMode="auto">
              <a:xfrm>
                <a:off x="0" y="0"/>
                <a:ext cx="104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zh-CN" altLang="en-US" kern="0">
                  <a:solidFill>
                    <a:sysClr val="windowText" lastClr="000000"/>
                  </a:solidFill>
                  <a:cs typeface="+mn-ea"/>
                  <a:sym typeface="+mn-lt"/>
                </a:endParaRPr>
              </a:p>
            </p:txBody>
          </p:sp>
          <p:sp>
            <p:nvSpPr>
              <p:cNvPr id="17" name="Line 8"/>
              <p:cNvSpPr>
                <a:spLocks noChangeShapeType="1"/>
              </p:cNvSpPr>
              <p:nvPr/>
            </p:nvSpPr>
            <p:spPr bwMode="auto">
              <a:xfrm>
                <a:off x="0" y="0"/>
                <a:ext cx="0" cy="538"/>
              </a:xfrm>
              <a:prstGeom prst="line">
                <a:avLst/>
              </a:prstGeom>
              <a:noFill/>
              <a:ln w="28575">
                <a:solidFill>
                  <a:schemeClr val="tx1"/>
                </a:solidFill>
                <a:round/>
                <a:headEnd/>
                <a:tailEnd type="oval" w="med" len="med"/>
              </a:ln>
              <a:extLst>
                <a:ext uri="{909E8E84-426E-40DD-AFC4-6F175D3DCCD1}">
                  <a14:hiddenFill xmlns:a14="http://schemas.microsoft.com/office/drawing/2010/main">
                    <a:noFill/>
                  </a14:hiddenFill>
                </a:ext>
              </a:extLst>
            </p:spPr>
            <p:txBody>
              <a:bodyPr/>
              <a:lstStyle/>
              <a:p>
                <a:pPr defTabSz="1219170"/>
                <a:endParaRPr lang="zh-CN" altLang="en-US" kern="0">
                  <a:solidFill>
                    <a:sysClr val="windowText" lastClr="000000"/>
                  </a:solidFill>
                  <a:cs typeface="+mn-ea"/>
                  <a:sym typeface="+mn-lt"/>
                </a:endParaRPr>
              </a:p>
            </p:txBody>
          </p:sp>
          <p:sp>
            <p:nvSpPr>
              <p:cNvPr id="18" name="Line 9"/>
              <p:cNvSpPr>
                <a:spLocks noChangeShapeType="1"/>
              </p:cNvSpPr>
              <p:nvPr/>
            </p:nvSpPr>
            <p:spPr bwMode="auto">
              <a:xfrm>
                <a:off x="1049" y="0"/>
                <a:ext cx="0" cy="538"/>
              </a:xfrm>
              <a:prstGeom prst="line">
                <a:avLst/>
              </a:prstGeom>
              <a:noFill/>
              <a:ln w="28575">
                <a:solidFill>
                  <a:schemeClr val="tx1"/>
                </a:solidFill>
                <a:round/>
                <a:headEnd/>
                <a:tailEnd type="oval" w="med" len="med"/>
              </a:ln>
              <a:extLst>
                <a:ext uri="{909E8E84-426E-40DD-AFC4-6F175D3DCCD1}">
                  <a14:hiddenFill xmlns:a14="http://schemas.microsoft.com/office/drawing/2010/main">
                    <a:noFill/>
                  </a14:hiddenFill>
                </a:ext>
              </a:extLst>
            </p:spPr>
            <p:txBody>
              <a:bodyPr/>
              <a:lstStyle/>
              <a:p>
                <a:pPr defTabSz="1219170"/>
                <a:endParaRPr lang="zh-CN" altLang="en-US" kern="0">
                  <a:solidFill>
                    <a:sysClr val="windowText" lastClr="000000"/>
                  </a:solidFill>
                  <a:cs typeface="+mn-ea"/>
                  <a:sym typeface="+mn-lt"/>
                </a:endParaRPr>
              </a:p>
            </p:txBody>
          </p:sp>
        </p:grpSp>
        <p:grpSp>
          <p:nvGrpSpPr>
            <p:cNvPr id="10" name="Group 25"/>
            <p:cNvGrpSpPr>
              <a:grpSpLocks/>
            </p:cNvGrpSpPr>
            <p:nvPr/>
          </p:nvGrpSpPr>
          <p:grpSpPr bwMode="auto">
            <a:xfrm>
              <a:off x="1364596" y="3511823"/>
              <a:ext cx="438627" cy="485586"/>
              <a:chOff x="0" y="-19"/>
              <a:chExt cx="289" cy="322"/>
            </a:xfrm>
          </p:grpSpPr>
          <p:sp>
            <p:nvSpPr>
              <p:cNvPr id="14" name="Oval 190"/>
              <p:cNvSpPr>
                <a:spLocks noChangeArrowheads="1"/>
              </p:cNvSpPr>
              <p:nvPr/>
            </p:nvSpPr>
            <p:spPr bwMode="auto">
              <a:xfrm>
                <a:off x="0" y="16"/>
                <a:ext cx="284" cy="283"/>
              </a:xfrm>
              <a:prstGeom prst="ellipse">
                <a:avLst/>
              </a:prstGeom>
              <a:solidFill>
                <a:srgbClr val="FFFFFF"/>
              </a:solidFill>
              <a:ln w="28575">
                <a:solidFill>
                  <a:schemeClr val="tx1"/>
                </a:solidFill>
                <a:round/>
                <a:headEnd/>
                <a:tailEnd/>
              </a:ln>
            </p:spPr>
            <p:txBody>
              <a:bodyPr wrap="none" anchor="ctr"/>
              <a:lstStyle/>
              <a:p>
                <a:pPr defTabSz="1219170"/>
                <a:endParaRPr lang="zh-CN" altLang="en-US" kern="0">
                  <a:solidFill>
                    <a:sysClr val="windowText" lastClr="000000"/>
                  </a:solidFill>
                  <a:cs typeface="+mn-ea"/>
                  <a:sym typeface="+mn-lt"/>
                </a:endParaRPr>
              </a:p>
            </p:txBody>
          </p:sp>
          <p:sp>
            <p:nvSpPr>
              <p:cNvPr id="15" name="Text Box 191"/>
              <p:cNvSpPr txBox="1">
                <a:spLocks noChangeArrowheads="1"/>
              </p:cNvSpPr>
              <p:nvPr/>
            </p:nvSpPr>
            <p:spPr bwMode="auto">
              <a:xfrm>
                <a:off x="29" y="-19"/>
                <a:ext cx="260"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defTabSz="1219170">
                  <a:spcBef>
                    <a:spcPct val="50000"/>
                  </a:spcBef>
                </a:pPr>
                <a:r>
                  <a:rPr lang="en-US" altLang="zh-CN" sz="2400" b="1" kern="0" dirty="0">
                    <a:solidFill>
                      <a:srgbClr val="000000"/>
                    </a:solidFill>
                    <a:latin typeface="+mn-lt"/>
                    <a:ea typeface="+mn-ea"/>
                    <a:cs typeface="+mn-ea"/>
                    <a:sym typeface="+mn-lt"/>
                  </a:rPr>
                  <a:t>V</a:t>
                </a:r>
              </a:p>
            </p:txBody>
          </p:sp>
        </p:grpSp>
        <p:sp>
          <p:nvSpPr>
            <p:cNvPr id="11" name="Text Box 4"/>
            <p:cNvSpPr txBox="1">
              <a:spLocks noChangeArrowheads="1"/>
            </p:cNvSpPr>
            <p:nvPr/>
          </p:nvSpPr>
          <p:spPr bwMode="auto">
            <a:xfrm>
              <a:off x="1408612" y="2427382"/>
              <a:ext cx="519066" cy="61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defTabSz="1219170">
                <a:spcBef>
                  <a:spcPct val="50000"/>
                </a:spcBef>
              </a:pPr>
              <a:r>
                <a:rPr lang="en-US" altLang="zh-CN" sz="3200" b="1" i="1" kern="0" dirty="0">
                  <a:solidFill>
                    <a:srgbClr val="000000"/>
                  </a:solidFill>
                  <a:latin typeface="+mn-lt"/>
                  <a:ea typeface="+mn-ea"/>
                  <a:cs typeface="+mn-ea"/>
                  <a:sym typeface="+mn-lt"/>
                </a:rPr>
                <a:t>R</a:t>
              </a:r>
            </a:p>
          </p:txBody>
        </p:sp>
        <p:sp>
          <p:nvSpPr>
            <p:cNvPr id="12" name="Text Box 4"/>
            <p:cNvSpPr txBox="1">
              <a:spLocks noChangeArrowheads="1"/>
            </p:cNvSpPr>
            <p:nvPr/>
          </p:nvSpPr>
          <p:spPr bwMode="auto">
            <a:xfrm>
              <a:off x="2709312" y="3205692"/>
              <a:ext cx="766458" cy="51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defTabSz="1219170">
                <a:spcBef>
                  <a:spcPct val="50000"/>
                </a:spcBef>
              </a:pPr>
              <a:r>
                <a:rPr lang="en-US" altLang="zh-CN" sz="2400" b="1" i="1" kern="0" dirty="0">
                  <a:solidFill>
                    <a:srgbClr val="000000"/>
                  </a:solidFill>
                  <a:latin typeface="+mn-lt"/>
                  <a:ea typeface="+mn-ea"/>
                  <a:cs typeface="+mn-ea"/>
                  <a:sym typeface="+mn-lt"/>
                </a:rPr>
                <a:t>R</a:t>
              </a:r>
              <a:r>
                <a:rPr lang="en-US" altLang="zh-CN" sz="3200" b="1" i="1" kern="0" dirty="0">
                  <a:solidFill>
                    <a:srgbClr val="000000"/>
                  </a:solidFill>
                  <a:latin typeface="+mn-lt"/>
                  <a:ea typeface="+mn-ea"/>
                  <a:cs typeface="+mn-ea"/>
                  <a:sym typeface="+mn-lt"/>
                </a:rPr>
                <a:t>'</a:t>
              </a:r>
            </a:p>
          </p:txBody>
        </p:sp>
        <p:sp>
          <p:nvSpPr>
            <p:cNvPr id="13" name="Text Box 116"/>
            <p:cNvSpPr txBox="1">
              <a:spLocks noChangeArrowheads="1"/>
            </p:cNvSpPr>
            <p:nvPr/>
          </p:nvSpPr>
          <p:spPr bwMode="auto">
            <a:xfrm>
              <a:off x="2656191" y="1768535"/>
              <a:ext cx="343009" cy="38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defTabSz="1219170">
                <a:spcBef>
                  <a:spcPct val="50000"/>
                </a:spcBef>
              </a:pPr>
              <a:r>
                <a:rPr lang="en-US" altLang="zh-CN" sz="2400" b="1" kern="0" dirty="0">
                  <a:solidFill>
                    <a:srgbClr val="000000"/>
                  </a:solidFill>
                  <a:latin typeface="+mn-lt"/>
                  <a:ea typeface="+mn-ea"/>
                  <a:cs typeface="+mn-ea"/>
                  <a:sym typeface="+mn-lt"/>
                </a:rPr>
                <a:t>S</a:t>
              </a:r>
              <a:endParaRPr lang="en-US" altLang="zh-CN" sz="2400" b="1" kern="0" baseline="-25000" dirty="0">
                <a:solidFill>
                  <a:srgbClr val="000000"/>
                </a:solidFill>
                <a:latin typeface="+mn-lt"/>
                <a:ea typeface="+mn-ea"/>
                <a:cs typeface="+mn-ea"/>
                <a:sym typeface="+mn-lt"/>
              </a:endParaRPr>
            </a:p>
          </p:txBody>
        </p:sp>
      </p:grpSp>
      <p:sp>
        <p:nvSpPr>
          <p:cNvPr id="32" name="矩形 31"/>
          <p:cNvSpPr/>
          <p:nvPr/>
        </p:nvSpPr>
        <p:spPr>
          <a:xfrm>
            <a:off x="698195" y="1197383"/>
            <a:ext cx="7336385" cy="2710165"/>
          </a:xfrm>
          <a:prstGeom prst="rect">
            <a:avLst/>
          </a:prstGeom>
        </p:spPr>
        <p:txBody>
          <a:bodyPr wrap="square">
            <a:spAutoFit/>
          </a:bodyPr>
          <a:lstStyle/>
          <a:p>
            <a:pPr defTabSz="1219170">
              <a:lnSpc>
                <a:spcPct val="250000"/>
              </a:lnSpc>
            </a:pPr>
            <a:r>
              <a:rPr lang="en-US" altLang="zh-CN" sz="2400" kern="0" dirty="0">
                <a:solidFill>
                  <a:srgbClr val="000000"/>
                </a:solidFill>
                <a:cs typeface="+mn-ea"/>
                <a:sym typeface="+mn-lt"/>
              </a:rPr>
              <a:t>1.</a:t>
            </a:r>
            <a:r>
              <a:rPr lang="zh-CN" altLang="en-US" sz="2400" kern="0" dirty="0">
                <a:solidFill>
                  <a:srgbClr val="000000"/>
                </a:solidFill>
                <a:cs typeface="+mn-ea"/>
                <a:sym typeface="+mn-lt"/>
              </a:rPr>
              <a:t>滑动变阻器的作用：</a:t>
            </a:r>
          </a:p>
          <a:p>
            <a:pPr defTabSz="1219170">
              <a:lnSpc>
                <a:spcPct val="250000"/>
              </a:lnSpc>
            </a:pPr>
            <a:r>
              <a:rPr lang="en-US" altLang="zh-CN" sz="2400" b="1" kern="0" dirty="0">
                <a:solidFill>
                  <a:srgbClr val="000000"/>
                </a:solidFill>
                <a:cs typeface="+mn-ea"/>
                <a:sym typeface="+mn-lt"/>
              </a:rPr>
              <a:t>①</a:t>
            </a:r>
            <a:r>
              <a:rPr lang="zh-CN" altLang="en-US" sz="2400" b="1" u="sng" kern="0" dirty="0">
                <a:solidFill>
                  <a:srgbClr val="000000"/>
                </a:solidFill>
                <a:cs typeface="+mn-ea"/>
                <a:sym typeface="+mn-lt"/>
              </a:rPr>
              <a:t>                                                            </a:t>
            </a:r>
            <a:r>
              <a:rPr lang="zh-CN" altLang="en-US" sz="2400" b="1" kern="0" dirty="0">
                <a:solidFill>
                  <a:srgbClr val="000000"/>
                </a:solidFill>
                <a:cs typeface="+mn-ea"/>
                <a:sym typeface="+mn-lt"/>
              </a:rPr>
              <a:t>；</a:t>
            </a:r>
          </a:p>
          <a:p>
            <a:pPr defTabSz="1219170">
              <a:lnSpc>
                <a:spcPct val="250000"/>
              </a:lnSpc>
            </a:pPr>
            <a:r>
              <a:rPr lang="en-US" altLang="zh-CN" sz="2400" b="1" kern="0" dirty="0">
                <a:solidFill>
                  <a:srgbClr val="000000"/>
                </a:solidFill>
                <a:cs typeface="+mn-ea"/>
                <a:sym typeface="+mn-lt"/>
              </a:rPr>
              <a:t>②</a:t>
            </a:r>
            <a:r>
              <a:rPr lang="zh-CN" altLang="en-US" sz="2400" b="1" u="sng" kern="0" dirty="0">
                <a:solidFill>
                  <a:srgbClr val="000000"/>
                </a:solidFill>
                <a:cs typeface="+mn-ea"/>
                <a:sym typeface="+mn-lt"/>
              </a:rPr>
              <a:t>                          </a:t>
            </a:r>
            <a:r>
              <a:rPr lang="zh-CN" altLang="en-US" sz="2400" b="1" kern="0" dirty="0">
                <a:solidFill>
                  <a:srgbClr val="000000"/>
                </a:solidFill>
                <a:cs typeface="+mn-ea"/>
                <a:sym typeface="+mn-lt"/>
              </a:rPr>
              <a:t>。</a:t>
            </a:r>
            <a:endParaRPr lang="zh-CN" altLang="en-US" sz="2400" kern="0" dirty="0">
              <a:solidFill>
                <a:sysClr val="windowText" lastClr="000000"/>
              </a:solidFill>
              <a:cs typeface="+mn-ea"/>
              <a:sym typeface="+mn-lt"/>
            </a:endParaRPr>
          </a:p>
        </p:txBody>
      </p:sp>
      <p:sp>
        <p:nvSpPr>
          <p:cNvPr id="33" name="Text Box 5"/>
          <p:cNvSpPr txBox="1">
            <a:spLocks noChangeArrowheads="1"/>
          </p:cNvSpPr>
          <p:nvPr/>
        </p:nvSpPr>
        <p:spPr bwMode="auto">
          <a:xfrm>
            <a:off x="1124388" y="2409192"/>
            <a:ext cx="67880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vl2pPr/>
            <a:lvl3pPr/>
            <a:lvl4pPr/>
            <a:lvl5pPr/>
            <a:lvl6pPr/>
            <a:lvl7pPr/>
            <a:lvl8pPr/>
            <a:lvl9pPr/>
          </a:lstStyle>
          <a:p>
            <a:pPr defTabSz="1219170">
              <a:spcBef>
                <a:spcPct val="50000"/>
              </a:spcBef>
            </a:pPr>
            <a:r>
              <a:rPr lang="zh-CN" altLang="en-US" sz="2400" kern="0" dirty="0">
                <a:solidFill>
                  <a:srgbClr val="FF0000"/>
                </a:solidFill>
                <a:cs typeface="+mn-ea"/>
                <a:sym typeface="+mn-lt"/>
              </a:rPr>
              <a:t>改变</a:t>
            </a:r>
            <a:r>
              <a:rPr lang="en-US" altLang="zh-CN" sz="2400" kern="0" dirty="0">
                <a:solidFill>
                  <a:srgbClr val="FF0000"/>
                </a:solidFill>
                <a:cs typeface="+mn-ea"/>
                <a:sym typeface="+mn-lt"/>
              </a:rPr>
              <a:t>R</a:t>
            </a:r>
            <a:r>
              <a:rPr lang="zh-CN" altLang="en-US" sz="2400" kern="0" dirty="0">
                <a:solidFill>
                  <a:srgbClr val="FF0000"/>
                </a:solidFill>
                <a:cs typeface="+mn-ea"/>
                <a:sym typeface="+mn-lt"/>
              </a:rPr>
              <a:t>两端的电压或电路中电流大小</a:t>
            </a:r>
          </a:p>
        </p:txBody>
      </p:sp>
      <p:sp>
        <p:nvSpPr>
          <p:cNvPr id="34" name="Text Box 6"/>
          <p:cNvSpPr txBox="1">
            <a:spLocks noChangeArrowheads="1"/>
          </p:cNvSpPr>
          <p:nvPr/>
        </p:nvSpPr>
        <p:spPr bwMode="auto">
          <a:xfrm>
            <a:off x="1181101" y="3372749"/>
            <a:ext cx="19589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vl2pPr/>
            <a:lvl3pPr/>
            <a:lvl4pPr/>
            <a:lvl5pPr/>
            <a:lvl6pPr/>
            <a:lvl7pPr/>
            <a:lvl8pPr/>
            <a:lvl9pPr/>
          </a:lstStyle>
          <a:p>
            <a:pPr defTabSz="1219170">
              <a:spcBef>
                <a:spcPct val="50000"/>
              </a:spcBef>
            </a:pPr>
            <a:r>
              <a:rPr lang="zh-CN" altLang="en-US" sz="2400" kern="0" dirty="0">
                <a:solidFill>
                  <a:srgbClr val="FF0000"/>
                </a:solidFill>
                <a:cs typeface="+mn-ea"/>
                <a:sym typeface="+mn-lt"/>
              </a:rPr>
              <a:t>保护电路</a:t>
            </a:r>
          </a:p>
        </p:txBody>
      </p:sp>
      <p:sp>
        <p:nvSpPr>
          <p:cNvPr id="35" name="矩形 34"/>
          <p:cNvSpPr/>
          <p:nvPr/>
        </p:nvSpPr>
        <p:spPr>
          <a:xfrm>
            <a:off x="746438" y="4061960"/>
            <a:ext cx="11454852" cy="586507"/>
          </a:xfrm>
          <a:prstGeom prst="rect">
            <a:avLst/>
          </a:prstGeom>
        </p:spPr>
        <p:txBody>
          <a:bodyPr wrap="square">
            <a:spAutoFit/>
          </a:bodyPr>
          <a:lstStyle/>
          <a:p>
            <a:pPr defTabSz="1219170">
              <a:lnSpc>
                <a:spcPct val="150000"/>
              </a:lnSpc>
              <a:spcBef>
                <a:spcPct val="50000"/>
              </a:spcBef>
            </a:pPr>
            <a:r>
              <a:rPr lang="en-US" altLang="zh-CN" sz="2400" kern="0" dirty="0">
                <a:solidFill>
                  <a:srgbClr val="000000"/>
                </a:solidFill>
                <a:cs typeface="+mn-ea"/>
                <a:sym typeface="+mn-lt"/>
              </a:rPr>
              <a:t>2.</a:t>
            </a:r>
            <a:r>
              <a:rPr lang="zh-CN" altLang="en-US" sz="2400" kern="0" dirty="0">
                <a:solidFill>
                  <a:srgbClr val="000000"/>
                </a:solidFill>
                <a:cs typeface="+mn-ea"/>
                <a:sym typeface="+mn-lt"/>
              </a:rPr>
              <a:t>本实验中多次测量的目的是：</a:t>
            </a:r>
            <a:r>
              <a:rPr lang="zh-CN" altLang="en-US" sz="2400" u="sng" kern="0" dirty="0">
                <a:solidFill>
                  <a:srgbClr val="000000"/>
                </a:solidFill>
                <a:cs typeface="+mn-ea"/>
                <a:sym typeface="+mn-lt"/>
              </a:rPr>
              <a:t>                                                   </a:t>
            </a:r>
            <a:r>
              <a:rPr lang="zh-CN" altLang="en-US" sz="2400" kern="0" dirty="0">
                <a:solidFill>
                  <a:srgbClr val="000000"/>
                </a:solidFill>
                <a:cs typeface="+mn-ea"/>
                <a:sym typeface="+mn-lt"/>
              </a:rPr>
              <a:t>。</a:t>
            </a:r>
            <a:endParaRPr lang="en-US" altLang="zh-CN" sz="2400" kern="0" dirty="0">
              <a:solidFill>
                <a:srgbClr val="000000"/>
              </a:solidFill>
              <a:cs typeface="+mn-ea"/>
              <a:sym typeface="+mn-lt"/>
            </a:endParaRPr>
          </a:p>
        </p:txBody>
      </p:sp>
      <p:sp>
        <p:nvSpPr>
          <p:cNvPr id="36" name="Text Box 7"/>
          <p:cNvSpPr txBox="1">
            <a:spLocks noChangeArrowheads="1"/>
          </p:cNvSpPr>
          <p:nvPr/>
        </p:nvSpPr>
        <p:spPr bwMode="auto">
          <a:xfrm>
            <a:off x="5024652" y="4102597"/>
            <a:ext cx="61700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50000"/>
              </a:spcBef>
              <a:buFontTx/>
              <a:buNone/>
              <a:defRPr sz="2400">
                <a:solidFill>
                  <a:srgbClr val="FF0000"/>
                </a:solidFill>
                <a:latin typeface="微软雅黑" pitchFamily="34" charset="-122"/>
                <a:ea typeface="微软雅黑" pitchFamily="34" charset="-122"/>
              </a:defRPr>
            </a:lvl1pPr>
          </a:lstStyle>
          <a:p>
            <a:pPr defTabSz="1219170"/>
            <a:r>
              <a:rPr lang="zh-CN" altLang="en-US" kern="0" dirty="0">
                <a:latin typeface="+mn-lt"/>
                <a:ea typeface="+mn-ea"/>
                <a:cs typeface="+mn-ea"/>
                <a:sym typeface="+mn-lt"/>
              </a:rPr>
              <a:t>多次测量求平均值从而减小误差</a:t>
            </a:r>
          </a:p>
        </p:txBody>
      </p:sp>
      <p:sp>
        <p:nvSpPr>
          <p:cNvPr id="37" name="矩形 36"/>
          <p:cNvSpPr/>
          <p:nvPr/>
        </p:nvSpPr>
        <p:spPr>
          <a:xfrm>
            <a:off x="739181" y="5160881"/>
            <a:ext cx="11560221" cy="586507"/>
          </a:xfrm>
          <a:prstGeom prst="rect">
            <a:avLst/>
          </a:prstGeom>
        </p:spPr>
        <p:txBody>
          <a:bodyPr wrap="square">
            <a:spAutoFit/>
          </a:bodyPr>
          <a:lstStyle/>
          <a:p>
            <a:pPr defTabSz="1219170">
              <a:lnSpc>
                <a:spcPct val="150000"/>
              </a:lnSpc>
              <a:spcBef>
                <a:spcPct val="50000"/>
              </a:spcBef>
            </a:pPr>
            <a:r>
              <a:rPr lang="en-US" altLang="zh-CN" sz="2400" kern="0" dirty="0">
                <a:solidFill>
                  <a:srgbClr val="000000"/>
                </a:solidFill>
                <a:cs typeface="+mn-ea"/>
                <a:sym typeface="+mn-lt"/>
              </a:rPr>
              <a:t>3.</a:t>
            </a:r>
            <a:r>
              <a:rPr lang="zh-CN" altLang="en-US" sz="2400" kern="0" dirty="0">
                <a:solidFill>
                  <a:srgbClr val="000000"/>
                </a:solidFill>
                <a:cs typeface="+mn-ea"/>
                <a:sym typeface="+mn-lt"/>
              </a:rPr>
              <a:t>连接电路时，开关应</a:t>
            </a:r>
            <a:r>
              <a:rPr lang="zh-CN" altLang="en-US" sz="2400" u="sng" kern="0" dirty="0">
                <a:solidFill>
                  <a:srgbClr val="000000"/>
                </a:solidFill>
                <a:cs typeface="+mn-ea"/>
                <a:sym typeface="+mn-lt"/>
              </a:rPr>
              <a:t>          </a:t>
            </a:r>
            <a:r>
              <a:rPr lang="zh-CN" altLang="en-US" sz="2400" kern="0" dirty="0">
                <a:solidFill>
                  <a:srgbClr val="000000"/>
                </a:solidFill>
                <a:cs typeface="+mn-ea"/>
                <a:sym typeface="+mn-lt"/>
              </a:rPr>
              <a:t>，滑动变阻器应</a:t>
            </a:r>
            <a:r>
              <a:rPr lang="zh-CN" altLang="en-US" sz="2400" u="sng" kern="0" dirty="0">
                <a:solidFill>
                  <a:srgbClr val="000000"/>
                </a:solidFill>
                <a:cs typeface="+mn-ea"/>
                <a:sym typeface="+mn-lt"/>
              </a:rPr>
              <a:t>                                </a:t>
            </a:r>
            <a:r>
              <a:rPr lang="zh-CN" altLang="en-US" sz="2400" kern="0" dirty="0">
                <a:solidFill>
                  <a:srgbClr val="000000"/>
                </a:solidFill>
                <a:cs typeface="+mn-ea"/>
                <a:sym typeface="+mn-lt"/>
              </a:rPr>
              <a:t>。</a:t>
            </a:r>
          </a:p>
        </p:txBody>
      </p:sp>
      <p:sp>
        <p:nvSpPr>
          <p:cNvPr id="38" name="Text Box 3"/>
          <p:cNvSpPr txBox="1">
            <a:spLocks noChangeArrowheads="1"/>
          </p:cNvSpPr>
          <p:nvPr/>
        </p:nvSpPr>
        <p:spPr bwMode="auto">
          <a:xfrm>
            <a:off x="3852419" y="5235188"/>
            <a:ext cx="1536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vl2pPr/>
            <a:lvl3pPr/>
            <a:lvl4pPr/>
            <a:lvl5pPr/>
            <a:lvl6pPr/>
            <a:lvl7pPr/>
            <a:lvl8pPr/>
            <a:lvl9pPr/>
          </a:lstStyle>
          <a:p>
            <a:pPr defTabSz="1219170">
              <a:spcBef>
                <a:spcPct val="50000"/>
              </a:spcBef>
            </a:pPr>
            <a:r>
              <a:rPr lang="zh-CN" altLang="en-US" sz="2400" kern="0" dirty="0">
                <a:solidFill>
                  <a:srgbClr val="FF0000"/>
                </a:solidFill>
                <a:cs typeface="+mn-ea"/>
                <a:sym typeface="+mn-lt"/>
              </a:rPr>
              <a:t>断开</a:t>
            </a:r>
          </a:p>
        </p:txBody>
      </p:sp>
      <p:sp>
        <p:nvSpPr>
          <p:cNvPr id="39" name="Text Box 4"/>
          <p:cNvSpPr txBox="1">
            <a:spLocks noChangeArrowheads="1"/>
          </p:cNvSpPr>
          <p:nvPr/>
        </p:nvSpPr>
        <p:spPr bwMode="auto">
          <a:xfrm>
            <a:off x="6842468" y="5227240"/>
            <a:ext cx="35030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FontTx/>
              <a:buNone/>
              <a:defRPr sz="2400">
                <a:solidFill>
                  <a:srgbClr val="FF0000"/>
                </a:solidFill>
                <a:latin typeface="微软雅黑" pitchFamily="34" charset="-122"/>
                <a:ea typeface="微软雅黑" pitchFamily="34" charset="-122"/>
              </a:defRPr>
            </a:lvl1pPr>
          </a:lstStyle>
          <a:p>
            <a:pPr defTabSz="1219170"/>
            <a:r>
              <a:rPr lang="zh-CN" altLang="en-US" kern="0" dirty="0">
                <a:latin typeface="+mn-lt"/>
                <a:ea typeface="+mn-ea"/>
                <a:cs typeface="+mn-ea"/>
                <a:sym typeface="+mn-lt"/>
              </a:rPr>
              <a:t>处于最大阻值位置</a:t>
            </a:r>
          </a:p>
        </p:txBody>
      </p:sp>
      <p:sp>
        <p:nvSpPr>
          <p:cNvPr id="40" name="文本框 39">
            <a:extLst>
              <a:ext uri="{FF2B5EF4-FFF2-40B4-BE49-F238E27FC236}">
                <a16:creationId xmlns:a16="http://schemas.microsoft.com/office/drawing/2014/main" id="{019B919F-74ED-40BA-8ACB-DA313DD65E60}"/>
              </a:ext>
            </a:extLst>
          </p:cNvPr>
          <p:cNvSpPr txBox="1"/>
          <p:nvPr/>
        </p:nvSpPr>
        <p:spPr>
          <a:xfrm>
            <a:off x="1181101" y="448128"/>
            <a:ext cx="2028119" cy="523220"/>
          </a:xfrm>
          <a:prstGeom prst="rect">
            <a:avLst/>
          </a:prstGeom>
          <a:noFill/>
        </p:spPr>
        <p:txBody>
          <a:bodyPr wrap="none" rtlCol="0">
            <a:spAutoFit/>
          </a:bodyPr>
          <a:lstStyle/>
          <a:p>
            <a:r>
              <a:rPr lang="zh-CN" altLang="en-US" sz="2800" b="1" dirty="0">
                <a:cs typeface="+mn-ea"/>
                <a:sym typeface="+mn-lt"/>
              </a:rPr>
              <a:t>实验原理图</a:t>
            </a:r>
          </a:p>
        </p:txBody>
      </p:sp>
    </p:spTree>
    <p:extLst>
      <p:ext uri="{BB962C8B-B14F-4D97-AF65-F5344CB8AC3E}">
        <p14:creationId xmlns:p14="http://schemas.microsoft.com/office/powerpoint/2010/main" val="32441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ppt_x"/>
                                          </p:val>
                                        </p:tav>
                                        <p:tav tm="100000">
                                          <p:val>
                                            <p:strVal val="#ppt_x"/>
                                          </p:val>
                                        </p:tav>
                                      </p:tavLst>
                                    </p:anim>
                                    <p:anim calcmode="lin" valueType="num">
                                      <p:cBhvr additive="base">
                                        <p:cTn id="2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ppt_x"/>
                                          </p:val>
                                        </p:tav>
                                        <p:tav tm="100000">
                                          <p:val>
                                            <p:strVal val="#ppt_x"/>
                                          </p:val>
                                        </p:tav>
                                      </p:tavLst>
                                    </p:anim>
                                    <p:anim calcmode="lin" valueType="num">
                                      <p:cBhvr additive="base">
                                        <p:cTn id="3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utoUpdateAnimBg="0"/>
      <p:bldP spid="34" grpId="0" autoUpdateAnimBg="0"/>
      <p:bldP spid="35" grpId="0"/>
      <p:bldP spid="36" grpId="0" autoUpdateAnimBg="0"/>
      <p:bldP spid="37" grpId="0"/>
      <p:bldP spid="38" grpId="0" autoUpdateAnimBg="0"/>
      <p:bldP spid="3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0400" y="1130300"/>
            <a:ext cx="11017251" cy="4418325"/>
          </a:xfrm>
          <a:prstGeom prst="rect">
            <a:avLst/>
          </a:prstGeom>
        </p:spPr>
        <p:txBody>
          <a:bodyPr>
            <a:spAutoFit/>
          </a:bodyPr>
          <a:lstStyle/>
          <a:p>
            <a:pPr defTabSz="1219170">
              <a:lnSpc>
                <a:spcPct val="200000"/>
              </a:lnSpc>
              <a:defRPr/>
            </a:pPr>
            <a:r>
              <a:rPr lang="en-US" altLang="zh-CN" sz="2400" kern="0" dirty="0">
                <a:solidFill>
                  <a:sysClr val="windowText" lastClr="000000"/>
                </a:solidFill>
                <a:cs typeface="+mn-ea"/>
                <a:sym typeface="+mn-lt"/>
              </a:rPr>
              <a:t>1</a:t>
            </a:r>
            <a:r>
              <a:rPr lang="zh-CN" altLang="en-US" sz="2400" kern="0" dirty="0">
                <a:solidFill>
                  <a:sysClr val="windowText" lastClr="000000"/>
                </a:solidFill>
                <a:cs typeface="+mn-ea"/>
                <a:sym typeface="+mn-lt"/>
              </a:rPr>
              <a:t>．调节电流表、电压表的指针到零刻度；按电路图连接实物；调节滑动变阻器到阻值最大端。</a:t>
            </a:r>
            <a:endParaRPr lang="en-US" altLang="zh-CN" sz="2400" kern="0" dirty="0">
              <a:solidFill>
                <a:sysClr val="windowText" lastClr="000000"/>
              </a:solidFill>
              <a:cs typeface="+mn-ea"/>
              <a:sym typeface="+mn-lt"/>
            </a:endParaRPr>
          </a:p>
          <a:p>
            <a:pPr defTabSz="1219170">
              <a:lnSpc>
                <a:spcPct val="200000"/>
              </a:lnSpc>
              <a:defRPr/>
            </a:pPr>
            <a:r>
              <a:rPr lang="en-US" altLang="zh-CN" sz="2400" kern="0" dirty="0">
                <a:solidFill>
                  <a:sysClr val="windowText" lastClr="000000"/>
                </a:solidFill>
                <a:cs typeface="+mn-ea"/>
                <a:sym typeface="+mn-lt"/>
              </a:rPr>
              <a:t>2</a:t>
            </a:r>
            <a:r>
              <a:rPr lang="zh-CN" altLang="en-US" sz="2400" kern="0" dirty="0">
                <a:solidFill>
                  <a:sysClr val="windowText" lastClr="000000"/>
                </a:solidFill>
                <a:cs typeface="+mn-ea"/>
                <a:sym typeface="+mn-lt"/>
              </a:rPr>
              <a:t>．闭合开关，调节滑动变阻器的滑片至适当位置，分别读出电流表的示数 </a:t>
            </a:r>
            <a:r>
              <a:rPr lang="en-US" altLang="zh-CN" sz="2400" i="1" kern="0" dirty="0">
                <a:solidFill>
                  <a:sysClr val="windowText" lastClr="000000"/>
                </a:solidFill>
                <a:cs typeface="+mn-ea"/>
                <a:sym typeface="+mn-lt"/>
              </a:rPr>
              <a:t>I</a:t>
            </a:r>
            <a:r>
              <a:rPr lang="zh-CN" altLang="en-US" sz="2400" kern="0" dirty="0">
                <a:solidFill>
                  <a:sysClr val="windowText" lastClr="000000"/>
                </a:solidFill>
                <a:cs typeface="+mn-ea"/>
                <a:sym typeface="+mn-lt"/>
              </a:rPr>
              <a:t>、电压表的示数</a:t>
            </a:r>
            <a:r>
              <a:rPr lang="en-US" altLang="zh-CN" sz="2400" i="1" kern="0" dirty="0">
                <a:solidFill>
                  <a:sysClr val="windowText" lastClr="000000"/>
                </a:solidFill>
                <a:cs typeface="+mn-ea"/>
                <a:sym typeface="+mn-lt"/>
              </a:rPr>
              <a:t>U</a:t>
            </a:r>
            <a:r>
              <a:rPr lang="zh-CN" altLang="en-US" sz="2400" kern="0" dirty="0">
                <a:solidFill>
                  <a:sysClr val="windowText" lastClr="000000"/>
                </a:solidFill>
                <a:cs typeface="+mn-ea"/>
                <a:sym typeface="+mn-lt"/>
              </a:rPr>
              <a:t>，并记录在表格中；</a:t>
            </a:r>
            <a:endParaRPr lang="en-US" altLang="zh-CN" sz="2400" kern="0" dirty="0">
              <a:solidFill>
                <a:sysClr val="windowText" lastClr="000000"/>
              </a:solidFill>
              <a:cs typeface="+mn-ea"/>
              <a:sym typeface="+mn-lt"/>
            </a:endParaRPr>
          </a:p>
          <a:p>
            <a:pPr defTabSz="1219170">
              <a:lnSpc>
                <a:spcPct val="200000"/>
              </a:lnSpc>
              <a:defRPr/>
            </a:pPr>
            <a:r>
              <a:rPr lang="en-US" altLang="zh-CN" sz="2400" kern="0" dirty="0">
                <a:solidFill>
                  <a:sysClr val="windowText" lastClr="000000"/>
                </a:solidFill>
                <a:cs typeface="+mn-ea"/>
                <a:sym typeface="+mn-lt"/>
              </a:rPr>
              <a:t>3</a:t>
            </a:r>
            <a:r>
              <a:rPr lang="zh-CN" altLang="en-US" sz="2400" kern="0" dirty="0">
                <a:solidFill>
                  <a:sysClr val="windowText" lastClr="000000"/>
                </a:solidFill>
                <a:cs typeface="+mn-ea"/>
                <a:sym typeface="+mn-lt"/>
              </a:rPr>
              <a:t>．电压表和电流表要注意选择适当的量程。</a:t>
            </a:r>
          </a:p>
          <a:p>
            <a:pPr defTabSz="1219170">
              <a:lnSpc>
                <a:spcPct val="200000"/>
              </a:lnSpc>
              <a:defRPr/>
            </a:pPr>
            <a:r>
              <a:rPr lang="en-US" altLang="zh-CN" sz="2400" kern="0" dirty="0">
                <a:solidFill>
                  <a:sysClr val="windowText" lastClr="000000"/>
                </a:solidFill>
                <a:cs typeface="+mn-ea"/>
                <a:sym typeface="+mn-lt"/>
              </a:rPr>
              <a:t>4</a:t>
            </a:r>
            <a:r>
              <a:rPr lang="zh-CN" altLang="en-US" sz="2400" kern="0" dirty="0">
                <a:solidFill>
                  <a:sysClr val="windowText" lastClr="000000"/>
                </a:solidFill>
                <a:cs typeface="+mn-ea"/>
                <a:sym typeface="+mn-lt"/>
              </a:rPr>
              <a:t>．根据公式                   计算出</a:t>
            </a:r>
            <a:r>
              <a:rPr lang="en-US" altLang="zh-CN" sz="2400" i="1" kern="0" dirty="0">
                <a:solidFill>
                  <a:sysClr val="windowText" lastClr="000000"/>
                </a:solidFill>
                <a:cs typeface="+mn-ea"/>
                <a:sym typeface="+mn-lt"/>
              </a:rPr>
              <a:t>R</a:t>
            </a:r>
            <a:r>
              <a:rPr lang="en-US" altLang="zh-CN" sz="2400" kern="0" dirty="0">
                <a:solidFill>
                  <a:sysClr val="windowText" lastClr="000000"/>
                </a:solidFill>
                <a:cs typeface="+mn-ea"/>
                <a:sym typeface="+mn-lt"/>
              </a:rPr>
              <a:t> </a:t>
            </a:r>
            <a:r>
              <a:rPr lang="zh-CN" altLang="en-US" sz="2400" kern="0" dirty="0">
                <a:solidFill>
                  <a:sysClr val="windowText" lastClr="000000"/>
                </a:solidFill>
                <a:cs typeface="+mn-ea"/>
                <a:sym typeface="+mn-lt"/>
              </a:rPr>
              <a:t>的值。</a:t>
            </a:r>
          </a:p>
        </p:txBody>
      </p:sp>
      <p:grpSp>
        <p:nvGrpSpPr>
          <p:cNvPr id="3" name="Group 9"/>
          <p:cNvGrpSpPr>
            <a:grpSpLocks/>
          </p:cNvGrpSpPr>
          <p:nvPr/>
        </p:nvGrpSpPr>
        <p:grpSpPr bwMode="auto">
          <a:xfrm>
            <a:off x="2593824" y="4708738"/>
            <a:ext cx="1439333" cy="1078089"/>
            <a:chOff x="408" y="3844"/>
            <a:chExt cx="680" cy="382"/>
          </a:xfrm>
        </p:grpSpPr>
        <p:sp>
          <p:nvSpPr>
            <p:cNvPr id="4" name="Rectangle 10"/>
            <p:cNvSpPr>
              <a:spLocks noChangeArrowheads="1"/>
            </p:cNvSpPr>
            <p:nvPr/>
          </p:nvSpPr>
          <p:spPr bwMode="auto">
            <a:xfrm>
              <a:off x="408" y="3945"/>
              <a:ext cx="68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r>
                <a:rPr lang="en-US" altLang="zh-CN" sz="3200" b="1" i="1" kern="0" dirty="0">
                  <a:solidFill>
                    <a:sysClr val="windowText" lastClr="000000"/>
                  </a:solidFill>
                  <a:cs typeface="+mn-ea"/>
                  <a:sym typeface="+mn-lt"/>
                </a:rPr>
                <a:t>R</a:t>
              </a:r>
              <a:r>
                <a:rPr lang="en-US" altLang="zh-CN" sz="3200" b="1" kern="0" dirty="0">
                  <a:solidFill>
                    <a:sysClr val="windowText" lastClr="000000"/>
                  </a:solidFill>
                  <a:cs typeface="+mn-ea"/>
                  <a:sym typeface="+mn-lt"/>
                </a:rPr>
                <a:t>=</a:t>
              </a:r>
            </a:p>
          </p:txBody>
        </p:sp>
        <p:sp>
          <p:nvSpPr>
            <p:cNvPr id="5" name="Rectangle 11"/>
            <p:cNvSpPr>
              <a:spLocks noChangeArrowheads="1"/>
            </p:cNvSpPr>
            <p:nvPr/>
          </p:nvSpPr>
          <p:spPr bwMode="auto">
            <a:xfrm>
              <a:off x="769" y="3844"/>
              <a:ext cx="227"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US" altLang="zh-CN" sz="3200" b="1" i="1" kern="0" dirty="0">
                  <a:solidFill>
                    <a:sysClr val="windowText" lastClr="000000"/>
                  </a:solidFill>
                  <a:cs typeface="+mn-ea"/>
                  <a:sym typeface="+mn-lt"/>
                </a:rPr>
                <a:t>U</a:t>
              </a:r>
            </a:p>
            <a:p>
              <a:pPr defTabSz="1219170"/>
              <a:r>
                <a:rPr lang="en-US" altLang="zh-CN" sz="3200" b="1" i="1" kern="0" dirty="0">
                  <a:solidFill>
                    <a:sysClr val="windowText" lastClr="000000"/>
                  </a:solidFill>
                  <a:cs typeface="+mn-ea"/>
                  <a:sym typeface="+mn-lt"/>
                </a:rPr>
                <a:t>I</a:t>
              </a:r>
            </a:p>
          </p:txBody>
        </p:sp>
        <p:sp>
          <p:nvSpPr>
            <p:cNvPr id="6" name="Line 12"/>
            <p:cNvSpPr>
              <a:spLocks noChangeShapeType="1"/>
            </p:cNvSpPr>
            <p:nvPr/>
          </p:nvSpPr>
          <p:spPr bwMode="auto">
            <a:xfrm>
              <a:off x="732" y="4054"/>
              <a:ext cx="27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219170"/>
              <a:endParaRPr lang="zh-CN" altLang="en-US" sz="2400" kern="0">
                <a:solidFill>
                  <a:sysClr val="windowText" lastClr="000000"/>
                </a:solidFill>
                <a:cs typeface="+mn-ea"/>
                <a:sym typeface="+mn-lt"/>
              </a:endParaRPr>
            </a:p>
          </p:txBody>
        </p:sp>
      </p:grpSp>
      <p:grpSp>
        <p:nvGrpSpPr>
          <p:cNvPr id="8" name="组合 7"/>
          <p:cNvGrpSpPr/>
          <p:nvPr/>
        </p:nvGrpSpPr>
        <p:grpSpPr>
          <a:xfrm>
            <a:off x="7553641" y="3756613"/>
            <a:ext cx="3714024" cy="2377487"/>
            <a:chOff x="3851275" y="2200275"/>
            <a:chExt cx="4683125" cy="3851275"/>
          </a:xfrm>
        </p:grpSpPr>
        <p:grpSp>
          <p:nvGrpSpPr>
            <p:cNvPr id="9" name="Group 31"/>
            <p:cNvGrpSpPr>
              <a:grpSpLocks noChangeAspect="1"/>
            </p:cNvGrpSpPr>
            <p:nvPr/>
          </p:nvGrpSpPr>
          <p:grpSpPr bwMode="auto">
            <a:xfrm>
              <a:off x="4213225" y="2278063"/>
              <a:ext cx="4321175" cy="3773487"/>
              <a:chOff x="0" y="0"/>
              <a:chExt cx="3031" cy="2647"/>
            </a:xfrm>
          </p:grpSpPr>
          <p:pic>
            <p:nvPicPr>
              <p:cNvPr id="17" name="Picture 12" descr="H:\2\人教教参资源\九\图\电阻3.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8" y="1293"/>
                <a:ext cx="683"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8" name="Group 33"/>
              <p:cNvGrpSpPr>
                <a:grpSpLocks noChangeAspect="1"/>
              </p:cNvGrpSpPr>
              <p:nvPr/>
            </p:nvGrpSpPr>
            <p:grpSpPr bwMode="auto">
              <a:xfrm>
                <a:off x="0" y="0"/>
                <a:ext cx="3031" cy="2647"/>
                <a:chOff x="0" y="0"/>
                <a:chExt cx="3031" cy="2647"/>
              </a:xfrm>
            </p:grpSpPr>
            <p:pic>
              <p:nvPicPr>
                <p:cNvPr id="19" name="Picture 34" descr="无标题"/>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70" y="1204"/>
                  <a:ext cx="1161" cy="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 name="Picture 3" descr="H:\2\人教教参资源\九\图\铡刀开关.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79" y="183"/>
                  <a:ext cx="720" cy="4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 name="Picture 6" descr="H:\2\人教教参资源\九\图\电流表.JPG"/>
                <p:cNvPicPr>
                  <a:picLocks noChangeAspect="1" noChangeArrowheads="1"/>
                </p:cNvPicPr>
                <p:nvPr/>
              </p:nvPicPr>
              <p:blipFill>
                <a:blip r:embed="rId5" cstate="print">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0" y="920"/>
                  <a:ext cx="670" cy="7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 name="Picture 7" descr="H:\2\人教教参资源\九\图\电压表.JPG"/>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05" y="1827"/>
                  <a:ext cx="807" cy="8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 name="Picture 14" descr="H:\2\人教教参资源\九\图\蓄电池.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 y="0"/>
                  <a:ext cx="984" cy="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sp>
          <p:nvSpPr>
            <p:cNvPr id="10" name="曲线 408"/>
            <p:cNvSpPr>
              <a:spLocks/>
            </p:cNvSpPr>
            <p:nvPr/>
          </p:nvSpPr>
          <p:spPr bwMode="auto">
            <a:xfrm>
              <a:off x="7734300" y="2422525"/>
              <a:ext cx="727075" cy="1820863"/>
            </a:xfrm>
            <a:custGeom>
              <a:avLst/>
              <a:gdLst>
                <a:gd name="T0" fmla="*/ 0 w 21600"/>
                <a:gd name="T1" fmla="*/ 6281 h 21600"/>
                <a:gd name="T2" fmla="*/ 10318 w 21600"/>
                <a:gd name="T3" fmla="*/ 3065 h 21600"/>
                <a:gd name="T4" fmla="*/ 21600 w 21600"/>
                <a:gd name="T5" fmla="*/ 21600 h 21600"/>
              </a:gdLst>
              <a:ahLst/>
              <a:cxnLst>
                <a:cxn ang="0">
                  <a:pos x="T0" y="T1"/>
                </a:cxn>
                <a:cxn ang="0">
                  <a:pos x="T2" y="T3"/>
                </a:cxn>
                <a:cxn ang="0">
                  <a:pos x="T4" y="T5"/>
                </a:cxn>
              </a:cxnLst>
              <a:rect l="0" t="0" r="r" b="b"/>
              <a:pathLst>
                <a:path w="21600" h="21600">
                  <a:moveTo>
                    <a:pt x="0" y="6281"/>
                  </a:moveTo>
                  <a:cubicBezTo>
                    <a:pt x="1829" y="5264"/>
                    <a:pt x="5998" y="0"/>
                    <a:pt x="10318" y="3065"/>
                  </a:cubicBezTo>
                  <a:cubicBezTo>
                    <a:pt x="14638" y="6130"/>
                    <a:pt x="19543" y="17826"/>
                    <a:pt x="21600" y="21600"/>
                  </a:cubicBezTo>
                </a:path>
              </a:pathLst>
            </a:custGeom>
            <a:ln>
              <a:solidFill>
                <a:srgbClr val="FF0000"/>
              </a:solidFill>
              <a:headEnd/>
              <a:tailEnd/>
            </a:ln>
          </p:spPr>
          <p:style>
            <a:lnRef idx="2">
              <a:schemeClr val="dk1"/>
            </a:lnRef>
            <a:fillRef idx="0">
              <a:schemeClr val="dk1"/>
            </a:fillRef>
            <a:effectRef idx="1">
              <a:schemeClr val="dk1"/>
            </a:effectRef>
            <a:fontRef idx="minor">
              <a:schemeClr val="tx1"/>
            </a:fontRef>
          </p:style>
          <p:txBody>
            <a:bodyPr wrap="none"/>
            <a:lstStyle/>
            <a:p>
              <a:pPr defTabSz="1219170"/>
              <a:endParaRPr lang="zh-CN" altLang="en-US" sz="2400" kern="0">
                <a:solidFill>
                  <a:srgbClr val="FF0000"/>
                </a:solidFill>
                <a:cs typeface="+mn-ea"/>
                <a:sym typeface="+mn-lt"/>
              </a:endParaRPr>
            </a:p>
          </p:txBody>
        </p:sp>
        <p:sp>
          <p:nvSpPr>
            <p:cNvPr id="11" name="曲线 409"/>
            <p:cNvSpPr>
              <a:spLocks/>
            </p:cNvSpPr>
            <p:nvPr/>
          </p:nvSpPr>
          <p:spPr bwMode="auto">
            <a:xfrm>
              <a:off x="6477000" y="4351338"/>
              <a:ext cx="736600" cy="850900"/>
            </a:xfrm>
            <a:custGeom>
              <a:avLst/>
              <a:gdLst>
                <a:gd name="T0" fmla="*/ 21600 w 21600"/>
                <a:gd name="T1" fmla="*/ 1934 h 21600"/>
                <a:gd name="T2" fmla="*/ 13978 w 21600"/>
                <a:gd name="T3" fmla="*/ 21213 h 21600"/>
                <a:gd name="T4" fmla="*/ 0 w 21600"/>
                <a:gd name="T5" fmla="*/ 0 h 21600"/>
              </a:gdLst>
              <a:ahLst/>
              <a:cxnLst>
                <a:cxn ang="0">
                  <a:pos x="T0" y="T1"/>
                </a:cxn>
                <a:cxn ang="0">
                  <a:pos x="T2" y="T3"/>
                </a:cxn>
                <a:cxn ang="0">
                  <a:pos x="T4" y="T5"/>
                </a:cxn>
              </a:cxnLst>
              <a:rect l="0" t="0" r="r" b="b"/>
              <a:pathLst>
                <a:path w="21600" h="21600">
                  <a:moveTo>
                    <a:pt x="21600" y="1934"/>
                  </a:moveTo>
                  <a:cubicBezTo>
                    <a:pt x="20354" y="6222"/>
                    <a:pt x="18291" y="21599"/>
                    <a:pt x="13978" y="21213"/>
                  </a:cubicBezTo>
                  <a:cubicBezTo>
                    <a:pt x="9666" y="20826"/>
                    <a:pt x="2639" y="4626"/>
                    <a:pt x="0" y="0"/>
                  </a:cubicBezTo>
                </a:path>
              </a:pathLst>
            </a:custGeom>
            <a:noFill/>
            <a:ln w="28575" cap="flat" cmpd="sng">
              <a:solidFill>
                <a:srgbClr val="FF0000"/>
              </a:solidFill>
              <a:bevel/>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219170"/>
              <a:endParaRPr lang="zh-CN" altLang="en-US" sz="2400" kern="0">
                <a:solidFill>
                  <a:sysClr val="windowText" lastClr="000000"/>
                </a:solidFill>
                <a:cs typeface="+mn-ea"/>
                <a:sym typeface="+mn-lt"/>
              </a:endParaRPr>
            </a:p>
          </p:txBody>
        </p:sp>
        <p:sp>
          <p:nvSpPr>
            <p:cNvPr id="12" name="曲线 413"/>
            <p:cNvSpPr>
              <a:spLocks/>
            </p:cNvSpPr>
            <p:nvPr/>
          </p:nvSpPr>
          <p:spPr bwMode="auto">
            <a:xfrm>
              <a:off x="6300788" y="4365625"/>
              <a:ext cx="455612" cy="1433513"/>
            </a:xfrm>
            <a:custGeom>
              <a:avLst/>
              <a:gdLst>
                <a:gd name="T0" fmla="*/ 7712 w 21600"/>
                <a:gd name="T1" fmla="*/ 0 h 21600"/>
                <a:gd name="T2" fmla="*/ 20063 w 21600"/>
                <a:gd name="T3" fmla="*/ 17511 h 21600"/>
                <a:gd name="T4" fmla="*/ 0 w 21600"/>
                <a:gd name="T5" fmla="*/ 20460 h 21600"/>
              </a:gdLst>
              <a:ahLst/>
              <a:cxnLst>
                <a:cxn ang="0">
                  <a:pos x="T0" y="T1"/>
                </a:cxn>
                <a:cxn ang="0">
                  <a:pos x="T2" y="T3"/>
                </a:cxn>
                <a:cxn ang="0">
                  <a:pos x="T4" y="T5"/>
                </a:cxn>
              </a:cxnLst>
              <a:rect l="0" t="0" r="r" b="b"/>
              <a:pathLst>
                <a:path w="21600" h="21600">
                  <a:moveTo>
                    <a:pt x="7712" y="0"/>
                  </a:moveTo>
                  <a:cubicBezTo>
                    <a:pt x="10574" y="3446"/>
                    <a:pt x="21600" y="13423"/>
                    <a:pt x="20063" y="17511"/>
                  </a:cubicBezTo>
                  <a:cubicBezTo>
                    <a:pt x="18527" y="21600"/>
                    <a:pt x="4247" y="20221"/>
                    <a:pt x="0" y="20460"/>
                  </a:cubicBezTo>
                </a:path>
              </a:pathLst>
            </a:custGeom>
            <a:noFill/>
            <a:ln w="28575" cap="flat" cmpd="sng">
              <a:solidFill>
                <a:srgbClr val="FF0000"/>
              </a:solidFill>
              <a:bevel/>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219170"/>
              <a:endParaRPr lang="zh-CN" altLang="en-US" sz="2400" kern="0">
                <a:solidFill>
                  <a:sysClr val="windowText" lastClr="000000"/>
                </a:solidFill>
                <a:cs typeface="+mn-ea"/>
                <a:sym typeface="+mn-lt"/>
              </a:endParaRPr>
            </a:p>
          </p:txBody>
        </p:sp>
        <p:sp>
          <p:nvSpPr>
            <p:cNvPr id="13" name="曲线 407"/>
            <p:cNvSpPr>
              <a:spLocks/>
            </p:cNvSpPr>
            <p:nvPr/>
          </p:nvSpPr>
          <p:spPr bwMode="auto">
            <a:xfrm>
              <a:off x="6162675" y="2252663"/>
              <a:ext cx="996950" cy="874712"/>
            </a:xfrm>
            <a:custGeom>
              <a:avLst/>
              <a:gdLst>
                <a:gd name="T0" fmla="*/ 0 w 21600"/>
                <a:gd name="T1" fmla="*/ 7079 h 21600"/>
                <a:gd name="T2" fmla="*/ 8683 w 21600"/>
                <a:gd name="T3" fmla="*/ 2244 h 21600"/>
                <a:gd name="T4" fmla="*/ 14564 w 21600"/>
                <a:gd name="T5" fmla="*/ 18334 h 21600"/>
                <a:gd name="T6" fmla="*/ 21600 w 21600"/>
                <a:gd name="T7" fmla="*/ 18601 h 21600"/>
              </a:gdLst>
              <a:ahLst/>
              <a:cxnLst>
                <a:cxn ang="0">
                  <a:pos x="T0" y="T1"/>
                </a:cxn>
                <a:cxn ang="0">
                  <a:pos x="T2" y="T3"/>
                </a:cxn>
                <a:cxn ang="0">
                  <a:pos x="T4" y="T5"/>
                </a:cxn>
                <a:cxn ang="0">
                  <a:pos x="T6" y="T7"/>
                </a:cxn>
              </a:cxnLst>
              <a:rect l="0" t="0" r="r" b="b"/>
              <a:pathLst>
                <a:path w="21600" h="21600">
                  <a:moveTo>
                    <a:pt x="0" y="7079"/>
                  </a:moveTo>
                  <a:cubicBezTo>
                    <a:pt x="1621" y="5792"/>
                    <a:pt x="5770" y="0"/>
                    <a:pt x="8683" y="2244"/>
                  </a:cubicBezTo>
                  <a:cubicBezTo>
                    <a:pt x="11596" y="4489"/>
                    <a:pt x="11981" y="15069"/>
                    <a:pt x="14564" y="18334"/>
                  </a:cubicBezTo>
                  <a:cubicBezTo>
                    <a:pt x="17148" y="21600"/>
                    <a:pt x="20308" y="18868"/>
                    <a:pt x="21600" y="18601"/>
                  </a:cubicBezTo>
                </a:path>
              </a:pathLst>
            </a:custGeom>
            <a:noFill/>
            <a:ln w="28575" cap="flat"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219170"/>
              <a:endParaRPr lang="zh-CN" altLang="en-US" sz="2400" kern="0">
                <a:solidFill>
                  <a:sysClr val="windowText" lastClr="000000"/>
                </a:solidFill>
                <a:cs typeface="+mn-ea"/>
                <a:sym typeface="+mn-lt"/>
              </a:endParaRPr>
            </a:p>
          </p:txBody>
        </p:sp>
        <p:sp>
          <p:nvSpPr>
            <p:cNvPr id="14" name="曲线 410"/>
            <p:cNvSpPr>
              <a:spLocks/>
            </p:cNvSpPr>
            <p:nvPr/>
          </p:nvSpPr>
          <p:spPr bwMode="auto">
            <a:xfrm>
              <a:off x="4713288" y="4295775"/>
              <a:ext cx="1052512" cy="708025"/>
            </a:xfrm>
            <a:custGeom>
              <a:avLst/>
              <a:gdLst>
                <a:gd name="T0" fmla="*/ 21600 w 21600"/>
                <a:gd name="T1" fmla="*/ 0 h 21600"/>
                <a:gd name="T2" fmla="*/ 4234 w 21600"/>
                <a:gd name="T3" fmla="*/ 20863 h 21600"/>
                <a:gd name="T4" fmla="*/ 442 w 21600"/>
                <a:gd name="T5" fmla="*/ 3641 h 21600"/>
              </a:gdLst>
              <a:ahLst/>
              <a:cxnLst>
                <a:cxn ang="0">
                  <a:pos x="T0" y="T1"/>
                </a:cxn>
                <a:cxn ang="0">
                  <a:pos x="T2" y="T3"/>
                </a:cxn>
                <a:cxn ang="0">
                  <a:pos x="T4" y="T5"/>
                </a:cxn>
              </a:cxnLst>
              <a:rect l="0" t="0" r="r" b="b"/>
              <a:pathLst>
                <a:path w="21600" h="21600">
                  <a:moveTo>
                    <a:pt x="21600" y="0"/>
                  </a:moveTo>
                  <a:cubicBezTo>
                    <a:pt x="18199" y="4513"/>
                    <a:pt x="8468" y="20127"/>
                    <a:pt x="4234" y="20863"/>
                  </a:cubicBezTo>
                  <a:cubicBezTo>
                    <a:pt x="0" y="21600"/>
                    <a:pt x="859" y="7497"/>
                    <a:pt x="442" y="3641"/>
                  </a:cubicBezTo>
                </a:path>
              </a:pathLst>
            </a:custGeom>
            <a:noFill/>
            <a:ln w="28575" cap="flat"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219170"/>
              <a:endParaRPr lang="zh-CN" altLang="en-US" sz="2400" kern="0">
                <a:solidFill>
                  <a:sysClr val="windowText" lastClr="000000"/>
                </a:solidFill>
                <a:cs typeface="+mn-ea"/>
                <a:sym typeface="+mn-lt"/>
              </a:endParaRPr>
            </a:p>
          </p:txBody>
        </p:sp>
        <p:sp>
          <p:nvSpPr>
            <p:cNvPr id="15" name="曲线 411"/>
            <p:cNvSpPr>
              <a:spLocks/>
            </p:cNvSpPr>
            <p:nvPr/>
          </p:nvSpPr>
          <p:spPr bwMode="auto">
            <a:xfrm>
              <a:off x="3851275" y="2200275"/>
              <a:ext cx="1644650" cy="2276475"/>
            </a:xfrm>
            <a:custGeom>
              <a:avLst/>
              <a:gdLst>
                <a:gd name="T0" fmla="*/ 8069 w 21600"/>
                <a:gd name="T1" fmla="*/ 20672 h 21600"/>
                <a:gd name="T2" fmla="*/ 2225 w 21600"/>
                <a:gd name="T3" fmla="*/ 20160 h 21600"/>
                <a:gd name="T4" fmla="*/ 2651 w 21600"/>
                <a:gd name="T5" fmla="*/ 13466 h 21600"/>
                <a:gd name="T6" fmla="*/ 15472 w 21600"/>
                <a:gd name="T7" fmla="*/ 2036 h 21600"/>
                <a:gd name="T8" fmla="*/ 21599 w 21600"/>
                <a:gd name="T9" fmla="*/ 3271 h 21600"/>
              </a:gdLst>
              <a:ahLst/>
              <a:cxnLst>
                <a:cxn ang="0">
                  <a:pos x="T0" y="T1"/>
                </a:cxn>
                <a:cxn ang="0">
                  <a:pos x="T2" y="T3"/>
                </a:cxn>
                <a:cxn ang="0">
                  <a:pos x="T4" y="T5"/>
                </a:cxn>
                <a:cxn ang="0">
                  <a:pos x="T6" y="T7"/>
                </a:cxn>
                <a:cxn ang="0">
                  <a:pos x="T8" y="T9"/>
                </a:cxn>
              </a:cxnLst>
              <a:rect l="0" t="0" r="r" b="b"/>
              <a:pathLst>
                <a:path w="21600" h="21600">
                  <a:moveTo>
                    <a:pt x="8069" y="20672"/>
                  </a:moveTo>
                  <a:cubicBezTo>
                    <a:pt x="6894" y="20702"/>
                    <a:pt x="3309" y="21600"/>
                    <a:pt x="2225" y="20160"/>
                  </a:cubicBezTo>
                  <a:cubicBezTo>
                    <a:pt x="1142" y="18720"/>
                    <a:pt x="0" y="17093"/>
                    <a:pt x="2651" y="13466"/>
                  </a:cubicBezTo>
                  <a:cubicBezTo>
                    <a:pt x="5302" y="9838"/>
                    <a:pt x="11679" y="4072"/>
                    <a:pt x="15472" y="2036"/>
                  </a:cubicBezTo>
                  <a:cubicBezTo>
                    <a:pt x="19265" y="0"/>
                    <a:pt x="20632" y="2795"/>
                    <a:pt x="21599" y="3271"/>
                  </a:cubicBezTo>
                </a:path>
              </a:pathLst>
            </a:custGeom>
            <a:noFill/>
            <a:ln w="28575" cap="flat"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219170"/>
              <a:endParaRPr lang="zh-CN" altLang="en-US" sz="2400" kern="0">
                <a:solidFill>
                  <a:sysClr val="windowText" lastClr="000000"/>
                </a:solidFill>
                <a:cs typeface="+mn-ea"/>
                <a:sym typeface="+mn-lt"/>
              </a:endParaRPr>
            </a:p>
          </p:txBody>
        </p:sp>
        <p:sp>
          <p:nvSpPr>
            <p:cNvPr id="16" name="曲线 414"/>
            <p:cNvSpPr>
              <a:spLocks/>
            </p:cNvSpPr>
            <p:nvPr/>
          </p:nvSpPr>
          <p:spPr bwMode="auto">
            <a:xfrm>
              <a:off x="5362575" y="4367213"/>
              <a:ext cx="452438" cy="1335087"/>
            </a:xfrm>
            <a:custGeom>
              <a:avLst/>
              <a:gdLst>
                <a:gd name="T0" fmla="*/ 17437 w 21600"/>
                <a:gd name="T1" fmla="*/ 0 h 21600"/>
                <a:gd name="T2" fmla="*/ 820 w 21600"/>
                <a:gd name="T3" fmla="*/ 11940 h 21600"/>
                <a:gd name="T4" fmla="*/ 21600 w 21600"/>
                <a:gd name="T5" fmla="*/ 21600 h 21600"/>
              </a:gdLst>
              <a:ahLst/>
              <a:cxnLst>
                <a:cxn ang="0">
                  <a:pos x="T0" y="T1"/>
                </a:cxn>
                <a:cxn ang="0">
                  <a:pos x="T2" y="T3"/>
                </a:cxn>
                <a:cxn ang="0">
                  <a:pos x="T4" y="T5"/>
                </a:cxn>
              </a:cxnLst>
              <a:rect l="0" t="0" r="r" b="b"/>
              <a:pathLst>
                <a:path w="21600" h="21600">
                  <a:moveTo>
                    <a:pt x="17437" y="0"/>
                  </a:moveTo>
                  <a:cubicBezTo>
                    <a:pt x="13701" y="2199"/>
                    <a:pt x="0" y="7624"/>
                    <a:pt x="820" y="11940"/>
                  </a:cubicBezTo>
                  <a:cubicBezTo>
                    <a:pt x="1640" y="16256"/>
                    <a:pt x="17103" y="19904"/>
                    <a:pt x="21600" y="21600"/>
                  </a:cubicBezTo>
                </a:path>
              </a:pathLst>
            </a:custGeom>
            <a:noFill/>
            <a:ln w="28575" cap="flat"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219170"/>
              <a:endParaRPr lang="zh-CN" altLang="en-US" sz="2400" kern="0">
                <a:solidFill>
                  <a:sysClr val="windowText" lastClr="000000"/>
                </a:solidFill>
                <a:cs typeface="+mn-ea"/>
                <a:sym typeface="+mn-lt"/>
              </a:endParaRPr>
            </a:p>
          </p:txBody>
        </p:sp>
      </p:grpSp>
      <p:sp>
        <p:nvSpPr>
          <p:cNvPr id="24" name="文本框 23">
            <a:extLst>
              <a:ext uri="{FF2B5EF4-FFF2-40B4-BE49-F238E27FC236}">
                <a16:creationId xmlns:a16="http://schemas.microsoft.com/office/drawing/2014/main" id="{AF0B5458-B88B-4A84-8462-9BAFF3420CEE}"/>
              </a:ext>
            </a:extLst>
          </p:cNvPr>
          <p:cNvSpPr txBox="1"/>
          <p:nvPr/>
        </p:nvSpPr>
        <p:spPr>
          <a:xfrm>
            <a:off x="1181101" y="448128"/>
            <a:ext cx="1659429" cy="523220"/>
          </a:xfrm>
          <a:prstGeom prst="rect">
            <a:avLst/>
          </a:prstGeom>
          <a:noFill/>
        </p:spPr>
        <p:txBody>
          <a:bodyPr wrap="none" rtlCol="0">
            <a:spAutoFit/>
          </a:bodyPr>
          <a:lstStyle/>
          <a:p>
            <a:r>
              <a:rPr lang="zh-CN" altLang="en-US" sz="2800" b="1" dirty="0">
                <a:cs typeface="+mn-ea"/>
                <a:sym typeface="+mn-lt"/>
              </a:rPr>
              <a:t>实验步骤</a:t>
            </a:r>
          </a:p>
        </p:txBody>
      </p:sp>
    </p:spTree>
    <p:extLst>
      <p:ext uri="{BB962C8B-B14F-4D97-AF65-F5344CB8AC3E}">
        <p14:creationId xmlns:p14="http://schemas.microsoft.com/office/powerpoint/2010/main" val="290351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660400" y="1116822"/>
            <a:ext cx="10632427" cy="1140505"/>
          </a:xfrm>
          <a:prstGeom prst="rect">
            <a:avLst/>
          </a:prstGeom>
        </p:spPr>
        <p:txBody>
          <a:bodyPr wrap="square">
            <a:spAutoFit/>
          </a:bodyPr>
          <a:lstStyle/>
          <a:p>
            <a:pPr defTabSz="1219170">
              <a:lnSpc>
                <a:spcPct val="150000"/>
              </a:lnSpc>
              <a:defRPr/>
            </a:pPr>
            <a:r>
              <a:rPr lang="zh-CN" altLang="en-US" sz="2400" kern="0" dirty="0">
                <a:solidFill>
                  <a:sysClr val="windowText" lastClr="000000"/>
                </a:solidFill>
                <a:cs typeface="+mn-ea"/>
                <a:sym typeface="+mn-lt"/>
              </a:rPr>
              <a:t>调节滑动变阻器的滑片，改变待测电阻中的电流及两端的电压，再测几组数据，并计算</a:t>
            </a:r>
            <a:r>
              <a:rPr lang="en-US" altLang="zh-CN" sz="2400" i="1" kern="0" dirty="0">
                <a:solidFill>
                  <a:sysClr val="windowText" lastClr="000000"/>
                </a:solidFill>
                <a:cs typeface="+mn-ea"/>
                <a:sym typeface="+mn-lt"/>
              </a:rPr>
              <a:t>R</a:t>
            </a:r>
            <a:r>
              <a:rPr lang="en-US" altLang="zh-CN" sz="2400" kern="0" dirty="0">
                <a:solidFill>
                  <a:sysClr val="windowText" lastClr="000000"/>
                </a:solidFill>
                <a:cs typeface="+mn-ea"/>
                <a:sym typeface="+mn-lt"/>
              </a:rPr>
              <a:t> </a:t>
            </a:r>
            <a:r>
              <a:rPr lang="zh-CN" altLang="en-US" sz="2400" kern="0" dirty="0">
                <a:solidFill>
                  <a:sysClr val="windowText" lastClr="000000"/>
                </a:solidFill>
                <a:cs typeface="+mn-ea"/>
                <a:sym typeface="+mn-lt"/>
              </a:rPr>
              <a:t>的平均值。</a:t>
            </a:r>
          </a:p>
        </p:txBody>
      </p:sp>
      <p:graphicFrame>
        <p:nvGraphicFramePr>
          <p:cNvPr id="14" name="Group 261"/>
          <p:cNvGraphicFramePr>
            <a:graphicFrameLocks/>
          </p:cNvGraphicFramePr>
          <p:nvPr>
            <p:extLst>
              <p:ext uri="{D42A27DB-BD31-4B8C-83A1-F6EECF244321}">
                <p14:modId xmlns:p14="http://schemas.microsoft.com/office/powerpoint/2010/main" val="1902957467"/>
              </p:ext>
            </p:extLst>
          </p:nvPr>
        </p:nvGraphicFramePr>
        <p:xfrm>
          <a:off x="889000" y="2722735"/>
          <a:ext cx="10629900" cy="3213344"/>
        </p:xfrm>
        <a:graphic>
          <a:graphicData uri="http://schemas.openxmlformats.org/drawingml/2006/table">
            <a:tbl>
              <a:tblPr/>
              <a:tblGrid>
                <a:gridCol w="2304237">
                  <a:extLst>
                    <a:ext uri="{9D8B030D-6E8A-4147-A177-3AD203B41FA5}">
                      <a16:colId xmlns:a16="http://schemas.microsoft.com/office/drawing/2014/main" val="20000"/>
                    </a:ext>
                  </a:extLst>
                </a:gridCol>
                <a:gridCol w="2510816">
                  <a:extLst>
                    <a:ext uri="{9D8B030D-6E8A-4147-A177-3AD203B41FA5}">
                      <a16:colId xmlns:a16="http://schemas.microsoft.com/office/drawing/2014/main" val="20001"/>
                    </a:ext>
                  </a:extLst>
                </a:gridCol>
                <a:gridCol w="3156271">
                  <a:extLst>
                    <a:ext uri="{9D8B030D-6E8A-4147-A177-3AD203B41FA5}">
                      <a16:colId xmlns:a16="http://schemas.microsoft.com/office/drawing/2014/main" val="20002"/>
                    </a:ext>
                  </a:extLst>
                </a:gridCol>
                <a:gridCol w="2658576">
                  <a:extLst>
                    <a:ext uri="{9D8B030D-6E8A-4147-A177-3AD203B41FA5}">
                      <a16:colId xmlns:a16="http://schemas.microsoft.com/office/drawing/2014/main" val="20003"/>
                    </a:ext>
                  </a:extLst>
                </a:gridCol>
              </a:tblGrid>
              <a:tr h="699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a:ln>
                            <a:noFill/>
                          </a:ln>
                          <a:solidFill>
                            <a:schemeClr val="tx1"/>
                          </a:solidFill>
                          <a:effectLst/>
                          <a:latin typeface="+mn-lt"/>
                          <a:ea typeface="+mn-ea"/>
                          <a:cs typeface="+mn-ea"/>
                          <a:sym typeface="+mn-lt"/>
                        </a:rPr>
                        <a:t>测量次数</a:t>
                      </a:r>
                    </a:p>
                  </a:txBody>
                  <a:tcPr marL="121920" marR="121920" marT="60960" marB="60960" anchor="ctr" horzOverflow="overflow">
                    <a:lnL w="28575"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28575"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mn-lt"/>
                          <a:ea typeface="+mn-ea"/>
                          <a:cs typeface="+mn-ea"/>
                          <a:sym typeface="+mn-lt"/>
                        </a:rPr>
                        <a:t>电压</a:t>
                      </a:r>
                      <a:r>
                        <a:rPr kumimoji="0" lang="en-US" sz="2000" b="0" i="1" u="none" strike="noStrike" cap="none" normalizeH="0" baseline="0" dirty="0">
                          <a:ln>
                            <a:noFill/>
                          </a:ln>
                          <a:solidFill>
                            <a:schemeClr val="tx1"/>
                          </a:solidFill>
                          <a:effectLst/>
                          <a:latin typeface="+mn-lt"/>
                          <a:ea typeface="+mn-ea"/>
                          <a:cs typeface="+mn-ea"/>
                          <a:sym typeface="+mn-lt"/>
                        </a:rPr>
                        <a:t>U</a:t>
                      </a:r>
                      <a:r>
                        <a:rPr kumimoji="0" lang="en-US" sz="2000" b="0" i="0" u="none" strike="noStrike" cap="none" normalizeH="0" baseline="0" dirty="0">
                          <a:ln>
                            <a:noFill/>
                          </a:ln>
                          <a:solidFill>
                            <a:schemeClr val="tx1"/>
                          </a:solidFill>
                          <a:effectLst/>
                          <a:latin typeface="+mn-lt"/>
                          <a:ea typeface="+mn-ea"/>
                          <a:cs typeface="+mn-ea"/>
                          <a:sym typeface="+mn-lt"/>
                        </a:rPr>
                        <a:t>/V</a:t>
                      </a:r>
                      <a:endParaRPr kumimoji="0" lang="zh-CN" altLang="en-US" sz="2000" b="0" i="0" u="none" strike="noStrike" cap="none" normalizeH="0" baseline="0" dirty="0">
                        <a:ln>
                          <a:noFill/>
                        </a:ln>
                        <a:solidFill>
                          <a:schemeClr val="tx1"/>
                        </a:solidFill>
                        <a:effectLst/>
                        <a:latin typeface="+mn-lt"/>
                        <a:ea typeface="+mn-ea"/>
                        <a:cs typeface="+mn-ea"/>
                        <a:sym typeface="+mn-lt"/>
                      </a:endParaRPr>
                    </a:p>
                  </a:txBody>
                  <a:tcPr marL="121920" marR="121920" marT="60960" marB="60960"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28575"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a:ln>
                            <a:noFill/>
                          </a:ln>
                          <a:solidFill>
                            <a:schemeClr val="tx1"/>
                          </a:solidFill>
                          <a:effectLst/>
                          <a:latin typeface="+mn-lt"/>
                          <a:ea typeface="+mn-ea"/>
                          <a:cs typeface="+mn-ea"/>
                          <a:sym typeface="+mn-lt"/>
                        </a:rPr>
                        <a:t>电流</a:t>
                      </a:r>
                      <a:r>
                        <a:rPr kumimoji="0" lang="en-US" sz="2000" b="0" i="1" u="none" strike="noStrike" cap="none" normalizeH="0" baseline="0" dirty="0">
                          <a:ln>
                            <a:noFill/>
                          </a:ln>
                          <a:solidFill>
                            <a:schemeClr val="tx1"/>
                          </a:solidFill>
                          <a:effectLst/>
                          <a:latin typeface="+mn-lt"/>
                          <a:ea typeface="+mn-ea"/>
                          <a:cs typeface="+mn-ea"/>
                          <a:sym typeface="+mn-lt"/>
                        </a:rPr>
                        <a:t>I</a:t>
                      </a:r>
                      <a:r>
                        <a:rPr kumimoji="0" lang="en-US" sz="2000" b="0" i="0" u="none" strike="noStrike" cap="none" normalizeH="0" baseline="0" dirty="0">
                          <a:ln>
                            <a:noFill/>
                          </a:ln>
                          <a:solidFill>
                            <a:schemeClr val="tx1"/>
                          </a:solidFill>
                          <a:effectLst/>
                          <a:latin typeface="+mn-lt"/>
                          <a:ea typeface="+mn-ea"/>
                          <a:cs typeface="+mn-ea"/>
                          <a:sym typeface="+mn-lt"/>
                        </a:rPr>
                        <a:t>/A</a:t>
                      </a:r>
                      <a:endParaRPr kumimoji="0" lang="zh-CN" altLang="en-US" sz="2000" b="0" i="0" u="none" strike="noStrike" cap="none" normalizeH="0" baseline="0" dirty="0">
                        <a:ln>
                          <a:noFill/>
                        </a:ln>
                        <a:solidFill>
                          <a:schemeClr val="tx1"/>
                        </a:solidFill>
                        <a:effectLst/>
                        <a:latin typeface="+mn-lt"/>
                        <a:ea typeface="+mn-ea"/>
                        <a:cs typeface="+mn-ea"/>
                        <a:sym typeface="+mn-lt"/>
                      </a:endParaRPr>
                    </a:p>
                  </a:txBody>
                  <a:tcPr marL="121920" marR="121920" marT="60960" marB="60960"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28575"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mn-lt"/>
                          <a:ea typeface="+mn-ea"/>
                          <a:cs typeface="+mn-ea"/>
                          <a:sym typeface="+mn-lt"/>
                        </a:rPr>
                        <a:t>电阻</a:t>
                      </a:r>
                      <a:r>
                        <a:rPr kumimoji="0" lang="en-US" sz="2000" b="0" i="1" u="none" strike="noStrike" cap="none" normalizeH="0" baseline="0">
                          <a:ln>
                            <a:noFill/>
                          </a:ln>
                          <a:solidFill>
                            <a:schemeClr val="tx1"/>
                          </a:solidFill>
                          <a:effectLst/>
                          <a:latin typeface="+mn-lt"/>
                          <a:ea typeface="+mn-ea"/>
                          <a:cs typeface="+mn-ea"/>
                          <a:sym typeface="+mn-lt"/>
                        </a:rPr>
                        <a:t>R</a:t>
                      </a:r>
                      <a:r>
                        <a:rPr kumimoji="0" lang="en-US" sz="2000" b="0" i="0" u="none" strike="noStrike" cap="none" normalizeH="0" baseline="0">
                          <a:ln>
                            <a:noFill/>
                          </a:ln>
                          <a:solidFill>
                            <a:schemeClr val="tx1"/>
                          </a:solidFill>
                          <a:effectLst/>
                          <a:latin typeface="+mn-lt"/>
                          <a:ea typeface="+mn-ea"/>
                          <a:cs typeface="+mn-ea"/>
                          <a:sym typeface="+mn-lt"/>
                        </a:rPr>
                        <a:t>/</a:t>
                      </a:r>
                      <a:r>
                        <a:rPr kumimoji="0" lang="el-GR" altLang="en-US" sz="2000" b="0" i="0" u="none" strike="noStrike" cap="none" normalizeH="0" baseline="0">
                          <a:ln>
                            <a:noFill/>
                          </a:ln>
                          <a:solidFill>
                            <a:schemeClr val="tx1"/>
                          </a:solidFill>
                          <a:effectLst/>
                          <a:latin typeface="+mn-lt"/>
                          <a:ea typeface="+mn-ea"/>
                          <a:cs typeface="+mn-ea"/>
                          <a:sym typeface="+mn-lt"/>
                        </a:rPr>
                        <a:t>Ω</a:t>
                      </a:r>
                      <a:endParaRPr kumimoji="0" lang="zh-CN" altLang="en-US" sz="2000" b="0" i="0" u="none" strike="noStrike" cap="none" normalizeH="0" baseline="0">
                        <a:ln>
                          <a:noFill/>
                        </a:ln>
                        <a:solidFill>
                          <a:schemeClr val="tx1"/>
                        </a:solidFill>
                        <a:effectLst/>
                        <a:latin typeface="+mn-lt"/>
                        <a:ea typeface="+mn-ea"/>
                        <a:cs typeface="+mn-ea"/>
                        <a:sym typeface="+mn-lt"/>
                      </a:endParaRPr>
                    </a:p>
                  </a:txBody>
                  <a:tcPr marL="121920" marR="121920" marT="60960" marB="60960" anchor="ctr" horzOverflow="overflow">
                    <a:lnL w="12700" cap="flat" cmpd="sng" algn="ctr">
                      <a:solidFill>
                        <a:srgbClr val="0066CC"/>
                      </a:solidFill>
                      <a:prstDash val="solid"/>
                      <a:round/>
                      <a:headEnd type="none" w="med" len="med"/>
                      <a:tailEnd type="none" w="med" len="med"/>
                    </a:lnL>
                    <a:lnR w="28575" cap="flat" cmpd="sng" algn="ctr">
                      <a:solidFill>
                        <a:srgbClr val="0066CC"/>
                      </a:solidFill>
                      <a:prstDash val="solid"/>
                      <a:round/>
                      <a:headEnd type="none" w="med" len="med"/>
                      <a:tailEnd type="none" w="med" len="med"/>
                    </a:lnR>
                    <a:lnT w="28575"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95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mn-ea"/>
                          <a:cs typeface="+mn-ea"/>
                          <a:sym typeface="+mn-lt"/>
                        </a:rPr>
                        <a:t>1</a:t>
                      </a:r>
                      <a:endParaRPr kumimoji="0" lang="zh-CN" altLang="en-US" sz="2000" b="0" i="0" u="none" strike="noStrike" cap="none" normalizeH="0" baseline="0" dirty="0">
                        <a:ln>
                          <a:noFill/>
                        </a:ln>
                        <a:solidFill>
                          <a:srgbClr val="000000"/>
                        </a:solidFill>
                        <a:effectLst/>
                        <a:latin typeface="+mn-lt"/>
                        <a:ea typeface="+mn-ea"/>
                        <a:cs typeface="+mn-ea"/>
                        <a:sym typeface="+mn-lt"/>
                      </a:endParaRPr>
                    </a:p>
                  </a:txBody>
                  <a:tcPr marL="121920" marR="121920" marT="60960" marB="60960" anchor="ctr" horzOverflow="overflow">
                    <a:lnL w="28575"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dirty="0">
                        <a:ln>
                          <a:noFill/>
                        </a:ln>
                        <a:solidFill>
                          <a:srgbClr val="000000"/>
                        </a:solidFill>
                        <a:effectLst/>
                        <a:latin typeface="+mn-lt"/>
                        <a:ea typeface="+mn-ea"/>
                        <a:cs typeface="+mn-ea"/>
                        <a:sym typeface="+mn-lt"/>
                      </a:endParaRPr>
                    </a:p>
                  </a:txBody>
                  <a:tcPr marL="121920" marR="121920" marT="60960" marB="60960"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dirty="0">
                        <a:ln>
                          <a:noFill/>
                        </a:ln>
                        <a:solidFill>
                          <a:srgbClr val="000000"/>
                        </a:solidFill>
                        <a:effectLst/>
                        <a:latin typeface="+mn-lt"/>
                        <a:ea typeface="+mn-ea"/>
                        <a:cs typeface="+mn-ea"/>
                        <a:sym typeface="+mn-lt"/>
                      </a:endParaRPr>
                    </a:p>
                  </a:txBody>
                  <a:tcPr marL="121920" marR="121920" marT="60960" marB="60960"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dirty="0">
                        <a:ln>
                          <a:noFill/>
                        </a:ln>
                        <a:solidFill>
                          <a:srgbClr val="000000"/>
                        </a:solidFill>
                        <a:effectLst/>
                        <a:latin typeface="+mn-lt"/>
                        <a:ea typeface="+mn-ea"/>
                        <a:cs typeface="+mn-ea"/>
                        <a:sym typeface="+mn-lt"/>
                      </a:endParaRPr>
                    </a:p>
                  </a:txBody>
                  <a:tcPr marL="121920" marR="121920" marT="60960" marB="60960" anchor="ctr" horzOverflow="overflow">
                    <a:lnL w="12700" cap="flat" cmpd="sng" algn="ctr">
                      <a:solidFill>
                        <a:srgbClr val="0066CC"/>
                      </a:solidFill>
                      <a:prstDash val="solid"/>
                      <a:round/>
                      <a:headEnd type="none" w="med" len="med"/>
                      <a:tailEnd type="none" w="med" len="med"/>
                    </a:lnL>
                    <a:lnR w="28575"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67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mn-ea"/>
                          <a:cs typeface="+mn-ea"/>
                          <a:sym typeface="+mn-lt"/>
                        </a:rPr>
                        <a:t>2</a:t>
                      </a:r>
                      <a:endParaRPr kumimoji="0" lang="zh-CN" altLang="en-US" sz="2000" b="0" i="0" u="none" strike="noStrike" cap="none" normalizeH="0" baseline="0" dirty="0">
                        <a:ln>
                          <a:noFill/>
                        </a:ln>
                        <a:solidFill>
                          <a:srgbClr val="000000"/>
                        </a:solidFill>
                        <a:effectLst/>
                        <a:latin typeface="+mn-lt"/>
                        <a:ea typeface="+mn-ea"/>
                        <a:cs typeface="+mn-ea"/>
                        <a:sym typeface="+mn-lt"/>
                      </a:endParaRPr>
                    </a:p>
                  </a:txBody>
                  <a:tcPr marL="121920" marR="121920" marT="60960" marB="60960" anchor="ctr" horzOverflow="overflow">
                    <a:lnL w="28575"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dirty="0">
                        <a:ln>
                          <a:noFill/>
                        </a:ln>
                        <a:solidFill>
                          <a:srgbClr val="000000"/>
                        </a:solidFill>
                        <a:effectLst/>
                        <a:latin typeface="+mn-lt"/>
                        <a:ea typeface="+mn-ea"/>
                        <a:cs typeface="+mn-ea"/>
                        <a:sym typeface="+mn-lt"/>
                      </a:endParaRPr>
                    </a:p>
                  </a:txBody>
                  <a:tcPr marL="121920" marR="121920" marT="60960" marB="60960"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dirty="0">
                        <a:ln>
                          <a:noFill/>
                        </a:ln>
                        <a:solidFill>
                          <a:srgbClr val="000000"/>
                        </a:solidFill>
                        <a:effectLst/>
                        <a:latin typeface="+mn-lt"/>
                        <a:ea typeface="+mn-ea"/>
                        <a:cs typeface="+mn-ea"/>
                        <a:sym typeface="+mn-lt"/>
                      </a:endParaRPr>
                    </a:p>
                  </a:txBody>
                  <a:tcPr marL="121920" marR="121920" marT="60960" marB="60960"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dirty="0">
                        <a:ln>
                          <a:noFill/>
                        </a:ln>
                        <a:solidFill>
                          <a:srgbClr val="000000"/>
                        </a:solidFill>
                        <a:effectLst/>
                        <a:latin typeface="+mn-lt"/>
                        <a:ea typeface="+mn-ea"/>
                        <a:cs typeface="+mn-ea"/>
                        <a:sym typeface="+mn-lt"/>
                      </a:endParaRPr>
                    </a:p>
                  </a:txBody>
                  <a:tcPr marL="121920" marR="121920" marT="60960" marB="60960" anchor="ctr" horzOverflow="overflow">
                    <a:lnL w="12700" cap="flat" cmpd="sng" algn="ctr">
                      <a:solidFill>
                        <a:srgbClr val="0066CC"/>
                      </a:solidFill>
                      <a:prstDash val="solid"/>
                      <a:round/>
                      <a:headEnd type="none" w="med" len="med"/>
                      <a:tailEnd type="none" w="med" len="med"/>
                    </a:lnL>
                    <a:lnR w="28575"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55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mn-ea"/>
                          <a:cs typeface="+mn-ea"/>
                          <a:sym typeface="+mn-lt"/>
                        </a:rPr>
                        <a:t>3</a:t>
                      </a:r>
                      <a:endParaRPr kumimoji="0" lang="zh-CN" altLang="en-US" sz="2000" b="0" i="0" u="none" strike="noStrike" cap="none" normalizeH="0" baseline="0" dirty="0">
                        <a:ln>
                          <a:noFill/>
                        </a:ln>
                        <a:solidFill>
                          <a:srgbClr val="000000"/>
                        </a:solidFill>
                        <a:effectLst/>
                        <a:latin typeface="+mn-lt"/>
                        <a:ea typeface="+mn-ea"/>
                        <a:cs typeface="+mn-ea"/>
                        <a:sym typeface="+mn-lt"/>
                      </a:endParaRPr>
                    </a:p>
                  </a:txBody>
                  <a:tcPr marL="121920" marR="121920" marT="60960" marB="60960" anchor="ctr" horzOverflow="overflow">
                    <a:lnL w="28575"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dirty="0">
                        <a:ln>
                          <a:noFill/>
                        </a:ln>
                        <a:solidFill>
                          <a:srgbClr val="000000"/>
                        </a:solidFill>
                        <a:effectLst/>
                        <a:latin typeface="+mn-lt"/>
                        <a:ea typeface="+mn-ea"/>
                        <a:cs typeface="+mn-ea"/>
                        <a:sym typeface="+mn-lt"/>
                      </a:endParaRPr>
                    </a:p>
                  </a:txBody>
                  <a:tcPr marL="121920" marR="121920" marT="60960" marB="60960"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dirty="0">
                        <a:ln>
                          <a:noFill/>
                        </a:ln>
                        <a:solidFill>
                          <a:srgbClr val="000000"/>
                        </a:solidFill>
                        <a:effectLst/>
                        <a:latin typeface="+mn-lt"/>
                        <a:ea typeface="+mn-ea"/>
                        <a:cs typeface="+mn-ea"/>
                        <a:sym typeface="+mn-lt"/>
                      </a:endParaRPr>
                    </a:p>
                  </a:txBody>
                  <a:tcPr marL="121920" marR="121920" marT="60960" marB="60960" anchor="ctr" horzOverflow="overflow">
                    <a:lnL w="12700" cap="flat" cmpd="sng" algn="ctr">
                      <a:solidFill>
                        <a:srgbClr val="0066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dirty="0">
                        <a:ln>
                          <a:noFill/>
                        </a:ln>
                        <a:solidFill>
                          <a:srgbClr val="000000"/>
                        </a:solidFill>
                        <a:effectLst/>
                        <a:latin typeface="+mn-lt"/>
                        <a:ea typeface="+mn-ea"/>
                        <a:cs typeface="+mn-ea"/>
                        <a:sym typeface="+mn-lt"/>
                      </a:endParaRPr>
                    </a:p>
                  </a:txBody>
                  <a:tcPr marL="121920" marR="121920" marT="60960" marB="60960" anchor="ctr" horzOverflow="overflow">
                    <a:lnL w="12700" cap="flat" cmpd="sng" algn="ctr">
                      <a:solidFill>
                        <a:schemeClr val="tx1"/>
                      </a:solidFill>
                      <a:prstDash val="solid"/>
                      <a:round/>
                      <a:headEnd type="none" w="med" len="med"/>
                      <a:tailEnd type="none" w="med" len="med"/>
                    </a:lnL>
                    <a:lnR w="28575"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2186">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dirty="0">
                        <a:ln>
                          <a:noFill/>
                        </a:ln>
                        <a:solidFill>
                          <a:srgbClr val="000000"/>
                        </a:solidFill>
                        <a:effectLst/>
                        <a:latin typeface="+mn-lt"/>
                        <a:ea typeface="+mn-ea"/>
                        <a:cs typeface="+mn-ea"/>
                        <a:sym typeface="+mn-lt"/>
                      </a:endParaRPr>
                    </a:p>
                  </a:txBody>
                  <a:tcPr marL="121920" marR="121920" marT="60960" marB="60960" anchor="ctr" horzOverflow="overflow">
                    <a:lnL w="28575" cap="flat" cmpd="sng" algn="ctr">
                      <a:solidFill>
                        <a:srgbClr val="0066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6CC"/>
                      </a:solidFill>
                      <a:prstDash val="solid"/>
                      <a:round/>
                      <a:headEnd type="none" w="med" len="med"/>
                      <a:tailEnd type="none" w="med" len="med"/>
                    </a:lnT>
                    <a:lnB w="28575" cap="flat" cmpd="sng" algn="ctr">
                      <a:solidFill>
                        <a:srgbClr val="0066CC"/>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dirty="0">
                        <a:ln>
                          <a:noFill/>
                        </a:ln>
                        <a:solidFill>
                          <a:srgbClr val="000000"/>
                        </a:solidFill>
                        <a:effectLst/>
                        <a:latin typeface="Times New Roman" pitchFamily="18" charset="0"/>
                        <a:ea typeface="宋体" pitchFamily="2" charset="-122"/>
                      </a:endParaRPr>
                    </a:p>
                  </a:txBody>
                  <a:tcPr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28575" cap="flat" cmpd="sng" algn="ctr">
                      <a:solidFill>
                        <a:srgbClr val="0066CC"/>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dirty="0">
                        <a:ln>
                          <a:noFill/>
                        </a:ln>
                        <a:solidFill>
                          <a:srgbClr val="000000"/>
                        </a:solidFill>
                        <a:effectLst/>
                        <a:latin typeface="Times New Roman" pitchFamily="18" charset="0"/>
                        <a:ea typeface="宋体" pitchFamily="2" charset="-122"/>
                      </a:endParaRPr>
                    </a:p>
                  </a:txBody>
                  <a:tcPr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28575"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dirty="0">
                        <a:ln>
                          <a:noFill/>
                        </a:ln>
                        <a:solidFill>
                          <a:srgbClr val="000000"/>
                        </a:solidFill>
                        <a:effectLst/>
                        <a:latin typeface="+mn-lt"/>
                        <a:ea typeface="+mn-ea"/>
                        <a:cs typeface="+mn-ea"/>
                        <a:sym typeface="+mn-lt"/>
                      </a:endParaRPr>
                    </a:p>
                  </a:txBody>
                  <a:tcPr marL="121920" marR="121920" marT="60960" marB="60960" anchor="ctr" horzOverflow="overflow">
                    <a:lnL w="12700" cap="flat" cmpd="sng" algn="ctr">
                      <a:solidFill>
                        <a:schemeClr val="tx1"/>
                      </a:solidFill>
                      <a:prstDash val="solid"/>
                      <a:round/>
                      <a:headEnd type="none" w="med" len="med"/>
                      <a:tailEnd type="none" w="med" len="med"/>
                    </a:lnL>
                    <a:lnR w="28575"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28575" cap="flat" cmpd="sng" algn="ctr">
                      <a:solidFill>
                        <a:srgbClr val="0066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2" name="文本框 32035"/>
          <p:cNvSpPr txBox="1">
            <a:spLocks noChangeArrowheads="1"/>
          </p:cNvSpPr>
          <p:nvPr/>
        </p:nvSpPr>
        <p:spPr bwMode="auto">
          <a:xfrm>
            <a:off x="3981377" y="3509176"/>
            <a:ext cx="6413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1219170" eaLnBrk="1" hangingPunct="1">
              <a:spcBef>
                <a:spcPct val="50000"/>
              </a:spcBef>
            </a:pPr>
            <a:r>
              <a:rPr lang="en-US" altLang="zh-CN" sz="2400" kern="0" dirty="0">
                <a:solidFill>
                  <a:srgbClr val="FF0000"/>
                </a:solidFill>
                <a:latin typeface="+mn-lt"/>
                <a:ea typeface="+mn-ea"/>
                <a:cs typeface="+mn-ea"/>
                <a:sym typeface="+mn-lt"/>
              </a:rPr>
              <a:t>1</a:t>
            </a:r>
          </a:p>
        </p:txBody>
      </p:sp>
      <p:sp>
        <p:nvSpPr>
          <p:cNvPr id="23" name="文本框 32036"/>
          <p:cNvSpPr txBox="1">
            <a:spLocks noChangeArrowheads="1"/>
          </p:cNvSpPr>
          <p:nvPr/>
        </p:nvSpPr>
        <p:spPr bwMode="auto">
          <a:xfrm>
            <a:off x="6795559" y="3509176"/>
            <a:ext cx="797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1219170" eaLnBrk="1" hangingPunct="1">
              <a:spcBef>
                <a:spcPct val="50000"/>
              </a:spcBef>
            </a:pPr>
            <a:r>
              <a:rPr lang="en-US" altLang="zh-CN" sz="2400" kern="0" dirty="0">
                <a:solidFill>
                  <a:srgbClr val="FF0000"/>
                </a:solidFill>
                <a:latin typeface="+mn-lt"/>
                <a:ea typeface="+mn-ea"/>
                <a:cs typeface="+mn-ea"/>
                <a:sym typeface="+mn-lt"/>
              </a:rPr>
              <a:t>0.2</a:t>
            </a:r>
          </a:p>
        </p:txBody>
      </p:sp>
      <p:sp>
        <p:nvSpPr>
          <p:cNvPr id="24" name="文本框 32037"/>
          <p:cNvSpPr txBox="1">
            <a:spLocks noChangeArrowheads="1"/>
          </p:cNvSpPr>
          <p:nvPr/>
        </p:nvSpPr>
        <p:spPr bwMode="auto">
          <a:xfrm>
            <a:off x="9879543" y="3471566"/>
            <a:ext cx="6244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1219170" eaLnBrk="1" hangingPunct="1">
              <a:spcBef>
                <a:spcPct val="50000"/>
              </a:spcBef>
            </a:pPr>
            <a:r>
              <a:rPr lang="en-US" altLang="zh-CN" sz="2400" kern="0">
                <a:solidFill>
                  <a:srgbClr val="FF0000"/>
                </a:solidFill>
                <a:latin typeface="+mn-lt"/>
                <a:ea typeface="+mn-ea"/>
                <a:cs typeface="+mn-ea"/>
                <a:sym typeface="+mn-lt"/>
              </a:rPr>
              <a:t>5</a:t>
            </a:r>
          </a:p>
        </p:txBody>
      </p:sp>
      <p:sp>
        <p:nvSpPr>
          <p:cNvPr id="25" name="文本框 32038"/>
          <p:cNvSpPr txBox="1">
            <a:spLocks noChangeArrowheads="1"/>
          </p:cNvSpPr>
          <p:nvPr/>
        </p:nvSpPr>
        <p:spPr bwMode="auto">
          <a:xfrm>
            <a:off x="3981377" y="4155289"/>
            <a:ext cx="6413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1219170" eaLnBrk="1" hangingPunct="1">
              <a:spcBef>
                <a:spcPct val="50000"/>
              </a:spcBef>
            </a:pPr>
            <a:r>
              <a:rPr lang="en-US" altLang="zh-CN" sz="2400" kern="0" dirty="0">
                <a:solidFill>
                  <a:srgbClr val="FF0000"/>
                </a:solidFill>
                <a:latin typeface="+mn-lt"/>
                <a:ea typeface="+mn-ea"/>
                <a:cs typeface="+mn-ea"/>
                <a:sym typeface="+mn-lt"/>
              </a:rPr>
              <a:t>2</a:t>
            </a:r>
          </a:p>
        </p:txBody>
      </p:sp>
      <p:sp>
        <p:nvSpPr>
          <p:cNvPr id="26" name="文本框 32039"/>
          <p:cNvSpPr txBox="1">
            <a:spLocks noChangeArrowheads="1"/>
          </p:cNvSpPr>
          <p:nvPr/>
        </p:nvSpPr>
        <p:spPr bwMode="auto">
          <a:xfrm>
            <a:off x="6683376" y="4133315"/>
            <a:ext cx="10223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1219170" eaLnBrk="1" hangingPunct="1">
              <a:spcBef>
                <a:spcPct val="50000"/>
              </a:spcBef>
            </a:pPr>
            <a:r>
              <a:rPr lang="en-US" altLang="zh-CN" sz="2400" kern="0" dirty="0">
                <a:solidFill>
                  <a:srgbClr val="FF0000"/>
                </a:solidFill>
                <a:latin typeface="+mn-lt"/>
                <a:ea typeface="+mn-ea"/>
                <a:cs typeface="+mn-ea"/>
                <a:sym typeface="+mn-lt"/>
              </a:rPr>
              <a:t>0.39</a:t>
            </a:r>
          </a:p>
        </p:txBody>
      </p:sp>
      <p:sp>
        <p:nvSpPr>
          <p:cNvPr id="27" name="文本框 32040"/>
          <p:cNvSpPr txBox="1">
            <a:spLocks noChangeArrowheads="1"/>
          </p:cNvSpPr>
          <p:nvPr/>
        </p:nvSpPr>
        <p:spPr bwMode="auto">
          <a:xfrm>
            <a:off x="9752543" y="4124856"/>
            <a:ext cx="8784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1219170" eaLnBrk="1" hangingPunct="1">
              <a:spcBef>
                <a:spcPct val="50000"/>
              </a:spcBef>
            </a:pPr>
            <a:r>
              <a:rPr lang="en-US" altLang="zh-CN" sz="2400" kern="0">
                <a:solidFill>
                  <a:srgbClr val="FF0000"/>
                </a:solidFill>
                <a:latin typeface="+mn-lt"/>
                <a:ea typeface="+mn-ea"/>
                <a:cs typeface="+mn-ea"/>
                <a:sym typeface="+mn-lt"/>
              </a:rPr>
              <a:t>5.1</a:t>
            </a:r>
          </a:p>
        </p:txBody>
      </p:sp>
      <p:sp>
        <p:nvSpPr>
          <p:cNvPr id="28" name="文本框 32041"/>
          <p:cNvSpPr txBox="1">
            <a:spLocks noChangeArrowheads="1"/>
          </p:cNvSpPr>
          <p:nvPr/>
        </p:nvSpPr>
        <p:spPr bwMode="auto">
          <a:xfrm>
            <a:off x="3971851" y="4801402"/>
            <a:ext cx="66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1219170" eaLnBrk="1" hangingPunct="1">
              <a:spcBef>
                <a:spcPct val="50000"/>
              </a:spcBef>
            </a:pPr>
            <a:r>
              <a:rPr lang="en-US" altLang="zh-CN" sz="2400" kern="0" dirty="0">
                <a:solidFill>
                  <a:srgbClr val="FF0000"/>
                </a:solidFill>
                <a:latin typeface="+mn-lt"/>
                <a:ea typeface="+mn-ea"/>
                <a:cs typeface="+mn-ea"/>
                <a:sym typeface="+mn-lt"/>
              </a:rPr>
              <a:t>3</a:t>
            </a:r>
          </a:p>
        </p:txBody>
      </p:sp>
      <p:sp>
        <p:nvSpPr>
          <p:cNvPr id="29" name="文本框 32042"/>
          <p:cNvSpPr txBox="1">
            <a:spLocks noChangeArrowheads="1"/>
          </p:cNvSpPr>
          <p:nvPr/>
        </p:nvSpPr>
        <p:spPr bwMode="auto">
          <a:xfrm>
            <a:off x="6683375" y="4766733"/>
            <a:ext cx="10223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1219170" eaLnBrk="1" hangingPunct="1">
              <a:spcBef>
                <a:spcPct val="50000"/>
              </a:spcBef>
            </a:pPr>
            <a:r>
              <a:rPr lang="en-US" altLang="zh-CN" sz="2400" kern="0" dirty="0">
                <a:solidFill>
                  <a:srgbClr val="FF0000"/>
                </a:solidFill>
                <a:latin typeface="+mn-lt"/>
                <a:ea typeface="+mn-ea"/>
                <a:cs typeface="+mn-ea"/>
                <a:sym typeface="+mn-lt"/>
              </a:rPr>
              <a:t>0.58</a:t>
            </a:r>
          </a:p>
        </p:txBody>
      </p:sp>
      <p:sp>
        <p:nvSpPr>
          <p:cNvPr id="30" name="文本框 32043"/>
          <p:cNvSpPr txBox="1">
            <a:spLocks noChangeArrowheads="1"/>
          </p:cNvSpPr>
          <p:nvPr/>
        </p:nvSpPr>
        <p:spPr bwMode="auto">
          <a:xfrm>
            <a:off x="9751485" y="4778146"/>
            <a:ext cx="8805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1219170" eaLnBrk="1" hangingPunct="1">
              <a:spcBef>
                <a:spcPct val="50000"/>
              </a:spcBef>
            </a:pPr>
            <a:r>
              <a:rPr lang="en-US" altLang="zh-CN" sz="2400" kern="0" dirty="0">
                <a:solidFill>
                  <a:srgbClr val="FF0000"/>
                </a:solidFill>
                <a:latin typeface="+mn-lt"/>
                <a:ea typeface="+mn-ea"/>
                <a:cs typeface="+mn-ea"/>
                <a:sym typeface="+mn-lt"/>
              </a:rPr>
              <a:t>5.2</a:t>
            </a:r>
          </a:p>
        </p:txBody>
      </p:sp>
      <p:sp>
        <p:nvSpPr>
          <p:cNvPr id="40" name="文本框 32040"/>
          <p:cNvSpPr txBox="1">
            <a:spLocks noChangeArrowheads="1"/>
          </p:cNvSpPr>
          <p:nvPr/>
        </p:nvSpPr>
        <p:spPr bwMode="auto">
          <a:xfrm>
            <a:off x="9752543" y="5431437"/>
            <a:ext cx="8784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1219170" eaLnBrk="1" hangingPunct="1">
              <a:spcBef>
                <a:spcPct val="50000"/>
              </a:spcBef>
            </a:pPr>
            <a:r>
              <a:rPr lang="en-US" altLang="zh-CN" sz="2400" kern="0" dirty="0">
                <a:solidFill>
                  <a:srgbClr val="FF0000"/>
                </a:solidFill>
                <a:latin typeface="+mn-lt"/>
                <a:ea typeface="+mn-ea"/>
                <a:cs typeface="+mn-ea"/>
                <a:sym typeface="+mn-lt"/>
              </a:rPr>
              <a:t>5.1</a:t>
            </a:r>
          </a:p>
        </p:txBody>
      </p:sp>
      <p:grpSp>
        <p:nvGrpSpPr>
          <p:cNvPr id="41" name="组合 40"/>
          <p:cNvGrpSpPr/>
          <p:nvPr/>
        </p:nvGrpSpPr>
        <p:grpSpPr>
          <a:xfrm>
            <a:off x="3410149" y="5301795"/>
            <a:ext cx="1749467" cy="652492"/>
            <a:chOff x="468313" y="5304482"/>
            <a:chExt cx="2512736" cy="1063825"/>
          </a:xfrm>
        </p:grpSpPr>
        <p:sp>
          <p:nvSpPr>
            <p:cNvPr id="42" name="Text Box 35"/>
            <p:cNvSpPr txBox="1">
              <a:spLocks noChangeArrowheads="1"/>
            </p:cNvSpPr>
            <p:nvPr/>
          </p:nvSpPr>
          <p:spPr bwMode="auto">
            <a:xfrm>
              <a:off x="468313" y="5589587"/>
              <a:ext cx="698078" cy="60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219170"/>
              <a:r>
                <a:rPr lang="en-US" altLang="zh-CN" kern="0" dirty="0">
                  <a:solidFill>
                    <a:srgbClr val="FF0000"/>
                  </a:solidFill>
                  <a:cs typeface="+mn-ea"/>
                  <a:sym typeface="+mn-lt"/>
                </a:rPr>
                <a:t>R=</a:t>
              </a:r>
            </a:p>
          </p:txBody>
        </p:sp>
        <p:sp>
          <p:nvSpPr>
            <p:cNvPr id="43" name="Line 36"/>
            <p:cNvSpPr>
              <a:spLocks noChangeShapeType="1"/>
            </p:cNvSpPr>
            <p:nvPr/>
          </p:nvSpPr>
          <p:spPr bwMode="auto">
            <a:xfrm>
              <a:off x="1050524" y="5820420"/>
              <a:ext cx="179568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219170"/>
              <a:endParaRPr lang="zh-CN" altLang="en-US" sz="1400" kern="0">
                <a:solidFill>
                  <a:sysClr val="windowText" lastClr="000000"/>
                </a:solidFill>
                <a:cs typeface="+mn-ea"/>
                <a:sym typeface="+mn-lt"/>
              </a:endParaRPr>
            </a:p>
          </p:txBody>
        </p:sp>
        <p:sp>
          <p:nvSpPr>
            <p:cNvPr id="44" name="Text Box 37"/>
            <p:cNvSpPr txBox="1">
              <a:spLocks noChangeArrowheads="1"/>
            </p:cNvSpPr>
            <p:nvPr/>
          </p:nvSpPr>
          <p:spPr bwMode="auto">
            <a:xfrm>
              <a:off x="1058108" y="5304482"/>
              <a:ext cx="1922941" cy="60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defRPr sz="2400">
                  <a:solidFill>
                    <a:srgbClr val="FF0000"/>
                  </a:solidFill>
                  <a:latin typeface="Times New Roman" pitchFamily="18" charset="0"/>
                </a:defRPr>
              </a:lvl1pPr>
            </a:lstStyle>
            <a:p>
              <a:pPr defTabSz="1219170"/>
              <a:r>
                <a:rPr lang="en-US" altLang="zh-CN" sz="1800" kern="0" dirty="0">
                  <a:latin typeface="+mn-lt"/>
                  <a:cs typeface="+mn-ea"/>
                  <a:sym typeface="+mn-lt"/>
                </a:rPr>
                <a:t>R1+R2+R3</a:t>
              </a:r>
            </a:p>
          </p:txBody>
        </p:sp>
        <p:sp>
          <p:nvSpPr>
            <p:cNvPr id="45" name="Text Box 38"/>
            <p:cNvSpPr txBox="1">
              <a:spLocks noChangeArrowheads="1"/>
            </p:cNvSpPr>
            <p:nvPr/>
          </p:nvSpPr>
          <p:spPr bwMode="auto">
            <a:xfrm>
              <a:off x="1693899" y="5766147"/>
              <a:ext cx="336551" cy="60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1219170"/>
              <a:r>
                <a:rPr lang="en-US" altLang="zh-CN" kern="0" dirty="0">
                  <a:solidFill>
                    <a:srgbClr val="FF0000"/>
                  </a:solidFill>
                  <a:cs typeface="+mn-ea"/>
                  <a:sym typeface="+mn-lt"/>
                </a:rPr>
                <a:t>3</a:t>
              </a:r>
            </a:p>
          </p:txBody>
        </p:sp>
      </p:grpSp>
      <p:sp>
        <p:nvSpPr>
          <p:cNvPr id="20" name="文本框 19">
            <a:extLst>
              <a:ext uri="{FF2B5EF4-FFF2-40B4-BE49-F238E27FC236}">
                <a16:creationId xmlns:a16="http://schemas.microsoft.com/office/drawing/2014/main" id="{40E9CD44-FDD5-4319-A230-635E7AE65C0D}"/>
              </a:ext>
            </a:extLst>
          </p:cNvPr>
          <p:cNvSpPr txBox="1"/>
          <p:nvPr/>
        </p:nvSpPr>
        <p:spPr>
          <a:xfrm>
            <a:off x="1181101" y="448128"/>
            <a:ext cx="1659429" cy="523220"/>
          </a:xfrm>
          <a:prstGeom prst="rect">
            <a:avLst/>
          </a:prstGeom>
          <a:noFill/>
        </p:spPr>
        <p:txBody>
          <a:bodyPr wrap="none" rtlCol="0">
            <a:spAutoFit/>
          </a:bodyPr>
          <a:lstStyle/>
          <a:p>
            <a:r>
              <a:rPr lang="zh-CN" altLang="en-US" sz="2800" b="1" dirty="0">
                <a:cs typeface="+mn-ea"/>
                <a:sym typeface="+mn-lt"/>
              </a:rPr>
              <a:t>实验数据</a:t>
            </a:r>
          </a:p>
        </p:txBody>
      </p:sp>
    </p:spTree>
    <p:extLst>
      <p:ext uri="{BB962C8B-B14F-4D97-AF65-F5344CB8AC3E}">
        <p14:creationId xmlns:p14="http://schemas.microsoft.com/office/powerpoint/2010/main" val="209729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p:tgtEl>
                                          <p:spTgt spid="22"/>
                                        </p:tgtEl>
                                        <p:attrNameLst>
                                          <p:attrName>ppt_y</p:attrName>
                                        </p:attrNameLst>
                                      </p:cBhvr>
                                      <p:tavLst>
                                        <p:tav tm="0">
                                          <p:val>
                                            <p:strVal val="#ppt_y+#ppt_h*1.125000"/>
                                          </p:val>
                                        </p:tav>
                                        <p:tav tm="100000">
                                          <p:val>
                                            <p:strVal val="#ppt_y"/>
                                          </p:val>
                                        </p:tav>
                                      </p:tavLst>
                                    </p:anim>
                                    <p:animEffect transition="in" filter="wipe(up)">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p:tgtEl>
                                          <p:spTgt spid="23"/>
                                        </p:tgtEl>
                                        <p:attrNameLst>
                                          <p:attrName>ppt_y</p:attrName>
                                        </p:attrNameLst>
                                      </p:cBhvr>
                                      <p:tavLst>
                                        <p:tav tm="0">
                                          <p:val>
                                            <p:strVal val="#ppt_y+#ppt_h*1.125000"/>
                                          </p:val>
                                        </p:tav>
                                        <p:tav tm="100000">
                                          <p:val>
                                            <p:strVal val="#ppt_y"/>
                                          </p:val>
                                        </p:tav>
                                      </p:tavLst>
                                    </p:anim>
                                    <p:animEffect transition="in" filter="wipe(up)">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p:tgtEl>
                                          <p:spTgt spid="24"/>
                                        </p:tgtEl>
                                        <p:attrNameLst>
                                          <p:attrName>ppt_y</p:attrName>
                                        </p:attrNameLst>
                                      </p:cBhvr>
                                      <p:tavLst>
                                        <p:tav tm="0">
                                          <p:val>
                                            <p:strVal val="#ppt_y+#ppt_h*1.125000"/>
                                          </p:val>
                                        </p:tav>
                                        <p:tav tm="100000">
                                          <p:val>
                                            <p:strVal val="#ppt_y"/>
                                          </p:val>
                                        </p:tav>
                                      </p:tavLst>
                                    </p:anim>
                                    <p:animEffect transition="in" filter="wipe(up)">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p:tgtEl>
                                          <p:spTgt spid="25"/>
                                        </p:tgtEl>
                                        <p:attrNameLst>
                                          <p:attrName>ppt_y</p:attrName>
                                        </p:attrNameLst>
                                      </p:cBhvr>
                                      <p:tavLst>
                                        <p:tav tm="0">
                                          <p:val>
                                            <p:strVal val="#ppt_y+#ppt_h*1.125000"/>
                                          </p:val>
                                        </p:tav>
                                        <p:tav tm="100000">
                                          <p:val>
                                            <p:strVal val="#ppt_y"/>
                                          </p:val>
                                        </p:tav>
                                      </p:tavLst>
                                    </p:anim>
                                    <p:animEffect transition="in" filter="wipe(up)">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p:tgtEl>
                                          <p:spTgt spid="26"/>
                                        </p:tgtEl>
                                        <p:attrNameLst>
                                          <p:attrName>ppt_y</p:attrName>
                                        </p:attrNameLst>
                                      </p:cBhvr>
                                      <p:tavLst>
                                        <p:tav tm="0">
                                          <p:val>
                                            <p:strVal val="#ppt_y+#ppt_h*1.125000"/>
                                          </p:val>
                                        </p:tav>
                                        <p:tav tm="100000">
                                          <p:val>
                                            <p:strVal val="#ppt_y"/>
                                          </p:val>
                                        </p:tav>
                                      </p:tavLst>
                                    </p:anim>
                                    <p:animEffect transition="in" filter="wipe(up)">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p:tgtEl>
                                          <p:spTgt spid="27"/>
                                        </p:tgtEl>
                                        <p:attrNameLst>
                                          <p:attrName>ppt_y</p:attrName>
                                        </p:attrNameLst>
                                      </p:cBhvr>
                                      <p:tavLst>
                                        <p:tav tm="0">
                                          <p:val>
                                            <p:strVal val="#ppt_y+#ppt_h*1.125000"/>
                                          </p:val>
                                        </p:tav>
                                        <p:tav tm="100000">
                                          <p:val>
                                            <p:strVal val="#ppt_y"/>
                                          </p:val>
                                        </p:tav>
                                      </p:tavLst>
                                    </p:anim>
                                    <p:animEffect transition="in" filter="wipe(up)">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p:tgtEl>
                                          <p:spTgt spid="28"/>
                                        </p:tgtEl>
                                        <p:attrNameLst>
                                          <p:attrName>ppt_y</p:attrName>
                                        </p:attrNameLst>
                                      </p:cBhvr>
                                      <p:tavLst>
                                        <p:tav tm="0">
                                          <p:val>
                                            <p:strVal val="#ppt_y+#ppt_h*1.125000"/>
                                          </p:val>
                                        </p:tav>
                                        <p:tav tm="100000">
                                          <p:val>
                                            <p:strVal val="#ppt_y"/>
                                          </p:val>
                                        </p:tav>
                                      </p:tavLst>
                                    </p:anim>
                                    <p:animEffect transition="in" filter="wipe(up)">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p:tgtEl>
                                          <p:spTgt spid="29"/>
                                        </p:tgtEl>
                                        <p:attrNameLst>
                                          <p:attrName>ppt_y</p:attrName>
                                        </p:attrNameLst>
                                      </p:cBhvr>
                                      <p:tavLst>
                                        <p:tav tm="0">
                                          <p:val>
                                            <p:strVal val="#ppt_y+#ppt_h*1.125000"/>
                                          </p:val>
                                        </p:tav>
                                        <p:tav tm="100000">
                                          <p:val>
                                            <p:strVal val="#ppt_y"/>
                                          </p:val>
                                        </p:tav>
                                      </p:tavLst>
                                    </p:anim>
                                    <p:animEffect transition="in" filter="wipe(up)">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p:tgtEl>
                                          <p:spTgt spid="30"/>
                                        </p:tgtEl>
                                        <p:attrNameLst>
                                          <p:attrName>ppt_y</p:attrName>
                                        </p:attrNameLst>
                                      </p:cBhvr>
                                      <p:tavLst>
                                        <p:tav tm="0">
                                          <p:val>
                                            <p:strVal val="#ppt_y+#ppt_h*1.125000"/>
                                          </p:val>
                                        </p:tav>
                                        <p:tav tm="100000">
                                          <p:val>
                                            <p:strVal val="#ppt_y"/>
                                          </p:val>
                                        </p:tav>
                                      </p:tavLst>
                                    </p:anim>
                                    <p:animEffect transition="in" filter="wipe(up)">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500" fill="hold"/>
                                        <p:tgtEl>
                                          <p:spTgt spid="41"/>
                                        </p:tgtEl>
                                        <p:attrNameLst>
                                          <p:attrName>ppt_x</p:attrName>
                                        </p:attrNameLst>
                                      </p:cBhvr>
                                      <p:tavLst>
                                        <p:tav tm="0">
                                          <p:val>
                                            <p:strVal val="#ppt_x"/>
                                          </p:val>
                                        </p:tav>
                                        <p:tav tm="100000">
                                          <p:val>
                                            <p:strVal val="#ppt_x"/>
                                          </p:val>
                                        </p:tav>
                                      </p:tavLst>
                                    </p:anim>
                                    <p:anim calcmode="lin" valueType="num">
                                      <p:cBhvr additive="base">
                                        <p:cTn id="7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p:tgtEl>
                                          <p:spTgt spid="40"/>
                                        </p:tgtEl>
                                        <p:attrNameLst>
                                          <p:attrName>ppt_y</p:attrName>
                                        </p:attrNameLst>
                                      </p:cBhvr>
                                      <p:tavLst>
                                        <p:tav tm="0">
                                          <p:val>
                                            <p:strVal val="#ppt_y+#ppt_h*1.125000"/>
                                          </p:val>
                                        </p:tav>
                                        <p:tav tm="100000">
                                          <p:val>
                                            <p:strVal val="#ppt_y"/>
                                          </p:val>
                                        </p:tav>
                                      </p:tavLst>
                                    </p:anim>
                                    <p:animEffect transition="in" filter="wipe(up)">
                                      <p:cBhvr>
                                        <p:cTn id="7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23" grpId="0"/>
      <p:bldP spid="24" grpId="0"/>
      <p:bldP spid="25" grpId="0"/>
      <p:bldP spid="26" grpId="0"/>
      <p:bldP spid="27" grpId="0"/>
      <p:bldP spid="28" grpId="0"/>
      <p:bldP spid="29" grpId="0"/>
      <p:bldP spid="30"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43279" y="1469121"/>
            <a:ext cx="10684933" cy="363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lnSpc>
                <a:spcPct val="250000"/>
              </a:lnSpc>
              <a:defRPr/>
            </a:pPr>
            <a:r>
              <a:rPr lang="en-US" altLang="zh-CN" sz="2400" kern="0" dirty="0">
                <a:solidFill>
                  <a:sysClr val="windowText" lastClr="000000"/>
                </a:solidFill>
                <a:cs typeface="+mn-ea"/>
                <a:sym typeface="+mn-lt"/>
              </a:rPr>
              <a:t>1</a:t>
            </a:r>
            <a:r>
              <a:rPr lang="zh-CN" altLang="en-US" sz="2400" kern="0" dirty="0">
                <a:solidFill>
                  <a:sysClr val="windowText" lastClr="000000"/>
                </a:solidFill>
                <a:cs typeface="+mn-ea"/>
                <a:sym typeface="+mn-lt"/>
              </a:rPr>
              <a:t>．将上述实验中的定值电阻换成小灯泡，用同样的方法测定小灯泡的电阻。</a:t>
            </a:r>
          </a:p>
          <a:p>
            <a:pPr defTabSz="1219170">
              <a:lnSpc>
                <a:spcPct val="250000"/>
              </a:lnSpc>
              <a:defRPr/>
            </a:pPr>
            <a:r>
              <a:rPr lang="en-US" altLang="zh-CN" sz="2400" kern="0" dirty="0">
                <a:solidFill>
                  <a:sysClr val="windowText" lastClr="000000"/>
                </a:solidFill>
                <a:cs typeface="+mn-ea"/>
                <a:sym typeface="+mn-lt"/>
              </a:rPr>
              <a:t>2</a:t>
            </a:r>
            <a:r>
              <a:rPr lang="zh-CN" altLang="en-US" sz="2400" kern="0" dirty="0">
                <a:solidFill>
                  <a:sysClr val="windowText" lastClr="000000"/>
                </a:solidFill>
                <a:cs typeface="+mn-ea"/>
                <a:sym typeface="+mn-lt"/>
              </a:rPr>
              <a:t>．多测几组数据，根据实验数据分别计算出小灯泡的电阻。</a:t>
            </a:r>
            <a:r>
              <a:rPr lang="en-US" altLang="zh-CN" sz="2400" kern="0" dirty="0">
                <a:solidFill>
                  <a:sysClr val="windowText" lastClr="000000"/>
                </a:solidFill>
                <a:cs typeface="+mn-ea"/>
                <a:sym typeface="+mn-lt"/>
              </a:rPr>
              <a:t>3</a:t>
            </a:r>
            <a:r>
              <a:rPr lang="zh-CN" altLang="en-US" sz="2400" kern="0" dirty="0">
                <a:solidFill>
                  <a:sysClr val="windowText" lastClr="000000"/>
                </a:solidFill>
                <a:cs typeface="+mn-ea"/>
                <a:sym typeface="+mn-lt"/>
              </a:rPr>
              <a:t>．比较计算出的几个数值，看看每次算出的电阻的大小相同吗？有什么变化规律吗？</a:t>
            </a:r>
            <a:endParaRPr lang="en-US" altLang="zh-CN" sz="2400" kern="0" dirty="0">
              <a:solidFill>
                <a:sysClr val="windowText" lastClr="000000"/>
              </a:solidFill>
              <a:cs typeface="+mn-ea"/>
              <a:sym typeface="+mn-lt"/>
            </a:endParaRPr>
          </a:p>
          <a:p>
            <a:pPr defTabSz="1219170">
              <a:lnSpc>
                <a:spcPct val="250000"/>
              </a:lnSpc>
              <a:defRPr/>
            </a:pPr>
            <a:r>
              <a:rPr lang="en-US" altLang="zh-CN" sz="2400" kern="0" dirty="0">
                <a:solidFill>
                  <a:sysClr val="windowText" lastClr="000000"/>
                </a:solidFill>
                <a:cs typeface="+mn-ea"/>
                <a:sym typeface="+mn-lt"/>
              </a:rPr>
              <a:t>4</a:t>
            </a:r>
            <a:r>
              <a:rPr lang="zh-CN" altLang="en-US" sz="2400" kern="0" dirty="0">
                <a:solidFill>
                  <a:sysClr val="windowText" lastClr="000000"/>
                </a:solidFill>
                <a:cs typeface="+mn-ea"/>
                <a:sym typeface="+mn-lt"/>
              </a:rPr>
              <a:t>．如果出现的情况和测量定值电阻时不同，你如何解释？与同学交流一下。</a:t>
            </a:r>
          </a:p>
        </p:txBody>
      </p:sp>
      <p:sp>
        <p:nvSpPr>
          <p:cNvPr id="4" name="文本框 3">
            <a:extLst>
              <a:ext uri="{FF2B5EF4-FFF2-40B4-BE49-F238E27FC236}">
                <a16:creationId xmlns:a16="http://schemas.microsoft.com/office/drawing/2014/main" id="{7DFFBC39-B141-4E78-9766-8AC30B13BC0F}"/>
              </a:ext>
            </a:extLst>
          </p:cNvPr>
          <p:cNvSpPr txBox="1"/>
          <p:nvPr/>
        </p:nvSpPr>
        <p:spPr>
          <a:xfrm>
            <a:off x="1181101" y="448128"/>
            <a:ext cx="1659429" cy="523220"/>
          </a:xfrm>
          <a:prstGeom prst="rect">
            <a:avLst/>
          </a:prstGeom>
          <a:noFill/>
        </p:spPr>
        <p:txBody>
          <a:bodyPr wrap="none" rtlCol="0">
            <a:spAutoFit/>
          </a:bodyPr>
          <a:lstStyle/>
          <a:p>
            <a:r>
              <a:rPr lang="zh-CN" altLang="en-US" sz="2800" b="1" dirty="0">
                <a:cs typeface="+mn-ea"/>
                <a:sym typeface="+mn-lt"/>
              </a:rPr>
              <a:t>想想做做</a:t>
            </a:r>
          </a:p>
        </p:txBody>
      </p:sp>
    </p:spTree>
    <p:extLst>
      <p:ext uri="{BB962C8B-B14F-4D97-AF65-F5344CB8AC3E}">
        <p14:creationId xmlns:p14="http://schemas.microsoft.com/office/powerpoint/2010/main" val="119707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办公资源网：www.bangongziyuan.com">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1majqph">
      <a:majorFont>
        <a:latin typeface="Arial" panose="020F0302020204030204"/>
        <a:ea typeface="思源黑体 CN Regular"/>
        <a:cs typeface=""/>
      </a:majorFont>
      <a:minorFont>
        <a:latin typeface="Arial" panose="020F0502020204030204"/>
        <a:ea typeface="思源黑体 CN Regular"/>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TotalTime>
  <Words>1566</Words>
  <Application>Microsoft Office PowerPoint</Application>
  <PresentationFormat>宽屏</PresentationFormat>
  <Paragraphs>208</Paragraphs>
  <Slides>21</Slides>
  <Notes>5</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21</vt:i4>
      </vt:variant>
    </vt:vector>
  </HeadingPairs>
  <TitlesOfParts>
    <vt:vector size="26" baseType="lpstr">
      <vt:lpstr>FandolFang R</vt:lpstr>
      <vt:lpstr>思源黑体 CN Light</vt:lpstr>
      <vt:lpstr>Arial</vt:lpstr>
      <vt:lpstr>Wingdings</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天 下</cp:lastModifiedBy>
  <cp:revision>1</cp:revision>
  <dcterms:created xsi:type="dcterms:W3CDTF">2020-05-16T15:09:13Z</dcterms:created>
  <dcterms:modified xsi:type="dcterms:W3CDTF">2021-01-09T09:56:02Z</dcterms:modified>
</cp:coreProperties>
</file>