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22"/>
  </p:notesMasterIdLst>
  <p:sldIdLst>
    <p:sldId id="289" r:id="rId2"/>
    <p:sldId id="291" r:id="rId3"/>
    <p:sldId id="316" r:id="rId4"/>
    <p:sldId id="317" r:id="rId5"/>
    <p:sldId id="318" r:id="rId6"/>
    <p:sldId id="288" r:id="rId7"/>
    <p:sldId id="299" r:id="rId8"/>
    <p:sldId id="296" r:id="rId9"/>
    <p:sldId id="311" r:id="rId10"/>
    <p:sldId id="306" r:id="rId11"/>
    <p:sldId id="297" r:id="rId12"/>
    <p:sldId id="302" r:id="rId13"/>
    <p:sldId id="305" r:id="rId14"/>
    <p:sldId id="309" r:id="rId15"/>
    <p:sldId id="310" r:id="rId16"/>
    <p:sldId id="312" r:id="rId17"/>
    <p:sldId id="313" r:id="rId18"/>
    <p:sldId id="315" r:id="rId19"/>
    <p:sldId id="290" r:id="rId20"/>
    <p:sldId id="287" r:id="rId21"/>
  </p:sldIdLst>
  <p:sldSz cx="12192000" cy="6858000"/>
  <p:notesSz cx="6858000" cy="9144000"/>
  <p:custDataLst>
    <p:tags r:id="rId2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 userDrawn="1">
          <p15:clr>
            <a:srgbClr val="A4A3A4"/>
          </p15:clr>
        </p15:guide>
        <p15:guide id="2" pos="7256" userDrawn="1">
          <p15:clr>
            <a:srgbClr val="A4A3A4"/>
          </p15:clr>
        </p15:guide>
        <p15:guide id="3" orient="horz" pos="648" userDrawn="1">
          <p15:clr>
            <a:srgbClr val="A4A3A4"/>
          </p15:clr>
        </p15:guide>
        <p15:guide id="4" orient="horz" pos="731" userDrawn="1">
          <p15:clr>
            <a:srgbClr val="A4A3A4"/>
          </p15:clr>
        </p15:guide>
        <p15:guide id="5" orient="horz" pos="3928" userDrawn="1">
          <p15:clr>
            <a:srgbClr val="A4A3A4"/>
          </p15:clr>
        </p15:guide>
        <p15:guide id="6" orient="horz" pos="15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4C22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774" y="96"/>
      </p:cViewPr>
      <p:guideLst>
        <p:guide pos="416"/>
        <p:guide pos="7256"/>
        <p:guide orient="horz" pos="648"/>
        <p:guide orient="horz" pos="731"/>
        <p:guide orient="horz" pos="3928"/>
        <p:guide orient="horz" pos="15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FC0A7B0-C9FC-4C23-A316-91FD814EC37E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6BD7C655-110B-4235-86F0-3B60927A4885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9270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D7C655-110B-4235-86F0-3B60927A4885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6099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D7C655-110B-4235-86F0-3B60927A4885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6394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D7C655-110B-4235-86F0-3B60927A4885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77443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D7C655-110B-4235-86F0-3B60927A4885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9858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D7C655-110B-4235-86F0-3B60927A4885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5979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D7C655-110B-4235-86F0-3B60927A4885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76263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5F763277-0DB9-4734-870F-A6256D3CE23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696262" y="2314732"/>
            <a:ext cx="2102370" cy="2102370"/>
          </a:xfrm>
          <a:custGeom>
            <a:avLst/>
            <a:gdLst>
              <a:gd name="connsiteX0" fmla="*/ 0 w 2102370"/>
              <a:gd name="connsiteY0" fmla="*/ 0 h 2102370"/>
              <a:gd name="connsiteX1" fmla="*/ 2102370 w 2102370"/>
              <a:gd name="connsiteY1" fmla="*/ 0 h 2102370"/>
              <a:gd name="connsiteX2" fmla="*/ 2102370 w 2102370"/>
              <a:gd name="connsiteY2" fmla="*/ 2102370 h 2102370"/>
              <a:gd name="connsiteX3" fmla="*/ 0 w 2102370"/>
              <a:gd name="connsiteY3" fmla="*/ 2102370 h 2102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02370" h="2102370">
                <a:moveTo>
                  <a:pt x="0" y="0"/>
                </a:moveTo>
                <a:lnTo>
                  <a:pt x="2102370" y="0"/>
                </a:lnTo>
                <a:lnTo>
                  <a:pt x="2102370" y="2102370"/>
                </a:lnTo>
                <a:lnTo>
                  <a:pt x="0" y="210237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C49441E2-144C-4857-9763-D4B3FDCF341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217108" y="539646"/>
            <a:ext cx="1993692" cy="1993692"/>
          </a:xfrm>
          <a:custGeom>
            <a:avLst/>
            <a:gdLst>
              <a:gd name="connsiteX0" fmla="*/ 0 w 1993692"/>
              <a:gd name="connsiteY0" fmla="*/ 0 h 1993692"/>
              <a:gd name="connsiteX1" fmla="*/ 1993692 w 1993692"/>
              <a:gd name="connsiteY1" fmla="*/ 0 h 1993692"/>
              <a:gd name="connsiteX2" fmla="*/ 1993692 w 1993692"/>
              <a:gd name="connsiteY2" fmla="*/ 1993692 h 1993692"/>
              <a:gd name="connsiteX3" fmla="*/ 0 w 1993692"/>
              <a:gd name="connsiteY3" fmla="*/ 1993692 h 1993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3692" h="1993692">
                <a:moveTo>
                  <a:pt x="0" y="0"/>
                </a:moveTo>
                <a:lnTo>
                  <a:pt x="1993692" y="0"/>
                </a:lnTo>
                <a:lnTo>
                  <a:pt x="1993692" y="1993692"/>
                </a:lnTo>
                <a:lnTo>
                  <a:pt x="0" y="1993692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D363D9E-BF52-4080-B578-31422D0223D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217108" y="3019268"/>
            <a:ext cx="2620780" cy="2522630"/>
          </a:xfrm>
          <a:custGeom>
            <a:avLst/>
            <a:gdLst>
              <a:gd name="connsiteX0" fmla="*/ 0 w 2620780"/>
              <a:gd name="connsiteY0" fmla="*/ 0 h 2522630"/>
              <a:gd name="connsiteX1" fmla="*/ 2620780 w 2620780"/>
              <a:gd name="connsiteY1" fmla="*/ 0 h 2522630"/>
              <a:gd name="connsiteX2" fmla="*/ 2620780 w 2620780"/>
              <a:gd name="connsiteY2" fmla="*/ 2522630 h 2522630"/>
              <a:gd name="connsiteX3" fmla="*/ 0 w 2620780"/>
              <a:gd name="connsiteY3" fmla="*/ 2522630 h 2522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0780" h="2522630">
                <a:moveTo>
                  <a:pt x="0" y="0"/>
                </a:moveTo>
                <a:lnTo>
                  <a:pt x="2620780" y="0"/>
                </a:lnTo>
                <a:lnTo>
                  <a:pt x="2620780" y="2522630"/>
                </a:lnTo>
                <a:lnTo>
                  <a:pt x="0" y="252263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27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>
            <a:extLst>
              <a:ext uri="{FF2B5EF4-FFF2-40B4-BE49-F238E27FC236}">
                <a16:creationId xmlns:a16="http://schemas.microsoft.com/office/drawing/2014/main" id="{F8C0D83F-46A5-4953-9E18-4E9F5DC0C311}"/>
              </a:ext>
            </a:extLst>
          </p:cNvPr>
          <p:cNvGrpSpPr/>
          <p:nvPr userDrawn="1"/>
        </p:nvGrpSpPr>
        <p:grpSpPr>
          <a:xfrm>
            <a:off x="449944" y="333829"/>
            <a:ext cx="624114" cy="615855"/>
            <a:chOff x="449943" y="333829"/>
            <a:chExt cx="899659" cy="887753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72C6528A-5A81-4D23-AD8B-A3D70356BFB8}"/>
                </a:ext>
              </a:extLst>
            </p:cNvPr>
            <p:cNvSpPr/>
            <p:nvPr userDrawn="1"/>
          </p:nvSpPr>
          <p:spPr>
            <a:xfrm>
              <a:off x="449943" y="333829"/>
              <a:ext cx="754742" cy="75474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581A545C-3018-477D-B366-7D1D8345A93E}"/>
                </a:ext>
              </a:extLst>
            </p:cNvPr>
            <p:cNvSpPr/>
            <p:nvPr userDrawn="1"/>
          </p:nvSpPr>
          <p:spPr>
            <a:xfrm>
              <a:off x="787399" y="659379"/>
              <a:ext cx="562203" cy="562203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166521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2F153D-2634-4A61-86A1-BC20FEA3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7F7F9A-A884-481E-94FE-076C15926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BC00A4-AC4B-428D-91CB-B3D28DBE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8006B1-F14B-4844-9FBA-D5F2D8F4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CF8928-CF5D-4210-A8FC-3389789E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0770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242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16" userDrawn="1">
          <p15:clr>
            <a:srgbClr val="F26B43"/>
          </p15:clr>
        </p15:guide>
        <p15:guide id="2" pos="7256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28" userDrawn="1">
          <p15:clr>
            <a:srgbClr val="F26B43"/>
          </p15:clr>
        </p15:guide>
        <p15:guide id="6" orient="horz" pos="3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emf"/><Relationship Id="rId4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21.wmf"/><Relationship Id="rId7" Type="http://schemas.openxmlformats.org/officeDocument/2006/relationships/image" Target="../media/image23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2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7" Type="http://schemas.openxmlformats.org/officeDocument/2006/relationships/image" Target="../media/image27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14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图片占位符 48">
            <a:extLst>
              <a:ext uri="{FF2B5EF4-FFF2-40B4-BE49-F238E27FC236}">
                <a16:creationId xmlns:a16="http://schemas.microsoft.com/office/drawing/2014/main" id="{5A18A451-C8BD-4A11-B690-D4DB4909EA93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56" r="11056"/>
          <a:stretch>
            <a:fillRect/>
          </a:stretch>
        </p:blipFill>
        <p:spPr/>
      </p:pic>
      <p:pic>
        <p:nvPicPr>
          <p:cNvPr id="30" name="图片占位符 29">
            <a:extLst>
              <a:ext uri="{FF2B5EF4-FFF2-40B4-BE49-F238E27FC236}">
                <a16:creationId xmlns:a16="http://schemas.microsoft.com/office/drawing/2014/main" id="{A7C486BC-3355-482D-9A6A-2BFCF1A512B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41" r="16641"/>
          <a:stretch>
            <a:fillRect/>
          </a:stretch>
        </p:blipFill>
        <p:spPr/>
      </p:pic>
      <p:pic>
        <p:nvPicPr>
          <p:cNvPr id="3" name="图片占位符 2">
            <a:extLst>
              <a:ext uri="{FF2B5EF4-FFF2-40B4-BE49-F238E27FC236}">
                <a16:creationId xmlns:a16="http://schemas.microsoft.com/office/drawing/2014/main" id="{C518B53C-88AB-4E1A-9D6C-F7E4A5738115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5" r="21875"/>
          <a:stretch>
            <a:fillRect/>
          </a:stretch>
        </p:blipFill>
        <p:spPr/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94D97BE-C69D-48B7-8AAB-A234FE8401E5}"/>
              </a:ext>
            </a:extLst>
          </p:cNvPr>
          <p:cNvSpPr/>
          <p:nvPr/>
        </p:nvSpPr>
        <p:spPr>
          <a:xfrm>
            <a:off x="7415646" y="2393578"/>
            <a:ext cx="1531310" cy="148935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23232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5" name="Rectangle 13">
            <a:extLst>
              <a:ext uri="{FF2B5EF4-FFF2-40B4-BE49-F238E27FC236}">
                <a16:creationId xmlns:a16="http://schemas.microsoft.com/office/drawing/2014/main" id="{E0344709-6ECB-4626-BC90-D6E90A993C79}"/>
              </a:ext>
            </a:extLst>
          </p:cNvPr>
          <p:cNvSpPr/>
          <p:nvPr/>
        </p:nvSpPr>
        <p:spPr>
          <a:xfrm>
            <a:off x="7223524" y="5029826"/>
            <a:ext cx="898646" cy="8740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23232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6" name="Rectangle 13">
            <a:extLst>
              <a:ext uri="{FF2B5EF4-FFF2-40B4-BE49-F238E27FC236}">
                <a16:creationId xmlns:a16="http://schemas.microsoft.com/office/drawing/2014/main" id="{9A160E22-3F62-410F-83FA-B45CFD4A2EE7}"/>
              </a:ext>
            </a:extLst>
          </p:cNvPr>
          <p:cNvSpPr/>
          <p:nvPr/>
        </p:nvSpPr>
        <p:spPr>
          <a:xfrm>
            <a:off x="10552040" y="2264231"/>
            <a:ext cx="898646" cy="874022"/>
          </a:xfrm>
          <a:prstGeom prst="rect">
            <a:avLst/>
          </a:prstGeom>
          <a:solidFill>
            <a:schemeClr val="accent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23232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7" name="组合 36">
            <a:extLst>
              <a:ext uri="{FF2B5EF4-FFF2-40B4-BE49-F238E27FC236}">
                <a16:creationId xmlns:a16="http://schemas.microsoft.com/office/drawing/2014/main" id="{763537AC-696B-4481-888B-B0B3EB39077D}"/>
              </a:ext>
            </a:extLst>
          </p:cNvPr>
          <p:cNvGrpSpPr/>
          <p:nvPr/>
        </p:nvGrpSpPr>
        <p:grpSpPr>
          <a:xfrm>
            <a:off x="614853" y="2523943"/>
            <a:ext cx="5652468" cy="1889393"/>
            <a:chOff x="-4766137" y="1810396"/>
            <a:chExt cx="5652468" cy="1889393"/>
          </a:xfrm>
        </p:grpSpPr>
        <p:sp>
          <p:nvSpPr>
            <p:cNvPr id="38" name="矩形: 圆角 37">
              <a:extLst>
                <a:ext uri="{FF2B5EF4-FFF2-40B4-BE49-F238E27FC236}">
                  <a16:creationId xmlns:a16="http://schemas.microsoft.com/office/drawing/2014/main" id="{42641367-7951-4D38-89BA-8B656FED9E2A}"/>
                </a:ext>
              </a:extLst>
            </p:cNvPr>
            <p:cNvSpPr/>
            <p:nvPr/>
          </p:nvSpPr>
          <p:spPr>
            <a:xfrm>
              <a:off x="-4766137" y="3345066"/>
              <a:ext cx="3562392" cy="354723"/>
            </a:xfrm>
            <a:prstGeom prst="roundRect">
              <a:avLst>
                <a:gd name="adj" fmla="val 50000"/>
              </a:avLst>
            </a:prstGeom>
            <a:solidFill>
              <a:srgbClr val="E84C2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>
                <a:defRPr/>
              </a:pPr>
              <a:r>
                <a:rPr lang="zh-CN" altLang="en-US" sz="1600">
                  <a:solidFill>
                    <a:prstClr val="white"/>
                  </a:solidFill>
                  <a:cs typeface="+mn-ea"/>
                  <a:sym typeface="+mn-lt"/>
                </a:rPr>
                <a:t>讲解人：</a:t>
              </a:r>
              <a:r>
                <a:rPr lang="en-US" altLang="zh-CN" sz="1600">
                  <a:solidFill>
                    <a:prstClr val="white"/>
                  </a:solidFill>
                  <a:cs typeface="+mn-ea"/>
                  <a:sym typeface="+mn-lt"/>
                </a:rPr>
                <a:t>xippt  </a:t>
              </a:r>
              <a:r>
                <a:rPr lang="zh-CN" altLang="en-US" sz="1600">
                  <a:solidFill>
                    <a:prstClr val="white"/>
                  </a:solidFill>
                  <a:cs typeface="+mn-ea"/>
                  <a:sym typeface="+mn-lt"/>
                </a:rPr>
                <a:t>时间：</a:t>
              </a:r>
              <a:r>
                <a:rPr lang="en-US" altLang="zh-CN" sz="1600">
                  <a:solidFill>
                    <a:prstClr val="white"/>
                  </a:solidFill>
                  <a:cs typeface="+mn-ea"/>
                  <a:sym typeface="+mn-lt"/>
                </a:rPr>
                <a:t>2020.5.20</a:t>
              </a:r>
              <a:endParaRPr lang="en-US" altLang="zh-CN" sz="16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grpSp>
          <p:nvGrpSpPr>
            <p:cNvPr id="39" name="组合 38">
              <a:extLst>
                <a:ext uri="{FF2B5EF4-FFF2-40B4-BE49-F238E27FC236}">
                  <a16:creationId xmlns:a16="http://schemas.microsoft.com/office/drawing/2014/main" id="{F3BF5FAA-11B6-4EAA-B98D-ABB0277582CB}"/>
                </a:ext>
              </a:extLst>
            </p:cNvPr>
            <p:cNvGrpSpPr/>
            <p:nvPr/>
          </p:nvGrpSpPr>
          <p:grpSpPr>
            <a:xfrm>
              <a:off x="-4714868" y="1810396"/>
              <a:ext cx="5601199" cy="1318243"/>
              <a:chOff x="-4714868" y="1810396"/>
              <a:chExt cx="5601199" cy="1318243"/>
            </a:xfrm>
          </p:grpSpPr>
          <p:sp>
            <p:nvSpPr>
              <p:cNvPr id="40" name="文本框 39">
                <a:extLst>
                  <a:ext uri="{FF2B5EF4-FFF2-40B4-BE49-F238E27FC236}">
                    <a16:creationId xmlns:a16="http://schemas.microsoft.com/office/drawing/2014/main" id="{07B1FCB9-3B75-4930-A51B-ECE8628ADCC6}"/>
                  </a:ext>
                </a:extLst>
              </p:cNvPr>
              <p:cNvSpPr txBox="1"/>
              <p:nvPr/>
            </p:nvSpPr>
            <p:spPr>
              <a:xfrm>
                <a:off x="-4714868" y="2808615"/>
                <a:ext cx="5254618" cy="3200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MENTAL HEALTH COUNSELING PPT</a:t>
                </a:r>
              </a:p>
            </p:txBody>
          </p:sp>
          <p:cxnSp>
            <p:nvCxnSpPr>
              <p:cNvPr id="41" name="直接连接符 40">
                <a:extLst>
                  <a:ext uri="{FF2B5EF4-FFF2-40B4-BE49-F238E27FC236}">
                    <a16:creationId xmlns:a16="http://schemas.microsoft.com/office/drawing/2014/main" id="{3FC6579B-E2D0-472F-9BDC-A9BAF274195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-4634728" y="2827846"/>
                <a:ext cx="5174478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文本占位符 19">
                <a:extLst>
                  <a:ext uri="{FF2B5EF4-FFF2-40B4-BE49-F238E27FC236}">
                    <a16:creationId xmlns:a16="http://schemas.microsoft.com/office/drawing/2014/main" id="{55095726-63E5-450F-8723-ECF49E7940F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4708756" y="2261762"/>
                <a:ext cx="5595087" cy="423270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0" indent="0" algn="dist">
                  <a:buNone/>
                  <a:defRPr/>
                </a:pPr>
                <a:r>
                  <a:rPr lang="zh-CN" altLang="en-US" sz="2400" b="1" dirty="0">
                    <a:solidFill>
                      <a:srgbClr val="E84C22"/>
                    </a:solidFill>
                    <a:cs typeface="+mn-ea"/>
                    <a:sym typeface="+mn-lt"/>
                  </a:rPr>
                  <a:t>第</a:t>
                </a:r>
                <a:r>
                  <a:rPr lang="en-US" altLang="zh-CN" sz="2400" b="1" dirty="0">
                    <a:solidFill>
                      <a:srgbClr val="E84C22"/>
                    </a:solidFill>
                    <a:cs typeface="+mn-ea"/>
                    <a:sym typeface="+mn-lt"/>
                  </a:rPr>
                  <a:t>4</a:t>
                </a:r>
                <a:r>
                  <a:rPr lang="zh-CN" altLang="en-US" sz="2400" b="1" dirty="0">
                    <a:solidFill>
                      <a:srgbClr val="E84C22"/>
                    </a:solidFill>
                    <a:cs typeface="+mn-ea"/>
                    <a:sym typeface="+mn-lt"/>
                  </a:rPr>
                  <a:t>节 欧姆定律在串并联电路中的应用</a:t>
                </a:r>
              </a:p>
            </p:txBody>
          </p:sp>
          <p:sp>
            <p:nvSpPr>
              <p:cNvPr id="43" name="文本占位符 20">
                <a:extLst>
                  <a:ext uri="{FF2B5EF4-FFF2-40B4-BE49-F238E27FC236}">
                    <a16:creationId xmlns:a16="http://schemas.microsoft.com/office/drawing/2014/main" id="{687BC835-8D61-4D76-A52B-D6D803DD16E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4634728" y="1810396"/>
                <a:ext cx="3686156" cy="423270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0" indent="0">
                  <a:buNone/>
                  <a:defRPr/>
                </a:pPr>
                <a:r>
                  <a:rPr lang="zh-CN" altLang="en-US" sz="2000" dirty="0">
                    <a:solidFill>
                      <a:prstClr val="black"/>
                    </a:solidFill>
                    <a:cs typeface="+mn-ea"/>
                    <a:sym typeface="+mn-lt"/>
                  </a:rPr>
                  <a:t>第十七章   欧姆定律</a:t>
                </a:r>
                <a:endPara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sp>
        <p:nvSpPr>
          <p:cNvPr id="44" name="矩形: 圆角 43">
            <a:extLst>
              <a:ext uri="{FF2B5EF4-FFF2-40B4-BE49-F238E27FC236}">
                <a16:creationId xmlns:a16="http://schemas.microsoft.com/office/drawing/2014/main" id="{34B477E6-24E6-4554-8347-942705896F2C}"/>
              </a:ext>
            </a:extLst>
          </p:cNvPr>
          <p:cNvSpPr/>
          <p:nvPr/>
        </p:nvSpPr>
        <p:spPr>
          <a:xfrm>
            <a:off x="-488120" y="6172043"/>
            <a:ext cx="1462064" cy="114457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4A28A629-3F2B-4187-8BDC-6307FEFA6C47}"/>
              </a:ext>
            </a:extLst>
          </p:cNvPr>
          <p:cNvSpPr/>
          <p:nvPr/>
        </p:nvSpPr>
        <p:spPr>
          <a:xfrm>
            <a:off x="615349" y="377763"/>
            <a:ext cx="3260810" cy="387473"/>
          </a:xfrm>
          <a:prstGeom prst="rect">
            <a:avLst/>
          </a:prstGeom>
          <a:noFill/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57592" tIns="57592" rIns="57592" bIns="57592" spcCol="38100" anchor="ctr">
            <a:spAutoFit/>
          </a:bodyPr>
          <a:lstStyle/>
          <a:p>
            <a:pPr lvl="0" defTabSz="1151771" latinLnBrk="1">
              <a:defRPr/>
            </a:pPr>
            <a:r>
              <a:rPr lang="zh-CN" altLang="en-US" sz="1762" spc="300" dirty="0">
                <a:solidFill>
                  <a:prstClr val="black"/>
                </a:solidFill>
                <a:cs typeface="+mn-ea"/>
                <a:sym typeface="+mn-lt"/>
              </a:rPr>
              <a:t>人教版九年级物理（初中）</a:t>
            </a:r>
          </a:p>
        </p:txBody>
      </p:sp>
    </p:spTree>
    <p:extLst>
      <p:ext uri="{BB962C8B-B14F-4D97-AF65-F5344CB8AC3E}">
        <p14:creationId xmlns:p14="http://schemas.microsoft.com/office/powerpoint/2010/main" val="2768060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33779" y="1192363"/>
            <a:ext cx="9530644" cy="2248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>
              <a:lnSpc>
                <a:spcPct val="150000"/>
              </a:lnSpc>
              <a:defRPr/>
            </a:pPr>
            <a:r>
              <a:rPr lang="en-US" altLang="zh-CN" sz="2400" kern="0" dirty="0">
                <a:cs typeface="+mn-ea"/>
                <a:sym typeface="+mn-lt"/>
              </a:rPr>
              <a:t>(</a:t>
            </a:r>
            <a:r>
              <a:rPr lang="zh-CN" altLang="zh-CN" sz="2400" kern="0" dirty="0">
                <a:cs typeface="+mn-ea"/>
                <a:sym typeface="+mn-lt"/>
              </a:rPr>
              <a:t>1</a:t>
            </a:r>
            <a:r>
              <a:rPr lang="en-US" altLang="zh-CN" sz="2400" kern="0" dirty="0">
                <a:cs typeface="+mn-ea"/>
                <a:sym typeface="+mn-lt"/>
              </a:rPr>
              <a:t>)</a:t>
            </a:r>
            <a:r>
              <a:rPr lang="zh-CN" altLang="zh-CN" sz="2400" kern="0" dirty="0">
                <a:cs typeface="+mn-ea"/>
                <a:sym typeface="+mn-lt"/>
              </a:rPr>
              <a:t>如图所示，根据串联电路电流的规律</a:t>
            </a:r>
            <a:r>
              <a:rPr lang="zh-CN" altLang="en-US" sz="2400" kern="0" dirty="0">
                <a:cs typeface="+mn-ea"/>
                <a:sym typeface="+mn-lt"/>
              </a:rPr>
              <a:t>：</a:t>
            </a:r>
            <a:endParaRPr lang="en-US" altLang="zh-CN" sz="2400" kern="0" dirty="0">
              <a:cs typeface="+mn-ea"/>
              <a:sym typeface="+mn-lt"/>
            </a:endParaRPr>
          </a:p>
          <a:p>
            <a:pPr defTabSz="1219170">
              <a:lnSpc>
                <a:spcPct val="150000"/>
              </a:lnSpc>
              <a:defRPr/>
            </a:pPr>
            <a:r>
              <a:rPr lang="en-US" altLang="zh-CN" sz="2400" kern="0" dirty="0">
                <a:cs typeface="+mn-ea"/>
                <a:sym typeface="+mn-lt"/>
              </a:rPr>
              <a:t> </a:t>
            </a:r>
            <a:r>
              <a:rPr lang="en-US" altLang="zh-CN" sz="2400" i="1" kern="0" dirty="0">
                <a:cs typeface="+mn-ea"/>
                <a:sym typeface="+mn-lt"/>
              </a:rPr>
              <a:t>R</a:t>
            </a:r>
            <a:r>
              <a:rPr lang="en-US" altLang="zh-CN" sz="2400" kern="0" baseline="-25000" dirty="0">
                <a:cs typeface="+mn-ea"/>
                <a:sym typeface="+mn-lt"/>
              </a:rPr>
              <a:t>1</a:t>
            </a:r>
            <a:r>
              <a:rPr lang="zh-CN" altLang="zh-CN" sz="2400" kern="0" dirty="0">
                <a:cs typeface="+mn-ea"/>
                <a:sym typeface="+mn-lt"/>
              </a:rPr>
              <a:t>两端的电压</a:t>
            </a:r>
            <a:r>
              <a:rPr lang="zh-CN" altLang="en-US" sz="2400" kern="0" dirty="0">
                <a:cs typeface="+mn-ea"/>
                <a:sym typeface="+mn-lt"/>
              </a:rPr>
              <a:t>：</a:t>
            </a:r>
            <a:r>
              <a:rPr lang="en-US" altLang="zh-CN" sz="2400" i="1" kern="0" dirty="0">
                <a:cs typeface="+mn-ea"/>
                <a:sym typeface="+mn-lt"/>
              </a:rPr>
              <a:t>U</a:t>
            </a:r>
            <a:r>
              <a:rPr lang="en-US" altLang="zh-CN" sz="2400" kern="0" baseline="-25000" dirty="0">
                <a:cs typeface="+mn-ea"/>
                <a:sym typeface="+mn-lt"/>
              </a:rPr>
              <a:t>1</a:t>
            </a:r>
            <a:r>
              <a:rPr lang="en-US" altLang="zh-CN" sz="2400" kern="0" dirty="0">
                <a:cs typeface="+mn-ea"/>
                <a:sym typeface="+mn-lt"/>
              </a:rPr>
              <a:t>=</a:t>
            </a:r>
            <a:r>
              <a:rPr lang="en-US" altLang="zh-CN" sz="2400" i="1" kern="0" dirty="0">
                <a:cs typeface="+mn-ea"/>
                <a:sym typeface="+mn-lt"/>
              </a:rPr>
              <a:t>IR</a:t>
            </a:r>
            <a:r>
              <a:rPr lang="en-US" altLang="zh-CN" sz="2400" kern="0" baseline="-25000" dirty="0">
                <a:cs typeface="+mn-ea"/>
                <a:sym typeface="+mn-lt"/>
              </a:rPr>
              <a:t>1</a:t>
            </a:r>
            <a:r>
              <a:rPr lang="zh-CN" altLang="en-US" sz="2400" kern="0" baseline="-25000" dirty="0">
                <a:cs typeface="+mn-ea"/>
                <a:sym typeface="+mn-lt"/>
              </a:rPr>
              <a:t>；</a:t>
            </a:r>
            <a:r>
              <a:rPr lang="en-US" altLang="zh-CN" sz="2400" i="1" kern="0" dirty="0">
                <a:cs typeface="+mn-ea"/>
                <a:sym typeface="+mn-lt"/>
              </a:rPr>
              <a:t>R</a:t>
            </a:r>
            <a:r>
              <a:rPr lang="en-US" altLang="zh-CN" sz="2400" kern="0" baseline="-25000" dirty="0">
                <a:cs typeface="+mn-ea"/>
                <a:sym typeface="+mn-lt"/>
              </a:rPr>
              <a:t>2</a:t>
            </a:r>
            <a:r>
              <a:rPr lang="zh-CN" altLang="zh-CN" sz="2400" kern="0" dirty="0">
                <a:cs typeface="+mn-ea"/>
                <a:sym typeface="+mn-lt"/>
              </a:rPr>
              <a:t>两端的电</a:t>
            </a:r>
            <a:r>
              <a:rPr lang="en-US" altLang="zh-CN" sz="2400" kern="0" dirty="0">
                <a:cs typeface="+mn-ea"/>
                <a:sym typeface="+mn-lt"/>
              </a:rPr>
              <a:t> </a:t>
            </a:r>
            <a:r>
              <a:rPr lang="zh-CN" altLang="zh-CN" sz="2400" kern="0" dirty="0">
                <a:cs typeface="+mn-ea"/>
                <a:sym typeface="+mn-lt"/>
              </a:rPr>
              <a:t>压</a:t>
            </a:r>
            <a:r>
              <a:rPr lang="zh-CN" altLang="en-US" sz="2400" kern="0" dirty="0">
                <a:cs typeface="+mn-ea"/>
                <a:sym typeface="+mn-lt"/>
              </a:rPr>
              <a:t>：</a:t>
            </a:r>
            <a:r>
              <a:rPr lang="en-US" altLang="zh-CN" sz="2400" i="1" kern="0" dirty="0">
                <a:cs typeface="+mn-ea"/>
                <a:sym typeface="+mn-lt"/>
              </a:rPr>
              <a:t>U</a:t>
            </a:r>
            <a:r>
              <a:rPr lang="en-US" altLang="zh-CN" sz="2400" kern="0" baseline="-25000" dirty="0">
                <a:cs typeface="+mn-ea"/>
                <a:sym typeface="+mn-lt"/>
              </a:rPr>
              <a:t>2</a:t>
            </a:r>
            <a:r>
              <a:rPr lang="en-US" altLang="zh-CN" sz="2400" kern="0" dirty="0">
                <a:cs typeface="+mn-ea"/>
                <a:sym typeface="+mn-lt"/>
              </a:rPr>
              <a:t>=</a:t>
            </a:r>
            <a:r>
              <a:rPr lang="en-US" altLang="zh-CN" sz="2400" i="1" kern="0" dirty="0">
                <a:cs typeface="+mn-ea"/>
                <a:sym typeface="+mn-lt"/>
              </a:rPr>
              <a:t>IR</a:t>
            </a:r>
            <a:r>
              <a:rPr lang="en-US" altLang="zh-CN" sz="2400" kern="0" baseline="-25000" dirty="0">
                <a:cs typeface="+mn-ea"/>
                <a:sym typeface="+mn-lt"/>
              </a:rPr>
              <a:t>2</a:t>
            </a:r>
            <a:r>
              <a:rPr lang="zh-CN" altLang="en-US" sz="2400" kern="0" dirty="0">
                <a:cs typeface="+mn-ea"/>
                <a:sym typeface="+mn-lt"/>
              </a:rPr>
              <a:t>。</a:t>
            </a:r>
            <a:endParaRPr lang="zh-CN" altLang="zh-CN" sz="2400" kern="0" dirty="0">
              <a:cs typeface="+mn-ea"/>
              <a:sym typeface="+mn-lt"/>
            </a:endParaRPr>
          </a:p>
          <a:p>
            <a:pPr defTabSz="1219170">
              <a:lnSpc>
                <a:spcPct val="150000"/>
              </a:lnSpc>
              <a:defRPr/>
            </a:pPr>
            <a:r>
              <a:rPr lang="en-US" altLang="zh-CN" sz="2400" kern="0" dirty="0">
                <a:cs typeface="+mn-ea"/>
                <a:sym typeface="+mn-lt"/>
              </a:rPr>
              <a:t>  </a:t>
            </a:r>
            <a:r>
              <a:rPr lang="zh-CN" altLang="zh-CN" sz="2400" kern="0" dirty="0">
                <a:cs typeface="+mn-ea"/>
                <a:sym typeface="+mn-lt"/>
              </a:rPr>
              <a:t>根据串联电路电压的规律</a:t>
            </a:r>
            <a:r>
              <a:rPr lang="en-US" altLang="zh-CN" sz="2400" i="1" kern="0" dirty="0">
                <a:cs typeface="+mn-ea"/>
                <a:sym typeface="+mn-lt"/>
              </a:rPr>
              <a:t>U</a:t>
            </a:r>
            <a:r>
              <a:rPr lang="en-US" altLang="zh-CN" sz="2400" kern="0" dirty="0">
                <a:cs typeface="+mn-ea"/>
                <a:sym typeface="+mn-lt"/>
              </a:rPr>
              <a:t>=</a:t>
            </a:r>
            <a:r>
              <a:rPr lang="en-US" altLang="zh-CN" sz="2400" i="1" kern="0" dirty="0">
                <a:cs typeface="+mn-ea"/>
                <a:sym typeface="+mn-lt"/>
              </a:rPr>
              <a:t>U</a:t>
            </a:r>
            <a:r>
              <a:rPr lang="en-US" altLang="zh-CN" sz="2400" kern="0" baseline="-25000" dirty="0">
                <a:cs typeface="+mn-ea"/>
                <a:sym typeface="+mn-lt"/>
              </a:rPr>
              <a:t>1</a:t>
            </a:r>
            <a:r>
              <a:rPr lang="en-US" altLang="zh-CN" sz="2400" kern="0" dirty="0">
                <a:cs typeface="+mn-ea"/>
                <a:sym typeface="+mn-lt"/>
              </a:rPr>
              <a:t>+</a:t>
            </a:r>
            <a:r>
              <a:rPr lang="en-US" altLang="zh-CN" sz="2400" i="1" kern="0" dirty="0">
                <a:cs typeface="+mn-ea"/>
                <a:sym typeface="+mn-lt"/>
              </a:rPr>
              <a:t>U</a:t>
            </a:r>
            <a:r>
              <a:rPr lang="en-US" altLang="zh-CN" sz="2400" kern="0" baseline="-25000" dirty="0">
                <a:cs typeface="+mn-ea"/>
                <a:sym typeface="+mn-lt"/>
              </a:rPr>
              <a:t>2</a:t>
            </a:r>
            <a:r>
              <a:rPr lang="zh-CN" altLang="zh-CN" sz="2400" kern="0" dirty="0">
                <a:cs typeface="+mn-ea"/>
                <a:sym typeface="+mn-lt"/>
              </a:rPr>
              <a:t>， 有</a:t>
            </a:r>
          </a:p>
          <a:p>
            <a:pPr defTabSz="1219170">
              <a:lnSpc>
                <a:spcPct val="150000"/>
              </a:lnSpc>
              <a:defRPr/>
            </a:pPr>
            <a:r>
              <a:rPr lang="en-US" altLang="zh-CN" sz="2400" i="1" kern="0" dirty="0">
                <a:cs typeface="+mn-ea"/>
                <a:sym typeface="+mn-lt"/>
              </a:rPr>
              <a:t>U</a:t>
            </a:r>
            <a:r>
              <a:rPr lang="en-US" altLang="zh-CN" sz="2400" kern="0" dirty="0">
                <a:cs typeface="+mn-ea"/>
                <a:sym typeface="+mn-lt"/>
              </a:rPr>
              <a:t> </a:t>
            </a:r>
            <a:r>
              <a:rPr lang="zh-CN" altLang="zh-CN" sz="2400" kern="0" dirty="0">
                <a:cs typeface="+mn-ea"/>
                <a:sym typeface="+mn-lt"/>
              </a:rPr>
              <a:t>=</a:t>
            </a:r>
            <a:r>
              <a:rPr lang="en-US" altLang="zh-CN" sz="2400" i="1" kern="0" dirty="0">
                <a:cs typeface="+mn-ea"/>
                <a:sym typeface="+mn-lt"/>
              </a:rPr>
              <a:t>IR</a:t>
            </a:r>
            <a:r>
              <a:rPr lang="zh-CN" altLang="zh-CN" sz="2400" kern="0" baseline="-25000" dirty="0">
                <a:cs typeface="+mn-ea"/>
                <a:sym typeface="+mn-lt"/>
              </a:rPr>
              <a:t>1</a:t>
            </a:r>
            <a:r>
              <a:rPr lang="zh-CN" altLang="zh-CN" sz="2400" kern="0" dirty="0">
                <a:cs typeface="+mn-ea"/>
                <a:sym typeface="+mn-lt"/>
              </a:rPr>
              <a:t>+</a:t>
            </a:r>
            <a:r>
              <a:rPr lang="en-US" altLang="zh-CN" sz="2400" i="1" kern="0" dirty="0">
                <a:cs typeface="+mn-ea"/>
                <a:sym typeface="+mn-lt"/>
              </a:rPr>
              <a:t>IR</a:t>
            </a:r>
            <a:r>
              <a:rPr lang="zh-CN" altLang="zh-CN" sz="2400" kern="0" baseline="-25000" dirty="0">
                <a:cs typeface="+mn-ea"/>
                <a:sym typeface="+mn-lt"/>
              </a:rPr>
              <a:t>2</a:t>
            </a:r>
            <a:r>
              <a:rPr lang="zh-CN" altLang="zh-CN" sz="2400" kern="0" dirty="0">
                <a:cs typeface="+mn-ea"/>
                <a:sym typeface="+mn-lt"/>
              </a:rPr>
              <a:t>=</a:t>
            </a:r>
            <a:r>
              <a:rPr lang="en-US" altLang="zh-CN" sz="2400" i="1" kern="0" dirty="0">
                <a:cs typeface="+mn-ea"/>
                <a:sym typeface="+mn-lt"/>
              </a:rPr>
              <a:t>I</a:t>
            </a:r>
            <a:r>
              <a:rPr lang="zh-CN" altLang="zh-CN" sz="2400" kern="0" dirty="0">
                <a:cs typeface="+mn-ea"/>
                <a:sym typeface="+mn-lt"/>
              </a:rPr>
              <a:t>(</a:t>
            </a:r>
            <a:r>
              <a:rPr lang="en-US" altLang="zh-CN" sz="2400" i="1" kern="0" dirty="0">
                <a:cs typeface="+mn-ea"/>
                <a:sym typeface="+mn-lt"/>
              </a:rPr>
              <a:t>R</a:t>
            </a:r>
            <a:r>
              <a:rPr lang="zh-CN" altLang="zh-CN" sz="2400" kern="0" baseline="-25000" dirty="0">
                <a:cs typeface="+mn-ea"/>
                <a:sym typeface="+mn-lt"/>
              </a:rPr>
              <a:t>1</a:t>
            </a:r>
            <a:r>
              <a:rPr lang="zh-CN" altLang="zh-CN" sz="2400" kern="0" dirty="0">
                <a:cs typeface="+mn-ea"/>
                <a:sym typeface="+mn-lt"/>
              </a:rPr>
              <a:t>+</a:t>
            </a:r>
            <a:r>
              <a:rPr lang="en-US" altLang="zh-CN" sz="2400" i="1" kern="0" dirty="0">
                <a:cs typeface="+mn-ea"/>
                <a:sym typeface="+mn-lt"/>
              </a:rPr>
              <a:t>R</a:t>
            </a:r>
            <a:r>
              <a:rPr lang="en-US" altLang="zh-CN" sz="2400" kern="0" baseline="-25000" dirty="0">
                <a:cs typeface="+mn-ea"/>
                <a:sym typeface="+mn-lt"/>
              </a:rPr>
              <a:t>2</a:t>
            </a:r>
            <a:r>
              <a:rPr lang="zh-CN" altLang="zh-CN" sz="2400" kern="0" dirty="0">
                <a:cs typeface="+mn-ea"/>
                <a:sym typeface="+mn-lt"/>
              </a:rPr>
              <a:t>)</a:t>
            </a:r>
            <a:r>
              <a:rPr lang="zh-CN" altLang="en-US" sz="2400" kern="0" dirty="0">
                <a:cs typeface="+mn-ea"/>
                <a:sym typeface="+mn-lt"/>
              </a:rPr>
              <a:t>    可求得：</a:t>
            </a:r>
            <a:endParaRPr lang="zh-CN" altLang="zh-CN" sz="2400" kern="0" dirty="0">
              <a:cs typeface="+mn-ea"/>
              <a:sym typeface="+mn-lt"/>
            </a:endParaRPr>
          </a:p>
        </p:txBody>
      </p:sp>
      <p:graphicFrame>
        <p:nvGraphicFramePr>
          <p:cNvPr id="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476253"/>
              </p:ext>
            </p:extLst>
          </p:nvPr>
        </p:nvGraphicFramePr>
        <p:xfrm>
          <a:off x="3695096" y="4313641"/>
          <a:ext cx="3910389" cy="8359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2081896" imgH="444307" progId="Equation.DSMT4">
                  <p:embed/>
                </p:oleObj>
              </mc:Choice>
              <mc:Fallback>
                <p:oleObj r:id="rId2" imgW="2081896" imgH="444307" progId="Equation.DSMT4">
                  <p:embed/>
                  <p:pic>
                    <p:nvPicPr>
                      <p:cNvPr id="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5096" y="4313641"/>
                        <a:ext cx="3910389" cy="8359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33779" y="3601189"/>
            <a:ext cx="10859912" cy="586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defTabSz="1219170">
              <a:lnSpc>
                <a:spcPct val="150000"/>
              </a:lnSpc>
            </a:pPr>
            <a:r>
              <a:rPr lang="en-US" altLang="zh-CN" sz="2400" kern="0" dirty="0">
                <a:latin typeface="+mn-lt"/>
                <a:ea typeface="+mn-ea"/>
                <a:cs typeface="+mn-ea"/>
                <a:sym typeface="+mn-lt"/>
              </a:rPr>
              <a:t>(2)</a:t>
            </a:r>
            <a:r>
              <a:rPr lang="zh-CN" altLang="zh-CN" sz="2400" kern="0" dirty="0">
                <a:latin typeface="+mn-lt"/>
                <a:ea typeface="+mn-ea"/>
                <a:cs typeface="+mn-ea"/>
                <a:sym typeface="+mn-lt"/>
              </a:rPr>
              <a:t>同</a:t>
            </a:r>
            <a:r>
              <a:rPr lang="en-US" altLang="zh-CN" sz="2400" kern="0" dirty="0">
                <a:latin typeface="+mn-lt"/>
                <a:ea typeface="+mn-ea"/>
                <a:cs typeface="+mn-ea"/>
                <a:sym typeface="+mn-lt"/>
              </a:rPr>
              <a:t>(1)</a:t>
            </a:r>
            <a:r>
              <a:rPr lang="zh-CN" altLang="zh-CN" sz="2400" kern="0" dirty="0">
                <a:latin typeface="+mn-lt"/>
                <a:ea typeface="+mn-ea"/>
                <a:cs typeface="+mn-ea"/>
                <a:sym typeface="+mn-lt"/>
              </a:rPr>
              <a:t>的分析一样，可求得</a:t>
            </a:r>
            <a:r>
              <a:rPr lang="en-US" altLang="zh-CN" sz="2400" i="1" kern="0" dirty="0">
                <a:latin typeface="+mn-lt"/>
                <a:ea typeface="+mn-ea"/>
                <a:cs typeface="+mn-ea"/>
                <a:sym typeface="+mn-lt"/>
              </a:rPr>
              <a:t>R</a:t>
            </a:r>
            <a:r>
              <a:rPr lang="en-US" altLang="zh-CN" sz="2400" kern="0" baseline="-25000" dirty="0"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zh-CN" altLang="en-US" sz="2400" kern="0" dirty="0">
                <a:latin typeface="+mn-lt"/>
                <a:ea typeface="+mn-ea"/>
                <a:cs typeface="+mn-ea"/>
                <a:sym typeface="+mn-lt"/>
              </a:rPr>
              <a:t>、</a:t>
            </a:r>
            <a:r>
              <a:rPr lang="en-US" altLang="zh-CN" sz="2400" i="1" kern="0" dirty="0">
                <a:latin typeface="+mn-lt"/>
                <a:ea typeface="+mn-ea"/>
                <a:cs typeface="+mn-ea"/>
                <a:sym typeface="+mn-lt"/>
              </a:rPr>
              <a:t> R</a:t>
            </a:r>
            <a:r>
              <a:rPr lang="en-US" altLang="zh-CN" sz="2400" kern="0" baseline="-25000" dirty="0"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zh-CN" sz="2400" kern="0" dirty="0">
                <a:latin typeface="+mn-lt"/>
                <a:ea typeface="+mn-ea"/>
                <a:cs typeface="+mn-ea"/>
                <a:sym typeface="+mn-lt"/>
              </a:rPr>
              <a:t>串联时，电路中的电流</a:t>
            </a:r>
            <a:endParaRPr lang="zh-CN" altLang="en-US" sz="2400" kern="0" dirty="0"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756713"/>
              </p:ext>
            </p:extLst>
          </p:nvPr>
        </p:nvGraphicFramePr>
        <p:xfrm>
          <a:off x="5177769" y="2837111"/>
          <a:ext cx="3382032" cy="746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2018424" imgH="444307" progId="Equation.DSMT4">
                  <p:embed/>
                </p:oleObj>
              </mc:Choice>
              <mc:Fallback>
                <p:oleObj r:id="rId4" imgW="2018424" imgH="444307" progId="Equation.DSMT4">
                  <p:embed/>
                  <p:pic>
                    <p:nvPicPr>
                      <p:cNvPr id="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7769" y="2837111"/>
                        <a:ext cx="3382032" cy="7460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6"/>
          <p:cNvSpPr/>
          <p:nvPr/>
        </p:nvSpPr>
        <p:spPr>
          <a:xfrm>
            <a:off x="733779" y="5413548"/>
            <a:ext cx="10785121" cy="504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>
              <a:lnSpc>
                <a:spcPct val="15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cs typeface="+mn-ea"/>
                <a:sym typeface="+mn-lt"/>
              </a:rPr>
              <a:t>可见，当串联电路中的一个电阻改变时，电路中的电流及另一个电阻两端的电压都会随之改变。</a:t>
            </a:r>
          </a:p>
        </p:txBody>
      </p:sp>
      <p:sp>
        <p:nvSpPr>
          <p:cNvPr id="8" name="文本框 1"/>
          <p:cNvSpPr txBox="1">
            <a:spLocks noChangeArrowheads="1"/>
          </p:cNvSpPr>
          <p:nvPr/>
        </p:nvSpPr>
        <p:spPr bwMode="auto">
          <a:xfrm>
            <a:off x="6315328" y="1287521"/>
            <a:ext cx="17259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170"/>
            <a:r>
              <a:rPr lang="en-US" altLang="zh-CN" sz="2400" i="1" kern="0" dirty="0">
                <a:solidFill>
                  <a:srgbClr val="FF0000"/>
                </a:solidFill>
                <a:cs typeface="+mn-ea"/>
                <a:sym typeface="+mn-lt"/>
              </a:rPr>
              <a:t>I</a:t>
            </a:r>
            <a:r>
              <a:rPr lang="en-US" altLang="zh-CN" sz="2400" kern="0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  <a:r>
              <a:rPr lang="en-US" altLang="zh-CN" sz="2400" i="1" kern="0" dirty="0">
                <a:solidFill>
                  <a:srgbClr val="FF0000"/>
                </a:solidFill>
                <a:cs typeface="+mn-ea"/>
                <a:sym typeface="+mn-lt"/>
              </a:rPr>
              <a:t>I</a:t>
            </a:r>
            <a:r>
              <a:rPr lang="en-US" altLang="zh-CN" sz="2400" kern="0" baseline="-2500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r>
              <a:rPr lang="en-US" altLang="zh-CN" sz="2400" kern="0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  <a:r>
              <a:rPr lang="en-US" altLang="zh-CN" sz="2400" i="1" kern="0" dirty="0">
                <a:solidFill>
                  <a:srgbClr val="FF0000"/>
                </a:solidFill>
                <a:cs typeface="+mn-ea"/>
                <a:sym typeface="+mn-lt"/>
              </a:rPr>
              <a:t>I</a:t>
            </a:r>
            <a:r>
              <a:rPr lang="en-US" altLang="zh-CN" sz="2400" kern="0" baseline="-25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19A92EB3-BE83-4E83-85FE-E937CFB5EB35}"/>
              </a:ext>
            </a:extLst>
          </p:cNvPr>
          <p:cNvSpPr txBox="1"/>
          <p:nvPr/>
        </p:nvSpPr>
        <p:spPr>
          <a:xfrm>
            <a:off x="1181101" y="448128"/>
            <a:ext cx="12907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cs typeface="+mn-ea"/>
                <a:sym typeface="+mn-lt"/>
              </a:rPr>
              <a:t>【</a:t>
            </a:r>
            <a:r>
              <a:rPr lang="zh-CN" altLang="en-US" sz="2800" b="1" dirty="0">
                <a:cs typeface="+mn-ea"/>
                <a:sym typeface="+mn-lt"/>
              </a:rPr>
              <a:t>解</a:t>
            </a:r>
            <a:r>
              <a:rPr lang="en-US" altLang="zh-CN" sz="2800" b="1" dirty="0">
                <a:cs typeface="+mn-ea"/>
                <a:sym typeface="+mn-lt"/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45108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17"/>
          <p:cNvSpPr>
            <a:spLocks noChangeArrowheads="1"/>
          </p:cNvSpPr>
          <p:nvPr/>
        </p:nvSpPr>
        <p:spPr bwMode="auto">
          <a:xfrm>
            <a:off x="783573" y="2258042"/>
            <a:ext cx="27209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170"/>
            <a:r>
              <a:rPr lang="zh-CN" altLang="en-US" sz="2400" kern="0" dirty="0">
                <a:solidFill>
                  <a:srgbClr val="FF0000"/>
                </a:solidFill>
                <a:cs typeface="+mn-ea"/>
                <a:sym typeface="+mn-lt"/>
              </a:rPr>
              <a:t>实验电路图：</a:t>
            </a:r>
          </a:p>
        </p:txBody>
      </p:sp>
      <p:pic>
        <p:nvPicPr>
          <p:cNvPr id="4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7225" y="1980156"/>
            <a:ext cx="3804058" cy="2056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783573" y="4978469"/>
            <a:ext cx="4073525" cy="503408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1219170">
              <a:lnSpc>
                <a:spcPct val="120000"/>
              </a:lnSpc>
              <a:defRPr/>
            </a:pP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在误差允许的范围内</a:t>
            </a: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:</a:t>
            </a:r>
            <a:endParaRPr lang="zh-CN" altLang="en-US" sz="2400" kern="0" dirty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6" name="矩形 20"/>
          <p:cNvSpPr>
            <a:spLocks noChangeArrowheads="1"/>
          </p:cNvSpPr>
          <p:nvPr/>
        </p:nvSpPr>
        <p:spPr bwMode="auto">
          <a:xfrm>
            <a:off x="783573" y="3429421"/>
            <a:ext cx="24769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170"/>
            <a:r>
              <a:rPr lang="zh-CN" altLang="en-US" sz="2400" kern="0" dirty="0">
                <a:solidFill>
                  <a:srgbClr val="FF0000"/>
                </a:solidFill>
                <a:cs typeface="+mn-ea"/>
                <a:sym typeface="+mn-lt"/>
              </a:rPr>
              <a:t>实验结论：</a:t>
            </a:r>
          </a:p>
        </p:txBody>
      </p:sp>
      <p:sp>
        <p:nvSpPr>
          <p:cNvPr id="7" name="矩形 6"/>
          <p:cNvSpPr/>
          <p:nvPr/>
        </p:nvSpPr>
        <p:spPr>
          <a:xfrm>
            <a:off x="783573" y="1451438"/>
            <a:ext cx="9631363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1219170">
              <a:defRPr/>
            </a:pP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1.</a:t>
            </a: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实验：用“伏安法”探究并联电路中电阻的规律</a:t>
            </a: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.</a:t>
            </a:r>
            <a:endParaRPr lang="zh-CN" altLang="en-US" sz="2400" kern="0" dirty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graphicFrame>
        <p:nvGraphicFramePr>
          <p:cNvPr id="8" name="对象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4453539"/>
              </p:ext>
            </p:extLst>
          </p:nvPr>
        </p:nvGraphicFramePr>
        <p:xfrm>
          <a:off x="4479273" y="4451240"/>
          <a:ext cx="1834442" cy="12758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50531" imgH="444307" progId="Equation.DSMT4">
                  <p:embed/>
                </p:oleObj>
              </mc:Choice>
              <mc:Fallback>
                <p:oleObj name="Equation" r:id="rId3" imgW="850531" imgH="444307" progId="Equation.DSMT4">
                  <p:embed/>
                  <p:pic>
                    <p:nvPicPr>
                      <p:cNvPr id="8" name="对象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9273" y="4451240"/>
                        <a:ext cx="1834442" cy="12758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文本框 8">
            <a:extLst>
              <a:ext uri="{FF2B5EF4-FFF2-40B4-BE49-F238E27FC236}">
                <a16:creationId xmlns:a16="http://schemas.microsoft.com/office/drawing/2014/main" id="{715D33AB-8E3C-4FDC-91E7-72836AEA0A9A}"/>
              </a:ext>
            </a:extLst>
          </p:cNvPr>
          <p:cNvSpPr txBox="1"/>
          <p:nvPr/>
        </p:nvSpPr>
        <p:spPr>
          <a:xfrm>
            <a:off x="1181101" y="448128"/>
            <a:ext cx="53463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二、并联电路中欧姆定律的应用</a:t>
            </a:r>
          </a:p>
        </p:txBody>
      </p:sp>
    </p:spTree>
    <p:extLst>
      <p:ext uri="{BB962C8B-B14F-4D97-AF65-F5344CB8AC3E}">
        <p14:creationId xmlns:p14="http://schemas.microsoft.com/office/powerpoint/2010/main" val="3534835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矩形 1"/>
          <p:cNvSpPr>
            <a:spLocks noChangeArrowheads="1"/>
          </p:cNvSpPr>
          <p:nvPr/>
        </p:nvSpPr>
        <p:spPr bwMode="auto">
          <a:xfrm>
            <a:off x="638179" y="1229845"/>
            <a:ext cx="23685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170"/>
            <a:r>
              <a:rPr lang="en-US" altLang="zh-CN" sz="2400" kern="0" dirty="0">
                <a:solidFill>
                  <a:srgbClr val="000000"/>
                </a:solidFill>
                <a:cs typeface="+mn-ea"/>
                <a:sym typeface="+mn-lt"/>
              </a:rPr>
              <a:t>2.</a:t>
            </a:r>
            <a:r>
              <a:rPr lang="zh-CN" altLang="en-US" sz="2400" kern="0" dirty="0">
                <a:solidFill>
                  <a:srgbClr val="000000"/>
                </a:solidFill>
                <a:cs typeface="+mn-ea"/>
                <a:sym typeface="+mn-lt"/>
              </a:rPr>
              <a:t>理论推导：</a:t>
            </a:r>
          </a:p>
        </p:txBody>
      </p:sp>
      <p:sp>
        <p:nvSpPr>
          <p:cNvPr id="4" name="矩形 3"/>
          <p:cNvSpPr/>
          <p:nvPr/>
        </p:nvSpPr>
        <p:spPr>
          <a:xfrm>
            <a:off x="831773" y="1825643"/>
            <a:ext cx="6885517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defTabSz="1219170"/>
            <a:r>
              <a:rPr lang="zh-CN" altLang="en-US" sz="2400" kern="0" dirty="0">
                <a:solidFill>
                  <a:srgbClr val="000000"/>
                </a:solidFill>
                <a:cs typeface="+mn-ea"/>
                <a:sym typeface="+mn-lt"/>
              </a:rPr>
              <a:t>因为</a:t>
            </a:r>
            <a:r>
              <a:rPr lang="en-US" altLang="zh-CN" sz="2400" kern="0" dirty="0">
                <a:solidFill>
                  <a:srgbClr val="000000"/>
                </a:solidFill>
                <a:cs typeface="+mn-ea"/>
                <a:sym typeface="+mn-lt"/>
              </a:rPr>
              <a:t>R</a:t>
            </a:r>
            <a:r>
              <a:rPr lang="en-US" altLang="zh-CN" sz="2400" kern="0" baseline="-25000" dirty="0">
                <a:solidFill>
                  <a:srgbClr val="000000"/>
                </a:solidFill>
                <a:cs typeface="+mn-ea"/>
                <a:sym typeface="+mn-lt"/>
              </a:rPr>
              <a:t>1</a:t>
            </a:r>
            <a:r>
              <a:rPr lang="zh-CN" altLang="en-US" sz="2400" kern="0" dirty="0">
                <a:solidFill>
                  <a:srgbClr val="000000"/>
                </a:solidFill>
                <a:cs typeface="+mn-ea"/>
                <a:sym typeface="+mn-lt"/>
              </a:rPr>
              <a:t>、</a:t>
            </a:r>
            <a:r>
              <a:rPr lang="en-US" altLang="zh-CN" sz="2400" kern="0" dirty="0">
                <a:solidFill>
                  <a:srgbClr val="000000"/>
                </a:solidFill>
                <a:cs typeface="+mn-ea"/>
                <a:sym typeface="+mn-lt"/>
              </a:rPr>
              <a:t>R</a:t>
            </a:r>
            <a:r>
              <a:rPr lang="en-US" altLang="zh-CN" sz="2400" kern="0" baseline="-25000" dirty="0">
                <a:solidFill>
                  <a:srgbClr val="000000"/>
                </a:solidFill>
                <a:cs typeface="+mn-ea"/>
                <a:sym typeface="+mn-lt"/>
              </a:rPr>
              <a:t>2</a:t>
            </a:r>
            <a:r>
              <a:rPr lang="zh-CN" altLang="en-US" sz="2400" kern="0" dirty="0">
                <a:solidFill>
                  <a:srgbClr val="000000"/>
                </a:solidFill>
                <a:cs typeface="+mn-ea"/>
                <a:sym typeface="+mn-lt"/>
              </a:rPr>
              <a:t>是并联的，所以有</a:t>
            </a:r>
            <a:r>
              <a:rPr lang="en-US" altLang="zh-CN" sz="2400" kern="0" dirty="0">
                <a:solidFill>
                  <a:srgbClr val="000000"/>
                </a:solidFill>
                <a:cs typeface="+mn-ea"/>
                <a:sym typeface="+mn-lt"/>
              </a:rPr>
              <a:t>:</a:t>
            </a:r>
            <a:endParaRPr lang="zh-CN" altLang="en-US" sz="2400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31774" y="2365398"/>
            <a:ext cx="65905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>
              <a:defRPr/>
            </a:pP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电压：</a:t>
            </a:r>
            <a:r>
              <a:rPr lang="en-US" altLang="zh-CN" sz="2400" i="1" kern="0" dirty="0">
                <a:solidFill>
                  <a:sysClr val="windowText" lastClr="000000"/>
                </a:solidFill>
                <a:cs typeface="+mn-ea"/>
                <a:sym typeface="+mn-lt"/>
              </a:rPr>
              <a:t>U=U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cs typeface="+mn-ea"/>
                <a:sym typeface="+mn-lt"/>
              </a:rPr>
              <a:t>1</a:t>
            </a:r>
            <a:r>
              <a:rPr lang="en-US" altLang="zh-CN" sz="2400" i="1" kern="0" dirty="0">
                <a:solidFill>
                  <a:sysClr val="windowText" lastClr="000000"/>
                </a:solidFill>
                <a:cs typeface="+mn-ea"/>
                <a:sym typeface="+mn-lt"/>
              </a:rPr>
              <a:t>=U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cs typeface="+mn-ea"/>
                <a:sym typeface="+mn-lt"/>
              </a:rPr>
              <a:t>2</a:t>
            </a: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；电流：</a:t>
            </a:r>
            <a:r>
              <a:rPr lang="en-US" altLang="zh-CN" sz="2400" i="1" kern="0" dirty="0">
                <a:solidFill>
                  <a:sysClr val="windowText" lastClr="000000"/>
                </a:solidFill>
                <a:cs typeface="+mn-ea"/>
                <a:sym typeface="+mn-lt"/>
              </a:rPr>
              <a:t>I=I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cs typeface="+mn-ea"/>
                <a:sym typeface="+mn-lt"/>
              </a:rPr>
              <a:t>1</a:t>
            </a:r>
            <a:r>
              <a:rPr lang="en-US" altLang="zh-CN" sz="2400" i="1" kern="0" dirty="0">
                <a:solidFill>
                  <a:sysClr val="windowText" lastClr="000000"/>
                </a:solidFill>
                <a:cs typeface="+mn-ea"/>
                <a:sym typeface="+mn-lt"/>
              </a:rPr>
              <a:t>+I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12" name="矩形 11"/>
          <p:cNvSpPr/>
          <p:nvPr/>
        </p:nvSpPr>
        <p:spPr>
          <a:xfrm>
            <a:off x="809112" y="3047024"/>
            <a:ext cx="2850441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defTabSz="1219170"/>
            <a:r>
              <a:rPr lang="zh-CN" altLang="en-US" sz="2400" kern="0" dirty="0">
                <a:solidFill>
                  <a:srgbClr val="000000"/>
                </a:solidFill>
                <a:cs typeface="+mn-ea"/>
                <a:sym typeface="+mn-lt"/>
              </a:rPr>
              <a:t>根据欧姆定律：</a:t>
            </a:r>
          </a:p>
        </p:txBody>
      </p:sp>
      <p:grpSp>
        <p:nvGrpSpPr>
          <p:cNvPr id="17415" name="组合 12"/>
          <p:cNvGrpSpPr>
            <a:grpSpLocks/>
          </p:cNvGrpSpPr>
          <p:nvPr/>
        </p:nvGrpSpPr>
        <p:grpSpPr bwMode="auto">
          <a:xfrm>
            <a:off x="5156057" y="1476691"/>
            <a:ext cx="1268507" cy="1051402"/>
            <a:chOff x="3654106" y="2226043"/>
            <a:chExt cx="952449" cy="789134"/>
          </a:xfrm>
        </p:grpSpPr>
        <p:sp>
          <p:nvSpPr>
            <p:cNvPr id="14" name="矩形 13"/>
            <p:cNvSpPr/>
            <p:nvPr/>
          </p:nvSpPr>
          <p:spPr>
            <a:xfrm>
              <a:off x="3654106" y="2411458"/>
              <a:ext cx="518994" cy="43890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170">
                <a:defRPr/>
              </a:pPr>
              <a:r>
                <a:rPr lang="en-US" altLang="zh-CN" sz="3200" i="1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I</a:t>
              </a:r>
              <a:r>
                <a:rPr lang="en-US" altLang="zh-CN" sz="3200" kern="0" baseline="-2500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1</a:t>
              </a:r>
              <a:r>
                <a:rPr lang="en-US" altLang="zh-CN" sz="3200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=</a:t>
              </a:r>
            </a:p>
          </p:txBody>
        </p:sp>
        <p:sp>
          <p:nvSpPr>
            <p:cNvPr id="15" name="矩形 14"/>
            <p:cNvSpPr/>
            <p:nvPr/>
          </p:nvSpPr>
          <p:spPr>
            <a:xfrm>
              <a:off x="4130891" y="2226043"/>
              <a:ext cx="475664" cy="43890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170">
                <a:defRPr/>
              </a:pPr>
              <a:r>
                <a:rPr lang="en-US" altLang="zh-CN" sz="3200" i="1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U</a:t>
              </a:r>
              <a:r>
                <a:rPr lang="en-US" altLang="zh-CN" sz="3200" kern="0" baseline="-2500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1</a:t>
              </a:r>
              <a:endParaRPr lang="zh-CN" altLang="en-US" sz="3200" kern="0" baseline="-25000" dirty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4124534" y="2576272"/>
              <a:ext cx="475664" cy="43890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170">
                <a:defRPr/>
              </a:pPr>
              <a:r>
                <a:rPr lang="en-US" altLang="zh-CN" sz="3200" i="1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R</a:t>
              </a:r>
              <a:r>
                <a:rPr lang="en-US" altLang="zh-CN" sz="3200" kern="0" baseline="-2500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1</a:t>
              </a:r>
              <a:endParaRPr lang="zh-CN" altLang="en-US" sz="3200" kern="0" baseline="-25000" dirty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4116587" y="2387688"/>
              <a:ext cx="446778" cy="43890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170">
                <a:defRPr/>
              </a:pPr>
              <a:r>
                <a:rPr lang="en-US" altLang="zh-CN" sz="3200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—</a:t>
              </a:r>
            </a:p>
          </p:txBody>
        </p:sp>
      </p:grpSp>
      <p:grpSp>
        <p:nvGrpSpPr>
          <p:cNvPr id="17417" name="组合 18"/>
          <p:cNvGrpSpPr>
            <a:grpSpLocks/>
          </p:cNvGrpSpPr>
          <p:nvPr/>
        </p:nvGrpSpPr>
        <p:grpSpPr bwMode="auto">
          <a:xfrm>
            <a:off x="6645781" y="1445838"/>
            <a:ext cx="1284200" cy="1031812"/>
            <a:chOff x="3749416" y="2216531"/>
            <a:chExt cx="964069" cy="774441"/>
          </a:xfrm>
        </p:grpSpPr>
        <p:sp>
          <p:nvSpPr>
            <p:cNvPr id="20" name="矩形 19"/>
            <p:cNvSpPr/>
            <p:nvPr/>
          </p:nvSpPr>
          <p:spPr>
            <a:xfrm>
              <a:off x="3749416" y="2411457"/>
              <a:ext cx="518906" cy="43891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170">
                <a:defRPr/>
              </a:pPr>
              <a:r>
                <a:rPr lang="en-US" altLang="zh-CN" sz="3200" i="1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I</a:t>
              </a:r>
              <a:r>
                <a:rPr lang="en-US" altLang="zh-CN" sz="3200" kern="0" baseline="-2500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2</a:t>
              </a:r>
              <a:r>
                <a:rPr lang="en-US" altLang="zh-CN" sz="3200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=</a:t>
              </a:r>
            </a:p>
          </p:txBody>
        </p:sp>
        <p:sp>
          <p:nvSpPr>
            <p:cNvPr id="21" name="矩形 20"/>
            <p:cNvSpPr/>
            <p:nvPr/>
          </p:nvSpPr>
          <p:spPr>
            <a:xfrm>
              <a:off x="4207052" y="2216531"/>
              <a:ext cx="475583" cy="43891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170">
                <a:defRPr/>
              </a:pPr>
              <a:r>
                <a:rPr lang="en-US" altLang="zh-CN" sz="3200" i="1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U</a:t>
              </a:r>
              <a:r>
                <a:rPr lang="en-US" altLang="zh-CN" sz="3200" kern="0" baseline="-2500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2</a:t>
              </a:r>
              <a:endParaRPr lang="zh-CN" altLang="en-US" sz="3200" kern="0" baseline="-25000" dirty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4237902" y="2552061"/>
              <a:ext cx="475583" cy="43891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170">
                <a:defRPr/>
              </a:pPr>
              <a:r>
                <a:rPr lang="en-US" altLang="zh-CN" sz="3200" i="1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R</a:t>
              </a:r>
              <a:r>
                <a:rPr lang="en-US" altLang="zh-CN" sz="3200" kern="0" baseline="-2500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2</a:t>
              </a:r>
              <a:endParaRPr lang="zh-CN" altLang="en-US" sz="3200" kern="0" baseline="-25000" dirty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4218176" y="2378178"/>
              <a:ext cx="446702" cy="43891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170">
                <a:defRPr/>
              </a:pPr>
              <a:r>
                <a:rPr lang="en-US" altLang="zh-CN" sz="3200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—</a:t>
              </a:r>
            </a:p>
          </p:txBody>
        </p:sp>
      </p:grpSp>
      <p:sp>
        <p:nvSpPr>
          <p:cNvPr id="24" name="矩形 23"/>
          <p:cNvSpPr/>
          <p:nvPr/>
        </p:nvSpPr>
        <p:spPr>
          <a:xfrm>
            <a:off x="831774" y="4006741"/>
            <a:ext cx="1781175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defTabSz="1219170"/>
            <a:r>
              <a:rPr lang="zh-CN" altLang="en-US" sz="2400" kern="0" dirty="0">
                <a:solidFill>
                  <a:srgbClr val="000000"/>
                </a:solidFill>
                <a:cs typeface="+mn-ea"/>
                <a:sym typeface="+mn-lt"/>
              </a:rPr>
              <a:t>所以：</a:t>
            </a:r>
            <a:endParaRPr lang="en-US" altLang="zh-CN" sz="2400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graphicFrame>
        <p:nvGraphicFramePr>
          <p:cNvPr id="17419" name="对象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1376985"/>
              </p:ext>
            </p:extLst>
          </p:nvPr>
        </p:nvGraphicFramePr>
        <p:xfrm>
          <a:off x="2961635" y="2854591"/>
          <a:ext cx="1789414" cy="904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thType 6.0 Equation" r:id="rId2" imgW="875920" imgH="444307" progId="Equation.DSMT4">
                  <p:embed/>
                </p:oleObj>
              </mc:Choice>
              <mc:Fallback>
                <p:oleObj name="MathType 6.0 Equation" r:id="rId2" imgW="875920" imgH="444307" progId="Equation.DSMT4">
                  <p:embed/>
                  <p:pic>
                    <p:nvPicPr>
                      <p:cNvPr id="17419" name="对象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1635" y="2854591"/>
                        <a:ext cx="1789414" cy="9047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" name="组合 24"/>
          <p:cNvGrpSpPr/>
          <p:nvPr/>
        </p:nvGrpSpPr>
        <p:grpSpPr>
          <a:xfrm>
            <a:off x="8354590" y="1952867"/>
            <a:ext cx="3092397" cy="2443113"/>
            <a:chOff x="3872706" y="214313"/>
            <a:chExt cx="3929063" cy="3151319"/>
          </a:xfrm>
        </p:grpSpPr>
        <p:grpSp>
          <p:nvGrpSpPr>
            <p:cNvPr id="26" name="组合 25"/>
            <p:cNvGrpSpPr/>
            <p:nvPr/>
          </p:nvGrpSpPr>
          <p:grpSpPr>
            <a:xfrm>
              <a:off x="3872706" y="214313"/>
              <a:ext cx="3929063" cy="3151319"/>
              <a:chOff x="3857625" y="214313"/>
              <a:chExt cx="3929063" cy="3151319"/>
            </a:xfrm>
          </p:grpSpPr>
          <p:sp>
            <p:nvSpPr>
              <p:cNvPr id="28" name="Rectangle 5"/>
              <p:cNvSpPr>
                <a:spLocks noChangeArrowheads="1"/>
              </p:cNvSpPr>
              <p:nvPr/>
            </p:nvSpPr>
            <p:spPr bwMode="auto">
              <a:xfrm>
                <a:off x="5429250" y="785813"/>
                <a:ext cx="792163" cy="14287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1219170"/>
                <a:endParaRPr lang="zh-CN" altLang="en-US" sz="16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cxnSp>
            <p:nvCxnSpPr>
              <p:cNvPr id="29" name="直接连接符 20"/>
              <p:cNvCxnSpPr>
                <a:cxnSpLocks noChangeShapeType="1"/>
                <a:stCxn id="28" idx="3"/>
              </p:cNvCxnSpPr>
              <p:nvPr/>
            </p:nvCxnSpPr>
            <p:spPr bwMode="auto">
              <a:xfrm rot="5400000">
                <a:off x="6108700" y="1963738"/>
                <a:ext cx="1071563" cy="158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0" name="直接连接符 24"/>
              <p:cNvCxnSpPr>
                <a:cxnSpLocks noChangeShapeType="1"/>
                <a:stCxn id="28" idx="3"/>
              </p:cNvCxnSpPr>
              <p:nvPr/>
            </p:nvCxnSpPr>
            <p:spPr bwMode="auto">
              <a:xfrm rot="5400000">
                <a:off x="6142832" y="569119"/>
                <a:ext cx="571500" cy="158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1" name="直接箭头连接符 30"/>
              <p:cNvCxnSpPr>
                <a:cxnSpLocks noChangeShapeType="1"/>
                <a:stCxn id="28" idx="3"/>
              </p:cNvCxnSpPr>
              <p:nvPr/>
            </p:nvCxnSpPr>
            <p:spPr bwMode="auto">
              <a:xfrm>
                <a:off x="5357813" y="2000250"/>
                <a:ext cx="500062" cy="158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2" name="直接箭头连接符 32"/>
              <p:cNvCxnSpPr>
                <a:cxnSpLocks noChangeShapeType="1"/>
                <a:stCxn id="28" idx="3"/>
              </p:cNvCxnSpPr>
              <p:nvPr/>
            </p:nvCxnSpPr>
            <p:spPr bwMode="auto">
              <a:xfrm rot="10800000">
                <a:off x="6286500" y="2000250"/>
                <a:ext cx="357188" cy="158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3" name="直接连接符 51"/>
              <p:cNvCxnSpPr>
                <a:cxnSpLocks noChangeShapeType="1"/>
                <a:stCxn id="28" idx="1"/>
              </p:cNvCxnSpPr>
              <p:nvPr/>
            </p:nvCxnSpPr>
            <p:spPr bwMode="auto">
              <a:xfrm rot="5400000">
                <a:off x="4214813" y="1143000"/>
                <a:ext cx="571500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34" name="组合 33"/>
              <p:cNvGrpSpPr/>
              <p:nvPr/>
            </p:nvGrpSpPr>
            <p:grpSpPr>
              <a:xfrm>
                <a:off x="3857625" y="214313"/>
                <a:ext cx="3929063" cy="3151319"/>
                <a:chOff x="3857625" y="214313"/>
                <a:chExt cx="3929063" cy="3151319"/>
              </a:xfrm>
            </p:grpSpPr>
            <p:sp>
              <p:nvSpPr>
                <p:cNvPr id="35" name="Rectangle 4"/>
                <p:cNvSpPr>
                  <a:spLocks noChangeArrowheads="1"/>
                </p:cNvSpPr>
                <p:nvPr/>
              </p:nvSpPr>
              <p:spPr bwMode="auto">
                <a:xfrm>
                  <a:off x="5572125" y="1357313"/>
                  <a:ext cx="863600" cy="142875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defTabSz="1219170"/>
                  <a:endParaRPr lang="zh-CN" altLang="en-US" sz="1600" kern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6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5375538" y="489507"/>
                  <a:ext cx="638176" cy="4366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defTabSz="1219170"/>
                  <a:r>
                    <a:rPr lang="en-US" altLang="zh-CN" sz="1600" kern="0" dirty="0">
                      <a:solidFill>
                        <a:sysClr val="windowText" lastClr="000000"/>
                      </a:solidFill>
                      <a:cs typeface="+mn-ea"/>
                      <a:sym typeface="+mn-lt"/>
                    </a:rPr>
                    <a:t>R</a:t>
                  </a:r>
                  <a:r>
                    <a:rPr lang="en-US" altLang="zh-CN" sz="1600" kern="0" baseline="-25000" dirty="0">
                      <a:solidFill>
                        <a:sysClr val="windowText" lastClr="000000"/>
                      </a:solidFill>
                      <a:cs typeface="+mn-ea"/>
                      <a:sym typeface="+mn-lt"/>
                    </a:rPr>
                    <a:t>1</a:t>
                  </a:r>
                </a:p>
              </p:txBody>
            </p:sp>
            <p:sp>
              <p:nvSpPr>
                <p:cNvPr id="37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5786439" y="1500188"/>
                  <a:ext cx="517731" cy="4366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defTabSz="1219170"/>
                  <a:r>
                    <a:rPr lang="en-US" altLang="zh-CN" sz="1600" kern="0">
                      <a:solidFill>
                        <a:sysClr val="windowText" lastClr="000000"/>
                      </a:solidFill>
                      <a:cs typeface="+mn-ea"/>
                      <a:sym typeface="+mn-lt"/>
                    </a:rPr>
                    <a:t>R</a:t>
                  </a:r>
                  <a:r>
                    <a:rPr lang="en-US" altLang="zh-CN" sz="1600" kern="0" baseline="-25000">
                      <a:solidFill>
                        <a:sysClr val="windowText" lastClr="000000"/>
                      </a:solidFill>
                      <a:cs typeface="+mn-ea"/>
                      <a:sym typeface="+mn-lt"/>
                    </a:rPr>
                    <a:t>2</a:t>
                  </a:r>
                </a:p>
              </p:txBody>
            </p:sp>
            <p:cxnSp>
              <p:nvCxnSpPr>
                <p:cNvPr id="38" name="直接连接符 11"/>
                <p:cNvCxnSpPr>
                  <a:cxnSpLocks noChangeShapeType="1"/>
                  <a:stCxn id="35" idx="3"/>
                </p:cNvCxnSpPr>
                <p:nvPr/>
              </p:nvCxnSpPr>
              <p:spPr bwMode="auto">
                <a:xfrm>
                  <a:off x="6435725" y="1428750"/>
                  <a:ext cx="565150" cy="1588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9" name="直接连接符 38"/>
                <p:cNvCxnSpPr>
                  <a:cxnSpLocks noChangeShapeType="1"/>
                  <a:stCxn id="35" idx="1"/>
                </p:cNvCxnSpPr>
                <p:nvPr/>
              </p:nvCxnSpPr>
              <p:spPr bwMode="auto">
                <a:xfrm rot="10800000">
                  <a:off x="4500563" y="1428750"/>
                  <a:ext cx="1071562" cy="1588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0" name="直接连接符 16"/>
                <p:cNvCxnSpPr>
                  <a:cxnSpLocks noChangeShapeType="1"/>
                </p:cNvCxnSpPr>
                <p:nvPr/>
              </p:nvCxnSpPr>
              <p:spPr bwMode="auto">
                <a:xfrm>
                  <a:off x="6221413" y="857250"/>
                  <a:ext cx="779462" cy="1588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1" name="直接连接符 18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4839494" y="1908969"/>
                  <a:ext cx="1000125" cy="158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2" name="直接连接符 22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6714332" y="1140619"/>
                  <a:ext cx="571500" cy="1587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3" name="直接箭头连接符 26"/>
                <p:cNvCxnSpPr>
                  <a:cxnSpLocks noChangeShapeType="1"/>
                </p:cNvCxnSpPr>
                <p:nvPr/>
              </p:nvCxnSpPr>
              <p:spPr bwMode="auto">
                <a:xfrm>
                  <a:off x="5286375" y="1428750"/>
                  <a:ext cx="357188" cy="1588"/>
                </a:xfrm>
                <a:prstGeom prst="straightConnector1">
                  <a:avLst/>
                </a:prstGeom>
                <a:noFill/>
                <a:ln w="9525">
                  <a:solidFill>
                    <a:srgbClr val="00E4A7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44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5572124" y="214313"/>
                  <a:ext cx="607219" cy="4366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defTabSz="1219170"/>
                  <a:r>
                    <a:rPr lang="en-US" altLang="zh-CN" sz="1600" i="1" kern="0" dirty="0">
                      <a:solidFill>
                        <a:sysClr val="windowText" lastClr="000000"/>
                      </a:solidFill>
                      <a:cs typeface="+mn-ea"/>
                      <a:sym typeface="+mn-lt"/>
                    </a:rPr>
                    <a:t>U</a:t>
                  </a:r>
                  <a:r>
                    <a:rPr lang="en-US" altLang="zh-CN" sz="1600" kern="0" baseline="-25000" dirty="0">
                      <a:solidFill>
                        <a:sysClr val="windowText" lastClr="000000"/>
                      </a:solidFill>
                      <a:cs typeface="+mn-ea"/>
                      <a:sym typeface="+mn-lt"/>
                    </a:rPr>
                    <a:t>1</a:t>
                  </a:r>
                </a:p>
              </p:txBody>
            </p:sp>
            <p:sp>
              <p:nvSpPr>
                <p:cNvPr id="45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5857874" y="1785939"/>
                  <a:ext cx="517731" cy="4366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defTabSz="1219170"/>
                  <a:r>
                    <a:rPr lang="en-US" altLang="zh-CN" sz="1600" i="1" kern="0" dirty="0">
                      <a:solidFill>
                        <a:sysClr val="windowText" lastClr="000000"/>
                      </a:solidFill>
                      <a:cs typeface="+mn-ea"/>
                      <a:sym typeface="+mn-lt"/>
                    </a:rPr>
                    <a:t>U</a:t>
                  </a:r>
                  <a:r>
                    <a:rPr lang="en-US" altLang="zh-CN" sz="1600" kern="0" baseline="-25000" dirty="0">
                      <a:solidFill>
                        <a:sysClr val="windowText" lastClr="000000"/>
                      </a:solidFill>
                      <a:cs typeface="+mn-ea"/>
                      <a:sym typeface="+mn-lt"/>
                    </a:rPr>
                    <a:t>2</a:t>
                  </a:r>
                </a:p>
              </p:txBody>
            </p:sp>
            <p:sp>
              <p:nvSpPr>
                <p:cNvPr id="46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6000749" y="428625"/>
                  <a:ext cx="464345" cy="4366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defTabSz="1219170"/>
                  <a:r>
                    <a:rPr lang="en-US" altLang="zh-CN" sz="1600" i="1" kern="0" dirty="0">
                      <a:solidFill>
                        <a:sysClr val="windowText" lastClr="000000"/>
                      </a:solidFill>
                      <a:cs typeface="+mn-ea"/>
                      <a:sym typeface="+mn-lt"/>
                    </a:rPr>
                    <a:t>I</a:t>
                  </a:r>
                  <a:r>
                    <a:rPr lang="en-US" altLang="zh-CN" sz="1600" kern="0" baseline="-25000" dirty="0">
                      <a:solidFill>
                        <a:sysClr val="windowText" lastClr="000000"/>
                      </a:solidFill>
                      <a:cs typeface="+mn-ea"/>
                      <a:sym typeface="+mn-lt"/>
                    </a:rPr>
                    <a:t>1</a:t>
                  </a:r>
                </a:p>
              </p:txBody>
            </p:sp>
            <p:sp>
              <p:nvSpPr>
                <p:cNvPr id="47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6286500" y="1500188"/>
                  <a:ext cx="403676" cy="4366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defTabSz="1219170"/>
                  <a:r>
                    <a:rPr lang="en-US" altLang="zh-CN" sz="1600" i="1" kern="0" dirty="0">
                      <a:solidFill>
                        <a:sysClr val="windowText" lastClr="000000"/>
                      </a:solidFill>
                      <a:cs typeface="+mn-ea"/>
                      <a:sym typeface="+mn-lt"/>
                    </a:rPr>
                    <a:t>I</a:t>
                  </a:r>
                  <a:r>
                    <a:rPr lang="en-US" altLang="zh-CN" sz="1600" kern="0" baseline="-25000" dirty="0">
                      <a:solidFill>
                        <a:sysClr val="windowText" lastClr="000000"/>
                      </a:solidFill>
                      <a:cs typeface="+mn-ea"/>
                      <a:sym typeface="+mn-lt"/>
                    </a:rPr>
                    <a:t>2</a:t>
                  </a:r>
                </a:p>
              </p:txBody>
            </p:sp>
            <p:cxnSp>
              <p:nvCxnSpPr>
                <p:cNvPr id="48" name="直接连接符 38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2999582" y="2140744"/>
                  <a:ext cx="2000250" cy="158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9" name="直接连接符 40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6411119" y="2194719"/>
                  <a:ext cx="2143125" cy="158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0" name="直接箭头连接符 42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4669631" y="2399507"/>
                  <a:ext cx="11113" cy="1352550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1" name="直接箭头连接符 44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5929313" y="3071813"/>
                  <a:ext cx="1571625" cy="1587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52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5500687" y="2928938"/>
                  <a:ext cx="422005" cy="4366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defTabSz="1219170"/>
                  <a:r>
                    <a:rPr lang="en-US" altLang="zh-CN" sz="1600" i="1" kern="0" dirty="0">
                      <a:solidFill>
                        <a:sysClr val="windowText" lastClr="000000"/>
                      </a:solidFill>
                      <a:cs typeface="+mn-ea"/>
                      <a:sym typeface="+mn-lt"/>
                    </a:rPr>
                    <a:t>U</a:t>
                  </a:r>
                  <a:endParaRPr lang="en-US" altLang="zh-CN" sz="1600" i="1" kern="0" baseline="-25000" dirty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cxnSp>
              <p:nvCxnSpPr>
                <p:cNvPr id="53" name="直接连接符 49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4500563" y="857250"/>
                  <a:ext cx="928687" cy="1588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4" name="直接连接符 63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4608513" y="534988"/>
                  <a:ext cx="642937" cy="158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5" name="直接箭头连接符 66"/>
                <p:cNvCxnSpPr>
                  <a:cxnSpLocks noChangeShapeType="1"/>
                </p:cNvCxnSpPr>
                <p:nvPr/>
              </p:nvCxnSpPr>
              <p:spPr bwMode="auto">
                <a:xfrm>
                  <a:off x="4929188" y="357188"/>
                  <a:ext cx="571500" cy="1587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6" name="直接箭头连接符 69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5929313" y="357188"/>
                  <a:ext cx="500062" cy="1587"/>
                </a:xfrm>
                <a:prstGeom prst="straightConnector1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7" name="直接连接符 71"/>
                <p:cNvCxnSpPr>
                  <a:cxnSpLocks noChangeShapeType="1"/>
                </p:cNvCxnSpPr>
                <p:nvPr/>
              </p:nvCxnSpPr>
              <p:spPr bwMode="auto">
                <a:xfrm>
                  <a:off x="7000875" y="1143000"/>
                  <a:ext cx="785813" cy="1588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8" name="直接连接符 73"/>
                <p:cNvCxnSpPr>
                  <a:cxnSpLocks noChangeShapeType="1"/>
                </p:cNvCxnSpPr>
                <p:nvPr/>
              </p:nvCxnSpPr>
              <p:spPr bwMode="auto">
                <a:xfrm rot="10800000">
                  <a:off x="3857625" y="1143000"/>
                  <a:ext cx="642938" cy="1588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cxnSp>
          <p:nvCxnSpPr>
            <p:cNvPr id="27" name="直接箭头连接符 28"/>
            <p:cNvCxnSpPr>
              <a:cxnSpLocks noChangeShapeType="1"/>
            </p:cNvCxnSpPr>
            <p:nvPr/>
          </p:nvCxnSpPr>
          <p:spPr bwMode="auto">
            <a:xfrm rot="10800000">
              <a:off x="6143625" y="1428750"/>
              <a:ext cx="428625" cy="1588"/>
            </a:xfrm>
            <a:prstGeom prst="straightConnector1">
              <a:avLst/>
            </a:prstGeom>
            <a:noFill/>
            <a:ln w="9525">
              <a:solidFill>
                <a:srgbClr val="00E4A7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9" name="矩形 58"/>
          <p:cNvSpPr>
            <a:spLocks noChangeArrowheads="1"/>
          </p:cNvSpPr>
          <p:nvPr/>
        </p:nvSpPr>
        <p:spPr bwMode="auto">
          <a:xfrm>
            <a:off x="718951" y="4538882"/>
            <a:ext cx="10256643" cy="586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170">
              <a:lnSpc>
                <a:spcPct val="150000"/>
              </a:lnSpc>
            </a:pPr>
            <a:r>
              <a:rPr lang="zh-CN" altLang="zh-CN" sz="2400" kern="0" dirty="0">
                <a:solidFill>
                  <a:srgbClr val="FF0000"/>
                </a:solidFill>
                <a:cs typeface="+mn-ea"/>
                <a:sym typeface="+mn-lt"/>
              </a:rPr>
              <a:t>并联电路总电阻的倒数，等于各个并联电阻的倒数之和</a:t>
            </a:r>
            <a:r>
              <a:rPr lang="zh-CN" altLang="en-US" sz="2400" kern="0" dirty="0">
                <a:solidFill>
                  <a:srgbClr val="FF0000"/>
                </a:solidFill>
                <a:cs typeface="+mn-ea"/>
                <a:sym typeface="+mn-lt"/>
              </a:rPr>
              <a:t>。</a:t>
            </a:r>
          </a:p>
        </p:txBody>
      </p:sp>
      <p:grpSp>
        <p:nvGrpSpPr>
          <p:cNvPr id="60" name="组合 30"/>
          <p:cNvGrpSpPr>
            <a:grpSpLocks/>
          </p:cNvGrpSpPr>
          <p:nvPr/>
        </p:nvGrpSpPr>
        <p:grpSpPr bwMode="auto">
          <a:xfrm>
            <a:off x="1838250" y="5010000"/>
            <a:ext cx="5172530" cy="901901"/>
            <a:chOff x="1696" y="7663"/>
            <a:chExt cx="8865" cy="2248"/>
          </a:xfrm>
        </p:grpSpPr>
        <p:sp>
          <p:nvSpPr>
            <p:cNvPr id="61" name="Text Box 10"/>
            <p:cNvSpPr txBox="1">
              <a:spLocks noChangeArrowheads="1"/>
            </p:cNvSpPr>
            <p:nvPr/>
          </p:nvSpPr>
          <p:spPr bwMode="auto">
            <a:xfrm>
              <a:off x="8901" y="7972"/>
              <a:ext cx="602" cy="9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defTabSz="1219170">
                <a:spcBef>
                  <a:spcPts val="667"/>
                </a:spcBef>
                <a:spcAft>
                  <a:spcPts val="667"/>
                </a:spcAft>
              </a:pPr>
              <a:r>
                <a:rPr lang="en-US" altLang="zh-CN" b="1" i="1" kern="0" dirty="0">
                  <a:solidFill>
                    <a:srgbClr val="0000FF"/>
                  </a:solidFill>
                  <a:latin typeface="+mn-lt"/>
                  <a:ea typeface="+mn-ea"/>
                  <a:cs typeface="+mn-ea"/>
                  <a:sym typeface="+mn-lt"/>
                </a:rPr>
                <a:t>R</a:t>
              </a:r>
              <a:endParaRPr lang="zh-CN" altLang="zh-CN" i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2" name="Text Box 44"/>
            <p:cNvSpPr txBox="1">
              <a:spLocks noChangeArrowheads="1"/>
            </p:cNvSpPr>
            <p:nvPr/>
          </p:nvSpPr>
          <p:spPr bwMode="auto">
            <a:xfrm>
              <a:off x="3719" y="7663"/>
              <a:ext cx="993" cy="9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defTabSz="1219170">
                <a:spcBef>
                  <a:spcPts val="1600"/>
                </a:spcBef>
                <a:spcAft>
                  <a:spcPts val="667"/>
                </a:spcAft>
              </a:pPr>
              <a:r>
                <a:rPr lang="en-US" altLang="zh-CN" b="1" i="1" kern="0" dirty="0">
                  <a:solidFill>
                    <a:srgbClr val="0000FF"/>
                  </a:solidFill>
                  <a:latin typeface="+mn-lt"/>
                  <a:ea typeface="+mn-ea"/>
                  <a:cs typeface="+mn-ea"/>
                  <a:sym typeface="+mn-lt"/>
                </a:rPr>
                <a:t>R</a:t>
              </a:r>
              <a:r>
                <a:rPr lang="en-US" altLang="zh-CN" b="1" kern="0" baseline="-25000" dirty="0">
                  <a:solidFill>
                    <a:srgbClr val="0000FF"/>
                  </a:solidFill>
                  <a:latin typeface="+mn-lt"/>
                  <a:ea typeface="+mn-ea"/>
                  <a:cs typeface="+mn-ea"/>
                  <a:sym typeface="+mn-lt"/>
                </a:rPr>
                <a:t>1</a:t>
              </a:r>
              <a:endParaRPr lang="zh-CN" altLang="zh-CN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63" name="Group 66"/>
            <p:cNvGrpSpPr>
              <a:grpSpLocks/>
            </p:cNvGrpSpPr>
            <p:nvPr/>
          </p:nvGrpSpPr>
          <p:grpSpPr bwMode="auto">
            <a:xfrm>
              <a:off x="1696" y="8104"/>
              <a:ext cx="8865" cy="1807"/>
              <a:chOff x="27" y="7991"/>
              <a:chExt cx="8865" cy="1807"/>
            </a:xfrm>
          </p:grpSpPr>
          <p:sp>
            <p:nvSpPr>
              <p:cNvPr id="64" name="Line 31"/>
              <p:cNvSpPr>
                <a:spLocks noChangeShapeType="1"/>
              </p:cNvSpPr>
              <p:nvPr/>
            </p:nvSpPr>
            <p:spPr bwMode="auto">
              <a:xfrm>
                <a:off x="27" y="9062"/>
                <a:ext cx="793" cy="0"/>
              </a:xfrm>
              <a:prstGeom prst="line">
                <a:avLst/>
              </a:prstGeom>
              <a:noFill/>
              <a:ln w="9525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19170"/>
                <a:endParaRPr lang="zh-CN" altLang="en-US" sz="16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5" name="Line 31"/>
              <p:cNvSpPr>
                <a:spLocks noChangeShapeType="1"/>
              </p:cNvSpPr>
              <p:nvPr/>
            </p:nvSpPr>
            <p:spPr bwMode="auto">
              <a:xfrm>
                <a:off x="8099" y="9025"/>
                <a:ext cx="793" cy="0"/>
              </a:xfrm>
              <a:prstGeom prst="line">
                <a:avLst/>
              </a:prstGeom>
              <a:noFill/>
              <a:ln w="9525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19170"/>
                <a:endParaRPr lang="zh-CN" altLang="en-US" sz="16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6" name="Line 31"/>
              <p:cNvSpPr>
                <a:spLocks noChangeShapeType="1"/>
              </p:cNvSpPr>
              <p:nvPr/>
            </p:nvSpPr>
            <p:spPr bwMode="auto">
              <a:xfrm>
                <a:off x="6244" y="9025"/>
                <a:ext cx="793" cy="0"/>
              </a:xfrm>
              <a:prstGeom prst="line">
                <a:avLst/>
              </a:prstGeom>
              <a:noFill/>
              <a:ln w="9525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19170"/>
                <a:endParaRPr lang="zh-CN" altLang="en-US" sz="16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cxnSp>
            <p:nvCxnSpPr>
              <p:cNvPr id="67" name="AutoShape 70"/>
              <p:cNvCxnSpPr>
                <a:cxnSpLocks noChangeShapeType="1"/>
              </p:cNvCxnSpPr>
              <p:nvPr/>
            </p:nvCxnSpPr>
            <p:spPr bwMode="auto">
              <a:xfrm>
                <a:off x="839" y="8594"/>
                <a:ext cx="1116" cy="0"/>
              </a:xfrm>
              <a:prstGeom prst="straightConnector1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8" name="AutoShape 71"/>
              <p:cNvCxnSpPr>
                <a:cxnSpLocks noChangeShapeType="1"/>
              </p:cNvCxnSpPr>
              <p:nvPr/>
            </p:nvCxnSpPr>
            <p:spPr bwMode="auto">
              <a:xfrm>
                <a:off x="820" y="9614"/>
                <a:ext cx="1135" cy="0"/>
              </a:xfrm>
              <a:prstGeom prst="straightConnector1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69" name="Group 5"/>
              <p:cNvGrpSpPr>
                <a:grpSpLocks/>
              </p:cNvGrpSpPr>
              <p:nvPr/>
            </p:nvGrpSpPr>
            <p:grpSpPr bwMode="auto">
              <a:xfrm>
                <a:off x="3913" y="7991"/>
                <a:ext cx="2477" cy="1418"/>
                <a:chOff x="32401" y="2988"/>
                <a:chExt cx="9" cy="5"/>
              </a:xfrm>
            </p:grpSpPr>
            <p:sp>
              <p:nvSpPr>
                <p:cNvPr id="79" name="AutoShape 6"/>
                <p:cNvSpPr>
                  <a:spLocks noChangeArrowheads="1"/>
                </p:cNvSpPr>
                <p:nvPr/>
              </p:nvSpPr>
              <p:spPr bwMode="auto">
                <a:xfrm>
                  <a:off x="32401" y="2991"/>
                  <a:ext cx="8" cy="2"/>
                </a:xfrm>
                <a:prstGeom prst="rightArrow">
                  <a:avLst>
                    <a:gd name="adj1" fmla="val 50000"/>
                    <a:gd name="adj2" fmla="val 100000"/>
                  </a:avLst>
                </a:prstGeom>
                <a:solidFill>
                  <a:srgbClr val="CCECFF"/>
                </a:solidFill>
                <a:ln w="9525">
                  <a:solidFill>
                    <a:srgbClr val="0033CC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defTabSz="1219170"/>
                  <a:endParaRPr lang="zh-CN" altLang="en-US" sz="1600" kern="0" dirty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0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32402" y="2988"/>
                  <a:ext cx="8" cy="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  <a:lvl6pPr defTabSz="457200" fontAlgn="base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6pPr>
                  <a:lvl7pPr defTabSz="457200" fontAlgn="base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7pPr>
                  <a:lvl8pPr defTabSz="457200" fontAlgn="base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8pPr>
                  <a:lvl9pPr defTabSz="457200" fontAlgn="base">
                    <a:spcBef>
                      <a:spcPct val="0"/>
                    </a:spcBef>
                    <a:spcAft>
                      <a:spcPct val="0"/>
                    </a:spcAft>
                    <a:buFont typeface="Arial" pitchFamily="34" charset="0"/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9pPr>
                </a:lstStyle>
                <a:p>
                  <a:pPr defTabSz="1219170">
                    <a:spcBef>
                      <a:spcPts val="667"/>
                    </a:spcBef>
                    <a:spcAft>
                      <a:spcPts val="667"/>
                    </a:spcAft>
                  </a:pPr>
                  <a:r>
                    <a:rPr lang="zh-CN" altLang="en-US" sz="2000" b="1" kern="0" dirty="0">
                      <a:solidFill>
                        <a:srgbClr val="FF0000"/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等效于</a:t>
                  </a:r>
                </a:p>
              </p:txBody>
            </p:sp>
          </p:grpSp>
          <p:sp>
            <p:nvSpPr>
              <p:cNvPr id="70" name="Rectangle 9"/>
              <p:cNvSpPr>
                <a:spLocks noChangeArrowheads="1"/>
              </p:cNvSpPr>
              <p:nvPr/>
            </p:nvSpPr>
            <p:spPr bwMode="auto">
              <a:xfrm>
                <a:off x="7023" y="8664"/>
                <a:ext cx="1131" cy="684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rgbClr val="0033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1219170"/>
                <a:endParaRPr lang="zh-CN" altLang="en-US" sz="16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1" name="Rectangle 19"/>
              <p:cNvSpPr>
                <a:spLocks noChangeArrowheads="1"/>
              </p:cNvSpPr>
              <p:nvPr/>
            </p:nvSpPr>
            <p:spPr bwMode="auto">
              <a:xfrm>
                <a:off x="1956" y="8438"/>
                <a:ext cx="1020" cy="340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rgbClr val="0033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1219170"/>
                <a:endParaRPr lang="zh-CN" altLang="en-US" sz="16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2" name="Rectangle 20"/>
              <p:cNvSpPr>
                <a:spLocks noChangeArrowheads="1"/>
              </p:cNvSpPr>
              <p:nvPr/>
            </p:nvSpPr>
            <p:spPr bwMode="auto">
              <a:xfrm>
                <a:off x="1965" y="9458"/>
                <a:ext cx="1020" cy="340"/>
              </a:xfrm>
              <a:prstGeom prst="rect">
                <a:avLst/>
              </a:prstGeom>
              <a:solidFill>
                <a:srgbClr val="CCECFF"/>
              </a:solidFill>
              <a:ln w="9525">
                <a:solidFill>
                  <a:srgbClr val="0033CC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1219170"/>
                <a:endParaRPr lang="zh-CN" altLang="en-US" sz="16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3" name="Line 23"/>
              <p:cNvSpPr>
                <a:spLocks noChangeShapeType="1"/>
              </p:cNvSpPr>
              <p:nvPr/>
            </p:nvSpPr>
            <p:spPr bwMode="auto">
              <a:xfrm>
                <a:off x="830" y="8594"/>
                <a:ext cx="0" cy="1020"/>
              </a:xfrm>
              <a:prstGeom prst="line">
                <a:avLst/>
              </a:prstGeom>
              <a:noFill/>
              <a:ln w="9525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19170"/>
                <a:endParaRPr lang="zh-CN" altLang="en-US" sz="16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4" name="Line 28"/>
              <p:cNvSpPr>
                <a:spLocks noChangeShapeType="1"/>
              </p:cNvSpPr>
              <p:nvPr/>
            </p:nvSpPr>
            <p:spPr bwMode="auto">
              <a:xfrm>
                <a:off x="2985" y="8553"/>
                <a:ext cx="567" cy="0"/>
              </a:xfrm>
              <a:prstGeom prst="line">
                <a:avLst/>
              </a:prstGeom>
              <a:noFill/>
              <a:ln w="9525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19170"/>
                <a:endParaRPr lang="zh-CN" altLang="en-US" sz="16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5" name="Line 29"/>
              <p:cNvSpPr>
                <a:spLocks noChangeShapeType="1"/>
              </p:cNvSpPr>
              <p:nvPr/>
            </p:nvSpPr>
            <p:spPr bwMode="auto">
              <a:xfrm>
                <a:off x="2985" y="9573"/>
                <a:ext cx="567" cy="0"/>
              </a:xfrm>
              <a:prstGeom prst="line">
                <a:avLst/>
              </a:prstGeom>
              <a:noFill/>
              <a:ln w="9525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19170"/>
                <a:endParaRPr lang="zh-CN" altLang="en-US" sz="16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6" name="Line 30"/>
              <p:cNvSpPr>
                <a:spLocks noChangeShapeType="1"/>
              </p:cNvSpPr>
              <p:nvPr/>
            </p:nvSpPr>
            <p:spPr bwMode="auto">
              <a:xfrm>
                <a:off x="3552" y="8553"/>
                <a:ext cx="0" cy="1020"/>
              </a:xfrm>
              <a:prstGeom prst="line">
                <a:avLst/>
              </a:prstGeom>
              <a:noFill/>
              <a:ln w="9525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19170"/>
                <a:endParaRPr lang="zh-CN" altLang="en-US" sz="16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7" name="Line 31"/>
              <p:cNvSpPr>
                <a:spLocks noChangeShapeType="1"/>
              </p:cNvSpPr>
              <p:nvPr/>
            </p:nvSpPr>
            <p:spPr bwMode="auto">
              <a:xfrm>
                <a:off x="3552" y="9006"/>
                <a:ext cx="793" cy="0"/>
              </a:xfrm>
              <a:prstGeom prst="line">
                <a:avLst/>
              </a:prstGeom>
              <a:noFill/>
              <a:ln w="9525">
                <a:solidFill>
                  <a:srgbClr val="0033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19170"/>
                <a:endParaRPr lang="zh-CN" altLang="en-US" sz="16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8" name="Text Box 45"/>
              <p:cNvSpPr txBox="1">
                <a:spLocks noChangeArrowheads="1"/>
              </p:cNvSpPr>
              <p:nvPr/>
            </p:nvSpPr>
            <p:spPr bwMode="auto">
              <a:xfrm>
                <a:off x="1979" y="8594"/>
                <a:ext cx="992" cy="9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  <a:lvl6pPr defTabSz="457200"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6pPr>
                <a:lvl7pPr defTabSz="457200"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7pPr>
                <a:lvl8pPr defTabSz="457200"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8pPr>
                <a:lvl9pPr defTabSz="457200"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9pPr>
              </a:lstStyle>
              <a:p>
                <a:pPr defTabSz="1219170">
                  <a:spcBef>
                    <a:spcPts val="1600"/>
                  </a:spcBef>
                  <a:spcAft>
                    <a:spcPts val="667"/>
                  </a:spcAft>
                </a:pPr>
                <a:r>
                  <a:rPr lang="en-US" altLang="zh-CN" b="1" i="1" kern="0" dirty="0">
                    <a:solidFill>
                      <a:srgbClr val="0000FF"/>
                    </a:solidFill>
                    <a:latin typeface="+mn-lt"/>
                    <a:ea typeface="+mn-ea"/>
                    <a:cs typeface="+mn-ea"/>
                    <a:sym typeface="+mn-lt"/>
                  </a:rPr>
                  <a:t>R</a:t>
                </a:r>
                <a:r>
                  <a:rPr lang="en-US" altLang="zh-CN" b="1" kern="0" baseline="-25000" dirty="0">
                    <a:solidFill>
                      <a:srgbClr val="0000FF"/>
                    </a:solidFill>
                    <a:latin typeface="+mn-lt"/>
                    <a:ea typeface="+mn-ea"/>
                    <a:cs typeface="+mn-ea"/>
                    <a:sym typeface="+mn-lt"/>
                  </a:rPr>
                  <a:t>2</a:t>
                </a:r>
                <a:endParaRPr lang="zh-CN" altLang="zh-CN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sp>
        <p:nvSpPr>
          <p:cNvPr id="81" name="矩形 80"/>
          <p:cNvSpPr/>
          <p:nvPr/>
        </p:nvSpPr>
        <p:spPr>
          <a:xfrm>
            <a:off x="556974" y="6012310"/>
            <a:ext cx="10468165" cy="434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>
              <a:lnSpc>
                <a:spcPct val="120000"/>
              </a:lnSpc>
              <a:defRPr/>
            </a:pPr>
            <a:r>
              <a:rPr lang="zh-CN" altLang="en-US" sz="2000" b="1" kern="0" dirty="0">
                <a:solidFill>
                  <a:sysClr val="windowText" lastClr="000000"/>
                </a:solidFill>
                <a:cs typeface="+mn-ea"/>
                <a:sym typeface="+mn-lt"/>
              </a:rPr>
              <a:t>电阻并联相当于增大了导体的横截面积。总电阻比任何一个分电阻都小</a:t>
            </a: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9185671"/>
              </p:ext>
            </p:extLst>
          </p:nvPr>
        </p:nvGraphicFramePr>
        <p:xfrm>
          <a:off x="1822042" y="3803881"/>
          <a:ext cx="2225924" cy="8150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9404160" imgH="14202000" progId="Equation.DSMT4">
                  <p:embed/>
                </p:oleObj>
              </mc:Choice>
              <mc:Fallback>
                <p:oleObj name="Equation" r:id="rId4" imgW="39404160" imgH="14202000" progId="Equation.DSMT4">
                  <p:embed/>
                  <p:pic>
                    <p:nvPicPr>
                      <p:cNvPr id="6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2042" y="3803881"/>
                        <a:ext cx="2225924" cy="8150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" name="文本框 81">
            <a:extLst>
              <a:ext uri="{FF2B5EF4-FFF2-40B4-BE49-F238E27FC236}">
                <a16:creationId xmlns:a16="http://schemas.microsoft.com/office/drawing/2014/main" id="{DF48D88A-19D9-4757-AE46-224657FB437E}"/>
              </a:ext>
            </a:extLst>
          </p:cNvPr>
          <p:cNvSpPr txBox="1"/>
          <p:nvPr/>
        </p:nvSpPr>
        <p:spPr>
          <a:xfrm>
            <a:off x="1181101" y="448128"/>
            <a:ext cx="53463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二、并联电路中欧姆定律的应用</a:t>
            </a:r>
          </a:p>
        </p:txBody>
      </p:sp>
    </p:spTree>
    <p:extLst>
      <p:ext uri="{BB962C8B-B14F-4D97-AF65-F5344CB8AC3E}">
        <p14:creationId xmlns:p14="http://schemas.microsoft.com/office/powerpoint/2010/main" val="919247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2" grpId="0"/>
      <p:bldP spid="24" grpId="0"/>
      <p:bldP spid="59" grpId="0"/>
      <p:bldP spid="8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060003" y="1714893"/>
            <a:ext cx="9789736" cy="586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1pPr>
            <a:lvl2pPr defTabSz="457200">
              <a:defRPr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2pPr>
            <a:lvl3pPr defTabSz="457200">
              <a:defRPr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3pPr>
            <a:lvl4pPr defTabSz="457200">
              <a:defRPr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4pPr>
            <a:lvl5pPr defTabSz="457200">
              <a:defRPr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9pPr>
          </a:lstStyle>
          <a:p>
            <a:pPr defTabSz="609585">
              <a:lnSpc>
                <a:spcPct val="150000"/>
              </a:lnSpc>
            </a:pPr>
            <a:r>
              <a:rPr lang="zh-CN" altLang="zh-CN" sz="24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并联电路中，通过各支路电流跟支路电阻成反比</a:t>
            </a:r>
          </a:p>
        </p:txBody>
      </p:sp>
      <p:graphicFrame>
        <p:nvGraphicFramePr>
          <p:cNvPr id="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1254003"/>
              </p:ext>
            </p:extLst>
          </p:nvPr>
        </p:nvGraphicFramePr>
        <p:xfrm>
          <a:off x="2090056" y="3038249"/>
          <a:ext cx="3830037" cy="22108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2081896" imgH="901309" progId="Equation.DSMT4">
                  <p:embed/>
                </p:oleObj>
              </mc:Choice>
              <mc:Fallback>
                <p:oleObj r:id="rId2" imgW="2081896" imgH="901309" progId="Equation.DSMT4">
                  <p:embed/>
                  <p:pic>
                    <p:nvPicPr>
                      <p:cNvPr id="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0056" y="3038249"/>
                        <a:ext cx="3830037" cy="22108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060003" y="2281859"/>
            <a:ext cx="5975351" cy="586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170">
              <a:lnSpc>
                <a:spcPct val="150000"/>
              </a:lnSpc>
            </a:pPr>
            <a:r>
              <a:rPr lang="zh-CN" altLang="en-US" sz="2400" kern="0" dirty="0">
                <a:solidFill>
                  <a:srgbClr val="FF0000"/>
                </a:solidFill>
                <a:cs typeface="+mn-ea"/>
                <a:sym typeface="+mn-lt"/>
              </a:rPr>
              <a:t>并联电路电压一定，U=U1=U2</a:t>
            </a:r>
          </a:p>
        </p:txBody>
      </p:sp>
      <p:pic>
        <p:nvPicPr>
          <p:cNvPr id="5" name="Picture 22" descr="HH42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1027" y="2685985"/>
            <a:ext cx="2909887" cy="2406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656499" y="5477219"/>
            <a:ext cx="7571303" cy="586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defTabSz="1219170" eaLnBrk="0" hangingPunct="0">
              <a:lnSpc>
                <a:spcPct val="15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并联电路，电流比等于电阻的反比。电阻大的分流小。</a:t>
            </a:r>
          </a:p>
        </p:txBody>
      </p:sp>
      <p:sp>
        <p:nvSpPr>
          <p:cNvPr id="7" name="矩形 4"/>
          <p:cNvSpPr>
            <a:spLocks noChangeArrowheads="1"/>
          </p:cNvSpPr>
          <p:nvPr/>
        </p:nvSpPr>
        <p:spPr bwMode="auto">
          <a:xfrm>
            <a:off x="565760" y="1240745"/>
            <a:ext cx="3592336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defTabSz="1219170"/>
            <a:r>
              <a:rPr lang="en-US" altLang="zh-CN" sz="2400" kern="0" dirty="0">
                <a:solidFill>
                  <a:srgbClr val="000000"/>
                </a:solidFill>
                <a:cs typeface="+mn-ea"/>
                <a:sym typeface="+mn-lt"/>
              </a:rPr>
              <a:t>3.</a:t>
            </a:r>
            <a:r>
              <a:rPr lang="zh-CN" altLang="en-US" sz="2400" kern="0" dirty="0">
                <a:solidFill>
                  <a:srgbClr val="000000"/>
                </a:solidFill>
                <a:cs typeface="+mn-ea"/>
                <a:sym typeface="+mn-lt"/>
              </a:rPr>
              <a:t>并联分流的规律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FFD73A21-18DB-4C66-8355-B17A8E28FB18}"/>
              </a:ext>
            </a:extLst>
          </p:cNvPr>
          <p:cNvSpPr txBox="1"/>
          <p:nvPr/>
        </p:nvSpPr>
        <p:spPr>
          <a:xfrm>
            <a:off x="1181101" y="448128"/>
            <a:ext cx="53463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二、并联电路中欧姆定律的应用</a:t>
            </a:r>
          </a:p>
        </p:txBody>
      </p:sp>
    </p:spTree>
    <p:extLst>
      <p:ext uri="{BB962C8B-B14F-4D97-AF65-F5344CB8AC3E}">
        <p14:creationId xmlns:p14="http://schemas.microsoft.com/office/powerpoint/2010/main" val="3174676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3"/>
          <p:cNvSpPr txBox="1">
            <a:spLocks noChangeArrowheads="1"/>
          </p:cNvSpPr>
          <p:nvPr/>
        </p:nvSpPr>
        <p:spPr bwMode="auto">
          <a:xfrm>
            <a:off x="660400" y="1333199"/>
            <a:ext cx="10370256" cy="2940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defTabSz="1219170">
              <a:lnSpc>
                <a:spcPct val="200000"/>
              </a:lnSpc>
            </a:pPr>
            <a:r>
              <a:rPr lang="zh-CN" altLang="zh-CN" sz="24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如图所示，电阻</a:t>
            </a:r>
            <a:r>
              <a:rPr lang="zh-CN" altLang="zh-CN" sz="2400" i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R</a:t>
            </a:r>
            <a:r>
              <a:rPr lang="zh-CN" altLang="zh-CN" sz="2400" kern="0" baseline="-250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zh-CN" sz="24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为 10 </a:t>
            </a:r>
            <a:r>
              <a:rPr lang="en-US" altLang="zh-CN" sz="24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Ω </a:t>
            </a:r>
            <a:r>
              <a:rPr lang="zh-CN" altLang="zh-CN" sz="24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， 电源两端电压为 </a:t>
            </a:r>
            <a:r>
              <a:rPr lang="en-US" altLang="zh-CN" sz="24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12V</a:t>
            </a:r>
            <a:r>
              <a:rPr lang="zh-CN" altLang="zh-CN" sz="24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。 开关 </a:t>
            </a:r>
            <a:r>
              <a:rPr lang="en-US" altLang="zh-CN" sz="24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S </a:t>
            </a:r>
            <a:r>
              <a:rPr lang="zh-CN" altLang="zh-CN" sz="24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闭合后，求: </a:t>
            </a:r>
            <a:r>
              <a:rPr lang="en-US" altLang="zh-CN" sz="24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(1) </a:t>
            </a:r>
            <a:r>
              <a:rPr lang="zh-CN" altLang="zh-CN" sz="24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当滑动变阻器</a:t>
            </a:r>
            <a:r>
              <a:rPr lang="zh-CN" altLang="zh-CN" sz="2400" i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R</a:t>
            </a:r>
            <a:r>
              <a:rPr lang="zh-CN" altLang="zh-CN" sz="24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接入电路的电阻</a:t>
            </a:r>
            <a:r>
              <a:rPr lang="zh-CN" altLang="zh-CN" sz="2400" i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R</a:t>
            </a:r>
            <a:r>
              <a:rPr lang="zh-CN" altLang="zh-CN" sz="2400" kern="0" baseline="-250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zh-CN" sz="24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为 </a:t>
            </a:r>
            <a:r>
              <a:rPr lang="en-US" altLang="zh-CN" sz="24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40 Ω</a:t>
            </a:r>
            <a:r>
              <a:rPr lang="zh-CN" altLang="zh-CN" sz="24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时， 通过电阻</a:t>
            </a:r>
            <a:r>
              <a:rPr lang="zh-CN" altLang="zh-CN" sz="2400" i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R</a:t>
            </a:r>
            <a:r>
              <a:rPr lang="zh-CN" altLang="zh-CN" sz="2400" kern="0" baseline="-250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zh-CN" sz="24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的电流 </a:t>
            </a:r>
            <a:r>
              <a:rPr lang="zh-CN" altLang="zh-CN" sz="2400" i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I</a:t>
            </a:r>
            <a:r>
              <a:rPr lang="zh-CN" altLang="zh-CN" sz="2400" kern="0" baseline="-250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zh-CN" sz="24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 和电路的总电流</a:t>
            </a:r>
            <a:r>
              <a:rPr lang="zh-CN" altLang="zh-CN" sz="2400" i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I</a:t>
            </a:r>
            <a:r>
              <a:rPr lang="zh-CN" altLang="zh-CN" sz="24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; </a:t>
            </a:r>
            <a:r>
              <a:rPr lang="en-US" altLang="zh-CN" sz="24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(2) </a:t>
            </a:r>
            <a:r>
              <a:rPr lang="zh-CN" altLang="zh-CN" sz="24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当滑动变阻器接入电路的电阻</a:t>
            </a:r>
            <a:r>
              <a:rPr lang="zh-CN" altLang="zh-CN" sz="2400" i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R</a:t>
            </a:r>
            <a:r>
              <a:rPr lang="zh-CN" altLang="zh-CN" sz="2400" kern="0" baseline="-250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zh-CN" sz="24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为 20 </a:t>
            </a:r>
            <a:r>
              <a:rPr lang="en-US" altLang="zh-CN" sz="24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Ω</a:t>
            </a:r>
            <a:r>
              <a:rPr lang="zh-CN" altLang="zh-CN" sz="24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时，通过电阻</a:t>
            </a:r>
            <a:r>
              <a:rPr lang="zh-CN" altLang="zh-CN" sz="2400" i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R</a:t>
            </a:r>
            <a:r>
              <a:rPr lang="zh-CN" altLang="zh-CN" sz="2400" kern="0" baseline="-250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zh-CN" sz="24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的电流</a:t>
            </a:r>
            <a:r>
              <a:rPr lang="zh-CN" altLang="zh-CN" sz="2400" i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I</a:t>
            </a:r>
            <a:r>
              <a:rPr lang="zh-CN" altLang="zh-CN" sz="2400" kern="0" baseline="-250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zh-CN" sz="24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＇和电路的总电流</a:t>
            </a:r>
            <a:r>
              <a:rPr lang="en-US" altLang="zh-CN" sz="24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zh-CN" sz="2400" i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I</a:t>
            </a:r>
            <a:r>
              <a:rPr lang="zh-CN" altLang="zh-CN" sz="24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＇。</a:t>
            </a:r>
          </a:p>
        </p:txBody>
      </p:sp>
      <p:pic>
        <p:nvPicPr>
          <p:cNvPr id="4" name="Picture 2" descr="C:\Users\Administrator\Desktop\C2@Q)75FDA6_J(2DFZS24)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7835" y="3692992"/>
            <a:ext cx="2758017" cy="2542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8BCC1C7E-C0F2-4331-87AC-732FDFA49DF4}"/>
              </a:ext>
            </a:extLst>
          </p:cNvPr>
          <p:cNvSpPr txBox="1"/>
          <p:nvPr/>
        </p:nvSpPr>
        <p:spPr>
          <a:xfrm>
            <a:off x="1181101" y="448128"/>
            <a:ext cx="15905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cs typeface="+mn-ea"/>
                <a:sym typeface="+mn-lt"/>
              </a:rPr>
              <a:t>【</a:t>
            </a:r>
            <a:r>
              <a:rPr lang="zh-CN" altLang="en-US" sz="2800" b="1" dirty="0">
                <a:cs typeface="+mn-ea"/>
                <a:sym typeface="+mn-lt"/>
              </a:rPr>
              <a:t>例</a:t>
            </a:r>
            <a:r>
              <a:rPr lang="en-US" altLang="zh-CN" sz="2800" b="1" dirty="0">
                <a:cs typeface="+mn-ea"/>
                <a:sym typeface="+mn-lt"/>
              </a:rPr>
              <a:t>2】 </a:t>
            </a:r>
          </a:p>
        </p:txBody>
      </p:sp>
    </p:spTree>
    <p:extLst>
      <p:ext uri="{BB962C8B-B14F-4D97-AF65-F5344CB8AC3E}">
        <p14:creationId xmlns:p14="http://schemas.microsoft.com/office/powerpoint/2010/main" val="11583188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660400" y="1160463"/>
            <a:ext cx="10649656" cy="169450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defTabSz="1219170" eaLnBrk="0" hangingPunct="0">
              <a:lnSpc>
                <a:spcPct val="150000"/>
              </a:lnSpc>
              <a:defRPr/>
            </a:pPr>
            <a:r>
              <a:rPr lang="en-US" altLang="zh-CN" sz="2400" kern="0" dirty="0">
                <a:cs typeface="+mn-ea"/>
                <a:sym typeface="+mn-lt"/>
              </a:rPr>
              <a:t>(1)</a:t>
            </a:r>
            <a:r>
              <a:rPr lang="zh-CN" altLang="en-US" sz="2400" kern="0" dirty="0">
                <a:cs typeface="+mn-ea"/>
                <a:sym typeface="+mn-lt"/>
              </a:rPr>
              <a:t>根据并联电路电压的特点， 电阻</a:t>
            </a:r>
            <a:r>
              <a:rPr lang="en-US" altLang="zh-CN" sz="2400" i="1" kern="0" dirty="0">
                <a:cs typeface="+mn-ea"/>
                <a:sym typeface="+mn-lt"/>
              </a:rPr>
              <a:t>R</a:t>
            </a:r>
            <a:r>
              <a:rPr lang="en-US" altLang="zh-CN" sz="2400" kern="0" baseline="-25000" dirty="0">
                <a:cs typeface="+mn-ea"/>
                <a:sym typeface="+mn-lt"/>
              </a:rPr>
              <a:t>1</a:t>
            </a:r>
            <a:r>
              <a:rPr lang="zh-CN" altLang="en-US" sz="2400" kern="0" dirty="0">
                <a:cs typeface="+mn-ea"/>
                <a:sym typeface="+mn-lt"/>
              </a:rPr>
              <a:t>和</a:t>
            </a:r>
            <a:r>
              <a:rPr lang="en-US" altLang="zh-CN" sz="2400" i="1" kern="0" dirty="0">
                <a:cs typeface="+mn-ea"/>
                <a:sym typeface="+mn-lt"/>
              </a:rPr>
              <a:t>R</a:t>
            </a:r>
            <a:r>
              <a:rPr lang="en-US" altLang="zh-CN" sz="2400" kern="0" baseline="-25000" dirty="0">
                <a:cs typeface="+mn-ea"/>
                <a:sym typeface="+mn-lt"/>
              </a:rPr>
              <a:t>2</a:t>
            </a:r>
            <a:r>
              <a:rPr lang="zh-CN" altLang="en-US" sz="2400" kern="0" dirty="0">
                <a:cs typeface="+mn-ea"/>
                <a:sym typeface="+mn-lt"/>
              </a:rPr>
              <a:t>两端的</a:t>
            </a:r>
            <a:endParaRPr lang="en-US" altLang="zh-CN" sz="2400" kern="0" dirty="0">
              <a:cs typeface="+mn-ea"/>
              <a:sym typeface="+mn-lt"/>
            </a:endParaRPr>
          </a:p>
          <a:p>
            <a:pPr indent="253994" defTabSz="1219170" eaLnBrk="0" hangingPunct="0">
              <a:lnSpc>
                <a:spcPct val="150000"/>
              </a:lnSpc>
              <a:defRPr/>
            </a:pPr>
            <a:r>
              <a:rPr lang="en-US" altLang="zh-CN" sz="2400" kern="0" dirty="0">
                <a:cs typeface="+mn-ea"/>
                <a:sym typeface="+mn-lt"/>
              </a:rPr>
              <a:t>  </a:t>
            </a:r>
            <a:r>
              <a:rPr lang="zh-CN" altLang="en-US" sz="2400" kern="0" dirty="0">
                <a:cs typeface="+mn-ea"/>
                <a:sym typeface="+mn-lt"/>
              </a:rPr>
              <a:t>电压均等于电源两端电压：  </a:t>
            </a:r>
            <a:r>
              <a:rPr lang="en-US" altLang="zh-CN" sz="2400" i="1" kern="0" dirty="0">
                <a:cs typeface="+mn-ea"/>
                <a:sym typeface="+mn-lt"/>
              </a:rPr>
              <a:t>U</a:t>
            </a:r>
            <a:r>
              <a:rPr lang="en-US" altLang="zh-CN" sz="2400" kern="0" dirty="0">
                <a:cs typeface="+mn-ea"/>
                <a:sym typeface="+mn-lt"/>
              </a:rPr>
              <a:t>=12V</a:t>
            </a:r>
          </a:p>
          <a:p>
            <a:pPr indent="253994" defTabSz="1219170" eaLnBrk="0" hangingPunct="0">
              <a:lnSpc>
                <a:spcPct val="150000"/>
              </a:lnSpc>
              <a:defRPr/>
            </a:pPr>
            <a:r>
              <a:rPr lang="en-US" altLang="zh-CN" sz="2400" kern="0" dirty="0">
                <a:cs typeface="+mn-ea"/>
                <a:sym typeface="+mn-lt"/>
              </a:rPr>
              <a:t>  </a:t>
            </a:r>
            <a:r>
              <a:rPr lang="zh-CN" altLang="zh-CN" sz="2400" kern="0" dirty="0">
                <a:cs typeface="+mn-ea"/>
                <a:sym typeface="+mn-lt"/>
              </a:rPr>
              <a:t>由欧姆定律得</a:t>
            </a:r>
            <a:endParaRPr lang="en-US" altLang="zh-CN" sz="2400" kern="0" dirty="0">
              <a:cs typeface="+mn-ea"/>
              <a:sym typeface="+mn-lt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0029945"/>
              </p:ext>
            </p:extLst>
          </p:nvPr>
        </p:nvGraphicFramePr>
        <p:xfrm>
          <a:off x="3451540" y="2280040"/>
          <a:ext cx="2248681" cy="722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345616" imgH="431613" progId="Equation.DSMT4">
                  <p:embed/>
                </p:oleObj>
              </mc:Choice>
              <mc:Fallback>
                <p:oleObj r:id="rId2" imgW="1345616" imgH="431613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1540" y="2280040"/>
                        <a:ext cx="2248681" cy="7224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88749" y="2973853"/>
            <a:ext cx="8640233" cy="586507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lnSpc>
                <a:spcPct val="150000"/>
              </a:lnSpc>
              <a:buFontTx/>
              <a:buNone/>
              <a:defRPr sz="240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  <a:cs typeface="Times New Roman" panose="02020603050405020304" pitchFamily="18" charset="0"/>
              </a:defRPr>
            </a:lvl1pPr>
          </a:lstStyle>
          <a:p>
            <a:pPr defTabSz="1219170"/>
            <a:r>
              <a:rPr lang="zh-CN" altLang="zh-CN" kern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通过电阻</a:t>
            </a:r>
            <a:r>
              <a:rPr lang="en-US" altLang="zh-CN" kern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R2</a:t>
            </a:r>
            <a:r>
              <a:rPr lang="zh-CN" altLang="zh-CN" kern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的电流</a:t>
            </a:r>
            <a:r>
              <a:rPr lang="zh-CN" altLang="en-US" kern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：</a:t>
            </a:r>
          </a:p>
        </p:txBody>
      </p:sp>
      <p:graphicFrame>
        <p:nvGraphicFramePr>
          <p:cNvPr id="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1169888"/>
              </p:ext>
            </p:extLst>
          </p:nvPr>
        </p:nvGraphicFramePr>
        <p:xfrm>
          <a:off x="4087793" y="3001379"/>
          <a:ext cx="2507500" cy="7913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1371005" imgH="431613" progId="Equation.DSMT4">
                  <p:embed/>
                </p:oleObj>
              </mc:Choice>
              <mc:Fallback>
                <p:oleObj r:id="rId4" imgW="1371005" imgH="431613" progId="Equation.DSMT4">
                  <p:embed/>
                  <p:pic>
                    <p:nvPicPr>
                      <p:cNvPr id="5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7793" y="3001379"/>
                        <a:ext cx="2507500" cy="7913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73942" y="3679247"/>
            <a:ext cx="8640233" cy="586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defTabSz="1219170">
              <a:lnSpc>
                <a:spcPct val="150000"/>
              </a:lnSpc>
            </a:pPr>
            <a:r>
              <a:rPr lang="zh-CN" altLang="en-US" sz="2400" b="1" kern="0" dirty="0">
                <a:latin typeface="+mn-lt"/>
                <a:ea typeface="+mn-ea"/>
                <a:cs typeface="+mn-ea"/>
                <a:sym typeface="+mn-lt"/>
              </a:rPr>
              <a:t>所以总</a:t>
            </a:r>
            <a:r>
              <a:rPr lang="zh-CN" altLang="zh-CN" sz="2400" b="1" kern="0" dirty="0">
                <a:latin typeface="+mn-lt"/>
                <a:ea typeface="+mn-ea"/>
                <a:cs typeface="+mn-ea"/>
                <a:sym typeface="+mn-lt"/>
              </a:rPr>
              <a:t>电流</a:t>
            </a:r>
            <a:r>
              <a:rPr lang="en-US" altLang="zh-CN" sz="2400" b="1" kern="0" dirty="0">
                <a:latin typeface="+mn-lt"/>
                <a:ea typeface="+mn-ea"/>
                <a:cs typeface="+mn-ea"/>
                <a:sym typeface="+mn-lt"/>
              </a:rPr>
              <a:t>   </a:t>
            </a:r>
            <a:r>
              <a:rPr lang="en-US" altLang="zh-CN" sz="2000" b="1" i="1" kern="0" dirty="0">
                <a:latin typeface="+mn-lt"/>
                <a:ea typeface="+mn-ea"/>
                <a:cs typeface="+mn-ea"/>
                <a:sym typeface="+mn-lt"/>
              </a:rPr>
              <a:t>I</a:t>
            </a:r>
            <a:r>
              <a:rPr lang="en-US" altLang="zh-CN" sz="2000" b="1" kern="0" dirty="0"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2000" b="1" i="1" kern="0" dirty="0">
                <a:latin typeface="+mn-lt"/>
                <a:ea typeface="+mn-ea"/>
                <a:cs typeface="+mn-ea"/>
                <a:sym typeface="+mn-lt"/>
              </a:rPr>
              <a:t>I</a:t>
            </a:r>
            <a:r>
              <a:rPr lang="en-US" altLang="zh-CN" sz="2000" b="1" kern="0" baseline="-25000" dirty="0"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en-US" altLang="zh-CN" sz="2000" b="1" kern="0" dirty="0">
                <a:latin typeface="+mn-lt"/>
                <a:ea typeface="+mn-ea"/>
                <a:cs typeface="+mn-ea"/>
                <a:sym typeface="+mn-lt"/>
              </a:rPr>
              <a:t>+</a:t>
            </a:r>
            <a:r>
              <a:rPr lang="en-US" altLang="zh-CN" sz="2000" b="1" i="1" kern="0" dirty="0">
                <a:latin typeface="+mn-lt"/>
                <a:ea typeface="+mn-ea"/>
                <a:cs typeface="+mn-ea"/>
                <a:sym typeface="+mn-lt"/>
              </a:rPr>
              <a:t>I</a:t>
            </a:r>
            <a:r>
              <a:rPr lang="en-US" altLang="zh-CN" sz="2000" b="1" kern="0" baseline="-25000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en-US" altLang="zh-CN" sz="2000" b="1" kern="0" dirty="0">
                <a:latin typeface="+mn-lt"/>
                <a:ea typeface="+mn-ea"/>
                <a:cs typeface="+mn-ea"/>
                <a:sym typeface="+mn-lt"/>
              </a:rPr>
              <a:t>=1.2A+0.3A=1.5A</a:t>
            </a:r>
            <a:endParaRPr lang="zh-CN" altLang="en-US" sz="2000" b="1" kern="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87945" y="4384641"/>
            <a:ext cx="9025467" cy="586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defTabSz="1219170">
              <a:lnSpc>
                <a:spcPct val="150000"/>
              </a:lnSpc>
            </a:pPr>
            <a:r>
              <a:rPr lang="en-US" altLang="zh-CN" sz="2400" b="1" kern="0" dirty="0">
                <a:latin typeface="+mn-lt"/>
                <a:ea typeface="+mn-ea"/>
                <a:cs typeface="+mn-ea"/>
                <a:sym typeface="+mn-lt"/>
              </a:rPr>
              <a:t>(2)</a:t>
            </a:r>
            <a:r>
              <a:rPr lang="zh-CN" altLang="en-US" sz="2400" b="1" kern="0" dirty="0">
                <a:latin typeface="+mn-lt"/>
                <a:ea typeface="+mn-ea"/>
                <a:cs typeface="+mn-ea"/>
                <a:sym typeface="+mn-lt"/>
              </a:rPr>
              <a:t>同理可求得：</a:t>
            </a:r>
          </a:p>
        </p:txBody>
      </p:sp>
      <p:graphicFrame>
        <p:nvGraphicFramePr>
          <p:cNvPr id="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1758820"/>
              </p:ext>
            </p:extLst>
          </p:nvPr>
        </p:nvGraphicFramePr>
        <p:xfrm>
          <a:off x="3023614" y="4320704"/>
          <a:ext cx="2470444" cy="808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1320227" imgH="431613" progId="Equation.DSMT4">
                  <p:embed/>
                </p:oleObj>
              </mc:Choice>
              <mc:Fallback>
                <p:oleObj r:id="rId6" imgW="1320227" imgH="431613" progId="Equation.DSMT4">
                  <p:embed/>
                  <p:pic>
                    <p:nvPicPr>
                      <p:cNvPr id="8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3614" y="4320704"/>
                        <a:ext cx="2470444" cy="8088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984255" y="5090035"/>
            <a:ext cx="8640233" cy="586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defTabSz="1219170">
              <a:lnSpc>
                <a:spcPct val="150000"/>
              </a:lnSpc>
            </a:pPr>
            <a:r>
              <a:rPr lang="zh-CN" altLang="zh-CN" sz="2400" b="1" kern="0" dirty="0">
                <a:latin typeface="+mn-lt"/>
                <a:ea typeface="+mn-ea"/>
                <a:cs typeface="+mn-ea"/>
                <a:sym typeface="+mn-lt"/>
              </a:rPr>
              <a:t>通过电阻</a:t>
            </a:r>
            <a:r>
              <a:rPr lang="en-US" altLang="zh-CN" sz="2400" b="1" i="1" kern="0" dirty="0">
                <a:latin typeface="+mn-lt"/>
                <a:ea typeface="+mn-ea"/>
                <a:cs typeface="+mn-ea"/>
                <a:sym typeface="+mn-lt"/>
              </a:rPr>
              <a:t>R</a:t>
            </a:r>
            <a:r>
              <a:rPr lang="en-US" altLang="zh-CN" sz="2400" b="1" kern="0" baseline="-25000" dirty="0"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zh-CN" altLang="zh-CN" sz="2400" b="1" kern="0" dirty="0">
                <a:latin typeface="+mn-lt"/>
                <a:ea typeface="+mn-ea"/>
                <a:cs typeface="+mn-ea"/>
                <a:sym typeface="+mn-lt"/>
              </a:rPr>
              <a:t>的电流</a:t>
            </a:r>
            <a:endParaRPr lang="zh-CN" altLang="en-US" sz="2400" b="1" kern="0" dirty="0"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1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93579"/>
              </p:ext>
            </p:extLst>
          </p:nvPr>
        </p:nvGraphicFramePr>
        <p:xfrm>
          <a:off x="3900305" y="5049526"/>
          <a:ext cx="2609956" cy="808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8" imgW="1396394" imgH="431613" progId="Equation.DSMT4">
                  <p:embed/>
                </p:oleObj>
              </mc:Choice>
              <mc:Fallback>
                <p:oleObj r:id="rId8" imgW="1396394" imgH="431613" progId="Equation.DSMT4">
                  <p:embed/>
                  <p:pic>
                    <p:nvPicPr>
                      <p:cNvPr id="1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0305" y="5049526"/>
                        <a:ext cx="2609956" cy="8088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072673" y="5795429"/>
            <a:ext cx="8640233" cy="586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defTabSz="1219170">
              <a:lnSpc>
                <a:spcPct val="150000"/>
              </a:lnSpc>
            </a:pPr>
            <a:r>
              <a:rPr lang="zh-CN" altLang="en-US" sz="2400" b="1" kern="0" dirty="0">
                <a:latin typeface="+mn-lt"/>
                <a:ea typeface="+mn-ea"/>
                <a:cs typeface="+mn-ea"/>
                <a:sym typeface="+mn-lt"/>
              </a:rPr>
              <a:t>所以总</a:t>
            </a:r>
            <a:r>
              <a:rPr lang="zh-CN" altLang="zh-CN" sz="2400" b="1" kern="0" dirty="0">
                <a:latin typeface="+mn-lt"/>
                <a:ea typeface="+mn-ea"/>
                <a:cs typeface="+mn-ea"/>
                <a:sym typeface="+mn-lt"/>
              </a:rPr>
              <a:t>电流</a:t>
            </a:r>
            <a:r>
              <a:rPr lang="en-US" altLang="zh-CN" sz="2400" b="1" kern="0" dirty="0">
                <a:latin typeface="+mn-lt"/>
                <a:ea typeface="+mn-ea"/>
                <a:cs typeface="+mn-ea"/>
                <a:sym typeface="+mn-lt"/>
              </a:rPr>
              <a:t>   </a:t>
            </a:r>
            <a:r>
              <a:rPr lang="en-US" altLang="zh-CN" sz="2400" b="1" i="1" kern="0" dirty="0">
                <a:latin typeface="+mn-lt"/>
                <a:ea typeface="+mn-ea"/>
                <a:cs typeface="+mn-ea"/>
                <a:sym typeface="+mn-lt"/>
              </a:rPr>
              <a:t>I</a:t>
            </a:r>
            <a:r>
              <a:rPr lang="zh-CN" altLang="zh-CN" sz="2400" b="1" kern="0" dirty="0">
                <a:latin typeface="+mn-lt"/>
                <a:ea typeface="+mn-ea"/>
                <a:cs typeface="+mn-ea"/>
                <a:sym typeface="+mn-lt"/>
              </a:rPr>
              <a:t>＇</a:t>
            </a:r>
            <a:r>
              <a:rPr lang="en-US" altLang="zh-CN" sz="2400" b="1" kern="0" dirty="0"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2400" b="1" i="1" kern="0" dirty="0">
                <a:latin typeface="+mn-lt"/>
                <a:ea typeface="+mn-ea"/>
                <a:cs typeface="+mn-ea"/>
                <a:sym typeface="+mn-lt"/>
              </a:rPr>
              <a:t>I</a:t>
            </a:r>
            <a:r>
              <a:rPr lang="en-US" altLang="zh-CN" sz="2400" b="1" kern="0" baseline="-25000" dirty="0"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zh-CN" sz="2400" b="1" kern="0" dirty="0">
                <a:latin typeface="+mn-lt"/>
                <a:ea typeface="+mn-ea"/>
                <a:cs typeface="+mn-ea"/>
                <a:sym typeface="+mn-lt"/>
              </a:rPr>
              <a:t>＇</a:t>
            </a:r>
            <a:r>
              <a:rPr lang="en-US" altLang="zh-CN" sz="2400" b="1" kern="0" dirty="0">
                <a:latin typeface="+mn-lt"/>
                <a:ea typeface="+mn-ea"/>
                <a:cs typeface="+mn-ea"/>
                <a:sym typeface="+mn-lt"/>
              </a:rPr>
              <a:t>+</a:t>
            </a:r>
            <a:r>
              <a:rPr lang="en-US" altLang="zh-CN" sz="2400" b="1" i="1" kern="0" dirty="0">
                <a:latin typeface="+mn-lt"/>
                <a:ea typeface="+mn-ea"/>
                <a:cs typeface="+mn-ea"/>
                <a:sym typeface="+mn-lt"/>
              </a:rPr>
              <a:t>I</a:t>
            </a:r>
            <a:r>
              <a:rPr lang="en-US" altLang="zh-CN" sz="2400" b="1" kern="0" baseline="-25000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zh-CN" sz="2400" b="1" kern="0" dirty="0">
                <a:latin typeface="+mn-lt"/>
                <a:ea typeface="+mn-ea"/>
                <a:cs typeface="+mn-ea"/>
                <a:sym typeface="+mn-lt"/>
              </a:rPr>
              <a:t>＇</a:t>
            </a:r>
            <a:r>
              <a:rPr lang="en-US" altLang="zh-CN" sz="2400" b="1" kern="0" dirty="0">
                <a:latin typeface="+mn-lt"/>
                <a:ea typeface="+mn-ea"/>
                <a:cs typeface="+mn-ea"/>
                <a:sym typeface="+mn-lt"/>
              </a:rPr>
              <a:t>=1.2A+0.6A=1.8A</a:t>
            </a:r>
            <a:endParaRPr lang="zh-CN" altLang="en-US" sz="2400" b="1" kern="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" name="文本框 77828"/>
          <p:cNvSpPr txBox="1">
            <a:spLocks noChangeArrowheads="1"/>
          </p:cNvSpPr>
          <p:nvPr/>
        </p:nvSpPr>
        <p:spPr bwMode="auto">
          <a:xfrm>
            <a:off x="7658912" y="2610886"/>
            <a:ext cx="3840547" cy="1773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1219170">
              <a:lnSpc>
                <a:spcPct val="14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cs typeface="+mn-ea"/>
                <a:sym typeface="+mn-lt"/>
              </a:rPr>
              <a:t> 可见， 当并联电路中的一个支路的电阻改变时，这个支路的电流会变化，干路电流也会变化，但另一个支路的电流和电压不变。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B96379FF-DFB7-4939-B2EA-05A3204038B5}"/>
              </a:ext>
            </a:extLst>
          </p:cNvPr>
          <p:cNvSpPr txBox="1"/>
          <p:nvPr/>
        </p:nvSpPr>
        <p:spPr>
          <a:xfrm>
            <a:off x="1181101" y="448128"/>
            <a:ext cx="12907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cs typeface="+mn-ea"/>
                <a:sym typeface="+mn-lt"/>
              </a:rPr>
              <a:t>【</a:t>
            </a:r>
            <a:r>
              <a:rPr lang="zh-CN" altLang="en-US" sz="2800" b="1" dirty="0">
                <a:cs typeface="+mn-ea"/>
                <a:sym typeface="+mn-lt"/>
              </a:rPr>
              <a:t>解</a:t>
            </a:r>
            <a:r>
              <a:rPr lang="en-US" altLang="zh-CN" sz="2800" b="1" dirty="0">
                <a:cs typeface="+mn-ea"/>
                <a:sym typeface="+mn-lt"/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805793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1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25"/>
          <p:cNvSpPr txBox="1">
            <a:spLocks noChangeArrowheads="1"/>
          </p:cNvSpPr>
          <p:nvPr/>
        </p:nvSpPr>
        <p:spPr bwMode="auto">
          <a:xfrm>
            <a:off x="660400" y="1254482"/>
            <a:ext cx="79692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1pPr>
            <a:lvl2pPr defTabSz="457200">
              <a:defRPr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2pPr>
            <a:lvl3pPr defTabSz="457200">
              <a:defRPr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3pPr>
            <a:lvl4pPr defTabSz="457200">
              <a:defRPr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4pPr>
            <a:lvl5pPr defTabSz="457200">
              <a:defRPr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9pPr>
          </a:lstStyle>
          <a:p>
            <a:pPr defTabSz="609585"/>
            <a:r>
              <a:rPr lang="zh-CN" altLang="en-US" sz="24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串、并联电路电流、电压、电阻的规律总结：</a:t>
            </a:r>
          </a:p>
        </p:txBody>
      </p:sp>
      <p:sp>
        <p:nvSpPr>
          <p:cNvPr id="10" name="TextBox 26"/>
          <p:cNvSpPr txBox="1">
            <a:spLocks noChangeArrowheads="1"/>
          </p:cNvSpPr>
          <p:nvPr/>
        </p:nvSpPr>
        <p:spPr bwMode="auto">
          <a:xfrm>
            <a:off x="660400" y="5372685"/>
            <a:ext cx="113316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defTabSz="1219170" eaLnBrk="1" hangingPunct="1">
              <a:defRPr/>
            </a:pPr>
            <a:r>
              <a:rPr lang="zh-CN" altLang="en-US" sz="2400" kern="0" dirty="0">
                <a:latin typeface="+mn-lt"/>
                <a:ea typeface="+mn-ea"/>
                <a:cs typeface="+mn-ea"/>
                <a:sym typeface="+mn-lt"/>
              </a:rPr>
              <a:t>本堂重点：推导出串、并联电阻的关系，并能进行简单的计算</a:t>
            </a:r>
          </a:p>
        </p:txBody>
      </p:sp>
      <p:sp>
        <p:nvSpPr>
          <p:cNvPr id="11" name="TextBox 25"/>
          <p:cNvSpPr txBox="1">
            <a:spLocks noChangeArrowheads="1"/>
          </p:cNvSpPr>
          <p:nvPr/>
        </p:nvSpPr>
        <p:spPr bwMode="auto">
          <a:xfrm>
            <a:off x="660400" y="5957521"/>
            <a:ext cx="109125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1" hangingPunct="1">
              <a:defRPr sz="240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defTabSz="1219170"/>
            <a:r>
              <a:rPr lang="zh-CN" altLang="en-US" kern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本堂难点：探究电阻串、并联规律中等效方法的理解与运用</a:t>
            </a: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042023"/>
              </p:ext>
            </p:extLst>
          </p:nvPr>
        </p:nvGraphicFramePr>
        <p:xfrm>
          <a:off x="799451" y="1931567"/>
          <a:ext cx="10434606" cy="3210288"/>
        </p:xfrm>
        <a:graphic>
          <a:graphicData uri="http://schemas.openxmlformats.org/drawingml/2006/table">
            <a:tbl>
              <a:tblPr/>
              <a:tblGrid>
                <a:gridCol w="1854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8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019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74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b="1" kern="1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56" marR="9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串联电路</a:t>
                      </a:r>
                    </a:p>
                  </a:txBody>
                  <a:tcPr marL="91456" marR="9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并联电路</a:t>
                      </a:r>
                    </a:p>
                  </a:txBody>
                  <a:tcPr marL="91456" marR="9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0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电流</a:t>
                      </a:r>
                    </a:p>
                  </a:txBody>
                  <a:tcPr marL="91456" marR="9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i="1" kern="1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I</a:t>
                      </a:r>
                      <a:r>
                        <a:rPr lang="zh-CN" sz="2000" b="1" kern="1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＝</a:t>
                      </a:r>
                      <a:r>
                        <a:rPr lang="en-US" sz="2000" b="1" i="1" kern="1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I</a:t>
                      </a:r>
                      <a:r>
                        <a:rPr lang="en-US" sz="2000" b="1" kern="100" baseline="-250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1</a:t>
                      </a:r>
                      <a:r>
                        <a:rPr lang="zh-CN" sz="2000" b="1" kern="1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＝</a:t>
                      </a:r>
                      <a:r>
                        <a:rPr lang="en-US" sz="2000" b="1" i="1" kern="1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I</a:t>
                      </a:r>
                      <a:r>
                        <a:rPr lang="en-US" sz="2000" b="1" kern="100" baseline="-250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endParaRPr lang="zh-CN" sz="2000" b="1" kern="1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56" marR="9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i="1" kern="1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I</a:t>
                      </a:r>
                      <a:r>
                        <a:rPr lang="zh-CN" sz="2000" b="1" kern="1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＝</a:t>
                      </a:r>
                      <a:r>
                        <a:rPr lang="en-US" sz="2000" b="1" i="1" kern="1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I</a:t>
                      </a:r>
                      <a:r>
                        <a:rPr lang="en-US" sz="2000" b="1" kern="100" baseline="-250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1</a:t>
                      </a:r>
                      <a:r>
                        <a:rPr lang="zh-CN" sz="2000" b="1" kern="1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＋</a:t>
                      </a:r>
                      <a:r>
                        <a:rPr lang="en-US" sz="2000" b="1" i="1" kern="1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I</a:t>
                      </a:r>
                      <a:r>
                        <a:rPr lang="en-US" sz="2000" b="1" kern="100" baseline="-250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endParaRPr lang="zh-CN" sz="2000" b="1" kern="1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56" marR="9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2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电压</a:t>
                      </a:r>
                    </a:p>
                  </a:txBody>
                  <a:tcPr marL="91456" marR="9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i="1" kern="1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U</a:t>
                      </a:r>
                      <a:r>
                        <a:rPr lang="zh-CN" sz="2000" b="1" kern="1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＝</a:t>
                      </a:r>
                      <a:r>
                        <a:rPr lang="en-US" sz="2000" b="1" i="1" kern="1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U</a:t>
                      </a:r>
                      <a:r>
                        <a:rPr lang="en-US" sz="2000" b="1" kern="100" baseline="-250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1</a:t>
                      </a:r>
                      <a:r>
                        <a:rPr lang="zh-CN" sz="2000" b="1" kern="1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＋</a:t>
                      </a:r>
                      <a:r>
                        <a:rPr lang="en-US" sz="2000" b="1" i="1" kern="1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U</a:t>
                      </a:r>
                      <a:r>
                        <a:rPr lang="en-US" sz="2000" b="1" kern="100" baseline="-250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endParaRPr lang="zh-CN" sz="2000" b="1" kern="1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56" marR="9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i="1" kern="1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U</a:t>
                      </a:r>
                      <a:r>
                        <a:rPr lang="zh-CN" sz="2000" b="1" kern="1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＝</a:t>
                      </a:r>
                      <a:r>
                        <a:rPr lang="en-US" sz="2000" b="1" i="1" kern="1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U</a:t>
                      </a:r>
                      <a:r>
                        <a:rPr lang="en-US" sz="2000" b="1" kern="100" baseline="-250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1</a:t>
                      </a:r>
                      <a:r>
                        <a:rPr lang="zh-CN" sz="2000" b="1" kern="1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＝</a:t>
                      </a:r>
                      <a:r>
                        <a:rPr lang="en-US" sz="2000" b="1" i="1" kern="1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U</a:t>
                      </a:r>
                      <a:r>
                        <a:rPr lang="en-US" sz="2000" b="1" kern="100" baseline="-250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endParaRPr lang="zh-CN" sz="2000" b="1" kern="1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56" marR="9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2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电阻</a:t>
                      </a:r>
                    </a:p>
                  </a:txBody>
                  <a:tcPr marL="91456" marR="9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i="1" kern="1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R</a:t>
                      </a:r>
                      <a:r>
                        <a:rPr lang="zh-CN" sz="2000" b="1" kern="100" baseline="-250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总</a:t>
                      </a:r>
                      <a:r>
                        <a:rPr lang="zh-CN" sz="2000" b="1" kern="1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＝</a:t>
                      </a:r>
                      <a:r>
                        <a:rPr lang="en-US" sz="2000" b="1" i="1" kern="1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R</a:t>
                      </a:r>
                      <a:r>
                        <a:rPr lang="en-US" sz="2000" b="1" kern="100" baseline="-250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1</a:t>
                      </a:r>
                      <a:r>
                        <a:rPr lang="zh-CN" sz="2000" b="1" kern="1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＋</a:t>
                      </a:r>
                      <a:r>
                        <a:rPr lang="en-US" sz="2000" b="1" i="1" kern="1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R</a:t>
                      </a:r>
                      <a:r>
                        <a:rPr lang="en-US" sz="2000" b="1" kern="100" baseline="-250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2</a:t>
                      </a:r>
                      <a:endParaRPr lang="zh-CN" sz="2000" b="1" kern="1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56" marR="9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000" b="1" kern="1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56" marR="9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62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分压或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1" kern="1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分流</a:t>
                      </a:r>
                    </a:p>
                  </a:txBody>
                  <a:tcPr marL="91456" marR="9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000" b="1" kern="1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56" marR="9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000" b="1" kern="1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56" marR="914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7614890"/>
              </p:ext>
            </p:extLst>
          </p:nvPr>
        </p:nvGraphicFramePr>
        <p:xfrm>
          <a:off x="4227115" y="4537998"/>
          <a:ext cx="835819" cy="603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596900" imgH="431800" progId="Equation.DSMT4">
                  <p:embed/>
                </p:oleObj>
              </mc:Choice>
              <mc:Fallback>
                <p:oleObj r:id="rId2" imgW="596900" imgH="431800" progId="Equation.DSMT4">
                  <p:embed/>
                  <p:pic>
                    <p:nvPicPr>
                      <p:cNvPr id="13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7115" y="4537998"/>
                        <a:ext cx="835819" cy="6038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7420651"/>
              </p:ext>
            </p:extLst>
          </p:nvPr>
        </p:nvGraphicFramePr>
        <p:xfrm>
          <a:off x="8499401" y="4372947"/>
          <a:ext cx="835818" cy="645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558558" imgH="431613" progId="Equation.DSMT4">
                  <p:embed/>
                </p:oleObj>
              </mc:Choice>
              <mc:Fallback>
                <p:oleObj r:id="rId4" imgW="558558" imgH="431613" progId="Equation.DSMT4">
                  <p:embed/>
                  <p:pic>
                    <p:nvPicPr>
                      <p:cNvPr id="1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9401" y="4372947"/>
                        <a:ext cx="835818" cy="645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4854702"/>
              </p:ext>
            </p:extLst>
          </p:nvPr>
        </p:nvGraphicFramePr>
        <p:xfrm>
          <a:off x="8081965" y="3635702"/>
          <a:ext cx="1290448" cy="584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952087" imgH="431613" progId="Equation.DSMT4">
                  <p:embed/>
                </p:oleObj>
              </mc:Choice>
              <mc:Fallback>
                <p:oleObj r:id="rId6" imgW="952087" imgH="431613" progId="Equation.DSMT4">
                  <p:embed/>
                  <p:pic>
                    <p:nvPicPr>
                      <p:cNvPr id="1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1965" y="3635702"/>
                        <a:ext cx="1290448" cy="5843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文本框 15">
            <a:extLst>
              <a:ext uri="{FF2B5EF4-FFF2-40B4-BE49-F238E27FC236}">
                <a16:creationId xmlns:a16="http://schemas.microsoft.com/office/drawing/2014/main" id="{4BE0EEFE-3B55-4E98-9C90-391B3BDC4488}"/>
              </a:ext>
            </a:extLst>
          </p:cNvPr>
          <p:cNvSpPr txBox="1"/>
          <p:nvPr/>
        </p:nvSpPr>
        <p:spPr>
          <a:xfrm>
            <a:off x="1181101" y="448128"/>
            <a:ext cx="1659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课堂小结</a:t>
            </a:r>
            <a:endParaRPr lang="en-US" altLang="zh-CN" sz="2800" b="1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04803374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60400" y="1285163"/>
            <a:ext cx="10617200" cy="1140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>
              <a:lnSpc>
                <a:spcPct val="15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（</a:t>
            </a: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2019 </a:t>
            </a: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湖南 益阳市）如图所示，电源电压不变，</a:t>
            </a: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R0</a:t>
            </a: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为定值电阻，</a:t>
            </a: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R</a:t>
            </a: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为滑动变阻器，当滑片</a:t>
            </a: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P</a:t>
            </a: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向右移动时，电流表和电压表的示数变化情况是（　　）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136" y="3333770"/>
            <a:ext cx="3729810" cy="219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矩形 5"/>
          <p:cNvSpPr/>
          <p:nvPr/>
        </p:nvSpPr>
        <p:spPr>
          <a:xfrm>
            <a:off x="769407" y="2685127"/>
            <a:ext cx="9769648" cy="2940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>
              <a:lnSpc>
                <a:spcPct val="200000"/>
              </a:lnSpc>
              <a:buFontTx/>
              <a:buAutoNum type="alphaUcPeriod"/>
            </a:pP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电流表示数减小，电压表示数减小  </a:t>
            </a:r>
            <a:endParaRPr lang="en-US" altLang="zh-CN" sz="2400" kern="0" dirty="0">
              <a:solidFill>
                <a:sysClr val="windowText" lastClr="000000"/>
              </a:solidFill>
              <a:cs typeface="+mn-ea"/>
              <a:sym typeface="+mn-lt"/>
            </a:endParaRPr>
          </a:p>
          <a:p>
            <a:pPr defTabSz="1219170">
              <a:lnSpc>
                <a:spcPct val="20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B. </a:t>
            </a: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电流表示数增大，电压表示数增大</a:t>
            </a:r>
          </a:p>
          <a:p>
            <a:pPr defTabSz="1219170">
              <a:lnSpc>
                <a:spcPct val="20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C. </a:t>
            </a: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电流表示数减小，电压表示数增大  </a:t>
            </a:r>
            <a:endParaRPr lang="en-US" altLang="zh-CN" sz="2400" kern="0" dirty="0">
              <a:solidFill>
                <a:sysClr val="windowText" lastClr="000000"/>
              </a:solidFill>
              <a:cs typeface="+mn-ea"/>
              <a:sym typeface="+mn-lt"/>
            </a:endParaRPr>
          </a:p>
          <a:p>
            <a:pPr defTabSz="1219170">
              <a:lnSpc>
                <a:spcPct val="20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D. </a:t>
            </a: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电流表示数增大，电压表示数减小</a:t>
            </a:r>
          </a:p>
        </p:txBody>
      </p:sp>
      <p:sp>
        <p:nvSpPr>
          <p:cNvPr id="7" name="矩形 6"/>
          <p:cNvSpPr/>
          <p:nvPr/>
        </p:nvSpPr>
        <p:spPr>
          <a:xfrm>
            <a:off x="9453743" y="1822437"/>
            <a:ext cx="4600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/>
            <a:r>
              <a:rPr lang="en-US" altLang="zh-CN" sz="4000" b="1" kern="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4000" b="1" kern="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370B3C44-80CA-4083-A274-DFE77532F735}"/>
              </a:ext>
            </a:extLst>
          </p:cNvPr>
          <p:cNvSpPr txBox="1"/>
          <p:nvPr/>
        </p:nvSpPr>
        <p:spPr>
          <a:xfrm>
            <a:off x="1181101" y="448128"/>
            <a:ext cx="1659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典型例题</a:t>
            </a:r>
            <a:endParaRPr lang="en-US" altLang="zh-CN" sz="2800" b="1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2050076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27313" y="1405017"/>
            <a:ext cx="10444535" cy="1694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>
              <a:lnSpc>
                <a:spcPct val="150000"/>
              </a:lnSpc>
            </a:pPr>
            <a:r>
              <a:rPr lang="en-US" altLang="zh-CN" sz="2400" b="1" kern="0" dirty="0">
                <a:solidFill>
                  <a:sysClr val="windowText" lastClr="000000"/>
                </a:solidFill>
                <a:cs typeface="+mn-ea"/>
                <a:sym typeface="+mn-lt"/>
              </a:rPr>
              <a:t>(2019 </a:t>
            </a:r>
            <a:r>
              <a:rPr lang="zh-CN" altLang="zh-CN" sz="2400" b="1" kern="0" dirty="0">
                <a:solidFill>
                  <a:sysClr val="windowText" lastClr="000000"/>
                </a:solidFill>
                <a:cs typeface="+mn-ea"/>
                <a:sym typeface="+mn-lt"/>
              </a:rPr>
              <a:t>湖南 省郴州市</a:t>
            </a: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)</a:t>
            </a:r>
            <a:r>
              <a:rPr lang="zh-CN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如图所示，电源电压不变，闭合开关</a:t>
            </a: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S</a:t>
            </a:r>
            <a:r>
              <a:rPr lang="zh-CN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后，滑动变阻器的滑片</a:t>
            </a: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P</a:t>
            </a:r>
            <a:r>
              <a:rPr lang="zh-CN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自中点向</a:t>
            </a: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b</a:t>
            </a:r>
            <a:r>
              <a:rPr lang="zh-CN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端移动的过程中，下列关于电表示数变化情况判断正确的是（　　）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7615" y="3557829"/>
            <a:ext cx="2544233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4"/>
          <p:cNvSpPr/>
          <p:nvPr/>
        </p:nvSpPr>
        <p:spPr>
          <a:xfrm>
            <a:off x="851398" y="3429000"/>
            <a:ext cx="7760940" cy="2248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A</a:t>
            </a:r>
            <a:r>
              <a:rPr lang="zh-CN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．电流表</a:t>
            </a: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A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cs typeface="+mn-ea"/>
                <a:sym typeface="+mn-lt"/>
              </a:rPr>
              <a:t>1</a:t>
            </a: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 </a:t>
            </a:r>
            <a:r>
              <a:rPr lang="zh-CN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变小，</a:t>
            </a: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A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cs typeface="+mn-ea"/>
                <a:sym typeface="+mn-lt"/>
              </a:rPr>
              <a:t>2</a:t>
            </a:r>
            <a:r>
              <a:rPr lang="zh-CN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变小，电压表</a:t>
            </a: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V</a:t>
            </a:r>
            <a:r>
              <a:rPr lang="zh-CN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不</a:t>
            </a: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变</a:t>
            </a: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B</a:t>
            </a:r>
            <a:r>
              <a:rPr lang="zh-CN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．电流表</a:t>
            </a: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A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cs typeface="+mn-ea"/>
                <a:sym typeface="+mn-lt"/>
              </a:rPr>
              <a:t>1</a:t>
            </a:r>
            <a:r>
              <a:rPr lang="zh-CN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变小，</a:t>
            </a: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A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cs typeface="+mn-ea"/>
                <a:sym typeface="+mn-lt"/>
              </a:rPr>
              <a:t>2</a:t>
            </a:r>
            <a:r>
              <a:rPr lang="zh-CN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不变，电压表</a:t>
            </a: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V</a:t>
            </a:r>
            <a:r>
              <a:rPr lang="zh-CN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不变</a:t>
            </a:r>
          </a:p>
          <a:p>
            <a:pPr defTabSz="1219170">
              <a:lnSpc>
                <a:spcPct val="1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C</a:t>
            </a:r>
            <a:r>
              <a:rPr lang="zh-CN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．电流表</a:t>
            </a: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A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cs typeface="+mn-ea"/>
                <a:sym typeface="+mn-lt"/>
              </a:rPr>
              <a:t>1</a:t>
            </a:r>
            <a:r>
              <a:rPr lang="zh-CN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变小，</a:t>
            </a: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A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cs typeface="+mn-ea"/>
                <a:sym typeface="+mn-lt"/>
              </a:rPr>
              <a:t>2</a:t>
            </a:r>
            <a:r>
              <a:rPr lang="zh-CN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变小，电压表</a:t>
            </a: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V</a:t>
            </a:r>
            <a:r>
              <a:rPr lang="zh-CN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变大</a:t>
            </a: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D</a:t>
            </a:r>
            <a:r>
              <a:rPr lang="zh-CN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．电流表</a:t>
            </a: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A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cs typeface="+mn-ea"/>
                <a:sym typeface="+mn-lt"/>
              </a:rPr>
              <a:t>1</a:t>
            </a:r>
            <a:r>
              <a:rPr lang="zh-CN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不变，</a:t>
            </a: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A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cs typeface="+mn-ea"/>
                <a:sym typeface="+mn-lt"/>
              </a:rPr>
              <a:t>2</a:t>
            </a:r>
            <a:r>
              <a:rPr lang="zh-CN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变大，电压表</a:t>
            </a: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V</a:t>
            </a:r>
            <a:r>
              <a:rPr lang="zh-CN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变小</a:t>
            </a:r>
          </a:p>
        </p:txBody>
      </p:sp>
      <p:sp>
        <p:nvSpPr>
          <p:cNvPr id="6" name="矩形 5"/>
          <p:cNvSpPr/>
          <p:nvPr/>
        </p:nvSpPr>
        <p:spPr>
          <a:xfrm>
            <a:off x="1597919" y="2465629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/>
            <a:r>
              <a:rPr lang="en-US" altLang="zh-CN" sz="4000" b="1" kern="0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endParaRPr lang="zh-CN" altLang="en-US" sz="4000" b="1" kern="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E56579F3-0650-48DE-B97D-E3FA8819A58F}"/>
              </a:ext>
            </a:extLst>
          </p:cNvPr>
          <p:cNvSpPr txBox="1"/>
          <p:nvPr/>
        </p:nvSpPr>
        <p:spPr>
          <a:xfrm>
            <a:off x="1181101" y="448128"/>
            <a:ext cx="1659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典型例题</a:t>
            </a:r>
            <a:endParaRPr lang="en-US" altLang="zh-CN" sz="2800" b="1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1490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图片占位符 48">
            <a:extLst>
              <a:ext uri="{FF2B5EF4-FFF2-40B4-BE49-F238E27FC236}">
                <a16:creationId xmlns:a16="http://schemas.microsoft.com/office/drawing/2014/main" id="{5A18A451-C8BD-4A11-B690-D4DB4909EA93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56" r="11056"/>
          <a:stretch>
            <a:fillRect/>
          </a:stretch>
        </p:blipFill>
        <p:spPr/>
      </p:pic>
      <p:pic>
        <p:nvPicPr>
          <p:cNvPr id="30" name="图片占位符 29">
            <a:extLst>
              <a:ext uri="{FF2B5EF4-FFF2-40B4-BE49-F238E27FC236}">
                <a16:creationId xmlns:a16="http://schemas.microsoft.com/office/drawing/2014/main" id="{A7C486BC-3355-482D-9A6A-2BFCF1A512B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41" r="16641"/>
          <a:stretch>
            <a:fillRect/>
          </a:stretch>
        </p:blipFill>
        <p:spPr/>
      </p:pic>
      <p:pic>
        <p:nvPicPr>
          <p:cNvPr id="3" name="图片占位符 2">
            <a:extLst>
              <a:ext uri="{FF2B5EF4-FFF2-40B4-BE49-F238E27FC236}">
                <a16:creationId xmlns:a16="http://schemas.microsoft.com/office/drawing/2014/main" id="{C518B53C-88AB-4E1A-9D6C-F7E4A5738115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5" r="21875"/>
          <a:stretch>
            <a:fillRect/>
          </a:stretch>
        </p:blipFill>
        <p:spPr/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94D97BE-C69D-48B7-8AAB-A234FE8401E5}"/>
              </a:ext>
            </a:extLst>
          </p:cNvPr>
          <p:cNvSpPr/>
          <p:nvPr/>
        </p:nvSpPr>
        <p:spPr>
          <a:xfrm>
            <a:off x="7415646" y="2393578"/>
            <a:ext cx="1531310" cy="148935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23232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5" name="Rectangle 13">
            <a:extLst>
              <a:ext uri="{FF2B5EF4-FFF2-40B4-BE49-F238E27FC236}">
                <a16:creationId xmlns:a16="http://schemas.microsoft.com/office/drawing/2014/main" id="{E0344709-6ECB-4626-BC90-D6E90A993C79}"/>
              </a:ext>
            </a:extLst>
          </p:cNvPr>
          <p:cNvSpPr/>
          <p:nvPr/>
        </p:nvSpPr>
        <p:spPr>
          <a:xfrm>
            <a:off x="7223524" y="5029826"/>
            <a:ext cx="898646" cy="8740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23232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6" name="Rectangle 13">
            <a:extLst>
              <a:ext uri="{FF2B5EF4-FFF2-40B4-BE49-F238E27FC236}">
                <a16:creationId xmlns:a16="http://schemas.microsoft.com/office/drawing/2014/main" id="{9A160E22-3F62-410F-83FA-B45CFD4A2EE7}"/>
              </a:ext>
            </a:extLst>
          </p:cNvPr>
          <p:cNvSpPr/>
          <p:nvPr/>
        </p:nvSpPr>
        <p:spPr>
          <a:xfrm>
            <a:off x="10552040" y="2264231"/>
            <a:ext cx="898646" cy="874022"/>
          </a:xfrm>
          <a:prstGeom prst="rect">
            <a:avLst/>
          </a:prstGeom>
          <a:solidFill>
            <a:schemeClr val="accent1"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23232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7" name="组合 36">
            <a:extLst>
              <a:ext uri="{FF2B5EF4-FFF2-40B4-BE49-F238E27FC236}">
                <a16:creationId xmlns:a16="http://schemas.microsoft.com/office/drawing/2014/main" id="{763537AC-696B-4481-888B-B0B3EB39077D}"/>
              </a:ext>
            </a:extLst>
          </p:cNvPr>
          <p:cNvGrpSpPr/>
          <p:nvPr/>
        </p:nvGrpSpPr>
        <p:grpSpPr>
          <a:xfrm>
            <a:off x="614853" y="2433214"/>
            <a:ext cx="5481148" cy="2289914"/>
            <a:chOff x="-4766137" y="1409875"/>
            <a:chExt cx="5481148" cy="2289914"/>
          </a:xfrm>
        </p:grpSpPr>
        <p:sp>
          <p:nvSpPr>
            <p:cNvPr id="38" name="矩形: 圆角 37">
              <a:extLst>
                <a:ext uri="{FF2B5EF4-FFF2-40B4-BE49-F238E27FC236}">
                  <a16:creationId xmlns:a16="http://schemas.microsoft.com/office/drawing/2014/main" id="{42641367-7951-4D38-89BA-8B656FED9E2A}"/>
                </a:ext>
              </a:extLst>
            </p:cNvPr>
            <p:cNvSpPr/>
            <p:nvPr/>
          </p:nvSpPr>
          <p:spPr>
            <a:xfrm>
              <a:off x="-4766137" y="3345066"/>
              <a:ext cx="3562392" cy="354723"/>
            </a:xfrm>
            <a:prstGeom prst="roundRect">
              <a:avLst>
                <a:gd name="adj" fmla="val 50000"/>
              </a:avLst>
            </a:prstGeom>
            <a:solidFill>
              <a:srgbClr val="E84C2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>
                <a:defRPr/>
              </a:pPr>
              <a:r>
                <a:rPr lang="zh-CN" altLang="en-US" sz="1600">
                  <a:solidFill>
                    <a:prstClr val="white"/>
                  </a:solidFill>
                  <a:cs typeface="+mn-ea"/>
                  <a:sym typeface="+mn-lt"/>
                </a:rPr>
                <a:t>讲解人：</a:t>
              </a:r>
              <a:r>
                <a:rPr lang="en-US" altLang="zh-CN" sz="1600">
                  <a:solidFill>
                    <a:prstClr val="white"/>
                  </a:solidFill>
                  <a:cs typeface="+mn-ea"/>
                  <a:sym typeface="+mn-lt"/>
                </a:rPr>
                <a:t>xippt  </a:t>
              </a:r>
              <a:r>
                <a:rPr lang="zh-CN" altLang="en-US" sz="1600">
                  <a:solidFill>
                    <a:prstClr val="white"/>
                  </a:solidFill>
                  <a:cs typeface="+mn-ea"/>
                  <a:sym typeface="+mn-lt"/>
                </a:rPr>
                <a:t>时间：</a:t>
              </a:r>
              <a:r>
                <a:rPr lang="en-US" altLang="zh-CN" sz="1600">
                  <a:solidFill>
                    <a:prstClr val="white"/>
                  </a:solidFill>
                  <a:cs typeface="+mn-ea"/>
                  <a:sym typeface="+mn-lt"/>
                </a:rPr>
                <a:t>2020.5.20</a:t>
              </a:r>
              <a:endParaRPr lang="en-US" altLang="zh-CN" sz="160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grpSp>
          <p:nvGrpSpPr>
            <p:cNvPr id="39" name="组合 38">
              <a:extLst>
                <a:ext uri="{FF2B5EF4-FFF2-40B4-BE49-F238E27FC236}">
                  <a16:creationId xmlns:a16="http://schemas.microsoft.com/office/drawing/2014/main" id="{F3BF5FAA-11B6-4EAA-B98D-ABB0277582CB}"/>
                </a:ext>
              </a:extLst>
            </p:cNvPr>
            <p:cNvGrpSpPr/>
            <p:nvPr/>
          </p:nvGrpSpPr>
          <p:grpSpPr>
            <a:xfrm>
              <a:off x="-4714868" y="1409875"/>
              <a:ext cx="5429879" cy="1718764"/>
              <a:chOff x="-4714868" y="1409875"/>
              <a:chExt cx="5429879" cy="1718764"/>
            </a:xfrm>
          </p:grpSpPr>
          <p:sp>
            <p:nvSpPr>
              <p:cNvPr id="40" name="文本框 39">
                <a:extLst>
                  <a:ext uri="{FF2B5EF4-FFF2-40B4-BE49-F238E27FC236}">
                    <a16:creationId xmlns:a16="http://schemas.microsoft.com/office/drawing/2014/main" id="{07B1FCB9-3B75-4930-A51B-ECE8628ADCC6}"/>
                  </a:ext>
                </a:extLst>
              </p:cNvPr>
              <p:cNvSpPr txBox="1"/>
              <p:nvPr/>
            </p:nvSpPr>
            <p:spPr>
              <a:xfrm>
                <a:off x="-4714868" y="2808615"/>
                <a:ext cx="5254618" cy="3200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MENTAL HEALTH COUNSELING PPT</a:t>
                </a:r>
              </a:p>
            </p:txBody>
          </p:sp>
          <p:cxnSp>
            <p:nvCxnSpPr>
              <p:cNvPr id="41" name="直接连接符 40">
                <a:extLst>
                  <a:ext uri="{FF2B5EF4-FFF2-40B4-BE49-F238E27FC236}">
                    <a16:creationId xmlns:a16="http://schemas.microsoft.com/office/drawing/2014/main" id="{3FC6579B-E2D0-472F-9BDC-A9BAF274195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-4634728" y="2827846"/>
                <a:ext cx="5174478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文本占位符 19">
                <a:extLst>
                  <a:ext uri="{FF2B5EF4-FFF2-40B4-BE49-F238E27FC236}">
                    <a16:creationId xmlns:a16="http://schemas.microsoft.com/office/drawing/2014/main" id="{55095726-63E5-450F-8723-ECF49E7940F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4708755" y="1927396"/>
                <a:ext cx="5423766" cy="756609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0" indent="0" algn="dist">
                  <a:buNone/>
                  <a:defRPr/>
                </a:pPr>
                <a:r>
                  <a:rPr lang="zh-CN" altLang="en-US" sz="4800" b="1" dirty="0">
                    <a:solidFill>
                      <a:srgbClr val="E84C22"/>
                    </a:solidFill>
                    <a:cs typeface="+mn-ea"/>
                    <a:sym typeface="+mn-lt"/>
                  </a:rPr>
                  <a:t>感谢各位的聆听</a:t>
                </a:r>
              </a:p>
            </p:txBody>
          </p:sp>
          <p:sp>
            <p:nvSpPr>
              <p:cNvPr id="43" name="文本占位符 20">
                <a:extLst>
                  <a:ext uri="{FF2B5EF4-FFF2-40B4-BE49-F238E27FC236}">
                    <a16:creationId xmlns:a16="http://schemas.microsoft.com/office/drawing/2014/main" id="{687BC835-8D61-4D76-A52B-D6D803DD16E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4634728" y="1409875"/>
                <a:ext cx="3801676" cy="423270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0" indent="0">
                  <a:buNone/>
                  <a:defRPr/>
                </a:pPr>
                <a:r>
                  <a:rPr lang="zh-CN" altLang="en-US" dirty="0">
                    <a:solidFill>
                      <a:prstClr val="black"/>
                    </a:solidFill>
                    <a:cs typeface="+mn-ea"/>
                    <a:sym typeface="+mn-lt"/>
                  </a:rPr>
                  <a:t>第十七章   欧姆定律</a:t>
                </a:r>
              </a:p>
            </p:txBody>
          </p:sp>
        </p:grpSp>
      </p:grpSp>
      <p:sp>
        <p:nvSpPr>
          <p:cNvPr id="44" name="矩形: 圆角 43">
            <a:extLst>
              <a:ext uri="{FF2B5EF4-FFF2-40B4-BE49-F238E27FC236}">
                <a16:creationId xmlns:a16="http://schemas.microsoft.com/office/drawing/2014/main" id="{34B477E6-24E6-4554-8347-942705896F2C}"/>
              </a:ext>
            </a:extLst>
          </p:cNvPr>
          <p:cNvSpPr/>
          <p:nvPr/>
        </p:nvSpPr>
        <p:spPr>
          <a:xfrm>
            <a:off x="-488120" y="6172043"/>
            <a:ext cx="1462064" cy="114457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4A28A629-3F2B-4187-8BDC-6307FEFA6C47}"/>
              </a:ext>
            </a:extLst>
          </p:cNvPr>
          <p:cNvSpPr/>
          <p:nvPr/>
        </p:nvSpPr>
        <p:spPr>
          <a:xfrm>
            <a:off x="615349" y="377763"/>
            <a:ext cx="3260810" cy="387473"/>
          </a:xfrm>
          <a:prstGeom prst="rect">
            <a:avLst/>
          </a:prstGeom>
          <a:noFill/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57592" tIns="57592" rIns="57592" bIns="57592" spcCol="38100" anchor="ctr">
            <a:spAutoFit/>
          </a:bodyPr>
          <a:lstStyle/>
          <a:p>
            <a:pPr lvl="0" defTabSz="1151771" latinLnBrk="1">
              <a:defRPr/>
            </a:pPr>
            <a:r>
              <a:rPr lang="zh-CN" altLang="en-US" sz="1762" spc="300" dirty="0">
                <a:solidFill>
                  <a:prstClr val="black"/>
                </a:solidFill>
                <a:cs typeface="+mn-ea"/>
                <a:sym typeface="+mn-lt"/>
              </a:rPr>
              <a:t>人教版九年级物理（初中）</a:t>
            </a:r>
          </a:p>
        </p:txBody>
      </p:sp>
    </p:spTree>
    <p:extLst>
      <p:ext uri="{BB962C8B-B14F-4D97-AF65-F5344CB8AC3E}">
        <p14:creationId xmlns:p14="http://schemas.microsoft.com/office/powerpoint/2010/main" val="415842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22">
            <a:extLst>
              <a:ext uri="{FF2B5EF4-FFF2-40B4-BE49-F238E27FC236}">
                <a16:creationId xmlns:a16="http://schemas.microsoft.com/office/drawing/2014/main" id="{174B9D8A-4617-4A5E-872B-8F45AEA7DB1A}"/>
              </a:ext>
            </a:extLst>
          </p:cNvPr>
          <p:cNvSpPr txBox="1"/>
          <p:nvPr/>
        </p:nvSpPr>
        <p:spPr>
          <a:xfrm>
            <a:off x="1181101" y="448128"/>
            <a:ext cx="1659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课堂导入</a:t>
            </a:r>
          </a:p>
        </p:txBody>
      </p:sp>
      <p:sp>
        <p:nvSpPr>
          <p:cNvPr id="4" name="TextBox 6">
            <a:extLst>
              <a:ext uri="{FF2B5EF4-FFF2-40B4-BE49-F238E27FC236}">
                <a16:creationId xmlns:a16="http://schemas.microsoft.com/office/drawing/2014/main" id="{DB78788B-5517-44F4-AA70-F38D2686F657}"/>
              </a:ext>
            </a:extLst>
          </p:cNvPr>
          <p:cNvSpPr txBox="1"/>
          <p:nvPr/>
        </p:nvSpPr>
        <p:spPr bwMode="auto">
          <a:xfrm>
            <a:off x="860501" y="1335477"/>
            <a:ext cx="265603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19170">
              <a:defRPr/>
            </a:pPr>
            <a:r>
              <a:rPr lang="zh-CN" altLang="en-US" sz="2400" kern="0" spc="-133" dirty="0">
                <a:solidFill>
                  <a:srgbClr val="FF0000"/>
                </a:solidFill>
                <a:cs typeface="+mn-ea"/>
                <a:sym typeface="+mn-lt"/>
              </a:rPr>
              <a:t>复习回顾</a:t>
            </a:r>
          </a:p>
        </p:txBody>
      </p:sp>
      <p:sp>
        <p:nvSpPr>
          <p:cNvPr id="5" name="Text Box 11">
            <a:extLst>
              <a:ext uri="{FF2B5EF4-FFF2-40B4-BE49-F238E27FC236}">
                <a16:creationId xmlns:a16="http://schemas.microsoft.com/office/drawing/2014/main" id="{C2E69E6B-B2BF-4ABF-BEF3-DA5991C3E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501" y="2819280"/>
            <a:ext cx="119632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1" hangingPunct="1"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defTabSz="1219170"/>
            <a:r>
              <a:rPr lang="zh-CN" altLang="en-US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 导体中的电流，跟导体两端的电压成正比，跟导体的电阻成反比。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A9A08F0-2DA2-470C-AD28-D364262953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501" y="2077379"/>
            <a:ext cx="19800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defTabSz="1219170" eaLnBrk="1" hangingPunct="1">
              <a:defRPr/>
            </a:pPr>
            <a:r>
              <a:rPr lang="en-US" altLang="zh-CN" sz="24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1.</a:t>
            </a:r>
            <a:r>
              <a:rPr lang="zh-CN" altLang="en-US" sz="24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欧姆定律：</a:t>
            </a:r>
          </a:p>
        </p:txBody>
      </p:sp>
      <p:grpSp>
        <p:nvGrpSpPr>
          <p:cNvPr id="7" name="Group 24">
            <a:extLst>
              <a:ext uri="{FF2B5EF4-FFF2-40B4-BE49-F238E27FC236}">
                <a16:creationId xmlns:a16="http://schemas.microsoft.com/office/drawing/2014/main" id="{0E583D8E-1882-4AFE-BFB3-95CBD7172C29}"/>
              </a:ext>
            </a:extLst>
          </p:cNvPr>
          <p:cNvGrpSpPr>
            <a:grpSpLocks/>
          </p:cNvGrpSpPr>
          <p:nvPr/>
        </p:nvGrpSpPr>
        <p:grpSpPr bwMode="auto">
          <a:xfrm>
            <a:off x="3170480" y="4104643"/>
            <a:ext cx="1648884" cy="1078088"/>
            <a:chOff x="311" y="3856"/>
            <a:chExt cx="779" cy="382"/>
          </a:xfrm>
        </p:grpSpPr>
        <p:sp>
          <p:nvSpPr>
            <p:cNvPr id="8" name="Rectangle 25">
              <a:extLst>
                <a:ext uri="{FF2B5EF4-FFF2-40B4-BE49-F238E27FC236}">
                  <a16:creationId xmlns:a16="http://schemas.microsoft.com/office/drawing/2014/main" id="{855239AA-6C5B-463E-B1EB-067129AAA4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" y="3959"/>
              <a:ext cx="680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 defTabSz="1219170"/>
              <a:r>
                <a:rPr lang="en-US" altLang="zh-CN" sz="3200" i="1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I </a:t>
              </a:r>
              <a:r>
                <a:rPr lang="en-US" altLang="zh-CN" sz="3200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=</a:t>
              </a:r>
            </a:p>
          </p:txBody>
        </p:sp>
        <p:sp>
          <p:nvSpPr>
            <p:cNvPr id="9" name="Rectangle 26">
              <a:extLst>
                <a:ext uri="{FF2B5EF4-FFF2-40B4-BE49-F238E27FC236}">
                  <a16:creationId xmlns:a16="http://schemas.microsoft.com/office/drawing/2014/main" id="{C9EBD273-36FF-4210-AE91-1EA2598F00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3" y="3856"/>
              <a:ext cx="227" cy="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ctr" defTabSz="1219170"/>
              <a:r>
                <a:rPr lang="en-US" altLang="zh-CN" sz="3200" i="1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U</a:t>
              </a:r>
            </a:p>
            <a:p>
              <a:pPr algn="ctr" defTabSz="1219170"/>
              <a:r>
                <a:rPr lang="en-US" altLang="zh-CN" sz="3200" i="1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R</a:t>
              </a:r>
            </a:p>
          </p:txBody>
        </p:sp>
        <p:sp>
          <p:nvSpPr>
            <p:cNvPr id="10" name="Line 27">
              <a:extLst>
                <a:ext uri="{FF2B5EF4-FFF2-40B4-BE49-F238E27FC236}">
                  <a16:creationId xmlns:a16="http://schemas.microsoft.com/office/drawing/2014/main" id="{02C10952-4BEE-46F3-BFC7-AB3EE3C338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3" y="4063"/>
              <a:ext cx="27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algn="ctr" defTabSz="1219170"/>
              <a:endParaRPr lang="zh-CN" altLang="en-US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1" name="Group 36">
            <a:extLst>
              <a:ext uri="{FF2B5EF4-FFF2-40B4-BE49-F238E27FC236}">
                <a16:creationId xmlns:a16="http://schemas.microsoft.com/office/drawing/2014/main" id="{38FC4E60-0FD5-423B-8EF3-5A096A2E92FF}"/>
              </a:ext>
            </a:extLst>
          </p:cNvPr>
          <p:cNvGrpSpPr>
            <a:grpSpLocks/>
          </p:cNvGrpSpPr>
          <p:nvPr/>
        </p:nvGrpSpPr>
        <p:grpSpPr bwMode="auto">
          <a:xfrm>
            <a:off x="5280052" y="4771663"/>
            <a:ext cx="1439334" cy="1078088"/>
            <a:chOff x="408" y="3848"/>
            <a:chExt cx="680" cy="382"/>
          </a:xfrm>
        </p:grpSpPr>
        <p:sp>
          <p:nvSpPr>
            <p:cNvPr id="12" name="Rectangle 37">
              <a:extLst>
                <a:ext uri="{FF2B5EF4-FFF2-40B4-BE49-F238E27FC236}">
                  <a16:creationId xmlns:a16="http://schemas.microsoft.com/office/drawing/2014/main" id="{8BA5AB9F-511D-4080-83D8-57EC4A961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" y="3959"/>
              <a:ext cx="680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ctr" defTabSz="1219170"/>
              <a:r>
                <a:rPr lang="en-US" altLang="zh-CN" sz="3200" i="1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R</a:t>
              </a:r>
              <a:r>
                <a:rPr lang="en-US" altLang="zh-CN" sz="3200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=</a:t>
              </a:r>
            </a:p>
          </p:txBody>
        </p:sp>
        <p:sp>
          <p:nvSpPr>
            <p:cNvPr id="13" name="Rectangle 38">
              <a:extLst>
                <a:ext uri="{FF2B5EF4-FFF2-40B4-BE49-F238E27FC236}">
                  <a16:creationId xmlns:a16="http://schemas.microsoft.com/office/drawing/2014/main" id="{C58A0968-DECF-47FE-9B1A-70FE3AC127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" y="3848"/>
              <a:ext cx="227" cy="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ctr" defTabSz="1219170"/>
              <a:r>
                <a:rPr lang="en-US" altLang="zh-CN" sz="3200" i="1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U</a:t>
              </a:r>
            </a:p>
            <a:p>
              <a:pPr algn="ctr" defTabSz="1219170"/>
              <a:r>
                <a:rPr lang="en-US" altLang="zh-CN" sz="3200" i="1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I</a:t>
              </a:r>
            </a:p>
          </p:txBody>
        </p:sp>
        <p:sp>
          <p:nvSpPr>
            <p:cNvPr id="14" name="Line 39">
              <a:extLst>
                <a:ext uri="{FF2B5EF4-FFF2-40B4-BE49-F238E27FC236}">
                  <a16:creationId xmlns:a16="http://schemas.microsoft.com/office/drawing/2014/main" id="{06F491DC-0D9A-4973-9D43-BD492517AB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3" y="4049"/>
              <a:ext cx="27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algn="ctr" defTabSz="1219170"/>
              <a:endParaRPr lang="zh-CN" altLang="en-US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5" name="Text Box 40">
            <a:extLst>
              <a:ext uri="{FF2B5EF4-FFF2-40B4-BE49-F238E27FC236}">
                <a16:creationId xmlns:a16="http://schemas.microsoft.com/office/drawing/2014/main" id="{7E59157C-7D31-4E22-91D0-FB98BE5CCA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3458" y="3703601"/>
            <a:ext cx="1725083" cy="628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defTabSz="1219170">
              <a:lnSpc>
                <a:spcPct val="120000"/>
              </a:lnSpc>
            </a:pPr>
            <a:r>
              <a:rPr lang="en-US" altLang="zh-CN" sz="3200" i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U</a:t>
            </a:r>
            <a:r>
              <a:rPr lang="en-US" altLang="zh-CN" sz="32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= </a:t>
            </a:r>
            <a:r>
              <a:rPr lang="en-US" altLang="zh-CN" sz="3200" i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IR</a:t>
            </a:r>
            <a:endParaRPr lang="en-US" altLang="zh-CN" sz="3200" i="1" kern="0" dirty="0">
              <a:solidFill>
                <a:srgbClr val="CC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" name="AutoShape 47">
            <a:extLst>
              <a:ext uri="{FF2B5EF4-FFF2-40B4-BE49-F238E27FC236}">
                <a16:creationId xmlns:a16="http://schemas.microsoft.com/office/drawing/2014/main" id="{46F7AFBE-896A-4474-B1A2-4980958010D7}"/>
              </a:ext>
            </a:extLst>
          </p:cNvPr>
          <p:cNvSpPr>
            <a:spLocks/>
          </p:cNvSpPr>
          <p:nvPr/>
        </p:nvSpPr>
        <p:spPr bwMode="auto">
          <a:xfrm>
            <a:off x="4991022" y="3846555"/>
            <a:ext cx="250825" cy="1715619"/>
          </a:xfrm>
          <a:prstGeom prst="leftBrace">
            <a:avLst>
              <a:gd name="adj1" fmla="val 39329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defTabSz="1219170"/>
            <a:endParaRPr lang="zh-CN" altLang="zh-CN" sz="2000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7" name="Rectangle 14">
            <a:extLst>
              <a:ext uri="{FF2B5EF4-FFF2-40B4-BE49-F238E27FC236}">
                <a16:creationId xmlns:a16="http://schemas.microsoft.com/office/drawing/2014/main" id="{7A67B6C3-0208-4274-A861-F6F42628FF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7937" y="4608229"/>
            <a:ext cx="11079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170"/>
            <a:r>
              <a:rPr lang="zh-CN" altLang="zh-CN" sz="2400" kern="0" dirty="0">
                <a:solidFill>
                  <a:srgbClr val="000000"/>
                </a:solidFill>
                <a:cs typeface="+mn-ea"/>
                <a:sym typeface="+mn-lt"/>
              </a:rPr>
              <a:t>公式</a:t>
            </a:r>
            <a:r>
              <a:rPr lang="zh-CN" altLang="en-US" sz="2400" kern="0" dirty="0">
                <a:solidFill>
                  <a:srgbClr val="000000"/>
                </a:solidFill>
                <a:cs typeface="+mn-ea"/>
                <a:sym typeface="+mn-lt"/>
              </a:rPr>
              <a:t>：</a:t>
            </a:r>
            <a:endParaRPr lang="zh-CN" altLang="zh-CN" sz="2400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7E601DD2-693A-4CC4-8D06-698588773374}"/>
              </a:ext>
            </a:extLst>
          </p:cNvPr>
          <p:cNvGrpSpPr/>
          <p:nvPr/>
        </p:nvGrpSpPr>
        <p:grpSpPr>
          <a:xfrm>
            <a:off x="7296455" y="3701591"/>
            <a:ext cx="3709988" cy="1830960"/>
            <a:chOff x="5067735" y="2769842"/>
            <a:chExt cx="2782491" cy="1373220"/>
          </a:xfrm>
        </p:grpSpPr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id="{1DFE547D-0F9C-4348-BF1D-268003E9FE64}"/>
                </a:ext>
              </a:extLst>
            </p:cNvPr>
            <p:cNvGrpSpPr/>
            <p:nvPr/>
          </p:nvGrpSpPr>
          <p:grpSpPr>
            <a:xfrm>
              <a:off x="5067735" y="2769842"/>
              <a:ext cx="2782491" cy="1373220"/>
              <a:chOff x="5219700" y="3068638"/>
              <a:chExt cx="2782491" cy="1373220"/>
            </a:xfrm>
          </p:grpSpPr>
          <p:sp>
            <p:nvSpPr>
              <p:cNvPr id="22" name="Line 49">
                <a:extLst>
                  <a:ext uri="{FF2B5EF4-FFF2-40B4-BE49-F238E27FC236}">
                    <a16:creationId xmlns:a16="http://schemas.microsoft.com/office/drawing/2014/main" id="{491D5234-0D4C-4067-9102-79C80403FA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219700" y="3681091"/>
                <a:ext cx="2782491" cy="3492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19170"/>
                <a:endParaRPr lang="zh-CN" altLang="en-US" sz="24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4" name="Line 50">
                <a:extLst>
                  <a:ext uri="{FF2B5EF4-FFF2-40B4-BE49-F238E27FC236}">
                    <a16:creationId xmlns:a16="http://schemas.microsoft.com/office/drawing/2014/main" id="{615FA2F6-D716-461A-AC1B-66560883AA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679281" y="3724276"/>
                <a:ext cx="0" cy="50482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19170"/>
                <a:endParaRPr lang="zh-CN" altLang="en-US" sz="24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Line 51">
                <a:extLst>
                  <a:ext uri="{FF2B5EF4-FFF2-40B4-BE49-F238E27FC236}">
                    <a16:creationId xmlns:a16="http://schemas.microsoft.com/office/drawing/2014/main" id="{8AA6E995-4FB1-49D1-B8AC-7BEDFF882F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99722" y="3698553"/>
                <a:ext cx="0" cy="50482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19170"/>
                <a:endParaRPr lang="zh-CN" altLang="en-US" sz="24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6" name="Line 52">
                <a:extLst>
                  <a:ext uri="{FF2B5EF4-FFF2-40B4-BE49-F238E27FC236}">
                    <a16:creationId xmlns:a16="http://schemas.microsoft.com/office/drawing/2014/main" id="{913240A1-6FDE-4855-96D1-A30603D01E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679281" y="4194175"/>
                <a:ext cx="48577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19170"/>
                <a:endParaRPr lang="zh-CN" altLang="en-US" sz="24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Line 53">
                <a:extLst>
                  <a:ext uri="{FF2B5EF4-FFF2-40B4-BE49-F238E27FC236}">
                    <a16:creationId xmlns:a16="http://schemas.microsoft.com/office/drawing/2014/main" id="{CAD5E4A3-B940-4DB6-8606-92263FDFA3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867526" y="4194175"/>
                <a:ext cx="43219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1219170"/>
                <a:endParaRPr lang="zh-CN" altLang="en-US" sz="24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8" name="Text Box 54">
                <a:extLst>
                  <a:ext uri="{FF2B5EF4-FFF2-40B4-BE49-F238E27FC236}">
                    <a16:creationId xmlns:a16="http://schemas.microsoft.com/office/drawing/2014/main" id="{7B2A4609-77E9-48E9-9152-EF89257256A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64348" y="3941768"/>
                <a:ext cx="683419" cy="5000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ea typeface="微软雅黑" pitchFamily="34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ea typeface="微软雅黑" pitchFamily="34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ea typeface="微软雅黑" pitchFamily="34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ea typeface="微软雅黑" pitchFamily="34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ea typeface="微软雅黑" pitchFamily="34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ea typeface="微软雅黑" pitchFamily="34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ea typeface="微软雅黑" pitchFamily="34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ea typeface="微软雅黑" pitchFamily="34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ea typeface="微软雅黑" pitchFamily="34" charset="-122"/>
                  </a:defRPr>
                </a:lvl9pPr>
              </a:lstStyle>
              <a:p>
                <a:pPr defTabSz="1219170">
                  <a:spcBef>
                    <a:spcPct val="50000"/>
                  </a:spcBef>
                </a:pPr>
                <a:r>
                  <a:rPr lang="en-US" altLang="zh-CN" sz="3733" i="1" kern="0" dirty="0">
                    <a:solidFill>
                      <a:srgbClr val="FF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 U</a:t>
                </a:r>
              </a:p>
            </p:txBody>
          </p:sp>
          <p:sp>
            <p:nvSpPr>
              <p:cNvPr id="29" name="Text Box 55">
                <a:extLst>
                  <a:ext uri="{FF2B5EF4-FFF2-40B4-BE49-F238E27FC236}">
                    <a16:creationId xmlns:a16="http://schemas.microsoft.com/office/drawing/2014/main" id="{054CCBE0-6541-41C0-9E74-A2A94273BE6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11478" y="3068638"/>
                <a:ext cx="1081088" cy="50009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defTabSz="1219170">
                  <a:spcBef>
                    <a:spcPct val="50000"/>
                  </a:spcBef>
                  <a:defRPr/>
                </a:pPr>
                <a:r>
                  <a:rPr lang="en-US" altLang="zh-CN" sz="3733" i="1" kern="0" noProof="1">
                    <a:solidFill>
                      <a:srgbClr val="FF0000"/>
                    </a:solidFill>
                    <a:cs typeface="+mn-ea"/>
                    <a:sym typeface="+mn-lt"/>
                  </a:rPr>
                  <a:t>   </a:t>
                </a:r>
                <a:r>
                  <a:rPr lang="en-US" sz="3733" i="1" kern="0" noProof="1">
                    <a:solidFill>
                      <a:srgbClr val="FF0000"/>
                    </a:solidFill>
                    <a:cs typeface="+mn-ea"/>
                    <a:sym typeface="+mn-lt"/>
                  </a:rPr>
                  <a:t>R</a:t>
                </a:r>
                <a:endParaRPr lang="en-US" altLang="en-US" sz="3733" i="1" kern="0" noProof="1">
                  <a:solidFill>
                    <a:srgbClr val="FF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0" name="Text Box 56">
                <a:extLst>
                  <a:ext uri="{FF2B5EF4-FFF2-40B4-BE49-F238E27FC236}">
                    <a16:creationId xmlns:a16="http://schemas.microsoft.com/office/drawing/2014/main" id="{9CD695EC-4E6E-4D4D-B662-20BAB17B202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79281" y="3105150"/>
                <a:ext cx="323850" cy="5000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ea typeface="微软雅黑" pitchFamily="34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ea typeface="微软雅黑" pitchFamily="34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ea typeface="微软雅黑" pitchFamily="34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ea typeface="微软雅黑" pitchFamily="34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ea typeface="微软雅黑" pitchFamily="34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ea typeface="微软雅黑" pitchFamily="34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ea typeface="微软雅黑" pitchFamily="34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ea typeface="微软雅黑" pitchFamily="34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itchFamily="34" charset="0"/>
                  <a:defRPr>
                    <a:solidFill>
                      <a:schemeClr val="tx1"/>
                    </a:solidFill>
                    <a:latin typeface="Arial" pitchFamily="34" charset="0"/>
                    <a:ea typeface="微软雅黑" pitchFamily="34" charset="-122"/>
                  </a:defRPr>
                </a:lvl9pPr>
              </a:lstStyle>
              <a:p>
                <a:pPr defTabSz="1219170">
                  <a:spcBef>
                    <a:spcPct val="50000"/>
                  </a:spcBef>
                </a:pPr>
                <a:r>
                  <a:rPr lang="en-US" altLang="zh-CN" sz="3733" i="1" kern="0" dirty="0">
                    <a:solidFill>
                      <a:srgbClr val="FF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I</a:t>
                </a:r>
              </a:p>
            </p:txBody>
          </p:sp>
        </p:grpSp>
        <p:sp>
          <p:nvSpPr>
            <p:cNvPr id="20" name="Line 58">
              <a:extLst>
                <a:ext uri="{FF2B5EF4-FFF2-40B4-BE49-F238E27FC236}">
                  <a16:creationId xmlns:a16="http://schemas.microsoft.com/office/drawing/2014/main" id="{480370C8-BE73-4330-BF6B-B3E089E65A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09043" y="3417220"/>
              <a:ext cx="10834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1219170"/>
              <a:endParaRPr lang="zh-CN" altLang="en-US" sz="24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1" name="Rectangle 57">
              <a:extLst>
                <a:ext uri="{FF2B5EF4-FFF2-40B4-BE49-F238E27FC236}">
                  <a16:creationId xmlns:a16="http://schemas.microsoft.com/office/drawing/2014/main" id="{517099F5-38F4-403D-A65D-D7EED26981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8771" y="3256883"/>
              <a:ext cx="891779" cy="32067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1219170"/>
              <a:endParaRPr lang="zh-CN" altLang="zh-CN" sz="2667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6948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22">
            <a:extLst>
              <a:ext uri="{FF2B5EF4-FFF2-40B4-BE49-F238E27FC236}">
                <a16:creationId xmlns:a16="http://schemas.microsoft.com/office/drawing/2014/main" id="{174B9D8A-4617-4A5E-872B-8F45AEA7DB1A}"/>
              </a:ext>
            </a:extLst>
          </p:cNvPr>
          <p:cNvSpPr txBox="1"/>
          <p:nvPr/>
        </p:nvSpPr>
        <p:spPr>
          <a:xfrm>
            <a:off x="1181101" y="448128"/>
            <a:ext cx="1659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课堂导入</a:t>
            </a:r>
          </a:p>
        </p:txBody>
      </p:sp>
      <p:sp>
        <p:nvSpPr>
          <p:cNvPr id="31" name="Rectangle 3">
            <a:extLst>
              <a:ext uri="{FF2B5EF4-FFF2-40B4-BE49-F238E27FC236}">
                <a16:creationId xmlns:a16="http://schemas.microsoft.com/office/drawing/2014/main" id="{82807260-2587-435B-89D1-2A878F713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" y="1339996"/>
            <a:ext cx="49728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1219170"/>
            <a:r>
              <a:rPr 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2</a:t>
            </a: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．串联电路中的电流、电压规律：</a:t>
            </a:r>
          </a:p>
        </p:txBody>
      </p:sp>
      <p:grpSp>
        <p:nvGrpSpPr>
          <p:cNvPr id="32" name="Group 4">
            <a:extLst>
              <a:ext uri="{FF2B5EF4-FFF2-40B4-BE49-F238E27FC236}">
                <a16:creationId xmlns:a16="http://schemas.microsoft.com/office/drawing/2014/main" id="{8BACDF64-881A-4234-966F-FDC54ADB6697}"/>
              </a:ext>
            </a:extLst>
          </p:cNvPr>
          <p:cNvGrpSpPr>
            <a:grpSpLocks/>
          </p:cNvGrpSpPr>
          <p:nvPr/>
        </p:nvGrpSpPr>
        <p:grpSpPr bwMode="auto">
          <a:xfrm>
            <a:off x="1610180" y="1801661"/>
            <a:ext cx="5328092" cy="2349425"/>
            <a:chOff x="0" y="0"/>
            <a:chExt cx="2735" cy="1206"/>
          </a:xfrm>
        </p:grpSpPr>
        <p:sp>
          <p:nvSpPr>
            <p:cNvPr id="33" name="Line 5">
              <a:extLst>
                <a:ext uri="{FF2B5EF4-FFF2-40B4-BE49-F238E27FC236}">
                  <a16:creationId xmlns:a16="http://schemas.microsoft.com/office/drawing/2014/main" id="{49F18C09-940C-4319-9D79-2AEE7DFD70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408"/>
              <a:ext cx="235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1219170"/>
              <a:endParaRPr lang="zh-CN" altLang="en-US" sz="32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34" name="Text Box 6">
              <a:extLst>
                <a:ext uri="{FF2B5EF4-FFF2-40B4-BE49-F238E27FC236}">
                  <a16:creationId xmlns:a16="http://schemas.microsoft.com/office/drawing/2014/main" id="{07627512-58DF-44FE-9F6F-0851DBAB33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5" y="0"/>
              <a:ext cx="431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sz="3200" i="1" kern="0">
                  <a:solidFill>
                    <a:sysClr val="windowText" lastClr="000000"/>
                  </a:solidFill>
                  <a:cs typeface="+mn-ea"/>
                  <a:sym typeface="+mn-lt"/>
                </a:rPr>
                <a:t>R</a:t>
              </a:r>
              <a:r>
                <a:rPr lang="en-US" sz="3200" kern="0" baseline="-25000">
                  <a:solidFill>
                    <a:sysClr val="windowText" lastClr="000000"/>
                  </a:solidFill>
                  <a:cs typeface="+mn-ea"/>
                  <a:sym typeface="+mn-lt"/>
                </a:rPr>
                <a:t>2</a:t>
              </a:r>
            </a:p>
          </p:txBody>
        </p:sp>
        <p:sp>
          <p:nvSpPr>
            <p:cNvPr id="35" name="Rectangle 7">
              <a:extLst>
                <a:ext uri="{FF2B5EF4-FFF2-40B4-BE49-F238E27FC236}">
                  <a16:creationId xmlns:a16="http://schemas.microsoft.com/office/drawing/2014/main" id="{35F1B28C-CDBB-4EB1-9BD8-D8D4460D11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" y="363"/>
              <a:ext cx="384" cy="12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219170"/>
              <a:endParaRPr lang="zh-CN" altLang="en-US" sz="32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36" name="Line 8">
              <a:extLst>
                <a:ext uri="{FF2B5EF4-FFF2-40B4-BE49-F238E27FC236}">
                  <a16:creationId xmlns:a16="http://schemas.microsoft.com/office/drawing/2014/main" id="{3D1A50D4-EBA5-4A9C-8FE9-11B5B4C726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5" y="408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1219170"/>
              <a:endParaRPr lang="zh-CN" altLang="en-US" sz="32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37" name="Rectangle 9">
              <a:extLst>
                <a:ext uri="{FF2B5EF4-FFF2-40B4-BE49-F238E27FC236}">
                  <a16:creationId xmlns:a16="http://schemas.microsoft.com/office/drawing/2014/main" id="{DE9C1B5B-BC1B-44E1-80C8-EF9FFB059D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0" y="340"/>
              <a:ext cx="384" cy="13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219170"/>
              <a:endParaRPr lang="zh-CN" altLang="en-US" sz="32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38" name="Line 10">
              <a:extLst>
                <a:ext uri="{FF2B5EF4-FFF2-40B4-BE49-F238E27FC236}">
                  <a16:creationId xmlns:a16="http://schemas.microsoft.com/office/drawing/2014/main" id="{8F6D8CA1-1CFA-45C6-B6F6-254A417407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3" y="408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1219170"/>
              <a:endParaRPr lang="zh-CN" altLang="en-US" sz="32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39" name="Line 11">
              <a:extLst>
                <a:ext uri="{FF2B5EF4-FFF2-40B4-BE49-F238E27FC236}">
                  <a16:creationId xmlns:a16="http://schemas.microsoft.com/office/drawing/2014/main" id="{4AB176AF-9E16-4F87-96F4-A8D451E628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4" y="454"/>
              <a:ext cx="0" cy="45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1219170"/>
              <a:endParaRPr lang="zh-CN" altLang="en-US" sz="32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40" name="Line 12">
              <a:extLst>
                <a:ext uri="{FF2B5EF4-FFF2-40B4-BE49-F238E27FC236}">
                  <a16:creationId xmlns:a16="http://schemas.microsoft.com/office/drawing/2014/main" id="{A21EE4F7-6DCC-43CA-A1A9-4FBF981FD2A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2291" y="839"/>
              <a:ext cx="1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1219170"/>
              <a:endParaRPr lang="zh-CN" altLang="en-US" sz="32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41" name="Line 13">
              <a:extLst>
                <a:ext uri="{FF2B5EF4-FFF2-40B4-BE49-F238E27FC236}">
                  <a16:creationId xmlns:a16="http://schemas.microsoft.com/office/drawing/2014/main" id="{872F3763-AC68-4560-9145-D0E4977E1D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412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1219170"/>
              <a:endParaRPr lang="zh-CN" altLang="en-US" sz="32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42" name="Line 14">
              <a:extLst>
                <a:ext uri="{FF2B5EF4-FFF2-40B4-BE49-F238E27FC236}">
                  <a16:creationId xmlns:a16="http://schemas.microsoft.com/office/drawing/2014/main" id="{5949A32E-52FB-4B79-BBFF-6842A4E370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9" y="408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1219170"/>
              <a:endParaRPr lang="zh-CN" altLang="en-US" sz="32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43" name="Line 15">
              <a:extLst>
                <a:ext uri="{FF2B5EF4-FFF2-40B4-BE49-F238E27FC236}">
                  <a16:creationId xmlns:a16="http://schemas.microsoft.com/office/drawing/2014/main" id="{19805DC8-D24D-4288-9DB8-32868CFDB4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97" y="1112"/>
              <a:ext cx="83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1219170"/>
              <a:endParaRPr lang="zh-CN" altLang="en-US" sz="32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44" name="Line 16">
              <a:extLst>
                <a:ext uri="{FF2B5EF4-FFF2-40B4-BE49-F238E27FC236}">
                  <a16:creationId xmlns:a16="http://schemas.microsoft.com/office/drawing/2014/main" id="{DAD1CA53-250A-44F0-BF57-B60FB67ADE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" y="1112"/>
              <a:ext cx="77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1219170"/>
              <a:endParaRPr lang="zh-CN" altLang="en-US" sz="32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45" name="Text Box 17">
              <a:extLst>
                <a:ext uri="{FF2B5EF4-FFF2-40B4-BE49-F238E27FC236}">
                  <a16:creationId xmlns:a16="http://schemas.microsoft.com/office/drawing/2014/main" id="{CFB0631F-1877-4551-971D-ABAB0DA272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1" y="930"/>
              <a:ext cx="317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sz="3200" i="1" kern="0">
                  <a:solidFill>
                    <a:srgbClr val="CC0000"/>
                  </a:solidFill>
                  <a:cs typeface="+mn-ea"/>
                  <a:sym typeface="+mn-lt"/>
                </a:rPr>
                <a:t>U</a:t>
              </a:r>
            </a:p>
          </p:txBody>
        </p:sp>
        <p:sp>
          <p:nvSpPr>
            <p:cNvPr id="46" name="Text Box 18">
              <a:extLst>
                <a:ext uri="{FF2B5EF4-FFF2-40B4-BE49-F238E27FC236}">
                  <a16:creationId xmlns:a16="http://schemas.microsoft.com/office/drawing/2014/main" id="{AF24F33B-BC2B-42C2-A1BD-10A42437A8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27" y="567"/>
              <a:ext cx="308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sz="3200" i="1" kern="0">
                  <a:solidFill>
                    <a:sysClr val="windowText" lastClr="000000"/>
                  </a:solidFill>
                  <a:cs typeface="+mn-ea"/>
                  <a:sym typeface="+mn-lt"/>
                </a:rPr>
                <a:t>I</a:t>
              </a:r>
            </a:p>
          </p:txBody>
        </p:sp>
        <p:sp>
          <p:nvSpPr>
            <p:cNvPr id="47" name="Text Box 19">
              <a:extLst>
                <a:ext uri="{FF2B5EF4-FFF2-40B4-BE49-F238E27FC236}">
                  <a16:creationId xmlns:a16="http://schemas.microsoft.com/office/drawing/2014/main" id="{3CCACD7A-BE1A-4D9C-B872-34230456CE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2" y="23"/>
              <a:ext cx="362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sz="3200" i="1" kern="0">
                  <a:solidFill>
                    <a:sysClr val="windowText" lastClr="000000"/>
                  </a:solidFill>
                  <a:cs typeface="+mn-ea"/>
                  <a:sym typeface="+mn-lt"/>
                </a:rPr>
                <a:t>R</a:t>
              </a:r>
              <a:r>
                <a:rPr lang="en-US" sz="3200" kern="0" baseline="-25000">
                  <a:solidFill>
                    <a:sysClr val="windowText" lastClr="000000"/>
                  </a:solidFill>
                  <a:cs typeface="+mn-ea"/>
                  <a:sym typeface="+mn-lt"/>
                </a:rPr>
                <a:t>1</a:t>
              </a:r>
            </a:p>
          </p:txBody>
        </p:sp>
        <p:sp>
          <p:nvSpPr>
            <p:cNvPr id="48" name="Line 20">
              <a:extLst>
                <a:ext uri="{FF2B5EF4-FFF2-40B4-BE49-F238E27FC236}">
                  <a16:creationId xmlns:a16="http://schemas.microsoft.com/office/drawing/2014/main" id="{4174AFDA-B84D-4773-992A-E3C20362E4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2" y="681"/>
              <a:ext cx="3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1219170"/>
              <a:endParaRPr lang="zh-CN" altLang="en-US" sz="32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49" name="Line 21">
              <a:extLst>
                <a:ext uri="{FF2B5EF4-FFF2-40B4-BE49-F238E27FC236}">
                  <a16:creationId xmlns:a16="http://schemas.microsoft.com/office/drawing/2014/main" id="{D8CE6D1D-E0DC-4A2C-85E8-D25F9CF090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2" y="658"/>
              <a:ext cx="38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1219170"/>
              <a:endParaRPr lang="zh-CN" altLang="en-US" sz="32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50" name="Text Box 22">
              <a:extLst>
                <a:ext uri="{FF2B5EF4-FFF2-40B4-BE49-F238E27FC236}">
                  <a16:creationId xmlns:a16="http://schemas.microsoft.com/office/drawing/2014/main" id="{5EDF1FEC-B593-4A19-AEDC-75E1D5E035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6" y="499"/>
              <a:ext cx="408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sz="3200" i="1" kern="0">
                  <a:solidFill>
                    <a:srgbClr val="CC0000"/>
                  </a:solidFill>
                  <a:cs typeface="+mn-ea"/>
                  <a:sym typeface="+mn-lt"/>
                </a:rPr>
                <a:t>U</a:t>
              </a:r>
              <a:r>
                <a:rPr lang="en-US" sz="3200" kern="0" baseline="-25000">
                  <a:solidFill>
                    <a:srgbClr val="CC0000"/>
                  </a:solidFill>
                  <a:cs typeface="+mn-ea"/>
                  <a:sym typeface="+mn-lt"/>
                </a:rPr>
                <a:t>1</a:t>
              </a:r>
            </a:p>
          </p:txBody>
        </p:sp>
        <p:sp>
          <p:nvSpPr>
            <p:cNvPr id="51" name="Line 23">
              <a:extLst>
                <a:ext uri="{FF2B5EF4-FFF2-40B4-BE49-F238E27FC236}">
                  <a16:creationId xmlns:a16="http://schemas.microsoft.com/office/drawing/2014/main" id="{66C10BCF-927C-4A8D-BAF7-4352CA8A11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56" y="658"/>
              <a:ext cx="38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1219170"/>
              <a:endParaRPr lang="zh-CN" altLang="en-US" sz="32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52" name="Line 24">
              <a:extLst>
                <a:ext uri="{FF2B5EF4-FFF2-40B4-BE49-F238E27FC236}">
                  <a16:creationId xmlns:a16="http://schemas.microsoft.com/office/drawing/2014/main" id="{4ABFC96A-B4B4-4CAE-8ACC-D13FEFE3F3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51" y="658"/>
              <a:ext cx="386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1219170"/>
              <a:endParaRPr lang="zh-CN" altLang="en-US" sz="32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53" name="Text Box 25">
              <a:extLst>
                <a:ext uri="{FF2B5EF4-FFF2-40B4-BE49-F238E27FC236}">
                  <a16:creationId xmlns:a16="http://schemas.microsoft.com/office/drawing/2014/main" id="{093CB37A-EACC-4F86-8E02-5B5523A2B8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0" y="477"/>
              <a:ext cx="408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sz="3200" i="1" kern="0">
                  <a:solidFill>
                    <a:srgbClr val="CC0000"/>
                  </a:solidFill>
                  <a:cs typeface="+mn-ea"/>
                  <a:sym typeface="+mn-lt"/>
                </a:rPr>
                <a:t>U</a:t>
              </a:r>
              <a:r>
                <a:rPr lang="en-US" sz="3200" kern="0" baseline="-25000">
                  <a:solidFill>
                    <a:srgbClr val="CC0000"/>
                  </a:solidFill>
                  <a:cs typeface="+mn-ea"/>
                  <a:sym typeface="+mn-lt"/>
                </a:rPr>
                <a:t>2</a:t>
              </a:r>
            </a:p>
          </p:txBody>
        </p:sp>
        <p:sp>
          <p:nvSpPr>
            <p:cNvPr id="54" name="Text Box 26">
              <a:extLst>
                <a:ext uri="{FF2B5EF4-FFF2-40B4-BE49-F238E27FC236}">
                  <a16:creationId xmlns:a16="http://schemas.microsoft.com/office/drawing/2014/main" id="{7632A8C1-0D31-499F-A18B-D9CB64E692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80" y="68"/>
              <a:ext cx="318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sz="3200" i="1" kern="0">
                  <a:solidFill>
                    <a:sysClr val="windowText" lastClr="000000"/>
                  </a:solidFill>
                  <a:cs typeface="+mn-ea"/>
                  <a:sym typeface="+mn-lt"/>
                </a:rPr>
                <a:t>I</a:t>
              </a:r>
              <a:r>
                <a:rPr lang="en-US" sz="3200" kern="0" baseline="-25000">
                  <a:solidFill>
                    <a:sysClr val="windowText" lastClr="000000"/>
                  </a:solidFill>
                  <a:cs typeface="+mn-ea"/>
                  <a:sym typeface="+mn-lt"/>
                </a:rPr>
                <a:t>2</a:t>
              </a:r>
            </a:p>
          </p:txBody>
        </p:sp>
        <p:sp>
          <p:nvSpPr>
            <p:cNvPr id="55" name="Text Box 27">
              <a:extLst>
                <a:ext uri="{FF2B5EF4-FFF2-40B4-BE49-F238E27FC236}">
                  <a16:creationId xmlns:a16="http://schemas.microsoft.com/office/drawing/2014/main" id="{C69B4A7E-033C-4559-9E86-547DED0629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" y="68"/>
              <a:ext cx="386" cy="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sz="3200" i="1" kern="0">
                  <a:solidFill>
                    <a:sysClr val="windowText" lastClr="000000"/>
                  </a:solidFill>
                  <a:cs typeface="+mn-ea"/>
                  <a:sym typeface="+mn-lt"/>
                </a:rPr>
                <a:t>I</a:t>
              </a:r>
              <a:r>
                <a:rPr lang="en-US" sz="3200" kern="0" baseline="-25000">
                  <a:solidFill>
                    <a:sysClr val="windowText" lastClr="000000"/>
                  </a:solidFill>
                  <a:cs typeface="+mn-ea"/>
                  <a:sym typeface="+mn-lt"/>
                </a:rPr>
                <a:t>1</a:t>
              </a:r>
            </a:p>
          </p:txBody>
        </p:sp>
      </p:grpSp>
      <p:sp>
        <p:nvSpPr>
          <p:cNvPr id="56" name="Text Box 2">
            <a:extLst>
              <a:ext uri="{FF2B5EF4-FFF2-40B4-BE49-F238E27FC236}">
                <a16:creationId xmlns:a16="http://schemas.microsoft.com/office/drawing/2014/main" id="{2907E2FB-71D8-4679-8F3C-718FCAED0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400" y="4354359"/>
            <a:ext cx="10847917" cy="1962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19170">
              <a:lnSpc>
                <a:spcPct val="13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（</a:t>
            </a:r>
            <a:r>
              <a:rPr 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1</a:t>
            </a: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）串联电路中各处的电流是相等的；</a:t>
            </a:r>
          </a:p>
          <a:p>
            <a:pPr defTabSz="1219170">
              <a:lnSpc>
                <a:spcPct val="130000"/>
              </a:lnSpc>
            </a:pPr>
            <a:r>
              <a:rPr lang="en-US" sz="2400" i="1" kern="0" dirty="0">
                <a:solidFill>
                  <a:sysClr val="windowText" lastClr="000000"/>
                </a:solidFill>
                <a:cs typeface="+mn-ea"/>
                <a:sym typeface="+mn-lt"/>
              </a:rPr>
              <a:t>                       </a:t>
            </a:r>
            <a:r>
              <a:rPr lang="en-US" sz="2400" i="1" kern="0" dirty="0">
                <a:solidFill>
                  <a:srgbClr val="CC0000"/>
                </a:solidFill>
                <a:cs typeface="+mn-ea"/>
                <a:sym typeface="+mn-lt"/>
              </a:rPr>
              <a:t>I</a:t>
            </a:r>
            <a:r>
              <a:rPr lang="en-US" sz="2400" kern="0" dirty="0">
                <a:solidFill>
                  <a:srgbClr val="CC0000"/>
                </a:solidFill>
                <a:cs typeface="+mn-ea"/>
                <a:sym typeface="+mn-lt"/>
              </a:rPr>
              <a:t>=</a:t>
            </a:r>
            <a:r>
              <a:rPr lang="en-US" sz="2400" i="1" kern="0" dirty="0">
                <a:solidFill>
                  <a:srgbClr val="CC0000"/>
                </a:solidFill>
                <a:cs typeface="+mn-ea"/>
                <a:sym typeface="+mn-lt"/>
              </a:rPr>
              <a:t>I</a:t>
            </a:r>
            <a:r>
              <a:rPr lang="en-US" sz="2400" kern="0" baseline="-25000" dirty="0">
                <a:solidFill>
                  <a:srgbClr val="CC0000"/>
                </a:solidFill>
                <a:cs typeface="+mn-ea"/>
                <a:sym typeface="+mn-lt"/>
              </a:rPr>
              <a:t>1</a:t>
            </a:r>
            <a:r>
              <a:rPr lang="en-US" sz="2400" kern="0" dirty="0">
                <a:solidFill>
                  <a:srgbClr val="CC0000"/>
                </a:solidFill>
                <a:cs typeface="+mn-ea"/>
                <a:sym typeface="+mn-lt"/>
              </a:rPr>
              <a:t>=</a:t>
            </a:r>
            <a:r>
              <a:rPr lang="en-US" sz="2400" i="1" kern="0" dirty="0">
                <a:solidFill>
                  <a:srgbClr val="CC0000"/>
                </a:solidFill>
                <a:cs typeface="+mn-ea"/>
                <a:sym typeface="+mn-lt"/>
              </a:rPr>
              <a:t>I</a:t>
            </a:r>
            <a:r>
              <a:rPr lang="en-US" sz="2400" kern="0" baseline="-25000" dirty="0">
                <a:solidFill>
                  <a:srgbClr val="CC0000"/>
                </a:solidFill>
                <a:cs typeface="+mn-ea"/>
                <a:sym typeface="+mn-lt"/>
              </a:rPr>
              <a:t>2</a:t>
            </a:r>
            <a:r>
              <a:rPr lang="en-US" sz="2400" kern="0" dirty="0">
                <a:solidFill>
                  <a:srgbClr val="CC0000"/>
                </a:solidFill>
                <a:cs typeface="+mn-ea"/>
                <a:sym typeface="+mn-lt"/>
              </a:rPr>
              <a:t>=</a:t>
            </a:r>
            <a:r>
              <a:rPr lang="en-US" altLang="zh-CN" sz="2400" kern="0" dirty="0">
                <a:solidFill>
                  <a:srgbClr val="CC0000"/>
                </a:solidFill>
                <a:cs typeface="+mn-ea"/>
                <a:sym typeface="+mn-lt"/>
              </a:rPr>
              <a:t>…</a:t>
            </a:r>
            <a:r>
              <a:rPr lang="en-US" sz="2400" kern="0" dirty="0">
                <a:solidFill>
                  <a:srgbClr val="CC0000"/>
                </a:solidFill>
                <a:cs typeface="+mn-ea"/>
                <a:sym typeface="+mn-lt"/>
              </a:rPr>
              <a:t>=</a:t>
            </a:r>
            <a:r>
              <a:rPr lang="en-US" sz="2400" i="1" kern="0" dirty="0">
                <a:solidFill>
                  <a:srgbClr val="CC0000"/>
                </a:solidFill>
                <a:cs typeface="+mn-ea"/>
                <a:sym typeface="+mn-lt"/>
              </a:rPr>
              <a:t>I</a:t>
            </a:r>
            <a:r>
              <a:rPr lang="en-US" sz="2400" kern="0" baseline="-25000" dirty="0">
                <a:solidFill>
                  <a:srgbClr val="CC0000"/>
                </a:solidFill>
                <a:cs typeface="+mn-ea"/>
                <a:sym typeface="+mn-lt"/>
              </a:rPr>
              <a:t>n</a:t>
            </a:r>
            <a:endParaRPr lang="en-US" sz="2400" kern="0" dirty="0">
              <a:solidFill>
                <a:srgbClr val="CC0000"/>
              </a:solidFill>
              <a:cs typeface="+mn-ea"/>
              <a:sym typeface="+mn-lt"/>
            </a:endParaRPr>
          </a:p>
          <a:p>
            <a:pPr defTabSz="1219170">
              <a:lnSpc>
                <a:spcPct val="13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（</a:t>
            </a:r>
            <a:r>
              <a:rPr 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2</a:t>
            </a: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）串联电路中的总电压等于各部分电路的电压之和。</a:t>
            </a:r>
          </a:p>
          <a:p>
            <a:pPr defTabSz="1219170">
              <a:lnSpc>
                <a:spcPct val="130000"/>
              </a:lnSpc>
            </a:pPr>
            <a:r>
              <a:rPr lang="en-US" sz="2400" i="1" kern="0" dirty="0">
                <a:solidFill>
                  <a:srgbClr val="FF0000"/>
                </a:solidFill>
                <a:cs typeface="+mn-ea"/>
                <a:sym typeface="+mn-lt"/>
              </a:rPr>
              <a:t>                       </a:t>
            </a:r>
            <a:r>
              <a:rPr lang="en-US" sz="2400" i="1" kern="0" dirty="0">
                <a:solidFill>
                  <a:srgbClr val="CC0000"/>
                </a:solidFill>
                <a:cs typeface="+mn-ea"/>
                <a:sym typeface="+mn-lt"/>
              </a:rPr>
              <a:t>U</a:t>
            </a:r>
            <a:r>
              <a:rPr lang="en-US" sz="2400" kern="0" dirty="0">
                <a:solidFill>
                  <a:srgbClr val="CC0000"/>
                </a:solidFill>
                <a:cs typeface="+mn-ea"/>
                <a:sym typeface="+mn-lt"/>
              </a:rPr>
              <a:t>=</a:t>
            </a:r>
            <a:r>
              <a:rPr lang="en-US" sz="2400" i="1" kern="0" dirty="0">
                <a:solidFill>
                  <a:srgbClr val="CC0000"/>
                </a:solidFill>
                <a:cs typeface="+mn-ea"/>
                <a:sym typeface="+mn-lt"/>
              </a:rPr>
              <a:t>U</a:t>
            </a:r>
            <a:r>
              <a:rPr lang="en-US" sz="2400" kern="0" baseline="-25000" dirty="0">
                <a:solidFill>
                  <a:srgbClr val="CC0000"/>
                </a:solidFill>
                <a:cs typeface="+mn-ea"/>
                <a:sym typeface="+mn-lt"/>
              </a:rPr>
              <a:t>1</a:t>
            </a:r>
            <a:r>
              <a:rPr lang="en-US" sz="2400" kern="0" dirty="0">
                <a:solidFill>
                  <a:srgbClr val="CC0000"/>
                </a:solidFill>
                <a:cs typeface="+mn-ea"/>
                <a:sym typeface="+mn-lt"/>
              </a:rPr>
              <a:t>+</a:t>
            </a:r>
            <a:r>
              <a:rPr lang="en-US" sz="2400" i="1" kern="0" dirty="0">
                <a:solidFill>
                  <a:srgbClr val="CC0000"/>
                </a:solidFill>
                <a:cs typeface="+mn-ea"/>
                <a:sym typeface="+mn-lt"/>
              </a:rPr>
              <a:t>U</a:t>
            </a:r>
            <a:r>
              <a:rPr lang="en-US" sz="2400" kern="0" baseline="-25000" dirty="0">
                <a:solidFill>
                  <a:srgbClr val="CC0000"/>
                </a:solidFill>
                <a:cs typeface="+mn-ea"/>
                <a:sym typeface="+mn-lt"/>
              </a:rPr>
              <a:t>2</a:t>
            </a:r>
            <a:r>
              <a:rPr lang="en-US" sz="2400" kern="0" dirty="0">
                <a:solidFill>
                  <a:srgbClr val="CC0000"/>
                </a:solidFill>
                <a:cs typeface="+mn-ea"/>
                <a:sym typeface="+mn-lt"/>
              </a:rPr>
              <a:t>+</a:t>
            </a:r>
            <a:r>
              <a:rPr lang="en-US" altLang="zh-CN" sz="2400" kern="0" dirty="0">
                <a:solidFill>
                  <a:srgbClr val="CC0000"/>
                </a:solidFill>
                <a:cs typeface="+mn-ea"/>
                <a:sym typeface="+mn-lt"/>
              </a:rPr>
              <a:t>…</a:t>
            </a:r>
            <a:r>
              <a:rPr lang="en-US" sz="2400" kern="0" dirty="0">
                <a:solidFill>
                  <a:srgbClr val="CC0000"/>
                </a:solidFill>
                <a:cs typeface="+mn-ea"/>
                <a:sym typeface="+mn-lt"/>
              </a:rPr>
              <a:t>+</a:t>
            </a:r>
            <a:r>
              <a:rPr lang="en-US" sz="2400" i="1" kern="0" dirty="0">
                <a:solidFill>
                  <a:srgbClr val="CC0000"/>
                </a:solidFill>
                <a:cs typeface="+mn-ea"/>
                <a:sym typeface="+mn-lt"/>
              </a:rPr>
              <a:t>U</a:t>
            </a:r>
            <a:r>
              <a:rPr lang="en-US" sz="2400" kern="0" baseline="-25000" dirty="0">
                <a:solidFill>
                  <a:srgbClr val="CC0000"/>
                </a:solidFill>
                <a:cs typeface="+mn-ea"/>
                <a:sym typeface="+mn-lt"/>
              </a:rPr>
              <a:t>n</a:t>
            </a:r>
            <a:endParaRPr lang="zh-CN" altLang="en-US" sz="2400" kern="0" baseline="-25000" dirty="0">
              <a:solidFill>
                <a:srgbClr val="CC0000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5501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22">
            <a:extLst>
              <a:ext uri="{FF2B5EF4-FFF2-40B4-BE49-F238E27FC236}">
                <a16:creationId xmlns:a16="http://schemas.microsoft.com/office/drawing/2014/main" id="{174B9D8A-4617-4A5E-872B-8F45AEA7DB1A}"/>
              </a:ext>
            </a:extLst>
          </p:cNvPr>
          <p:cNvSpPr txBox="1"/>
          <p:nvPr/>
        </p:nvSpPr>
        <p:spPr>
          <a:xfrm>
            <a:off x="1181101" y="448128"/>
            <a:ext cx="1659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课堂导入</a:t>
            </a:r>
          </a:p>
        </p:txBody>
      </p:sp>
      <p:sp>
        <p:nvSpPr>
          <p:cNvPr id="29" name="Rectangle 22">
            <a:extLst>
              <a:ext uri="{FF2B5EF4-FFF2-40B4-BE49-F238E27FC236}">
                <a16:creationId xmlns:a16="http://schemas.microsoft.com/office/drawing/2014/main" id="{96E14F2A-7A54-4B3A-8C57-22C2B2291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" y="1260954"/>
            <a:ext cx="94085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3</a:t>
            </a: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．并联电路中的电流、电压规律：</a:t>
            </a:r>
          </a:p>
        </p:txBody>
      </p:sp>
      <p:grpSp>
        <p:nvGrpSpPr>
          <p:cNvPr id="30" name="Group 2">
            <a:extLst>
              <a:ext uri="{FF2B5EF4-FFF2-40B4-BE49-F238E27FC236}">
                <a16:creationId xmlns:a16="http://schemas.microsoft.com/office/drawing/2014/main" id="{538CBAE4-4775-4625-8FD1-1908EA625BCA}"/>
              </a:ext>
            </a:extLst>
          </p:cNvPr>
          <p:cNvGrpSpPr>
            <a:grpSpLocks/>
          </p:cNvGrpSpPr>
          <p:nvPr/>
        </p:nvGrpSpPr>
        <p:grpSpPr bwMode="auto">
          <a:xfrm>
            <a:off x="2496457" y="1722619"/>
            <a:ext cx="3782333" cy="2486548"/>
            <a:chOff x="0" y="0"/>
            <a:chExt cx="2449" cy="1610"/>
          </a:xfrm>
        </p:grpSpPr>
        <p:sp>
          <p:nvSpPr>
            <p:cNvPr id="57" name="Rectangle 3">
              <a:extLst>
                <a:ext uri="{FF2B5EF4-FFF2-40B4-BE49-F238E27FC236}">
                  <a16:creationId xmlns:a16="http://schemas.microsoft.com/office/drawing/2014/main" id="{3539FF5B-97B3-4A8B-9745-425C2501B5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" y="726"/>
              <a:ext cx="2267" cy="81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219170"/>
              <a:endParaRPr lang="zh-CN" altLang="en-US" sz="24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58" name="Rectangle 4">
              <a:extLst>
                <a:ext uri="{FF2B5EF4-FFF2-40B4-BE49-F238E27FC236}">
                  <a16:creationId xmlns:a16="http://schemas.microsoft.com/office/drawing/2014/main" id="{B44313AB-40D4-462C-9AC0-6CB2277280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429"/>
              <a:ext cx="2449" cy="1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219170"/>
              <a:endParaRPr lang="zh-CN" altLang="en-US" sz="24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59" name="Rectangle 5">
              <a:extLst>
                <a:ext uri="{FF2B5EF4-FFF2-40B4-BE49-F238E27FC236}">
                  <a16:creationId xmlns:a16="http://schemas.microsoft.com/office/drawing/2014/main" id="{E7C0639F-2C57-4457-8CA5-97B75DF45A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3" y="385"/>
              <a:ext cx="1361" cy="65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219170"/>
              <a:endParaRPr lang="zh-CN" altLang="en-US" sz="24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60" name="Rectangle 6">
              <a:extLst>
                <a:ext uri="{FF2B5EF4-FFF2-40B4-BE49-F238E27FC236}">
                  <a16:creationId xmlns:a16="http://schemas.microsoft.com/office/drawing/2014/main" id="{7475D25F-BDFF-4328-9902-59A83E4DC4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2" y="322"/>
              <a:ext cx="363" cy="13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219170"/>
              <a:endParaRPr lang="zh-CN" altLang="en-US" sz="24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61" name="Rectangle 7">
              <a:extLst>
                <a:ext uri="{FF2B5EF4-FFF2-40B4-BE49-F238E27FC236}">
                  <a16:creationId xmlns:a16="http://schemas.microsoft.com/office/drawing/2014/main" id="{74F1E208-C3E9-41D0-A608-90CAB39E6A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4" y="975"/>
              <a:ext cx="363" cy="13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219170"/>
              <a:endParaRPr lang="zh-CN" altLang="en-US" sz="24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62" name="Line 8">
              <a:extLst>
                <a:ext uri="{FF2B5EF4-FFF2-40B4-BE49-F238E27FC236}">
                  <a16:creationId xmlns:a16="http://schemas.microsoft.com/office/drawing/2014/main" id="{451FC072-4BF5-436F-A1F9-1389D609CF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5" y="385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1219170"/>
              <a:endParaRPr lang="zh-CN" altLang="en-US" sz="24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63" name="Line 9">
              <a:extLst>
                <a:ext uri="{FF2B5EF4-FFF2-40B4-BE49-F238E27FC236}">
                  <a16:creationId xmlns:a16="http://schemas.microsoft.com/office/drawing/2014/main" id="{9C7EA70C-A53C-4189-84F2-4638086A21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2" y="1043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1219170"/>
              <a:endParaRPr lang="zh-CN" altLang="en-US" sz="24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64" name="Line 10">
              <a:extLst>
                <a:ext uri="{FF2B5EF4-FFF2-40B4-BE49-F238E27FC236}">
                  <a16:creationId xmlns:a16="http://schemas.microsoft.com/office/drawing/2014/main" id="{A8C09B5C-9CBA-4137-BB57-7753D6D95C5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2353" y="969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1219170"/>
              <a:endParaRPr lang="zh-CN" altLang="en-US" sz="24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65" name="Line 11">
              <a:extLst>
                <a:ext uri="{FF2B5EF4-FFF2-40B4-BE49-F238E27FC236}">
                  <a16:creationId xmlns:a16="http://schemas.microsoft.com/office/drawing/2014/main" id="{323FA9C3-E99C-4770-B06C-E73B21D071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6" y="726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1219170"/>
              <a:endParaRPr lang="zh-CN" altLang="en-US" sz="24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66" name="Text Box 12">
              <a:extLst>
                <a:ext uri="{FF2B5EF4-FFF2-40B4-BE49-F238E27FC236}">
                  <a16:creationId xmlns:a16="http://schemas.microsoft.com/office/drawing/2014/main" id="{237E400C-1DB5-408E-A647-6CC2C83F7E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9" y="68"/>
              <a:ext cx="317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4000" tIns="14400" rIns="24000" bIns="14400"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sz="2400" i="1" kern="0">
                  <a:solidFill>
                    <a:sysClr val="windowText" lastClr="000000"/>
                  </a:solidFill>
                  <a:cs typeface="+mn-ea"/>
                  <a:sym typeface="+mn-lt"/>
                </a:rPr>
                <a:t>I</a:t>
              </a:r>
              <a:r>
                <a:rPr lang="en-US" sz="2400" kern="0" baseline="-25000">
                  <a:solidFill>
                    <a:sysClr val="windowText" lastClr="000000"/>
                  </a:solidFill>
                  <a:cs typeface="+mn-ea"/>
                  <a:sym typeface="+mn-lt"/>
                </a:rPr>
                <a:t>1</a:t>
              </a:r>
              <a:endParaRPr lang="en-US" sz="24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67" name="Text Box 13">
              <a:extLst>
                <a:ext uri="{FF2B5EF4-FFF2-40B4-BE49-F238E27FC236}">
                  <a16:creationId xmlns:a16="http://schemas.microsoft.com/office/drawing/2014/main" id="{E7B99489-64AD-4228-ACAE-FA7E6EF2C5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" y="408"/>
              <a:ext cx="181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4000" tIns="14400" rIns="24000" bIns="14400"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sz="2400" i="1" kern="0">
                  <a:solidFill>
                    <a:sysClr val="windowText" lastClr="000000"/>
                  </a:solidFill>
                  <a:cs typeface="+mn-ea"/>
                  <a:sym typeface="+mn-lt"/>
                </a:rPr>
                <a:t>I</a:t>
              </a:r>
            </a:p>
          </p:txBody>
        </p:sp>
        <p:sp>
          <p:nvSpPr>
            <p:cNvPr id="68" name="Text Box 14">
              <a:extLst>
                <a:ext uri="{FF2B5EF4-FFF2-40B4-BE49-F238E27FC236}">
                  <a16:creationId xmlns:a16="http://schemas.microsoft.com/office/drawing/2014/main" id="{EC5E97C6-5C1D-421B-8385-79F71FB376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6" y="703"/>
              <a:ext cx="317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4000" tIns="14400" rIns="24000" bIns="14400"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sz="2400" i="1" kern="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I</a:t>
              </a:r>
              <a:r>
                <a:rPr lang="en-US" sz="2400" kern="0" baseline="-25000" dirty="0">
                  <a:solidFill>
                    <a:sysClr val="windowText" lastClr="000000"/>
                  </a:solidFill>
                  <a:cs typeface="+mn-ea"/>
                  <a:sym typeface="+mn-lt"/>
                </a:rPr>
                <a:t>2</a:t>
              </a:r>
              <a:endParaRPr lang="en-US" sz="2400" kern="0" dirty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69" name="Text Box 15">
              <a:extLst>
                <a:ext uri="{FF2B5EF4-FFF2-40B4-BE49-F238E27FC236}">
                  <a16:creationId xmlns:a16="http://schemas.microsoft.com/office/drawing/2014/main" id="{6517BD2B-9236-4EB2-A076-0C6BC32971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2" y="658"/>
              <a:ext cx="317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4000" tIns="14400" rIns="24000" bIns="14400"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sz="2400" i="1" kern="0">
                  <a:solidFill>
                    <a:sysClr val="windowText" lastClr="000000"/>
                  </a:solidFill>
                  <a:cs typeface="+mn-ea"/>
                  <a:sym typeface="+mn-lt"/>
                </a:rPr>
                <a:t>R</a:t>
              </a:r>
              <a:r>
                <a:rPr lang="en-US" sz="2400" kern="0" baseline="-25000">
                  <a:solidFill>
                    <a:sysClr val="windowText" lastClr="000000"/>
                  </a:solidFill>
                  <a:cs typeface="+mn-ea"/>
                  <a:sym typeface="+mn-lt"/>
                </a:rPr>
                <a:t>2</a:t>
              </a:r>
              <a:endParaRPr lang="en-US" sz="24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70" name="Text Box 16">
              <a:extLst>
                <a:ext uri="{FF2B5EF4-FFF2-40B4-BE49-F238E27FC236}">
                  <a16:creationId xmlns:a16="http://schemas.microsoft.com/office/drawing/2014/main" id="{0C389FA1-B23B-4841-8F2C-9BEE4BFF2C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34" y="0"/>
              <a:ext cx="317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4000" tIns="14400" rIns="24000" bIns="14400"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sz="2400" i="1" kern="0">
                  <a:solidFill>
                    <a:sysClr val="windowText" lastClr="000000"/>
                  </a:solidFill>
                  <a:cs typeface="+mn-ea"/>
                  <a:sym typeface="+mn-lt"/>
                </a:rPr>
                <a:t>R</a:t>
              </a:r>
              <a:r>
                <a:rPr lang="en-US" sz="2400" kern="0" baseline="-25000">
                  <a:solidFill>
                    <a:sysClr val="windowText" lastClr="000000"/>
                  </a:solidFill>
                  <a:cs typeface="+mn-ea"/>
                  <a:sym typeface="+mn-lt"/>
                </a:rPr>
                <a:t>1</a:t>
              </a:r>
              <a:endParaRPr lang="en-US" sz="24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71" name="Oval 125">
              <a:extLst>
                <a:ext uri="{FF2B5EF4-FFF2-40B4-BE49-F238E27FC236}">
                  <a16:creationId xmlns:a16="http://schemas.microsoft.com/office/drawing/2014/main" id="{833925D6-838B-4A92-84B8-4CB1E2650EC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1933" y="697"/>
              <a:ext cx="57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defTabSz="1219170"/>
              <a:endParaRPr lang="zh-CN" altLang="en-US" sz="24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72" name="Oval 125">
              <a:extLst>
                <a:ext uri="{FF2B5EF4-FFF2-40B4-BE49-F238E27FC236}">
                  <a16:creationId xmlns:a16="http://schemas.microsoft.com/office/drawing/2014/main" id="{C7727D92-C63A-4D11-855A-CD46428AA04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584" y="697"/>
              <a:ext cx="57" cy="5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defTabSz="1219170"/>
              <a:endParaRPr lang="zh-CN" altLang="en-US" sz="24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73" name="Line 19">
              <a:extLst>
                <a:ext uri="{FF2B5EF4-FFF2-40B4-BE49-F238E27FC236}">
                  <a16:creationId xmlns:a16="http://schemas.microsoft.com/office/drawing/2014/main" id="{F10945EA-015B-4349-B29D-DF35246E43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" y="1361"/>
              <a:ext cx="217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1219170"/>
              <a:endParaRPr lang="zh-CN" altLang="en-US" sz="24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74" name="Text Box 20">
              <a:extLst>
                <a:ext uri="{FF2B5EF4-FFF2-40B4-BE49-F238E27FC236}">
                  <a16:creationId xmlns:a16="http://schemas.microsoft.com/office/drawing/2014/main" id="{041C34F6-11C8-49B9-8292-76267578A0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57" y="1247"/>
              <a:ext cx="408" cy="2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24000" tIns="14400" rIns="24000" bIns="14400">
              <a:spAutoFit/>
            </a:bodyPr>
            <a:lstStyle/>
            <a:p>
              <a:pPr algn="ctr" defTabSz="1219170">
                <a:spcBef>
                  <a:spcPct val="50000"/>
                </a:spcBef>
              </a:pPr>
              <a:r>
                <a:rPr lang="en-US" sz="2400" i="1" kern="0">
                  <a:solidFill>
                    <a:sysClr val="windowText" lastClr="000000"/>
                  </a:solidFill>
                  <a:cs typeface="+mn-ea"/>
                  <a:sym typeface="+mn-lt"/>
                </a:rPr>
                <a:t>U</a:t>
              </a:r>
            </a:p>
          </p:txBody>
        </p:sp>
      </p:grpSp>
      <p:sp>
        <p:nvSpPr>
          <p:cNvPr id="75" name="Rectangle 21">
            <a:extLst>
              <a:ext uri="{FF2B5EF4-FFF2-40B4-BE49-F238E27FC236}">
                <a16:creationId xmlns:a16="http://schemas.microsoft.com/office/drawing/2014/main" id="{B9B9C4AD-F809-433D-BA87-1C46C62DCF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226" y="4218435"/>
            <a:ext cx="10703984" cy="1962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219170">
              <a:lnSpc>
                <a:spcPct val="13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（</a:t>
            </a:r>
            <a:r>
              <a:rPr 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1</a:t>
            </a: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）并联电路中干路电流等于各支路电流之和；</a:t>
            </a:r>
          </a:p>
          <a:p>
            <a:pPr defTabSz="1219170">
              <a:lnSpc>
                <a:spcPct val="130000"/>
              </a:lnSpc>
            </a:pPr>
            <a:r>
              <a:rPr lang="en-US" sz="2400" i="1" kern="0" dirty="0">
                <a:solidFill>
                  <a:srgbClr val="FF0000"/>
                </a:solidFill>
                <a:cs typeface="+mn-ea"/>
                <a:sym typeface="+mn-lt"/>
              </a:rPr>
              <a:t>                 </a:t>
            </a:r>
            <a:r>
              <a:rPr lang="en-US" sz="2400" i="1" kern="0" dirty="0">
                <a:solidFill>
                  <a:srgbClr val="CC0000"/>
                </a:solidFill>
                <a:cs typeface="+mn-ea"/>
                <a:sym typeface="+mn-lt"/>
              </a:rPr>
              <a:t>I</a:t>
            </a:r>
            <a:r>
              <a:rPr lang="en-US" sz="2400" kern="0" dirty="0">
                <a:solidFill>
                  <a:srgbClr val="CC0000"/>
                </a:solidFill>
                <a:cs typeface="+mn-ea"/>
                <a:sym typeface="+mn-lt"/>
              </a:rPr>
              <a:t>=</a:t>
            </a:r>
            <a:r>
              <a:rPr lang="en-US" sz="2400" i="1" kern="0" dirty="0">
                <a:solidFill>
                  <a:srgbClr val="CC0000"/>
                </a:solidFill>
                <a:cs typeface="+mn-ea"/>
                <a:sym typeface="+mn-lt"/>
              </a:rPr>
              <a:t>I</a:t>
            </a:r>
            <a:r>
              <a:rPr lang="en-US" sz="2400" kern="0" baseline="-25000" dirty="0">
                <a:solidFill>
                  <a:srgbClr val="CC0000"/>
                </a:solidFill>
                <a:cs typeface="+mn-ea"/>
                <a:sym typeface="+mn-lt"/>
              </a:rPr>
              <a:t>1</a:t>
            </a:r>
            <a:r>
              <a:rPr lang="en-US" sz="2400" kern="0" dirty="0">
                <a:solidFill>
                  <a:srgbClr val="CC0000"/>
                </a:solidFill>
                <a:cs typeface="+mn-ea"/>
                <a:sym typeface="+mn-lt"/>
              </a:rPr>
              <a:t>+</a:t>
            </a:r>
            <a:r>
              <a:rPr lang="en-US" sz="2400" i="1" kern="0" dirty="0">
                <a:solidFill>
                  <a:srgbClr val="CC0000"/>
                </a:solidFill>
                <a:cs typeface="+mn-ea"/>
                <a:sym typeface="+mn-lt"/>
              </a:rPr>
              <a:t>I</a:t>
            </a:r>
            <a:r>
              <a:rPr lang="en-US" sz="2400" kern="0" baseline="-25000" dirty="0">
                <a:solidFill>
                  <a:srgbClr val="CC0000"/>
                </a:solidFill>
                <a:cs typeface="+mn-ea"/>
                <a:sym typeface="+mn-lt"/>
              </a:rPr>
              <a:t>2</a:t>
            </a:r>
            <a:r>
              <a:rPr lang="en-US" sz="2400" kern="0" dirty="0">
                <a:solidFill>
                  <a:srgbClr val="CC0000"/>
                </a:solidFill>
                <a:cs typeface="+mn-ea"/>
                <a:sym typeface="+mn-lt"/>
              </a:rPr>
              <a:t>+</a:t>
            </a:r>
            <a:r>
              <a:rPr lang="en-US" altLang="zh-CN" sz="2400" kern="0" dirty="0">
                <a:solidFill>
                  <a:srgbClr val="CC0000"/>
                </a:solidFill>
                <a:cs typeface="+mn-ea"/>
                <a:sym typeface="+mn-lt"/>
              </a:rPr>
              <a:t>…</a:t>
            </a:r>
            <a:r>
              <a:rPr lang="en-US" sz="2400" kern="0" dirty="0">
                <a:solidFill>
                  <a:srgbClr val="CC0000"/>
                </a:solidFill>
                <a:cs typeface="+mn-ea"/>
                <a:sym typeface="+mn-lt"/>
              </a:rPr>
              <a:t>+</a:t>
            </a:r>
            <a:r>
              <a:rPr lang="en-US" sz="2400" i="1" kern="0" dirty="0">
                <a:solidFill>
                  <a:srgbClr val="CC0000"/>
                </a:solidFill>
                <a:cs typeface="+mn-ea"/>
                <a:sym typeface="+mn-lt"/>
              </a:rPr>
              <a:t>I</a:t>
            </a:r>
            <a:r>
              <a:rPr lang="en-US" sz="2400" kern="0" baseline="-25000" dirty="0">
                <a:solidFill>
                  <a:srgbClr val="CC0000"/>
                </a:solidFill>
                <a:cs typeface="+mn-ea"/>
                <a:sym typeface="+mn-lt"/>
              </a:rPr>
              <a:t>n</a:t>
            </a:r>
            <a:endParaRPr lang="zh-CN" altLang="en-US" sz="2400" kern="0" baseline="-25000" dirty="0">
              <a:solidFill>
                <a:srgbClr val="CC0000"/>
              </a:solidFill>
              <a:cs typeface="+mn-ea"/>
              <a:sym typeface="+mn-lt"/>
            </a:endParaRPr>
          </a:p>
          <a:p>
            <a:pPr defTabSz="1219170">
              <a:lnSpc>
                <a:spcPct val="13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（</a:t>
            </a:r>
            <a:r>
              <a:rPr 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2</a:t>
            </a: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）并联电路中各支路两端电压相等。</a:t>
            </a:r>
          </a:p>
          <a:p>
            <a:pPr defTabSz="1219170">
              <a:lnSpc>
                <a:spcPct val="130000"/>
              </a:lnSpc>
            </a:pPr>
            <a:r>
              <a:rPr lang="en-US" sz="2400" i="1" kern="0" dirty="0">
                <a:solidFill>
                  <a:srgbClr val="FF0000"/>
                </a:solidFill>
                <a:cs typeface="+mn-ea"/>
                <a:sym typeface="+mn-lt"/>
              </a:rPr>
              <a:t>                 </a:t>
            </a:r>
            <a:r>
              <a:rPr lang="en-US" sz="2400" i="1" kern="0" dirty="0">
                <a:solidFill>
                  <a:srgbClr val="CC0000"/>
                </a:solidFill>
                <a:cs typeface="+mn-ea"/>
                <a:sym typeface="+mn-lt"/>
              </a:rPr>
              <a:t>U</a:t>
            </a:r>
            <a:r>
              <a:rPr lang="en-US" sz="2400" kern="0" dirty="0">
                <a:solidFill>
                  <a:srgbClr val="CC0000"/>
                </a:solidFill>
                <a:cs typeface="+mn-ea"/>
                <a:sym typeface="+mn-lt"/>
              </a:rPr>
              <a:t>=</a:t>
            </a:r>
            <a:r>
              <a:rPr lang="en-US" sz="2400" i="1" kern="0" dirty="0">
                <a:solidFill>
                  <a:srgbClr val="CC0000"/>
                </a:solidFill>
                <a:cs typeface="+mn-ea"/>
                <a:sym typeface="+mn-lt"/>
              </a:rPr>
              <a:t>U</a:t>
            </a:r>
            <a:r>
              <a:rPr lang="en-US" sz="2400" kern="0" baseline="-25000" dirty="0">
                <a:solidFill>
                  <a:srgbClr val="CC0000"/>
                </a:solidFill>
                <a:cs typeface="+mn-ea"/>
                <a:sym typeface="+mn-lt"/>
              </a:rPr>
              <a:t>1</a:t>
            </a:r>
            <a:r>
              <a:rPr lang="en-US" sz="2400" kern="0" dirty="0">
                <a:solidFill>
                  <a:srgbClr val="CC0000"/>
                </a:solidFill>
                <a:cs typeface="+mn-ea"/>
                <a:sym typeface="+mn-lt"/>
              </a:rPr>
              <a:t>=</a:t>
            </a:r>
            <a:r>
              <a:rPr lang="en-US" sz="2400" i="1" kern="0" dirty="0">
                <a:solidFill>
                  <a:srgbClr val="CC0000"/>
                </a:solidFill>
                <a:cs typeface="+mn-ea"/>
                <a:sym typeface="+mn-lt"/>
              </a:rPr>
              <a:t>U</a:t>
            </a:r>
            <a:r>
              <a:rPr lang="en-US" sz="2400" kern="0" baseline="-25000" dirty="0">
                <a:solidFill>
                  <a:srgbClr val="CC0000"/>
                </a:solidFill>
                <a:cs typeface="+mn-ea"/>
                <a:sym typeface="+mn-lt"/>
              </a:rPr>
              <a:t>2</a:t>
            </a:r>
            <a:r>
              <a:rPr lang="en-US" sz="2400" kern="0" dirty="0">
                <a:solidFill>
                  <a:srgbClr val="CC0000"/>
                </a:solidFill>
                <a:cs typeface="+mn-ea"/>
                <a:sym typeface="+mn-lt"/>
              </a:rPr>
              <a:t>=</a:t>
            </a:r>
            <a:r>
              <a:rPr lang="en-US" altLang="zh-CN" sz="2400" kern="0" dirty="0">
                <a:solidFill>
                  <a:srgbClr val="CC0000"/>
                </a:solidFill>
                <a:cs typeface="+mn-ea"/>
                <a:sym typeface="+mn-lt"/>
              </a:rPr>
              <a:t>…</a:t>
            </a:r>
            <a:r>
              <a:rPr lang="en-US" sz="2400" kern="0" dirty="0">
                <a:solidFill>
                  <a:srgbClr val="CC0000"/>
                </a:solidFill>
                <a:cs typeface="+mn-ea"/>
                <a:sym typeface="+mn-lt"/>
              </a:rPr>
              <a:t>=</a:t>
            </a:r>
            <a:r>
              <a:rPr lang="en-US" sz="2400" i="1" kern="0" dirty="0">
                <a:solidFill>
                  <a:srgbClr val="CC0000"/>
                </a:solidFill>
                <a:cs typeface="+mn-ea"/>
                <a:sym typeface="+mn-lt"/>
              </a:rPr>
              <a:t>U</a:t>
            </a:r>
            <a:r>
              <a:rPr lang="en-US" sz="2400" kern="0" baseline="-25000" dirty="0">
                <a:solidFill>
                  <a:srgbClr val="CC0000"/>
                </a:solidFill>
                <a:cs typeface="+mn-ea"/>
                <a:sym typeface="+mn-lt"/>
              </a:rPr>
              <a:t>n</a:t>
            </a:r>
            <a:endParaRPr lang="zh-CN" altLang="en-US" sz="2400" kern="0" baseline="-25000" dirty="0">
              <a:solidFill>
                <a:srgbClr val="CC0000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0937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22">
            <a:extLst>
              <a:ext uri="{FF2B5EF4-FFF2-40B4-BE49-F238E27FC236}">
                <a16:creationId xmlns:a16="http://schemas.microsoft.com/office/drawing/2014/main" id="{174B9D8A-4617-4A5E-872B-8F45AEA7DB1A}"/>
              </a:ext>
            </a:extLst>
          </p:cNvPr>
          <p:cNvSpPr txBox="1"/>
          <p:nvPr/>
        </p:nvSpPr>
        <p:spPr>
          <a:xfrm>
            <a:off x="1181101" y="448128"/>
            <a:ext cx="1659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课堂导入</a:t>
            </a:r>
          </a:p>
        </p:txBody>
      </p:sp>
      <p:sp>
        <p:nvSpPr>
          <p:cNvPr id="24" name="TextBox 7">
            <a:extLst>
              <a:ext uri="{FF2B5EF4-FFF2-40B4-BE49-F238E27FC236}">
                <a16:creationId xmlns:a16="http://schemas.microsoft.com/office/drawing/2014/main" id="{64046AF5-7A4C-4617-B347-A80BCB0890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400" y="1160463"/>
            <a:ext cx="35856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defTabSz="1219170">
              <a:spcBef>
                <a:spcPct val="50000"/>
              </a:spcBef>
            </a:pPr>
            <a:r>
              <a:rPr lang="en-US" altLang="zh-CN" sz="24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4</a:t>
            </a:r>
            <a:r>
              <a:rPr lang="zh-CN" altLang="en-US" sz="24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 ．伏安法测电阻</a:t>
            </a: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41E77D4D-FA24-4E69-BE91-F0AC745E128D}"/>
              </a:ext>
            </a:extLst>
          </p:cNvPr>
          <p:cNvSpPr/>
          <p:nvPr/>
        </p:nvSpPr>
        <p:spPr>
          <a:xfrm>
            <a:off x="644175" y="1721757"/>
            <a:ext cx="10708920" cy="1140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>
              <a:lnSpc>
                <a:spcPct val="150000"/>
              </a:lnSpc>
              <a:defRPr/>
            </a:pP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（</a:t>
            </a: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1</a:t>
            </a: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）实验原理：根据欧姆定律的变形公式 </a:t>
            </a:r>
            <a:r>
              <a:rPr lang="en-US" altLang="zh-CN" sz="2400" i="1" kern="0" dirty="0">
                <a:solidFill>
                  <a:sysClr val="windowText" lastClr="000000"/>
                </a:solidFill>
                <a:cs typeface="+mn-ea"/>
                <a:sym typeface="+mn-lt"/>
              </a:rPr>
              <a:t>R</a:t>
            </a: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 =           .</a:t>
            </a:r>
          </a:p>
          <a:p>
            <a:pPr defTabSz="1219170">
              <a:lnSpc>
                <a:spcPct val="150000"/>
              </a:lnSpc>
              <a:defRPr/>
            </a:pP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（</a:t>
            </a: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2</a:t>
            </a: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）实验电路图：</a:t>
            </a:r>
          </a:p>
        </p:txBody>
      </p:sp>
      <p:pic>
        <p:nvPicPr>
          <p:cNvPr id="26" name="Picture 3">
            <a:extLst>
              <a:ext uri="{FF2B5EF4-FFF2-40B4-BE49-F238E27FC236}">
                <a16:creationId xmlns:a16="http://schemas.microsoft.com/office/drawing/2014/main" id="{5F7585D9-7615-4970-A5C9-3A72214580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9181" y="1130300"/>
            <a:ext cx="508000" cy="1171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矩形 26">
            <a:extLst>
              <a:ext uri="{FF2B5EF4-FFF2-40B4-BE49-F238E27FC236}">
                <a16:creationId xmlns:a16="http://schemas.microsoft.com/office/drawing/2014/main" id="{9DE9F4A6-38B9-468F-A012-2A533A736F92}"/>
              </a:ext>
            </a:extLst>
          </p:cNvPr>
          <p:cNvSpPr/>
          <p:nvPr/>
        </p:nvSpPr>
        <p:spPr>
          <a:xfrm>
            <a:off x="867131" y="4061955"/>
            <a:ext cx="10708921" cy="1971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>
              <a:lnSpc>
                <a:spcPct val="130000"/>
              </a:lnSpc>
              <a:defRPr/>
            </a:pP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（</a:t>
            </a: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3</a:t>
            </a: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）连线：根据电路图连接电路，此时开关应</a:t>
            </a: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_______</a:t>
            </a: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，滑动变阻器调到阻值</a:t>
            </a: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______</a:t>
            </a: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的位置，使电路中电流最小。</a:t>
            </a:r>
            <a:endParaRPr lang="en-US" altLang="zh-CN" sz="2400" kern="0" dirty="0">
              <a:solidFill>
                <a:sysClr val="windowText" lastClr="000000"/>
              </a:solidFill>
              <a:cs typeface="+mn-ea"/>
              <a:sym typeface="+mn-lt"/>
            </a:endParaRPr>
          </a:p>
          <a:p>
            <a:pPr defTabSz="1219170">
              <a:lnSpc>
                <a:spcPct val="130000"/>
              </a:lnSpc>
              <a:defRPr/>
            </a:pP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（</a:t>
            </a: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4</a:t>
            </a: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）调压：接通电源后，通过调节</a:t>
            </a: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_________________</a:t>
            </a: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使电压达到小灯泡正常工作电压，然后再逐渐降低电压</a:t>
            </a: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.</a:t>
            </a:r>
          </a:p>
        </p:txBody>
      </p:sp>
      <p:cxnSp>
        <p:nvCxnSpPr>
          <p:cNvPr id="28" name="直接连接符 10">
            <a:extLst>
              <a:ext uri="{FF2B5EF4-FFF2-40B4-BE49-F238E27FC236}">
                <a16:creationId xmlns:a16="http://schemas.microsoft.com/office/drawing/2014/main" id="{53B53AB4-E752-43BB-8966-BBC0AB41FA0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869295" y="2348756"/>
            <a:ext cx="1013884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31" name="Picture 4">
            <a:extLst>
              <a:ext uri="{FF2B5EF4-FFF2-40B4-BE49-F238E27FC236}">
                <a16:creationId xmlns:a16="http://schemas.microsoft.com/office/drawing/2014/main" id="{0273F4AB-C071-4AC6-AC68-746C0B3A34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8092" y="2545735"/>
            <a:ext cx="2061051" cy="1469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TextBox 12">
            <a:extLst>
              <a:ext uri="{FF2B5EF4-FFF2-40B4-BE49-F238E27FC236}">
                <a16:creationId xmlns:a16="http://schemas.microsoft.com/office/drawing/2014/main" id="{99EB64C8-04C8-49F4-97EF-4C759A1DF5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9779" y="4089086"/>
            <a:ext cx="106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defTabSz="1219170"/>
            <a:r>
              <a:rPr lang="zh-CN" altLang="en-US" sz="2400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断开</a:t>
            </a:r>
          </a:p>
        </p:txBody>
      </p:sp>
      <p:sp>
        <p:nvSpPr>
          <p:cNvPr id="33" name="矩形 13">
            <a:extLst>
              <a:ext uri="{FF2B5EF4-FFF2-40B4-BE49-F238E27FC236}">
                <a16:creationId xmlns:a16="http://schemas.microsoft.com/office/drawing/2014/main" id="{ACF86A9E-A675-44CC-BE53-1AEA40D77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709" y="4550751"/>
            <a:ext cx="1295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170"/>
            <a:r>
              <a:rPr lang="zh-CN" altLang="en-US" sz="2400" kern="0" dirty="0">
                <a:solidFill>
                  <a:srgbClr val="FF0000"/>
                </a:solidFill>
                <a:cs typeface="+mn-ea"/>
                <a:sym typeface="+mn-lt"/>
              </a:rPr>
              <a:t>最大</a:t>
            </a:r>
          </a:p>
        </p:txBody>
      </p:sp>
      <p:sp>
        <p:nvSpPr>
          <p:cNvPr id="34" name="矩形 14">
            <a:extLst>
              <a:ext uri="{FF2B5EF4-FFF2-40B4-BE49-F238E27FC236}">
                <a16:creationId xmlns:a16="http://schemas.microsoft.com/office/drawing/2014/main" id="{376DC6A0-ECD9-4434-98EF-C3A37E95DF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5706" y="4983852"/>
            <a:ext cx="32829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170"/>
            <a:r>
              <a:rPr lang="zh-CN" altLang="en-US" sz="2400" kern="0" dirty="0">
                <a:solidFill>
                  <a:srgbClr val="FF0000"/>
                </a:solidFill>
                <a:cs typeface="+mn-ea"/>
                <a:sym typeface="+mn-lt"/>
              </a:rPr>
              <a:t>滑动变阻器滑片</a:t>
            </a:r>
          </a:p>
        </p:txBody>
      </p:sp>
    </p:spTree>
    <p:extLst>
      <p:ext uri="{BB962C8B-B14F-4D97-AF65-F5344CB8AC3E}">
        <p14:creationId xmlns:p14="http://schemas.microsoft.com/office/powerpoint/2010/main" val="4102100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48"/>
          <p:cNvSpPr txBox="1">
            <a:spLocks noChangeArrowheads="1"/>
          </p:cNvSpPr>
          <p:nvPr/>
        </p:nvSpPr>
        <p:spPr bwMode="auto">
          <a:xfrm>
            <a:off x="660400" y="1470138"/>
            <a:ext cx="71746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400" kern="0" dirty="0">
                <a:solidFill>
                  <a:srgbClr val="FF0000"/>
                </a:solidFill>
                <a:cs typeface="+mn-ea"/>
                <a:sym typeface="+mn-lt"/>
              </a:rPr>
              <a:t>问题：</a:t>
            </a:r>
            <a:r>
              <a:rPr lang="zh-CN" altLang="en-US" sz="2400" kern="0" dirty="0">
                <a:solidFill>
                  <a:srgbClr val="000000"/>
                </a:solidFill>
                <a:cs typeface="+mn-ea"/>
                <a:sym typeface="+mn-lt"/>
              </a:rPr>
              <a:t>串、并电路中电阻有什么规律？</a:t>
            </a:r>
          </a:p>
        </p:txBody>
      </p:sp>
      <p:sp>
        <p:nvSpPr>
          <p:cNvPr id="10" name="矩形 9"/>
          <p:cNvSpPr/>
          <p:nvPr/>
        </p:nvSpPr>
        <p:spPr>
          <a:xfrm>
            <a:off x="1113513" y="2067458"/>
            <a:ext cx="9643533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1219170">
              <a:defRPr/>
            </a:pPr>
            <a:r>
              <a:rPr lang="en-US" altLang="zh-CN" sz="2400" kern="0" dirty="0">
                <a:solidFill>
                  <a:srgbClr val="000000"/>
                </a:solidFill>
                <a:cs typeface="+mn-ea"/>
                <a:sym typeface="+mn-lt"/>
              </a:rPr>
              <a:t>1.</a:t>
            </a:r>
            <a:r>
              <a:rPr lang="zh-CN" altLang="en-US" sz="2400" kern="0" dirty="0">
                <a:solidFill>
                  <a:srgbClr val="000000"/>
                </a:solidFill>
                <a:cs typeface="+mn-ea"/>
                <a:sym typeface="+mn-lt"/>
              </a:rPr>
              <a:t>实验：</a:t>
            </a: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用“伏安法”探究串联电路中电阻的规律</a:t>
            </a: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.</a:t>
            </a:r>
            <a:endParaRPr lang="zh-CN" altLang="en-US" sz="2400" kern="0" dirty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60400" y="2701245"/>
            <a:ext cx="4133851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1219170">
              <a:defRPr/>
            </a:pPr>
            <a:r>
              <a:rPr lang="zh-CN" altLang="en-US" sz="2400" kern="0" dirty="0">
                <a:solidFill>
                  <a:srgbClr val="FF0000"/>
                </a:solidFill>
                <a:cs typeface="+mn-ea"/>
                <a:sym typeface="+mn-lt"/>
              </a:rPr>
              <a:t>实验原理：</a:t>
            </a:r>
            <a:r>
              <a:rPr lang="en-US" altLang="zh-CN" sz="2400" i="1" kern="0" dirty="0">
                <a:solidFill>
                  <a:sysClr val="windowText" lastClr="000000"/>
                </a:solidFill>
                <a:cs typeface="+mn-ea"/>
                <a:sym typeface="+mn-lt"/>
              </a:rPr>
              <a:t>R</a:t>
            </a: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＝</a:t>
            </a:r>
            <a:r>
              <a:rPr lang="en-US" altLang="zh-CN" sz="2400" i="1" kern="0" dirty="0">
                <a:solidFill>
                  <a:sysClr val="windowText" lastClr="000000"/>
                </a:solidFill>
                <a:cs typeface="+mn-ea"/>
                <a:sym typeface="+mn-lt"/>
              </a:rPr>
              <a:t>U</a:t>
            </a: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/</a:t>
            </a:r>
            <a:r>
              <a:rPr lang="en-US" altLang="zh-CN" sz="2400" i="1" kern="0" dirty="0">
                <a:solidFill>
                  <a:sysClr val="windowText" lastClr="000000"/>
                </a:solidFill>
                <a:cs typeface="+mn-ea"/>
                <a:sym typeface="+mn-lt"/>
              </a:rPr>
              <a:t>I</a:t>
            </a:r>
            <a:endParaRPr lang="zh-CN" altLang="en-US" sz="2400" i="1" kern="0" dirty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60400" y="3015153"/>
            <a:ext cx="10208684" cy="114050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1219170">
              <a:lnSpc>
                <a:spcPct val="150000"/>
              </a:lnSpc>
              <a:defRPr/>
            </a:pPr>
            <a:r>
              <a:rPr lang="zh-CN" altLang="en-US" sz="2400" kern="0" dirty="0">
                <a:solidFill>
                  <a:srgbClr val="FF0000"/>
                </a:solidFill>
                <a:cs typeface="+mn-ea"/>
                <a:sym typeface="+mn-lt"/>
              </a:rPr>
              <a:t>实验器材：</a:t>
            </a: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5Ω</a:t>
            </a: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、</a:t>
            </a: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10Ω</a:t>
            </a: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的电阻、电流表、电压表、开关、 </a:t>
            </a:r>
            <a:endParaRPr lang="en-US" altLang="zh-CN" sz="2400" kern="0" dirty="0">
              <a:solidFill>
                <a:sysClr val="windowText" lastClr="000000"/>
              </a:solidFill>
              <a:cs typeface="+mn-ea"/>
              <a:sym typeface="+mn-lt"/>
            </a:endParaRPr>
          </a:p>
          <a:p>
            <a:pPr defTabSz="1219170">
              <a:lnSpc>
                <a:spcPct val="150000"/>
              </a:lnSpc>
              <a:defRPr/>
            </a:pP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                    </a:t>
            </a: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学生电源、滑动变阻器各</a:t>
            </a: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1</a:t>
            </a: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个，导线若干</a:t>
            </a: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.</a:t>
            </a:r>
            <a:endParaRPr lang="zh-CN" altLang="en-US" sz="2400" kern="0" dirty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3" name="矩形 5"/>
          <p:cNvSpPr>
            <a:spLocks noChangeArrowheads="1"/>
          </p:cNvSpPr>
          <p:nvPr/>
        </p:nvSpPr>
        <p:spPr bwMode="auto">
          <a:xfrm>
            <a:off x="660400" y="4719177"/>
            <a:ext cx="27220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170"/>
            <a:r>
              <a:rPr lang="zh-CN" altLang="en-US" sz="2400" kern="0" dirty="0">
                <a:solidFill>
                  <a:srgbClr val="FF0000"/>
                </a:solidFill>
                <a:cs typeface="+mn-ea"/>
                <a:sym typeface="+mn-lt"/>
              </a:rPr>
              <a:t>实验电路图：</a:t>
            </a:r>
          </a:p>
        </p:txBody>
      </p:sp>
      <p:pic>
        <p:nvPicPr>
          <p:cNvPr id="14" name="Picture 8" descr="C:\Documents and Settings\Administrator\桌面\图片1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54"/>
          <a:stretch>
            <a:fillRect/>
          </a:stretch>
        </p:blipFill>
        <p:spPr bwMode="auto">
          <a:xfrm>
            <a:off x="2950315" y="4190845"/>
            <a:ext cx="2308945" cy="1273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矩形 14"/>
          <p:cNvSpPr/>
          <p:nvPr/>
        </p:nvSpPr>
        <p:spPr>
          <a:xfrm>
            <a:off x="660400" y="5672435"/>
            <a:ext cx="57847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>
              <a:defRPr/>
            </a:pPr>
            <a:r>
              <a:rPr lang="zh-CN" altLang="en-US" sz="2400" kern="0" dirty="0">
                <a:solidFill>
                  <a:srgbClr val="FF0000"/>
                </a:solidFill>
                <a:cs typeface="+mn-ea"/>
                <a:sym typeface="+mn-lt"/>
              </a:rPr>
              <a:t>实验结论：</a:t>
            </a:r>
            <a:r>
              <a:rPr lang="zh-CN" altLang="en-US" sz="2400" kern="0" dirty="0">
                <a:solidFill>
                  <a:srgbClr val="000000"/>
                </a:solidFill>
                <a:cs typeface="+mn-ea"/>
                <a:sym typeface="+mn-lt"/>
              </a:rPr>
              <a:t>在误差允许范围内，</a:t>
            </a:r>
            <a:endParaRPr lang="zh-CN" altLang="en-US" sz="2400" i="1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3176871"/>
              </p:ext>
            </p:extLst>
          </p:nvPr>
        </p:nvGraphicFramePr>
        <p:xfrm>
          <a:off x="4953000" y="5579256"/>
          <a:ext cx="1623483" cy="6480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61760" imgH="228600" progId="Equation.DSMT4">
                  <p:embed/>
                </p:oleObj>
              </mc:Choice>
              <mc:Fallback>
                <p:oleObj name="Equation" r:id="rId3" imgW="761760" imgH="228600" progId="Equation.DSMT4">
                  <p:embed/>
                  <p:pic>
                    <p:nvPicPr>
                      <p:cNvPr id="4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579256"/>
                        <a:ext cx="1623483" cy="6480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文本框 15">
            <a:extLst>
              <a:ext uri="{FF2B5EF4-FFF2-40B4-BE49-F238E27FC236}">
                <a16:creationId xmlns:a16="http://schemas.microsoft.com/office/drawing/2014/main" id="{BEA8CFA1-B75C-4DFC-83C4-D69888C03F91}"/>
              </a:ext>
            </a:extLst>
          </p:cNvPr>
          <p:cNvSpPr txBox="1"/>
          <p:nvPr/>
        </p:nvSpPr>
        <p:spPr>
          <a:xfrm>
            <a:off x="1181101" y="448128"/>
            <a:ext cx="53463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一、串联电路中欧姆定律的应用</a:t>
            </a:r>
          </a:p>
        </p:txBody>
      </p:sp>
    </p:spTree>
    <p:extLst>
      <p:ext uri="{BB962C8B-B14F-4D97-AF65-F5344CB8AC3E}">
        <p14:creationId xmlns:p14="http://schemas.microsoft.com/office/powerpoint/2010/main" val="1609228082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791032" y="1183329"/>
            <a:ext cx="34064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defTabSz="1219170"/>
            <a:r>
              <a:rPr lang="en-US" altLang="zh-CN" sz="24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2.</a:t>
            </a:r>
            <a:r>
              <a:rPr lang="zh-CN" altLang="en-US" sz="24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理论</a:t>
            </a:r>
            <a:r>
              <a:rPr lang="zh-CN" altLang="zh-CN" sz="24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推导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75002" y="1515933"/>
            <a:ext cx="6390629" cy="2802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defTabSz="1219170">
              <a:lnSpc>
                <a:spcPct val="150000"/>
              </a:lnSpc>
            </a:pPr>
            <a:r>
              <a:rPr lang="zh-CN" altLang="zh-CN" sz="24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由欧姆定律可知：</a:t>
            </a:r>
            <a:endParaRPr lang="en-US" altLang="zh-CN" sz="2400" kern="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1219170">
              <a:lnSpc>
                <a:spcPct val="150000"/>
              </a:lnSpc>
            </a:pPr>
            <a:r>
              <a:rPr lang="en-US" altLang="zh-CN" sz="2400" i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U</a:t>
            </a:r>
            <a:r>
              <a:rPr lang="en-US" altLang="zh-CN" sz="2400" kern="0" baseline="-250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en-US" altLang="zh-CN" sz="24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2400" i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IR</a:t>
            </a:r>
            <a:r>
              <a:rPr lang="en-US" altLang="zh-CN" sz="2400" kern="0" baseline="-250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en-US" altLang="zh-CN" sz="24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   </a:t>
            </a:r>
            <a:r>
              <a:rPr lang="en-US" altLang="zh-CN" sz="2400" i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U</a:t>
            </a:r>
            <a:r>
              <a:rPr lang="en-US" altLang="zh-CN" sz="2400" kern="0" baseline="-250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en-US" altLang="zh-CN" sz="24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2400" i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IR</a:t>
            </a:r>
            <a:r>
              <a:rPr lang="en-US" altLang="zh-CN" sz="2400" kern="0" baseline="-250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en-US" altLang="zh-CN" sz="24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    </a:t>
            </a:r>
            <a:r>
              <a:rPr lang="en-US" altLang="zh-CN" sz="2400" i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U</a:t>
            </a:r>
            <a:r>
              <a:rPr lang="en-US" altLang="zh-CN" sz="24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2400" i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IR</a:t>
            </a:r>
            <a:endParaRPr lang="zh-CN" altLang="zh-CN" sz="2400" i="1" kern="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1219170">
              <a:lnSpc>
                <a:spcPct val="150000"/>
              </a:lnSpc>
            </a:pPr>
            <a:r>
              <a:rPr lang="zh-CN" altLang="zh-CN" sz="24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串联电路中有：</a:t>
            </a:r>
            <a:r>
              <a:rPr lang="en-US" altLang="zh-CN" sz="24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  </a:t>
            </a:r>
            <a:r>
              <a:rPr lang="en-US" altLang="zh-CN" sz="2400" i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U</a:t>
            </a:r>
            <a:r>
              <a:rPr lang="en-US" altLang="zh-CN" sz="24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2400" i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U</a:t>
            </a:r>
            <a:r>
              <a:rPr lang="en-US" altLang="zh-CN" sz="2400" kern="0" baseline="-250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en-US" altLang="zh-CN" sz="24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+ </a:t>
            </a:r>
            <a:r>
              <a:rPr lang="en-US" altLang="zh-CN" sz="2400" i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U</a:t>
            </a:r>
            <a:r>
              <a:rPr lang="en-US" altLang="zh-CN" sz="2400" kern="0" baseline="-250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endParaRPr lang="zh-CN" altLang="zh-CN" sz="2400" kern="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1219170">
              <a:lnSpc>
                <a:spcPct val="150000"/>
              </a:lnSpc>
            </a:pPr>
            <a:r>
              <a:rPr lang="zh-CN" altLang="zh-CN" sz="24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所以</a:t>
            </a:r>
            <a:r>
              <a:rPr lang="en-US" altLang="zh-CN" sz="24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   </a:t>
            </a:r>
            <a:r>
              <a:rPr lang="en-US" altLang="zh-CN" sz="2400" i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IR</a:t>
            </a:r>
            <a:r>
              <a:rPr lang="en-US" altLang="zh-CN" sz="24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2400" i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IR</a:t>
            </a:r>
            <a:r>
              <a:rPr lang="en-US" altLang="zh-CN" sz="2400" kern="0" baseline="-250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en-US" altLang="zh-CN" sz="24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+</a:t>
            </a:r>
            <a:r>
              <a:rPr lang="en-US" altLang="zh-CN" sz="2400" i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IR</a:t>
            </a:r>
            <a:r>
              <a:rPr lang="en-US" altLang="zh-CN" sz="2400" kern="0" baseline="-2500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en-US" altLang="zh-CN" sz="24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endParaRPr lang="zh-CN" altLang="zh-CN" sz="2400" kern="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1219170">
              <a:lnSpc>
                <a:spcPct val="150000"/>
              </a:lnSpc>
            </a:pPr>
            <a:r>
              <a:rPr lang="zh-CN" altLang="zh-CN" sz="24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结论：</a:t>
            </a:r>
            <a:endParaRPr lang="zh-CN" altLang="en-US" sz="2400" kern="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555170" y="3858629"/>
            <a:ext cx="79777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170"/>
            <a:r>
              <a:rPr lang="zh-CN" altLang="zh-CN" sz="2400" kern="0" dirty="0">
                <a:solidFill>
                  <a:srgbClr val="FF0000"/>
                </a:solidFill>
                <a:cs typeface="+mn-ea"/>
                <a:sym typeface="+mn-lt"/>
              </a:rPr>
              <a:t>串联电路的总电阻等于各串联电阻之和</a:t>
            </a:r>
            <a:endParaRPr lang="zh-CN" altLang="en-US" sz="2400" kern="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3406150" y="3177527"/>
            <a:ext cx="185980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1219170"/>
            <a:r>
              <a:rPr lang="en-US" altLang="zh-CN" sz="3200" i="1" kern="0" dirty="0">
                <a:solidFill>
                  <a:srgbClr val="FF0000"/>
                </a:solidFill>
                <a:cs typeface="+mn-ea"/>
                <a:sym typeface="+mn-lt"/>
              </a:rPr>
              <a:t>R</a:t>
            </a:r>
            <a:r>
              <a:rPr lang="en-US" altLang="zh-CN" sz="3200" kern="0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  <a:r>
              <a:rPr lang="en-US" altLang="zh-CN" sz="3200" i="1" kern="0" dirty="0">
                <a:solidFill>
                  <a:srgbClr val="FF0000"/>
                </a:solidFill>
                <a:cs typeface="+mn-ea"/>
                <a:sym typeface="+mn-lt"/>
              </a:rPr>
              <a:t>R</a:t>
            </a:r>
            <a:r>
              <a:rPr lang="en-US" altLang="zh-CN" sz="3200" kern="0" baseline="-2500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r>
              <a:rPr lang="en-US" altLang="zh-CN" sz="3200" kern="0" dirty="0">
                <a:solidFill>
                  <a:srgbClr val="FF0000"/>
                </a:solidFill>
                <a:cs typeface="+mn-ea"/>
                <a:sym typeface="+mn-lt"/>
              </a:rPr>
              <a:t>+</a:t>
            </a:r>
            <a:r>
              <a:rPr lang="en-US" altLang="zh-CN" sz="3200" i="1" kern="0" dirty="0">
                <a:solidFill>
                  <a:srgbClr val="FF0000"/>
                </a:solidFill>
                <a:cs typeface="+mn-ea"/>
                <a:sym typeface="+mn-lt"/>
              </a:rPr>
              <a:t>R</a:t>
            </a:r>
            <a:r>
              <a:rPr lang="en-US" altLang="zh-CN" sz="3200" kern="0" baseline="-25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endParaRPr lang="zh-CN" altLang="en-US" sz="2400" kern="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pic>
        <p:nvPicPr>
          <p:cNvPr id="6" name="Picture 32" descr="D:\Documents\Pictures\图片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077" y="4351606"/>
            <a:ext cx="8646112" cy="101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组合 89094"/>
          <p:cNvGrpSpPr>
            <a:grpSpLocks/>
          </p:cNvGrpSpPr>
          <p:nvPr/>
        </p:nvGrpSpPr>
        <p:grpSpPr bwMode="auto">
          <a:xfrm>
            <a:off x="2922550" y="4351829"/>
            <a:ext cx="2278380" cy="625781"/>
            <a:chOff x="3207" y="5453"/>
            <a:chExt cx="2691" cy="738"/>
          </a:xfrm>
        </p:grpSpPr>
        <p:sp>
          <p:nvSpPr>
            <p:cNvPr id="9" name="Text Box 16"/>
            <p:cNvSpPr txBox="1">
              <a:spLocks noChangeArrowheads="1"/>
            </p:cNvSpPr>
            <p:nvPr/>
          </p:nvSpPr>
          <p:spPr bwMode="auto">
            <a:xfrm>
              <a:off x="3207" y="5453"/>
              <a:ext cx="793" cy="5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defTabSz="1219170">
                <a:spcBef>
                  <a:spcPts val="1433"/>
                </a:spcBef>
                <a:spcAft>
                  <a:spcPts val="667"/>
                </a:spcAft>
              </a:pPr>
              <a:r>
                <a:rPr lang="en-US" altLang="zh-CN" sz="2667" b="1" i="1" kern="0" dirty="0">
                  <a:solidFill>
                    <a:srgbClr val="0000FF"/>
                  </a:solidFill>
                  <a:latin typeface="+mn-lt"/>
                  <a:ea typeface="+mn-ea"/>
                  <a:cs typeface="+mn-ea"/>
                  <a:sym typeface="+mn-lt"/>
                </a:rPr>
                <a:t>R</a:t>
              </a:r>
              <a:r>
                <a:rPr lang="en-US" altLang="zh-CN" sz="2667" b="1" kern="0" baseline="-25000" dirty="0">
                  <a:solidFill>
                    <a:srgbClr val="0000FF"/>
                  </a:solidFill>
                  <a:latin typeface="+mn-lt"/>
                  <a:ea typeface="+mn-ea"/>
                  <a:cs typeface="+mn-ea"/>
                  <a:sym typeface="+mn-lt"/>
                </a:rPr>
                <a:t>1</a:t>
              </a:r>
              <a:endParaRPr lang="zh-CN" altLang="zh-CN" sz="2667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0" name="Text Box 17"/>
            <p:cNvSpPr txBox="1">
              <a:spLocks noChangeArrowheads="1"/>
            </p:cNvSpPr>
            <p:nvPr/>
          </p:nvSpPr>
          <p:spPr bwMode="auto">
            <a:xfrm>
              <a:off x="4876" y="5598"/>
              <a:ext cx="1022" cy="5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defTabSz="1219170">
                <a:spcBef>
                  <a:spcPts val="1433"/>
                </a:spcBef>
                <a:spcAft>
                  <a:spcPts val="667"/>
                </a:spcAft>
              </a:pPr>
              <a:r>
                <a:rPr lang="en-US" altLang="zh-CN" sz="2667" b="1" i="1" kern="0" dirty="0">
                  <a:solidFill>
                    <a:srgbClr val="0000FF"/>
                  </a:solidFill>
                  <a:latin typeface="+mn-lt"/>
                  <a:ea typeface="+mn-ea"/>
                  <a:cs typeface="+mn-ea"/>
                  <a:sym typeface="+mn-lt"/>
                </a:rPr>
                <a:t>R</a:t>
              </a:r>
              <a:r>
                <a:rPr lang="en-US" altLang="zh-CN" sz="2667" b="1" kern="0" baseline="-25000" dirty="0">
                  <a:solidFill>
                    <a:srgbClr val="0000FF"/>
                  </a:solidFill>
                  <a:latin typeface="+mn-lt"/>
                  <a:ea typeface="+mn-ea"/>
                  <a:cs typeface="+mn-ea"/>
                  <a:sym typeface="+mn-lt"/>
                </a:rPr>
                <a:t>2</a:t>
              </a:r>
              <a:endParaRPr lang="zh-CN" altLang="zh-CN" sz="2667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11" name="文本框 63505"/>
          <p:cNvSpPr txBox="1">
            <a:spLocks noChangeArrowheads="1"/>
          </p:cNvSpPr>
          <p:nvPr/>
        </p:nvSpPr>
        <p:spPr bwMode="auto">
          <a:xfrm>
            <a:off x="8787264" y="4351827"/>
            <a:ext cx="575733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defTabSz="1219170">
              <a:spcBef>
                <a:spcPts val="1433"/>
              </a:spcBef>
              <a:spcAft>
                <a:spcPts val="667"/>
              </a:spcAft>
            </a:pPr>
            <a:r>
              <a:rPr lang="en-US" altLang="zh-CN" sz="2667" b="1" i="1" kern="0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R</a:t>
            </a:r>
            <a:endParaRPr lang="zh-CN" altLang="zh-CN" sz="2667" i="1" kern="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6634594" y="1514069"/>
            <a:ext cx="3663615" cy="1898429"/>
            <a:chOff x="4500563" y="214313"/>
            <a:chExt cx="4198937" cy="2286000"/>
          </a:xfrm>
        </p:grpSpPr>
        <p:cxnSp>
          <p:nvCxnSpPr>
            <p:cNvPr id="13" name="直接连接符 11"/>
            <p:cNvCxnSpPr>
              <a:cxnSpLocks noChangeShapeType="1"/>
              <a:stCxn id="16" idx="3"/>
              <a:endCxn id="17" idx="1"/>
            </p:cNvCxnSpPr>
            <p:nvPr/>
          </p:nvCxnSpPr>
          <p:spPr bwMode="auto">
            <a:xfrm>
              <a:off x="6364288" y="714375"/>
              <a:ext cx="779462" cy="15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直接连接符 16"/>
            <p:cNvCxnSpPr>
              <a:cxnSpLocks noChangeShapeType="1"/>
              <a:stCxn id="16" idx="1"/>
              <a:endCxn id="17" idx="1"/>
            </p:cNvCxnSpPr>
            <p:nvPr/>
          </p:nvCxnSpPr>
          <p:spPr bwMode="auto">
            <a:xfrm>
              <a:off x="7920038" y="715963"/>
              <a:ext cx="779462" cy="158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5" name="组合 14"/>
            <p:cNvGrpSpPr/>
            <p:nvPr/>
          </p:nvGrpSpPr>
          <p:grpSpPr>
            <a:xfrm>
              <a:off x="4500563" y="214313"/>
              <a:ext cx="4073525" cy="2286000"/>
              <a:chOff x="4500563" y="214313"/>
              <a:chExt cx="4073525" cy="2286000"/>
            </a:xfrm>
          </p:grpSpPr>
          <p:sp>
            <p:nvSpPr>
              <p:cNvPr id="16" name="Rectangle 4"/>
              <p:cNvSpPr>
                <a:spLocks noChangeArrowheads="1"/>
              </p:cNvSpPr>
              <p:nvPr/>
            </p:nvSpPr>
            <p:spPr bwMode="auto">
              <a:xfrm>
                <a:off x="5500688" y="642938"/>
                <a:ext cx="863600" cy="14287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1219170"/>
                <a:endParaRPr lang="zh-CN" altLang="en-US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7" name="Rectangle 5"/>
              <p:cNvSpPr>
                <a:spLocks noChangeArrowheads="1"/>
              </p:cNvSpPr>
              <p:nvPr/>
            </p:nvSpPr>
            <p:spPr bwMode="auto">
              <a:xfrm>
                <a:off x="7143750" y="642938"/>
                <a:ext cx="792163" cy="14287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1219170"/>
                <a:endParaRPr lang="zh-CN" altLang="en-US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18" name="组合 17"/>
              <p:cNvGrpSpPr/>
              <p:nvPr/>
            </p:nvGrpSpPr>
            <p:grpSpPr>
              <a:xfrm>
                <a:off x="4500563" y="214313"/>
                <a:ext cx="4073525" cy="2286000"/>
                <a:chOff x="4500563" y="214313"/>
                <a:chExt cx="4073525" cy="2286000"/>
              </a:xfrm>
            </p:grpSpPr>
            <p:sp>
              <p:nvSpPr>
                <p:cNvPr id="19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5715000" y="928688"/>
                  <a:ext cx="585788" cy="4447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defTabSz="1219170"/>
                  <a:r>
                    <a:rPr lang="en-US" altLang="zh-CN" kern="0" dirty="0">
                      <a:solidFill>
                        <a:sysClr val="windowText" lastClr="000000"/>
                      </a:solidFill>
                      <a:cs typeface="+mn-ea"/>
                      <a:sym typeface="+mn-lt"/>
                    </a:rPr>
                    <a:t>R</a:t>
                  </a:r>
                  <a:r>
                    <a:rPr lang="en-US" altLang="zh-CN" kern="0" baseline="-25000" dirty="0">
                      <a:solidFill>
                        <a:sysClr val="windowText" lastClr="000000"/>
                      </a:solidFill>
                      <a:cs typeface="+mn-ea"/>
                      <a:sym typeface="+mn-lt"/>
                    </a:rPr>
                    <a:t>1</a:t>
                  </a:r>
                </a:p>
              </p:txBody>
            </p:sp>
            <p:sp>
              <p:nvSpPr>
                <p:cNvPr id="20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7358063" y="857249"/>
                  <a:ext cx="500095" cy="4447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defTabSz="1219170"/>
                  <a:r>
                    <a:rPr lang="en-US" altLang="zh-CN" kern="0" dirty="0">
                      <a:solidFill>
                        <a:sysClr val="windowText" lastClr="000000"/>
                      </a:solidFill>
                      <a:cs typeface="+mn-ea"/>
                      <a:sym typeface="+mn-lt"/>
                    </a:rPr>
                    <a:t>R</a:t>
                  </a:r>
                  <a:r>
                    <a:rPr lang="en-US" altLang="zh-CN" kern="0" baseline="-25000" dirty="0">
                      <a:solidFill>
                        <a:sysClr val="windowText" lastClr="000000"/>
                      </a:solidFill>
                      <a:cs typeface="+mn-ea"/>
                      <a:sym typeface="+mn-lt"/>
                    </a:rPr>
                    <a:t>2</a:t>
                  </a:r>
                </a:p>
              </p:txBody>
            </p:sp>
            <p:cxnSp>
              <p:nvCxnSpPr>
                <p:cNvPr id="21" name="直接连接符 13"/>
                <p:cNvCxnSpPr>
                  <a:cxnSpLocks noChangeShapeType="1"/>
                  <a:stCxn id="16" idx="1"/>
                  <a:endCxn id="17" idx="1"/>
                </p:cNvCxnSpPr>
                <p:nvPr/>
              </p:nvCxnSpPr>
              <p:spPr bwMode="auto">
                <a:xfrm rot="10800000">
                  <a:off x="4500563" y="714375"/>
                  <a:ext cx="1000125" cy="1588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2" name="直接连接符 18"/>
                <p:cNvCxnSpPr>
                  <a:cxnSpLocks noChangeShapeType="1"/>
                  <a:stCxn id="17" idx="3"/>
                  <a:endCxn id="17" idx="1"/>
                </p:cNvCxnSpPr>
                <p:nvPr/>
              </p:nvCxnSpPr>
              <p:spPr bwMode="auto">
                <a:xfrm rot="5400000">
                  <a:off x="4786313" y="1211263"/>
                  <a:ext cx="1000125" cy="317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3" name="直接连接符 20"/>
                <p:cNvCxnSpPr>
                  <a:cxnSpLocks noChangeShapeType="1"/>
                  <a:stCxn id="17" idx="3"/>
                  <a:endCxn id="17" idx="1"/>
                </p:cNvCxnSpPr>
                <p:nvPr/>
              </p:nvCxnSpPr>
              <p:spPr bwMode="auto">
                <a:xfrm rot="5400000">
                  <a:off x="6037262" y="1249363"/>
                  <a:ext cx="1071563" cy="15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4" name="直接连接符 22"/>
                <p:cNvCxnSpPr>
                  <a:cxnSpLocks noChangeShapeType="1"/>
                  <a:stCxn id="17" idx="3"/>
                  <a:endCxn id="17" idx="1"/>
                </p:cNvCxnSpPr>
                <p:nvPr/>
              </p:nvCxnSpPr>
              <p:spPr bwMode="auto">
                <a:xfrm rot="5400000">
                  <a:off x="6500813" y="1211263"/>
                  <a:ext cx="1000125" cy="317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5" name="直接连接符 24"/>
                <p:cNvCxnSpPr>
                  <a:cxnSpLocks noChangeShapeType="1"/>
                  <a:stCxn id="17" idx="3"/>
                  <a:endCxn id="17" idx="1"/>
                </p:cNvCxnSpPr>
                <p:nvPr/>
              </p:nvCxnSpPr>
              <p:spPr bwMode="auto">
                <a:xfrm rot="5400000">
                  <a:off x="7823200" y="1177925"/>
                  <a:ext cx="928688" cy="158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6" name="直接箭头连接符 26"/>
                <p:cNvCxnSpPr>
                  <a:cxnSpLocks noChangeShapeType="1"/>
                  <a:stCxn id="17" idx="3"/>
                  <a:endCxn id="17" idx="1"/>
                </p:cNvCxnSpPr>
                <p:nvPr/>
              </p:nvCxnSpPr>
              <p:spPr bwMode="auto">
                <a:xfrm>
                  <a:off x="5286375" y="1428750"/>
                  <a:ext cx="357188" cy="1588"/>
                </a:xfrm>
                <a:prstGeom prst="straightConnector1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7" name="直接箭头连接符 28"/>
                <p:cNvCxnSpPr>
                  <a:cxnSpLocks noChangeShapeType="1"/>
                  <a:stCxn id="17" idx="3"/>
                  <a:endCxn id="17" idx="1"/>
                </p:cNvCxnSpPr>
                <p:nvPr/>
              </p:nvCxnSpPr>
              <p:spPr bwMode="auto">
                <a:xfrm rot="10800000">
                  <a:off x="6143625" y="1428750"/>
                  <a:ext cx="428625" cy="1588"/>
                </a:xfrm>
                <a:prstGeom prst="straightConnector1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8" name="直接箭头连接符 30"/>
                <p:cNvCxnSpPr>
                  <a:cxnSpLocks noChangeShapeType="1"/>
                  <a:stCxn id="17" idx="3"/>
                  <a:endCxn id="17" idx="1"/>
                </p:cNvCxnSpPr>
                <p:nvPr/>
              </p:nvCxnSpPr>
              <p:spPr bwMode="auto">
                <a:xfrm>
                  <a:off x="7000875" y="1357313"/>
                  <a:ext cx="500063" cy="1587"/>
                </a:xfrm>
                <a:prstGeom prst="straightConnector1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9" name="直接箭头连接符 32"/>
                <p:cNvCxnSpPr>
                  <a:cxnSpLocks noChangeShapeType="1"/>
                  <a:stCxn id="17" idx="3"/>
                  <a:endCxn id="17" idx="1"/>
                </p:cNvCxnSpPr>
                <p:nvPr/>
              </p:nvCxnSpPr>
              <p:spPr bwMode="auto">
                <a:xfrm rot="10800000">
                  <a:off x="7929563" y="1357313"/>
                  <a:ext cx="357187" cy="1587"/>
                </a:xfrm>
                <a:prstGeom prst="straightConnector1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30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5715000" y="1285875"/>
                  <a:ext cx="524669" cy="4447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defTabSz="1219170"/>
                  <a:r>
                    <a:rPr lang="en-US" altLang="zh-CN" kern="0" dirty="0">
                      <a:solidFill>
                        <a:sysClr val="windowText" lastClr="000000"/>
                      </a:solidFill>
                      <a:cs typeface="+mn-ea"/>
                      <a:sym typeface="+mn-lt"/>
                    </a:rPr>
                    <a:t>U</a:t>
                  </a:r>
                  <a:r>
                    <a:rPr lang="en-US" altLang="zh-CN" kern="0" baseline="-25000" dirty="0">
                      <a:solidFill>
                        <a:sysClr val="windowText" lastClr="000000"/>
                      </a:solidFill>
                      <a:cs typeface="+mn-ea"/>
                      <a:sym typeface="+mn-lt"/>
                    </a:rPr>
                    <a:t>1</a:t>
                  </a:r>
                </a:p>
              </p:txBody>
            </p:sp>
            <p:sp>
              <p:nvSpPr>
                <p:cNvPr id="31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7500938" y="1214438"/>
                  <a:ext cx="500095" cy="4447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defTabSz="1219170"/>
                  <a:r>
                    <a:rPr lang="en-US" altLang="zh-CN" kern="0" dirty="0">
                      <a:solidFill>
                        <a:sysClr val="windowText" lastClr="000000"/>
                      </a:solidFill>
                      <a:cs typeface="+mn-ea"/>
                      <a:sym typeface="+mn-lt"/>
                    </a:rPr>
                    <a:t>U</a:t>
                  </a:r>
                  <a:r>
                    <a:rPr lang="en-US" altLang="zh-CN" kern="0" baseline="-25000" dirty="0">
                      <a:solidFill>
                        <a:sysClr val="windowText" lastClr="000000"/>
                      </a:solidFill>
                      <a:cs typeface="+mn-ea"/>
                      <a:sym typeface="+mn-lt"/>
                    </a:rPr>
                    <a:t>2</a:t>
                  </a:r>
                </a:p>
              </p:txBody>
            </p:sp>
            <p:sp>
              <p:nvSpPr>
                <p:cNvPr id="32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5643563" y="214313"/>
                  <a:ext cx="407987" cy="4447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defTabSz="1219170"/>
                  <a:r>
                    <a:rPr lang="en-US" altLang="zh-CN" kern="0">
                      <a:solidFill>
                        <a:sysClr val="windowText" lastClr="000000"/>
                      </a:solidFill>
                      <a:cs typeface="+mn-ea"/>
                      <a:sym typeface="+mn-lt"/>
                    </a:rPr>
                    <a:t>I</a:t>
                  </a:r>
                  <a:r>
                    <a:rPr lang="en-US" altLang="zh-CN" kern="0" baseline="-25000">
                      <a:solidFill>
                        <a:sysClr val="windowText" lastClr="000000"/>
                      </a:solidFill>
                      <a:cs typeface="+mn-ea"/>
                      <a:sym typeface="+mn-lt"/>
                    </a:rPr>
                    <a:t>1</a:t>
                  </a:r>
                </a:p>
              </p:txBody>
            </p:sp>
            <p:sp>
              <p:nvSpPr>
                <p:cNvPr id="33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7358063" y="214313"/>
                  <a:ext cx="382512" cy="4447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defTabSz="1219170"/>
                  <a:r>
                    <a:rPr lang="en-US" altLang="zh-CN" kern="0">
                      <a:solidFill>
                        <a:sysClr val="windowText" lastClr="000000"/>
                      </a:solidFill>
                      <a:cs typeface="+mn-ea"/>
                      <a:sym typeface="+mn-lt"/>
                    </a:rPr>
                    <a:t>I</a:t>
                  </a:r>
                  <a:r>
                    <a:rPr lang="en-US" altLang="zh-CN" kern="0" baseline="-25000">
                      <a:solidFill>
                        <a:sysClr val="windowText" lastClr="000000"/>
                      </a:solidFill>
                      <a:cs typeface="+mn-ea"/>
                      <a:sym typeface="+mn-lt"/>
                    </a:rPr>
                    <a:t>2</a:t>
                  </a:r>
                </a:p>
              </p:txBody>
            </p:sp>
            <p:cxnSp>
              <p:nvCxnSpPr>
                <p:cNvPr id="34" name="直接连接符 38"/>
                <p:cNvCxnSpPr>
                  <a:cxnSpLocks noChangeShapeType="1"/>
                  <a:stCxn id="17" idx="3"/>
                  <a:endCxn id="17" idx="1"/>
                </p:cNvCxnSpPr>
                <p:nvPr/>
              </p:nvCxnSpPr>
              <p:spPr bwMode="auto">
                <a:xfrm rot="5400000">
                  <a:off x="3929063" y="1570038"/>
                  <a:ext cx="17145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5" name="直接连接符 40"/>
                <p:cNvCxnSpPr>
                  <a:cxnSpLocks noChangeShapeType="1"/>
                  <a:stCxn id="17" idx="3"/>
                  <a:endCxn id="17" idx="1"/>
                </p:cNvCxnSpPr>
                <p:nvPr/>
              </p:nvCxnSpPr>
              <p:spPr bwMode="auto">
                <a:xfrm rot="5400000">
                  <a:off x="7680325" y="1606550"/>
                  <a:ext cx="1785938" cy="158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6" name="直接箭头连接符 44"/>
                <p:cNvCxnSpPr>
                  <a:cxnSpLocks noChangeShapeType="1"/>
                  <a:endCxn id="17" idx="1"/>
                </p:cNvCxnSpPr>
                <p:nvPr/>
              </p:nvCxnSpPr>
              <p:spPr bwMode="auto">
                <a:xfrm rot="10800000">
                  <a:off x="6786563" y="2071688"/>
                  <a:ext cx="1785937" cy="1587"/>
                </a:xfrm>
                <a:prstGeom prst="straightConnector1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37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6300787" y="1917700"/>
                  <a:ext cx="461433" cy="4447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defTabSz="1219170"/>
                  <a:r>
                    <a:rPr lang="en-US" altLang="zh-CN" kern="0" dirty="0">
                      <a:solidFill>
                        <a:sysClr val="windowText" lastClr="000000"/>
                      </a:solidFill>
                      <a:cs typeface="+mn-ea"/>
                      <a:sym typeface="+mn-lt"/>
                    </a:rPr>
                    <a:t>U</a:t>
                  </a:r>
                  <a:endParaRPr lang="en-US" altLang="zh-CN" kern="0" baseline="-25000" dirty="0">
                    <a:solidFill>
                      <a:sysClr val="windowText" lastClr="000000"/>
                    </a:solidFill>
                    <a:cs typeface="+mn-ea"/>
                    <a:sym typeface="+mn-lt"/>
                  </a:endParaRPr>
                </a:p>
              </p:txBody>
            </p:sp>
            <p:cxnSp>
              <p:nvCxnSpPr>
                <p:cNvPr id="40" name="直接箭头连接符 44"/>
                <p:cNvCxnSpPr>
                  <a:cxnSpLocks noChangeShapeType="1"/>
                  <a:endCxn id="17" idx="1"/>
                </p:cNvCxnSpPr>
                <p:nvPr/>
              </p:nvCxnSpPr>
              <p:spPr bwMode="auto">
                <a:xfrm flipV="1">
                  <a:off x="4787900" y="2060575"/>
                  <a:ext cx="1444625" cy="1588"/>
                </a:xfrm>
                <a:prstGeom prst="straightConnector1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</p:grpSp>
      <p:sp>
        <p:nvSpPr>
          <p:cNvPr id="41" name="矩形 40"/>
          <p:cNvSpPr/>
          <p:nvPr/>
        </p:nvSpPr>
        <p:spPr>
          <a:xfrm>
            <a:off x="775002" y="5500975"/>
            <a:ext cx="10775395" cy="504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>
              <a:lnSpc>
                <a:spcPct val="150000"/>
              </a:lnSpc>
              <a:defRPr/>
            </a:pPr>
            <a:r>
              <a:rPr lang="zh-CN" altLang="en-US" sz="2000" kern="0" dirty="0">
                <a:solidFill>
                  <a:sysClr val="windowText" lastClr="000000"/>
                </a:solidFill>
                <a:cs typeface="+mn-ea"/>
                <a:sym typeface="+mn-lt"/>
              </a:rPr>
              <a:t>电阻串联相当于增大了导体的长度，所以串联电路的总电阻比任何一个分电阻都要大．</a:t>
            </a: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AC8D64D6-CABA-4058-947D-6DFBF9733E5E}"/>
              </a:ext>
            </a:extLst>
          </p:cNvPr>
          <p:cNvSpPr txBox="1"/>
          <p:nvPr/>
        </p:nvSpPr>
        <p:spPr>
          <a:xfrm>
            <a:off x="1181101" y="448128"/>
            <a:ext cx="53463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一、串联电路中欧姆定律的应用</a:t>
            </a:r>
          </a:p>
        </p:txBody>
      </p:sp>
    </p:spTree>
    <p:extLst>
      <p:ext uri="{BB962C8B-B14F-4D97-AF65-F5344CB8AC3E}">
        <p14:creationId xmlns:p14="http://schemas.microsoft.com/office/powerpoint/2010/main" val="306430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  <p:bldP spid="4" grpId="0"/>
      <p:bldP spid="5" grpId="0"/>
      <p:bldP spid="11" grpId="0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28"/>
          <p:cNvSpPr txBox="1"/>
          <p:nvPr/>
        </p:nvSpPr>
        <p:spPr>
          <a:xfrm>
            <a:off x="824972" y="1236863"/>
            <a:ext cx="2460503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defTabSz="1219170"/>
            <a:r>
              <a:rPr lang="en-US" altLang="zh-CN" kern="0" noProof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3.</a:t>
            </a:r>
            <a:r>
              <a:rPr lang="zh-CN" altLang="en-US" kern="0" noProof="1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串联分压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00618" y="1923395"/>
            <a:ext cx="11184467" cy="588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defTabSz="1219170">
              <a:lnSpc>
                <a:spcPct val="150000"/>
              </a:lnSpc>
            </a:pPr>
            <a:r>
              <a:rPr lang="zh-CN" altLang="zh-CN" sz="24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串联电路中，电阻阻值之比等于电阻两端电压之比</a:t>
            </a:r>
            <a:endParaRPr lang="zh-CN" altLang="zh-CN" sz="2400" kern="0" baseline="-2500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4869786"/>
              </p:ext>
            </p:extLst>
          </p:nvPr>
        </p:nvGraphicFramePr>
        <p:xfrm>
          <a:off x="1261837" y="3680986"/>
          <a:ext cx="4597096" cy="9398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2361175" imgH="482391" progId="Equation.DSMT4">
                  <p:embed/>
                </p:oleObj>
              </mc:Choice>
              <mc:Fallback>
                <p:oleObj r:id="rId2" imgW="2361175" imgH="482391" progId="Equation.DSMT4">
                  <p:embed/>
                  <p:pic>
                    <p:nvPicPr>
                      <p:cNvPr id="4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1837" y="3680986"/>
                        <a:ext cx="4597096" cy="9398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700618" y="2667253"/>
            <a:ext cx="5501217" cy="586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170">
              <a:lnSpc>
                <a:spcPct val="150000"/>
              </a:lnSpc>
            </a:pPr>
            <a:r>
              <a:rPr lang="zh-CN" altLang="en-US" sz="2400" kern="0" dirty="0">
                <a:solidFill>
                  <a:srgbClr val="FF0000"/>
                </a:solidFill>
                <a:cs typeface="+mn-ea"/>
                <a:sym typeface="+mn-lt"/>
              </a:rPr>
              <a:t>串联电路电流一定，</a:t>
            </a:r>
            <a:r>
              <a:rPr lang="en-US" altLang="zh-CN" sz="2400" i="1" kern="0" dirty="0">
                <a:solidFill>
                  <a:srgbClr val="FF0000"/>
                </a:solidFill>
                <a:cs typeface="+mn-ea"/>
                <a:sym typeface="+mn-lt"/>
              </a:rPr>
              <a:t>I</a:t>
            </a:r>
            <a:r>
              <a:rPr lang="en-US" altLang="zh-CN" sz="2400" kern="0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  <a:r>
              <a:rPr lang="en-US" altLang="zh-CN" sz="2400" i="1" kern="0" dirty="0">
                <a:solidFill>
                  <a:srgbClr val="FF0000"/>
                </a:solidFill>
                <a:cs typeface="+mn-ea"/>
                <a:sym typeface="+mn-lt"/>
              </a:rPr>
              <a:t>I</a:t>
            </a:r>
            <a:r>
              <a:rPr lang="en-US" altLang="zh-CN" sz="2400" kern="0" baseline="-2500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r>
              <a:rPr lang="en-US" altLang="zh-CN" sz="2400" kern="0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  <a:r>
              <a:rPr lang="en-US" altLang="zh-CN" sz="2400" i="1" kern="0" dirty="0">
                <a:solidFill>
                  <a:srgbClr val="FF0000"/>
                </a:solidFill>
                <a:cs typeface="+mn-ea"/>
                <a:sym typeface="+mn-lt"/>
              </a:rPr>
              <a:t>I</a:t>
            </a:r>
            <a:r>
              <a:rPr lang="en-US" altLang="zh-CN" sz="2400" kern="0" baseline="-25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endParaRPr lang="zh-CN" altLang="zh-CN" sz="2400" kern="0" baseline="-250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pic>
        <p:nvPicPr>
          <p:cNvPr id="6" name="Picture 23" descr="HH4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1614" y="2993163"/>
            <a:ext cx="3638549" cy="2493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700618" y="5140084"/>
            <a:ext cx="5895621" cy="586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defTabSz="1219170" eaLnBrk="0" hangingPunct="0">
              <a:lnSpc>
                <a:spcPct val="15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串联分压，电阻大的分压大。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3C7567D2-DA78-4EBD-AC86-56B93D57141C}"/>
              </a:ext>
            </a:extLst>
          </p:cNvPr>
          <p:cNvSpPr txBox="1"/>
          <p:nvPr/>
        </p:nvSpPr>
        <p:spPr>
          <a:xfrm>
            <a:off x="1181101" y="448128"/>
            <a:ext cx="53463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一、串联电路中欧姆定律的应用</a:t>
            </a:r>
          </a:p>
        </p:txBody>
      </p:sp>
    </p:spTree>
    <p:extLst>
      <p:ext uri="{BB962C8B-B14F-4D97-AF65-F5344CB8AC3E}">
        <p14:creationId xmlns:p14="http://schemas.microsoft.com/office/powerpoint/2010/main" val="3629024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0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3152" y="3519277"/>
            <a:ext cx="31496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5098" y="1324831"/>
            <a:ext cx="9489723" cy="3356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19170">
              <a:lnSpc>
                <a:spcPct val="150000"/>
              </a:lnSpc>
              <a:defRPr/>
            </a:pPr>
            <a:r>
              <a:rPr lang="zh-CN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如图所示，电阻</a:t>
            </a: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 </a:t>
            </a:r>
            <a:r>
              <a:rPr lang="en-US" altLang="zh-CN" sz="2400" i="1" kern="0" dirty="0">
                <a:solidFill>
                  <a:sysClr val="windowText" lastClr="000000"/>
                </a:solidFill>
                <a:cs typeface="+mn-ea"/>
                <a:sym typeface="+mn-lt"/>
              </a:rPr>
              <a:t>R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cs typeface="+mn-ea"/>
                <a:sym typeface="+mn-lt"/>
              </a:rPr>
              <a:t>1 </a:t>
            </a:r>
            <a:r>
              <a:rPr lang="zh-CN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为10</a:t>
            </a: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 Ω</a:t>
            </a:r>
            <a:r>
              <a:rPr lang="zh-CN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， 电源两端电压为 </a:t>
            </a: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6V。 </a:t>
            </a:r>
            <a:r>
              <a:rPr lang="zh-CN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开关</a:t>
            </a: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S </a:t>
            </a:r>
            <a:r>
              <a:rPr lang="zh-CN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闭合后，求: </a:t>
            </a:r>
            <a:endParaRPr lang="en-US" altLang="zh-CN" sz="2400" kern="0" dirty="0">
              <a:solidFill>
                <a:sysClr val="windowText" lastClr="000000"/>
              </a:solidFill>
              <a:cs typeface="+mn-ea"/>
              <a:sym typeface="+mn-lt"/>
            </a:endParaRPr>
          </a:p>
          <a:p>
            <a:pPr defTabSz="1219170">
              <a:lnSpc>
                <a:spcPct val="150000"/>
              </a:lnSpc>
              <a:defRPr/>
            </a:pP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(1)</a:t>
            </a:r>
            <a:r>
              <a:rPr lang="zh-CN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当滑动变阻器</a:t>
            </a:r>
            <a:r>
              <a:rPr lang="en-US" altLang="zh-CN" sz="2400" i="1" kern="0" dirty="0">
                <a:solidFill>
                  <a:sysClr val="windowText" lastClr="000000"/>
                </a:solidFill>
                <a:cs typeface="+mn-ea"/>
                <a:sym typeface="+mn-lt"/>
              </a:rPr>
              <a:t>R</a:t>
            </a:r>
            <a:r>
              <a:rPr lang="zh-CN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接入电路的电阻</a:t>
            </a: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 </a:t>
            </a:r>
            <a:r>
              <a:rPr lang="en-US" altLang="zh-CN" sz="2400" i="1" kern="0" dirty="0">
                <a:solidFill>
                  <a:sysClr val="windowText" lastClr="000000"/>
                </a:solidFill>
                <a:cs typeface="+mn-ea"/>
                <a:sym typeface="+mn-lt"/>
              </a:rPr>
              <a:t>R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cs typeface="+mn-ea"/>
                <a:sym typeface="+mn-lt"/>
              </a:rPr>
              <a:t>2 </a:t>
            </a:r>
            <a:r>
              <a:rPr lang="zh-CN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为</a:t>
            </a: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5</a:t>
            </a:r>
            <a:r>
              <a:rPr lang="zh-CN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0</a:t>
            </a: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 Ω</a:t>
            </a:r>
            <a:r>
              <a:rPr lang="zh-CN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时， </a:t>
            </a:r>
            <a:endParaRPr lang="en-US" altLang="zh-CN" sz="2400" kern="0" dirty="0">
              <a:solidFill>
                <a:sysClr val="windowText" lastClr="000000"/>
              </a:solidFill>
              <a:cs typeface="+mn-ea"/>
              <a:sym typeface="+mn-lt"/>
            </a:endParaRPr>
          </a:p>
          <a:p>
            <a:pPr marL="609585" indent="-609585" defTabSz="1219170">
              <a:lnSpc>
                <a:spcPct val="150000"/>
              </a:lnSpc>
              <a:defRPr/>
            </a:pP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      </a:t>
            </a:r>
            <a:r>
              <a:rPr lang="zh-CN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通过电阻</a:t>
            </a: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 </a:t>
            </a:r>
            <a:r>
              <a:rPr lang="en-US" altLang="zh-CN" sz="2400" i="1" kern="0" dirty="0">
                <a:solidFill>
                  <a:sysClr val="windowText" lastClr="000000"/>
                </a:solidFill>
                <a:cs typeface="+mn-ea"/>
                <a:sym typeface="+mn-lt"/>
              </a:rPr>
              <a:t>R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cs typeface="+mn-ea"/>
                <a:sym typeface="+mn-lt"/>
              </a:rPr>
              <a:t>1 </a:t>
            </a:r>
            <a:r>
              <a:rPr lang="zh-CN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电流</a:t>
            </a:r>
            <a:r>
              <a:rPr lang="en-US" altLang="zh-CN" sz="2400" i="1" kern="0" dirty="0">
                <a:solidFill>
                  <a:sysClr val="windowText" lastClr="000000"/>
                </a:solidFill>
                <a:cs typeface="+mn-ea"/>
                <a:sym typeface="+mn-lt"/>
              </a:rPr>
              <a:t>I</a:t>
            </a:r>
            <a:r>
              <a:rPr lang="zh-CN" altLang="en-US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；</a:t>
            </a:r>
            <a:endParaRPr lang="en-US" altLang="zh-CN" sz="2400" kern="0" dirty="0">
              <a:solidFill>
                <a:sysClr val="windowText" lastClr="000000"/>
              </a:solidFill>
              <a:cs typeface="+mn-ea"/>
              <a:sym typeface="+mn-lt"/>
            </a:endParaRPr>
          </a:p>
          <a:p>
            <a:pPr defTabSz="1219170">
              <a:lnSpc>
                <a:spcPct val="150000"/>
              </a:lnSpc>
              <a:defRPr/>
            </a:pP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(2) </a:t>
            </a:r>
            <a:r>
              <a:rPr lang="zh-CN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当滑动变阻器接入电路的电阻</a:t>
            </a: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 </a:t>
            </a:r>
            <a:r>
              <a:rPr lang="en-US" altLang="zh-CN" sz="2400" i="1" kern="0" dirty="0">
                <a:solidFill>
                  <a:sysClr val="windowText" lastClr="000000"/>
                </a:solidFill>
                <a:cs typeface="+mn-ea"/>
                <a:sym typeface="+mn-lt"/>
              </a:rPr>
              <a:t>R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cs typeface="+mn-ea"/>
                <a:sym typeface="+mn-lt"/>
              </a:rPr>
              <a:t>3 </a:t>
            </a:r>
            <a:r>
              <a:rPr lang="zh-CN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为20 </a:t>
            </a: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Ω</a:t>
            </a:r>
            <a:r>
              <a:rPr lang="zh-CN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时，</a:t>
            </a:r>
            <a:endParaRPr lang="en-US" altLang="zh-CN" sz="2400" kern="0" dirty="0">
              <a:solidFill>
                <a:sysClr val="windowText" lastClr="000000"/>
              </a:solidFill>
              <a:cs typeface="+mn-ea"/>
              <a:sym typeface="+mn-lt"/>
            </a:endParaRPr>
          </a:p>
          <a:p>
            <a:pPr defTabSz="1219170">
              <a:lnSpc>
                <a:spcPct val="150000"/>
              </a:lnSpc>
              <a:defRPr/>
            </a:pPr>
            <a:r>
              <a:rPr lang="en-US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      </a:t>
            </a:r>
            <a:r>
              <a:rPr lang="zh-CN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通过电阻 </a:t>
            </a:r>
            <a:r>
              <a:rPr lang="en-US" altLang="zh-CN" sz="2400" i="1" kern="0" dirty="0">
                <a:solidFill>
                  <a:sysClr val="windowText" lastClr="000000"/>
                </a:solidFill>
                <a:cs typeface="+mn-ea"/>
                <a:sym typeface="+mn-lt"/>
              </a:rPr>
              <a:t>R</a:t>
            </a:r>
            <a:r>
              <a:rPr lang="en-US" altLang="zh-CN" sz="2400" kern="0" baseline="-25000" dirty="0">
                <a:solidFill>
                  <a:sysClr val="windowText" lastClr="000000"/>
                </a:solidFill>
                <a:cs typeface="+mn-ea"/>
                <a:sym typeface="+mn-lt"/>
              </a:rPr>
              <a:t>1</a:t>
            </a:r>
            <a:r>
              <a:rPr lang="zh-CN" altLang="zh-CN" sz="2400" kern="0" dirty="0">
                <a:solidFill>
                  <a:sysClr val="windowText" lastClr="000000"/>
                </a:solidFill>
                <a:cs typeface="+mn-ea"/>
                <a:sym typeface="+mn-lt"/>
              </a:rPr>
              <a:t> 的电流。</a:t>
            </a:r>
            <a:endParaRPr lang="zh-CN" altLang="en-US" sz="2400" kern="0" dirty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72E6E378-DE01-4546-946D-272C52DACAC1}"/>
              </a:ext>
            </a:extLst>
          </p:cNvPr>
          <p:cNvSpPr txBox="1"/>
          <p:nvPr/>
        </p:nvSpPr>
        <p:spPr>
          <a:xfrm>
            <a:off x="1181101" y="448128"/>
            <a:ext cx="7537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cs typeface="+mn-ea"/>
                <a:sym typeface="+mn-lt"/>
              </a:rPr>
              <a:t>例</a:t>
            </a:r>
            <a:r>
              <a:rPr lang="en-US" altLang="zh-CN" sz="2800" b="1" dirty="0">
                <a:cs typeface="+mn-ea"/>
                <a:sym typeface="+mn-lt"/>
              </a:rPr>
              <a:t>1</a:t>
            </a:r>
            <a:endParaRPr lang="zh-CN" altLang="en-US" sz="2800" b="1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0083103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红橙色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pvkx5sv4">
      <a:majorFont>
        <a:latin typeface="Arial" panose="020F0302020204030204"/>
        <a:ea typeface="思源黑体 CN Regular"/>
        <a:cs typeface=""/>
      </a:majorFont>
      <a:minorFont>
        <a:latin typeface="Arial" panose="020F0502020204030204"/>
        <a:ea typeface="思源黑体 CN Regular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1585</Words>
  <Application>Microsoft Office PowerPoint</Application>
  <PresentationFormat>宽屏</PresentationFormat>
  <Paragraphs>196</Paragraphs>
  <Slides>20</Slides>
  <Notes>7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20</vt:i4>
      </vt:variant>
    </vt:vector>
  </HeadingPairs>
  <TitlesOfParts>
    <vt:vector size="27" baseType="lpstr">
      <vt:lpstr>FandolFang R</vt:lpstr>
      <vt:lpstr>思源黑体 CN Light</vt:lpstr>
      <vt:lpstr>Arial</vt:lpstr>
      <vt:lpstr>办公资源网：www.bangongziyuan.com</vt:lpstr>
      <vt:lpstr>Equation</vt:lpstr>
      <vt:lpstr>Equation.DSMT4</vt:lpstr>
      <vt:lpstr>MathType 6.0 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天 下</cp:lastModifiedBy>
  <cp:revision>2</cp:revision>
  <dcterms:created xsi:type="dcterms:W3CDTF">2020-05-16T15:09:13Z</dcterms:created>
  <dcterms:modified xsi:type="dcterms:W3CDTF">2021-01-09T09:56:14Z</dcterms:modified>
</cp:coreProperties>
</file>