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268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DAA1"/>
    <a:srgbClr val="00E8AE"/>
    <a:srgbClr val="9F5FCF"/>
    <a:srgbClr val="003F84"/>
    <a:srgbClr val="00AC7F"/>
    <a:srgbClr val="D69670"/>
    <a:srgbClr val="FCE6D8"/>
    <a:srgbClr val="FFEBBF"/>
    <a:srgbClr val="FD9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1045" autoAdjust="0"/>
  </p:normalViewPr>
  <p:slideViewPr>
    <p:cSldViewPr snapToGrid="0">
      <p:cViewPr varScale="1">
        <p:scale>
          <a:sx n="93" d="100"/>
          <a:sy n="93" d="100"/>
        </p:scale>
        <p:origin x="1200" y="84"/>
      </p:cViewPr>
      <p:guideLst>
        <p:guide pos="416"/>
        <p:guide pos="7256"/>
        <p:guide orient="horz" pos="648"/>
        <p:guide orient="horz" pos="712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E9878A-C927-443D-9DFB-21A123085B2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09DB316-0031-4C2A-B356-AB80682FF8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652713" y="560388"/>
            <a:ext cx="4356100" cy="24495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548640" y="381000"/>
            <a:ext cx="853440" cy="487680"/>
            <a:chOff x="548640" y="381000"/>
            <a:chExt cx="1173480" cy="670560"/>
          </a:xfrm>
        </p:grpSpPr>
        <p:sp>
          <p:nvSpPr>
            <p:cNvPr id="8" name="燕尾形 7"/>
            <p:cNvSpPr/>
            <p:nvPr userDrawn="1"/>
          </p:nvSpPr>
          <p:spPr>
            <a:xfrm>
              <a:off x="548640" y="381000"/>
              <a:ext cx="670560" cy="67056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 userDrawn="1"/>
          </p:nvSpPr>
          <p:spPr>
            <a:xfrm>
              <a:off x="1051560" y="381000"/>
              <a:ext cx="670560" cy="67056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441065" y="1819275"/>
            <a:ext cx="8416925" cy="2939415"/>
            <a:chOff x="5663805" y="2871379"/>
            <a:chExt cx="6079313" cy="2026247"/>
          </a:xfrm>
        </p:grpSpPr>
        <p:grpSp>
          <p:nvGrpSpPr>
            <p:cNvPr id="15" name="组合 14"/>
            <p:cNvGrpSpPr/>
            <p:nvPr/>
          </p:nvGrpSpPr>
          <p:grpSpPr>
            <a:xfrm>
              <a:off x="5663805" y="3468854"/>
              <a:ext cx="6079313" cy="1428772"/>
              <a:chOff x="-5198332" y="2247919"/>
              <a:chExt cx="6079313" cy="1428772"/>
            </a:xfrm>
          </p:grpSpPr>
          <p:sp>
            <p:nvSpPr>
              <p:cNvPr id="17" name="矩形: 圆角 21"/>
              <p:cNvSpPr/>
              <p:nvPr/>
            </p:nvSpPr>
            <p:spPr>
              <a:xfrm>
                <a:off x="-5071381" y="3321968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-5198332" y="2247919"/>
                <a:ext cx="6079313" cy="878049"/>
                <a:chOff x="-5198332" y="2247919"/>
                <a:chExt cx="6079313" cy="878049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-5071381" y="2808615"/>
                  <a:ext cx="5806003" cy="317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-5071381" y="2761270"/>
                  <a:ext cx="5806003" cy="4734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1" name="文本占位符 19"/>
                <p:cNvSpPr txBox="1"/>
                <p:nvPr/>
              </p:nvSpPr>
              <p:spPr>
                <a:xfrm>
                  <a:off x="-5198332" y="2247919"/>
                  <a:ext cx="6079313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en-US" altLang="zh-CN" sz="4000" b="1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.2</a:t>
                  </a:r>
                  <a:r>
                    <a:rPr lang="zh-CN" altLang="en-US" sz="4000" b="1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化学是一门以实验为基础的科学</a:t>
                  </a:r>
                </a:p>
              </p:txBody>
            </p:sp>
          </p:grpSp>
        </p:grpSp>
        <p:sp>
          <p:nvSpPr>
            <p:cNvPr id="16" name="文本占位符 20"/>
            <p:cNvSpPr txBox="1"/>
            <p:nvPr/>
          </p:nvSpPr>
          <p:spPr>
            <a:xfrm>
              <a:off x="5663805" y="2871379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走进化学世界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9627674" y="464492"/>
            <a:ext cx="4062342" cy="300975"/>
          </a:xfrm>
          <a:prstGeom prst="rect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1" name="同心圆 30"/>
          <p:cNvSpPr/>
          <p:nvPr/>
        </p:nvSpPr>
        <p:spPr>
          <a:xfrm rot="20019384">
            <a:off x="9788450" y="4831877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同心圆 31"/>
          <p:cNvSpPr/>
          <p:nvPr/>
        </p:nvSpPr>
        <p:spPr>
          <a:xfrm rot="7534286">
            <a:off x="-3206327" y="-2993772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2173337" y="3300476"/>
            <a:ext cx="5935171" cy="59351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5273" r="6246" b="8189"/>
          <a:stretch>
            <a:fillRect/>
          </a:stretch>
        </p:blipFill>
        <p:spPr>
          <a:xfrm>
            <a:off x="-1663010" y="3724768"/>
            <a:ext cx="5025970" cy="5025970"/>
          </a:xfrm>
          <a:custGeom>
            <a:avLst/>
            <a:gdLst>
              <a:gd name="connsiteX0" fmla="*/ 2637692 w 5275384"/>
              <a:gd name="connsiteY0" fmla="*/ 0 h 5275384"/>
              <a:gd name="connsiteX1" fmla="*/ 5275384 w 5275384"/>
              <a:gd name="connsiteY1" fmla="*/ 2637692 h 5275384"/>
              <a:gd name="connsiteX2" fmla="*/ 2637692 w 5275384"/>
              <a:gd name="connsiteY2" fmla="*/ 5275384 h 5275384"/>
              <a:gd name="connsiteX3" fmla="*/ 0 w 5275384"/>
              <a:gd name="connsiteY3" fmla="*/ 2637692 h 5275384"/>
              <a:gd name="connsiteX4" fmla="*/ 2637692 w 5275384"/>
              <a:gd name="connsiteY4" fmla="*/ 0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384" h="5275384">
                <a:moveTo>
                  <a:pt x="2637692" y="0"/>
                </a:moveTo>
                <a:cubicBezTo>
                  <a:pt x="4094449" y="0"/>
                  <a:pt x="5275384" y="1180935"/>
                  <a:pt x="5275384" y="2637692"/>
                </a:cubicBezTo>
                <a:cubicBezTo>
                  <a:pt x="5275384" y="4094449"/>
                  <a:pt x="4094449" y="5275384"/>
                  <a:pt x="2637692" y="5275384"/>
                </a:cubicBezTo>
                <a:cubicBezTo>
                  <a:pt x="1180935" y="5275384"/>
                  <a:pt x="0" y="4094449"/>
                  <a:pt x="0" y="2637692"/>
                </a:cubicBezTo>
                <a:cubicBezTo>
                  <a:pt x="0" y="1180935"/>
                  <a:pt x="1180935" y="0"/>
                  <a:pt x="263769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D"/>
              </a:clrFrom>
              <a:clrTo>
                <a:srgbClr val="F6F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05" y="2076935"/>
            <a:ext cx="2102062" cy="10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占位符 24578"/>
          <p:cNvSpPr>
            <a:spLocks noGrp="1" noChangeArrowheads="1"/>
          </p:cNvSpPr>
          <p:nvPr/>
        </p:nvSpPr>
        <p:spPr bwMode="auto">
          <a:xfrm>
            <a:off x="660400" y="1206431"/>
            <a:ext cx="5380283" cy="4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defTabSz="1219200"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：蜡烛的物理性质</a:t>
            </a:r>
          </a:p>
        </p:txBody>
      </p:sp>
      <p:sp>
        <p:nvSpPr>
          <p:cNvPr id="24653" name="文本框 24652"/>
          <p:cNvSpPr txBox="1">
            <a:spLocks noChangeArrowheads="1"/>
          </p:cNvSpPr>
          <p:nvPr/>
        </p:nvSpPr>
        <p:spPr bwMode="auto">
          <a:xfrm>
            <a:off x="527709" y="1767442"/>
            <a:ext cx="8952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）运用除味觉以外的所有感官对一支蜡烛在点燃前进行观察，并将观察到的现象在表中作详尽、客观的描述和记录。</a:t>
            </a:r>
          </a:p>
        </p:txBody>
      </p:sp>
      <p:graphicFrame>
        <p:nvGraphicFramePr>
          <p:cNvPr id="24688" name="表格 24687"/>
          <p:cNvGraphicFramePr/>
          <p:nvPr/>
        </p:nvGraphicFramePr>
        <p:xfrm>
          <a:off x="1341515" y="3425528"/>
          <a:ext cx="9398335" cy="1478508"/>
        </p:xfrm>
        <a:graphic>
          <a:graphicData uri="http://schemas.openxmlformats.org/drawingml/2006/table">
            <a:tbl>
              <a:tblPr/>
              <a:tblGrid>
                <a:gridCol w="184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12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实验目的</a:t>
                      </a:r>
                    </a:p>
                  </a:txBody>
                  <a:tcPr marL="91211" marR="91211" marT="45607" marB="4560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设计实验</a:t>
                      </a: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观察现象</a:t>
                      </a: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得出结论</a:t>
                      </a: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49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了解蜡烛的密度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1" marR="91211" marT="45607" marB="4560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1" marR="91211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87" name="文本框 24686"/>
          <p:cNvSpPr txBox="1">
            <a:spLocks noChangeArrowheads="1"/>
          </p:cNvSpPr>
          <p:nvPr/>
        </p:nvSpPr>
        <p:spPr bwMode="auto">
          <a:xfrm>
            <a:off x="358397" y="2663921"/>
            <a:ext cx="6461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）蜡烛的密度比水大还是小？</a:t>
            </a:r>
          </a:p>
        </p:txBody>
      </p:sp>
      <p:sp>
        <p:nvSpPr>
          <p:cNvPr id="24689" name="文本框 24688"/>
          <p:cNvSpPr txBox="1">
            <a:spLocks noChangeArrowheads="1"/>
          </p:cNvSpPr>
          <p:nvPr/>
        </p:nvSpPr>
        <p:spPr bwMode="auto">
          <a:xfrm>
            <a:off x="6040682" y="4055243"/>
            <a:ext cx="2284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蜡烛浮于水面没有溶解</a:t>
            </a:r>
          </a:p>
        </p:txBody>
      </p:sp>
      <p:sp>
        <p:nvSpPr>
          <p:cNvPr id="24690" name="文本框 24689"/>
          <p:cNvSpPr txBox="1">
            <a:spLocks noChangeArrowheads="1"/>
          </p:cNvSpPr>
          <p:nvPr/>
        </p:nvSpPr>
        <p:spPr bwMode="auto">
          <a:xfrm>
            <a:off x="8773623" y="4053981"/>
            <a:ext cx="1830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蜡烛密度小于水，不溶于水</a:t>
            </a:r>
          </a:p>
        </p:txBody>
      </p:sp>
      <p:sp>
        <p:nvSpPr>
          <p:cNvPr id="24691" name="文本框 24690"/>
          <p:cNvSpPr txBox="1">
            <a:spLocks noChangeArrowheads="1"/>
          </p:cNvSpPr>
          <p:nvPr/>
        </p:nvSpPr>
        <p:spPr bwMode="auto">
          <a:xfrm>
            <a:off x="660400" y="5265534"/>
            <a:ext cx="9121767" cy="461665"/>
          </a:xfrm>
          <a:prstGeom prst="rect">
            <a:avLst/>
          </a:prstGeom>
          <a:noFill/>
          <a:ln w="28575">
            <a:noFill/>
            <a:prstDash val="dash"/>
            <a:rou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结论：蜡烛的</a:t>
            </a:r>
            <a:r>
              <a:rPr lang="zh-CN" altLang="en-US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硬度较小，难溶于水，密度比水小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693" name="文本框 24692"/>
          <p:cNvSpPr txBox="1">
            <a:spLocks noChangeArrowheads="1"/>
          </p:cNvSpPr>
          <p:nvPr/>
        </p:nvSpPr>
        <p:spPr bwMode="auto">
          <a:xfrm>
            <a:off x="3431392" y="4055243"/>
            <a:ext cx="23416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用小刀切下蜡烛少许，放入水中观察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653" grpId="0"/>
      <p:bldP spid="24687" grpId="0"/>
      <p:bldP spid="24689" grpId="0"/>
      <p:bldP spid="24690" grpId="0"/>
      <p:bldP spid="246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32770"/>
          <p:cNvSpPr>
            <a:spLocks noGrp="1" noChangeArrowheads="1"/>
          </p:cNvSpPr>
          <p:nvPr/>
        </p:nvSpPr>
        <p:spPr bwMode="auto">
          <a:xfrm>
            <a:off x="556128" y="1293246"/>
            <a:ext cx="8544011" cy="44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defTabSz="1219200"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：点燃蜡烛观察蜡烛燃烧时发生了哪些变化？</a:t>
            </a:r>
          </a:p>
        </p:txBody>
      </p:sp>
      <p:graphicFrame>
        <p:nvGraphicFramePr>
          <p:cNvPr id="32820" name="表格 32819"/>
          <p:cNvGraphicFramePr/>
          <p:nvPr/>
        </p:nvGraphicFramePr>
        <p:xfrm>
          <a:off x="794215" y="2119665"/>
          <a:ext cx="7367338" cy="2681116"/>
        </p:xfrm>
        <a:graphic>
          <a:graphicData uri="http://schemas.openxmlformats.org/drawingml/2006/table">
            <a:tbl>
              <a:tblPr/>
              <a:tblGrid>
                <a:gridCol w="368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1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实验操作</a:t>
                      </a:r>
                    </a:p>
                  </a:txBody>
                  <a:tcPr marL="91215" marR="91215" marT="45611" marB="4561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实验现象</a:t>
                      </a:r>
                    </a:p>
                  </a:txBody>
                  <a:tcPr marL="91215" marR="91215" marT="45611" marB="4561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06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用燃着的火柴移近灯芯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靠近蜡烛</a:t>
                      </a:r>
                    </a:p>
                  </a:txBody>
                  <a:tcPr marL="91215" marR="91215" marT="45611" marB="4561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1" marB="4561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03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 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点燃灯芯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1" marB="4561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1" marB="4561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6" name="文本框 32815"/>
          <p:cNvSpPr txBox="1">
            <a:spLocks noChangeArrowheads="1"/>
          </p:cNvSpPr>
          <p:nvPr/>
        </p:nvSpPr>
        <p:spPr bwMode="auto">
          <a:xfrm>
            <a:off x="5774377" y="2728376"/>
            <a:ext cx="2052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蜡烛熔化</a:t>
            </a:r>
          </a:p>
        </p:txBody>
      </p:sp>
      <p:sp>
        <p:nvSpPr>
          <p:cNvPr id="32817" name="文本框 32816"/>
          <p:cNvSpPr txBox="1">
            <a:spLocks noChangeArrowheads="1"/>
          </p:cNvSpPr>
          <p:nvPr/>
        </p:nvSpPr>
        <p:spPr bwMode="auto">
          <a:xfrm>
            <a:off x="4850436" y="3506364"/>
            <a:ext cx="3199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蜡烛燃烧，发出黄色火焰，放出热量，产生淡淡的黑烟，火焰分层。</a:t>
            </a:r>
          </a:p>
        </p:txBody>
      </p:sp>
      <p:sp>
        <p:nvSpPr>
          <p:cNvPr id="24691" name="文本框 24690"/>
          <p:cNvSpPr txBox="1">
            <a:spLocks noChangeArrowheads="1"/>
          </p:cNvSpPr>
          <p:nvPr/>
        </p:nvSpPr>
        <p:spPr bwMode="auto">
          <a:xfrm>
            <a:off x="556128" y="5316752"/>
            <a:ext cx="7866457" cy="461665"/>
          </a:xfrm>
          <a:prstGeom prst="rect">
            <a:avLst/>
          </a:prstGeom>
          <a:noFill/>
          <a:ln w="28575">
            <a:noFill/>
            <a:prstDash val="dash"/>
            <a:rou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结论：石蜡熔化是物理变化，石蜡燃烧是化学变化。</a:t>
            </a:r>
          </a:p>
        </p:txBody>
      </p:sp>
      <p:pic>
        <p:nvPicPr>
          <p:cNvPr id="9218" name="内容占位符 9217" descr="燃着的蜡烛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916" y="2058518"/>
            <a:ext cx="1994722" cy="29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816" grpId="0"/>
      <p:bldP spid="32817" grpId="0"/>
      <p:bldP spid="246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占位符 35842"/>
          <p:cNvSpPr>
            <a:spLocks noGrp="1" noChangeArrowheads="1"/>
          </p:cNvSpPr>
          <p:nvPr/>
        </p:nvSpPr>
        <p:spPr bwMode="auto">
          <a:xfrm>
            <a:off x="576615" y="1205407"/>
            <a:ext cx="8209280" cy="4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defTabSz="1219200"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：蜡烛火焰各层温度</a:t>
            </a:r>
          </a:p>
          <a:p>
            <a:pPr marL="457200" indent="-457200" defTabSz="1219200">
              <a:buClrTx/>
              <a:buNone/>
            </a:pP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5908" name="表格 35907"/>
          <p:cNvGraphicFramePr/>
          <p:nvPr/>
        </p:nvGraphicFramePr>
        <p:xfrm>
          <a:off x="1295399" y="1930952"/>
          <a:ext cx="9565888" cy="1796069"/>
        </p:xfrm>
        <a:graphic>
          <a:graphicData uri="http://schemas.openxmlformats.org/drawingml/2006/table">
            <a:tbl>
              <a:tblPr/>
              <a:tblGrid>
                <a:gridCol w="23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3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实验内容</a:t>
                      </a:r>
                    </a:p>
                  </a:txBody>
                  <a:tcPr marL="91215" marR="91215" marT="45621" marB="4562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步骤与方法</a:t>
                      </a: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实验现象</a:t>
                      </a: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02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蜡烛火焰哪层温度最高</a:t>
                      </a:r>
                    </a:p>
                  </a:txBody>
                  <a:tcPr marL="91215" marR="91215" marT="45621" marB="4562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取一根火柴梗，拿住一段迅速平放入火焰中，约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1S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后取出</a:t>
                      </a: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21" marB="456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904" name="文本框 35903"/>
          <p:cNvSpPr txBox="1">
            <a:spLocks noChangeArrowheads="1"/>
          </p:cNvSpPr>
          <p:nvPr/>
        </p:nvSpPr>
        <p:spPr bwMode="auto">
          <a:xfrm>
            <a:off x="6436771" y="2566150"/>
            <a:ext cx="19905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处于蜡烛火焰外焰部分火柴梗最先炭化</a:t>
            </a:r>
          </a:p>
        </p:txBody>
      </p:sp>
      <p:sp>
        <p:nvSpPr>
          <p:cNvPr id="35909" name="文本框 35908"/>
          <p:cNvSpPr txBox="1">
            <a:spLocks noChangeArrowheads="1"/>
          </p:cNvSpPr>
          <p:nvPr/>
        </p:nvSpPr>
        <p:spPr bwMode="auto">
          <a:xfrm>
            <a:off x="8971948" y="2553785"/>
            <a:ext cx="16722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蜡烛火焰外焰部分温度最高</a:t>
            </a:r>
          </a:p>
        </p:txBody>
      </p:sp>
      <p:pic>
        <p:nvPicPr>
          <p:cNvPr id="7201" name="图片 7200" descr="10-32-00-46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65" y="4231128"/>
            <a:ext cx="1064996" cy="15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104999" y="4633353"/>
            <a:ext cx="934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焰心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8104999" y="4420302"/>
            <a:ext cx="122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内焰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8104999" y="4217256"/>
            <a:ext cx="11496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外焰</a:t>
            </a:r>
          </a:p>
        </p:txBody>
      </p:sp>
      <p:pic>
        <p:nvPicPr>
          <p:cNvPr id="37924" name="Picture 5" descr="pic_317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" b="-23"/>
          <a:stretch>
            <a:fillRect/>
          </a:stretch>
        </p:blipFill>
        <p:spPr bwMode="auto">
          <a:xfrm>
            <a:off x="4094364" y="4081502"/>
            <a:ext cx="1396161" cy="14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4" grpId="0"/>
      <p:bldP spid="35909" grpId="0"/>
      <p:bldP spid="9243" grpId="0"/>
      <p:bldP spid="923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8913"/>
          <p:cNvSpPr txBox="1">
            <a:spLocks noChangeArrowheads="1"/>
          </p:cNvSpPr>
          <p:nvPr/>
        </p:nvSpPr>
        <p:spPr bwMode="auto">
          <a:xfrm>
            <a:off x="660400" y="1243870"/>
            <a:ext cx="1101492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：小心地往烛焰里插一张石棉网会发现什么？点燃白烟又会发现什么？</a:t>
            </a:r>
          </a:p>
        </p:txBody>
      </p:sp>
      <p:sp>
        <p:nvSpPr>
          <p:cNvPr id="24691" name="文本框 24690"/>
          <p:cNvSpPr txBox="1">
            <a:spLocks noChangeArrowheads="1"/>
          </p:cNvSpPr>
          <p:nvPr/>
        </p:nvSpPr>
        <p:spPr bwMode="auto">
          <a:xfrm>
            <a:off x="660400" y="5450590"/>
            <a:ext cx="6633428" cy="461665"/>
          </a:xfrm>
          <a:prstGeom prst="rect">
            <a:avLst/>
          </a:prstGeom>
          <a:noFill/>
          <a:ln w="28575">
            <a:noFill/>
            <a:prstDash val="dash"/>
            <a:rou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结论：说明蜡烛燃烧是蜡蒸气在燃烧。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01" y="2288214"/>
            <a:ext cx="3758999" cy="287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2469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占位符 39938"/>
          <p:cNvSpPr>
            <a:spLocks noGrp="1" noChangeArrowheads="1"/>
          </p:cNvSpPr>
          <p:nvPr/>
        </p:nvSpPr>
        <p:spPr bwMode="auto">
          <a:xfrm>
            <a:off x="638075" y="1209105"/>
            <a:ext cx="8209280" cy="38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defTabSz="1219200"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：蜡烛燃烧后可能生成什么物质？</a:t>
            </a:r>
          </a:p>
        </p:txBody>
      </p:sp>
      <p:graphicFrame>
        <p:nvGraphicFramePr>
          <p:cNvPr id="40000" name="表格 39999"/>
          <p:cNvGraphicFramePr/>
          <p:nvPr/>
        </p:nvGraphicFramePr>
        <p:xfrm>
          <a:off x="1226635" y="1927933"/>
          <a:ext cx="9623502" cy="2568967"/>
        </p:xfrm>
        <a:graphic>
          <a:graphicData uri="http://schemas.openxmlformats.org/drawingml/2006/table">
            <a:tbl>
              <a:tblPr/>
              <a:tblGrid>
                <a:gridCol w="221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14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实验内容</a:t>
                      </a:r>
                    </a:p>
                  </a:txBody>
                  <a:tcPr marL="91215" marR="91215" marT="45616" marB="4561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步骤与方法</a:t>
                      </a: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实验现象</a:t>
                      </a: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81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蜡烛燃烧后可能生成什么物质？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6" marB="4561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endParaRPr lang="zh-CN" alt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6" marB="4561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71" name="文本框 39970"/>
          <p:cNvSpPr txBox="1">
            <a:spLocks noChangeArrowheads="1"/>
          </p:cNvSpPr>
          <p:nvPr/>
        </p:nvSpPr>
        <p:spPr bwMode="auto">
          <a:xfrm>
            <a:off x="6811594" y="2773546"/>
            <a:ext cx="1658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试管内壁有水雾，澄清石灰水变浑浊</a:t>
            </a:r>
          </a:p>
        </p:txBody>
      </p:sp>
      <p:sp>
        <p:nvSpPr>
          <p:cNvPr id="39972" name="文本框 39971"/>
          <p:cNvSpPr txBox="1">
            <a:spLocks noChangeArrowheads="1"/>
          </p:cNvSpPr>
          <p:nvPr/>
        </p:nvSpPr>
        <p:spPr bwMode="auto">
          <a:xfrm>
            <a:off x="8982724" y="2927433"/>
            <a:ext cx="16355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蜡烛燃烧后有水和二氧化碳生成</a:t>
            </a:r>
          </a:p>
        </p:txBody>
      </p:sp>
      <p:grpSp>
        <p:nvGrpSpPr>
          <p:cNvPr id="3" name="组合 39983"/>
          <p:cNvGrpSpPr/>
          <p:nvPr/>
        </p:nvGrpSpPr>
        <p:grpSpPr>
          <a:xfrm>
            <a:off x="4140986" y="4842670"/>
            <a:ext cx="5493037" cy="736861"/>
            <a:chOff x="2336" y="703"/>
            <a:chExt cx="3003" cy="614"/>
          </a:xfrm>
          <a:solidFill>
            <a:srgbClr val="FFFF00"/>
          </a:solidFill>
        </p:grpSpPr>
        <p:grpSp>
          <p:nvGrpSpPr>
            <p:cNvPr id="4" name="组合 39984"/>
            <p:cNvGrpSpPr/>
            <p:nvPr/>
          </p:nvGrpSpPr>
          <p:grpSpPr>
            <a:xfrm>
              <a:off x="3292" y="703"/>
              <a:ext cx="2047" cy="614"/>
              <a:chOff x="3292" y="1432"/>
              <a:chExt cx="2047" cy="614"/>
            </a:xfrm>
            <a:grpFill/>
          </p:grpSpPr>
          <p:grpSp>
            <p:nvGrpSpPr>
              <p:cNvPr id="5" name="组合 39985"/>
              <p:cNvGrpSpPr/>
              <p:nvPr/>
            </p:nvGrpSpPr>
            <p:grpSpPr>
              <a:xfrm>
                <a:off x="3292" y="1432"/>
                <a:ext cx="672" cy="469"/>
                <a:chOff x="3628" y="616"/>
                <a:chExt cx="672" cy="469"/>
              </a:xfrm>
              <a:grpFill/>
            </p:grpSpPr>
            <p:sp>
              <p:nvSpPr>
                <p:cNvPr id="39987" name="直接连接符 39986"/>
                <p:cNvSpPr/>
                <p:nvPr/>
              </p:nvSpPr>
              <p:spPr>
                <a:xfrm flipV="1">
                  <a:off x="3628" y="1085"/>
                  <a:ext cx="672" cy="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16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988" name="文本框 39987"/>
                <p:cNvSpPr txBox="1"/>
                <p:nvPr/>
              </p:nvSpPr>
              <p:spPr>
                <a:xfrm>
                  <a:off x="3724" y="616"/>
                  <a:ext cx="576" cy="3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defTabSz="1219200">
                    <a:spcBef>
                      <a:spcPct val="50000"/>
                    </a:spcBef>
                    <a:defRPr/>
                  </a:pPr>
                  <a:r>
                    <a:rPr lang="zh-CN" altLang="en-US" sz="2000" kern="0" noProof="1"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点燃</a:t>
                  </a:r>
                  <a:endParaRPr lang="zh-CN" altLang="en-US" sz="2000" kern="0" noProof="1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989" name="文本框 39988"/>
              <p:cNvSpPr txBox="1"/>
              <p:nvPr/>
            </p:nvSpPr>
            <p:spPr>
              <a:xfrm>
                <a:off x="4067" y="1713"/>
                <a:ext cx="1272" cy="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  <a:defRPr/>
                </a:pPr>
                <a:r>
                  <a:rPr lang="zh-CN" altLang="en-US" sz="2000" kern="0" noProof="1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二氧化碳</a:t>
                </a:r>
                <a:r>
                  <a:rPr lang="en-US" altLang="zh-CN" sz="2000" kern="0" noProof="1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+</a:t>
                </a:r>
                <a:r>
                  <a:rPr lang="zh-CN" altLang="en-US" sz="2000" kern="0" noProof="1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水</a:t>
                </a:r>
                <a:endParaRPr lang="zh-CN" altLang="en-US" sz="2000" kern="0" noProof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990" name="文本框 39989"/>
            <p:cNvSpPr txBox="1"/>
            <p:nvPr/>
          </p:nvSpPr>
          <p:spPr>
            <a:xfrm>
              <a:off x="2336" y="984"/>
              <a:ext cx="1080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lang="zh-CN" altLang="en-US" sz="2000" kern="0" noProof="1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蜡烛</a:t>
              </a:r>
              <a:r>
                <a:rPr lang="en-US" altLang="zh-CN" sz="2000" kern="0" noProof="1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+</a:t>
              </a:r>
              <a:r>
                <a:rPr lang="zh-CN" altLang="en-US" sz="2000" kern="0" noProof="1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氧气</a:t>
              </a:r>
              <a:endParaRPr lang="zh-CN" altLang="en-US" sz="20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991" name="文本框 39990"/>
          <p:cNvSpPr txBox="1">
            <a:spLocks noChangeArrowheads="1"/>
          </p:cNvSpPr>
          <p:nvPr/>
        </p:nvSpPr>
        <p:spPr bwMode="auto">
          <a:xfrm>
            <a:off x="-425144" y="5205462"/>
            <a:ext cx="462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蜡烛燃烧文字表达式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87626" y="2730151"/>
            <a:ext cx="28117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取一个干燥的大试管罩在蜡烛火焰上方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然后迅速倒转过来注入澄清石灰水，振荡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/>
      <p:bldP spid="39972" grpId="0"/>
      <p:bldP spid="3999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23" y="2070455"/>
            <a:ext cx="2298616" cy="245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8" y="2067048"/>
            <a:ext cx="1675130" cy="245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47" y="2070456"/>
            <a:ext cx="2401666" cy="245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2675" y="5350400"/>
            <a:ext cx="6403999" cy="58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注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二氧化碳气体可使澄清的石灰水变浑浊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表格 19457"/>
          <p:cNvGraphicFramePr/>
          <p:nvPr/>
        </p:nvGraphicFramePr>
        <p:xfrm>
          <a:off x="877110" y="1865907"/>
          <a:ext cx="8057256" cy="3311265"/>
        </p:xfrm>
        <a:graphic>
          <a:graphicData uri="http://schemas.openxmlformats.org/drawingml/2006/table">
            <a:tbl>
              <a:tblPr/>
              <a:tblGrid>
                <a:gridCol w="329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09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实验探究步骤</a:t>
                      </a:r>
                    </a:p>
                  </a:txBody>
                  <a:tcPr marL="91215" marR="91215" marT="45607" marB="4560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现象</a:t>
                      </a:r>
                    </a:p>
                  </a:txBody>
                  <a:tcPr marL="91215" marR="91215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91215" marR="91215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37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①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熄灭蜡烛，观察所发生的现象</a:t>
                      </a:r>
                    </a:p>
                  </a:txBody>
                  <a:tcPr marL="91215" marR="91215" marT="45607" marB="4560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79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②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用火柴点燃刚熄灭时的白烟</a:t>
                      </a:r>
                    </a:p>
                  </a:txBody>
                  <a:tcPr marL="91215" marR="91215" marT="45607" marB="4560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7" marB="4560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1" name="文本框 19480"/>
          <p:cNvSpPr txBox="1">
            <a:spLocks noChangeArrowheads="1"/>
          </p:cNvSpPr>
          <p:nvPr/>
        </p:nvSpPr>
        <p:spPr bwMode="auto">
          <a:xfrm>
            <a:off x="4375239" y="2874988"/>
            <a:ext cx="19177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有白烟从烛芯飘出</a:t>
            </a:r>
          </a:p>
        </p:txBody>
      </p:sp>
      <p:sp>
        <p:nvSpPr>
          <p:cNvPr id="19482" name="文本框 19481"/>
          <p:cNvSpPr txBox="1">
            <a:spLocks noChangeArrowheads="1"/>
          </p:cNvSpPr>
          <p:nvPr/>
        </p:nvSpPr>
        <p:spPr bwMode="auto">
          <a:xfrm>
            <a:off x="4313479" y="4123264"/>
            <a:ext cx="2041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火顺白烟将蜡烛重新点燃</a:t>
            </a:r>
          </a:p>
        </p:txBody>
      </p:sp>
      <p:sp>
        <p:nvSpPr>
          <p:cNvPr id="19483" name="文本框 19482"/>
          <p:cNvSpPr txBox="1">
            <a:spLocks noChangeArrowheads="1"/>
          </p:cNvSpPr>
          <p:nvPr/>
        </p:nvSpPr>
        <p:spPr bwMode="auto">
          <a:xfrm>
            <a:off x="6501987" y="2737217"/>
            <a:ext cx="243237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刚熄灭时产生的白烟是石蜡蒸汽，说明蜡烛燃烧时先由固态变成液态，再蒸发成石蜡蒸汽，而后燃烧。</a:t>
            </a:r>
          </a:p>
        </p:txBody>
      </p:sp>
      <p:pic>
        <p:nvPicPr>
          <p:cNvPr id="31752" name="图片 31751" descr="蜡烛燃烧的探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39" y="2102419"/>
            <a:ext cx="2313621" cy="29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文本占位符 41986"/>
          <p:cNvSpPr>
            <a:spLocks noGrp="1" noChangeArrowheads="1"/>
          </p:cNvSpPr>
          <p:nvPr/>
        </p:nvSpPr>
        <p:spPr bwMode="auto">
          <a:xfrm>
            <a:off x="660400" y="1227560"/>
            <a:ext cx="8209280" cy="5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defTabSz="1219200"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  <a:r>
              <a:rPr lang="en-US" altLang="zh-CN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：对熄灭后蜡烛做实验探究</a:t>
            </a:r>
          </a:p>
        </p:txBody>
      </p:sp>
      <p:sp>
        <p:nvSpPr>
          <p:cNvPr id="43034" name="文本框 2"/>
          <p:cNvSpPr txBox="1">
            <a:spLocks noChangeArrowheads="1"/>
          </p:cNvSpPr>
          <p:nvPr/>
        </p:nvSpPr>
        <p:spPr bwMode="auto">
          <a:xfrm>
            <a:off x="660400" y="5476425"/>
            <a:ext cx="9110810" cy="4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思考：蜡烛燃烧时产生黑烟，为什么熄灭后是白烟？黑烟和白烟各是什么物质？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19482" grpId="0"/>
      <p:bldP spid="19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91" name="Group 35"/>
          <p:cNvGraphicFramePr>
            <a:graphicFrameLocks noGrp="1"/>
          </p:cNvGraphicFramePr>
          <p:nvPr/>
        </p:nvGraphicFramePr>
        <p:xfrm>
          <a:off x="1076776" y="2083374"/>
          <a:ext cx="10038449" cy="3697729"/>
        </p:xfrm>
        <a:graphic>
          <a:graphicData uri="http://schemas.openxmlformats.org/drawingml/2006/table">
            <a:tbl>
              <a:tblPr/>
              <a:tblGrid>
                <a:gridCol w="200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探究步骤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对现象的观察和描述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点燃前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燃烧时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熄灭后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523624" y="2850795"/>
            <a:ext cx="7905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白色圆柱形固体，硬度小，略有气味，难溶于水 ，密度比水小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523624" y="3593559"/>
            <a:ext cx="7206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石蜡熔化并发光放热，火焰分为三层，外层最明亮，里层最暗；生成无色的液滴和能使澄清石灰水变浑浊的气体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487328" y="4644099"/>
            <a:ext cx="63200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冒白烟，用火柴点白烟，蜡烛重新被点燃</a:t>
            </a: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4051747" y="5212709"/>
            <a:ext cx="6177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蜡烛燃烧后生成了水、二氧化碳，外焰温度最高 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25460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归纳与小结</a:t>
            </a:r>
            <a:endParaRPr lang="zh-CN" altLang="en-US" sz="32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  <p:bldP spid="40981" grpId="0"/>
      <p:bldP spid="40982" grpId="0"/>
      <p:bldP spid="962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0400" y="1842015"/>
            <a:ext cx="1097215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关注物质的性质，如颜色、状态、气味、密度等物理性质；石蜡能否燃烧、燃烧产物能否使澄清石灰水变浑浊等化学性质；</a:t>
            </a:r>
          </a:p>
          <a:p>
            <a:pPr defTabSz="1219200">
              <a:lnSpc>
                <a:spcPct val="2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关注物质的变化（物理变化和化学变化）；</a:t>
            </a:r>
          </a:p>
          <a:p>
            <a:pPr defTabSz="1219200">
              <a:lnSpc>
                <a:spcPct val="2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关注物质变化过程中的现象（变化前、变化时、变化后）及对结果的解释和描述 。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3175" y="1141141"/>
            <a:ext cx="9075693" cy="586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defRPr/>
            </a:pPr>
            <a:r>
              <a:rPr lang="en-US" altLang="zh-CN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思考</a:t>
            </a:r>
            <a:r>
              <a:rPr lang="en-US" altLang="zh-CN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  <a:r>
              <a:rPr lang="zh-CN" altLang="en-US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通过探究活动，你认为化学实验中应注意哪几点？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563" y="1069672"/>
            <a:ext cx="2898775" cy="889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【情景展示】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563" y="1707608"/>
            <a:ext cx="10949650" cy="2398712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indent="0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冬天的教室里门窗紧闭，上了两节课的同学感觉有些气闷，有的同学建议开窗透透气，理由是教室里同学们不断进行呼吸，教室里的氧气越来越少。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35113" y="2906964"/>
            <a:ext cx="53142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50000"/>
              </a:lnSpc>
            </a:pP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【提出问题】</a:t>
            </a:r>
          </a:p>
          <a:p>
            <a:pPr defTabSz="1219200" eaLnBrk="1" hangingPunct="1">
              <a:lnSpc>
                <a:spcPct val="250000"/>
              </a:lnSpc>
            </a:pP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人体吸入的空气和呼出的气体有什么不同呢？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8675" grpId="0" build="p"/>
      <p:bldP spid="28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817390" y="-697561"/>
            <a:ext cx="2040300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73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知识回顾</a:t>
            </a:r>
            <a:endParaRPr lang="zh-CN" altLang="en-US" sz="373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60576" y="1130300"/>
            <a:ext cx="11531424" cy="430914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1、下列物质的性质中，属于化学性质的是（        ）</a:t>
            </a:r>
          </a:p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A、家中食醋有酸味   B、浓硫酸能使小木棍变黑   </a:t>
            </a:r>
          </a:p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C、食盐能溶解于水   D、干冰能升华</a:t>
            </a:r>
          </a:p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2、下列物质的用途主要利用其化学性质的是（        ）  </a:t>
            </a:r>
          </a:p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A.石墨棒作干电池电极    B.天然气作燃料</a:t>
            </a:r>
          </a:p>
          <a:p>
            <a:pPr marL="457200" indent="-457200" defTabSz="1219200">
              <a:lnSpc>
                <a:spcPct val="200000"/>
              </a:lnSpc>
              <a:spcBef>
                <a:spcPts val="935"/>
              </a:spcBef>
              <a:buNone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C.干冰用于人工降雨      D.铜用于制造导线 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803379" y="1268493"/>
            <a:ext cx="5036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3735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143699" y="3792208"/>
            <a:ext cx="5036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3735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utoUpdateAnimBg="0"/>
      <p:bldP spid="2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9286" y="1189126"/>
            <a:ext cx="4678363" cy="690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【查阅资料】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07794" y="1654572"/>
            <a:ext cx="10811106" cy="26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48" tIns="46873" rIns="89948" bIns="468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zh-CN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1．</a:t>
            </a:r>
            <a:r>
              <a:rPr lang="zh-CN" altLang="zh-CN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r>
              <a:rPr lang="zh-CN" altLang="zh-CN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可以使澄清的石灰水变成白色浑浊。白色浑浊越多可以说明气体中的二氧化碳越多。</a:t>
            </a:r>
            <a:endParaRPr lang="zh-CN" altLang="zh-CN" kern="0" dirty="0">
              <a:solidFill>
                <a:srgbClr val="0000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zh-CN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2．</a:t>
            </a:r>
            <a:r>
              <a:rPr lang="zh-CN" altLang="zh-CN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氧气可以使带火星的木条复燃</a:t>
            </a:r>
            <a:r>
              <a:rPr lang="zh-CN" altLang="zh-CN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，木条燃烧越旺，说明氧气越多。</a:t>
            </a:r>
            <a:endParaRPr lang="zh-CN" altLang="zh-CN" kern="0" dirty="0">
              <a:solidFill>
                <a:srgbClr val="0000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zh-CN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3．二氧化碳可以使燃着的木条熄灭。</a:t>
            </a:r>
            <a:endParaRPr lang="zh-CN" altLang="zh-CN" kern="0" dirty="0">
              <a:solidFill>
                <a:srgbClr val="0000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endParaRPr lang="zh-CN" altLang="zh-CN" sz="2400" kern="0" dirty="0">
              <a:solidFill>
                <a:srgbClr val="0000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60400" y="4686137"/>
            <a:ext cx="7071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提示：</a:t>
            </a:r>
          </a:p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所有不溶于水的气体都可用排水集气法来收集。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9447" y="3696398"/>
            <a:ext cx="8664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00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4．空气主要由氮气、氧气组成，还含有二氧化碳、水蒸气等。</a:t>
            </a:r>
          </a:p>
          <a:p>
            <a:pPr defTabSz="1219200" eaLnBrk="1" hangingPunct="1"/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utoUpdateAnimBg="0"/>
      <p:bldP spid="31748" grpId="0" bldLvl="0" autoUpdateAnimBg="0"/>
      <p:bldP spid="31749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562" y="1028700"/>
            <a:ext cx="3679825" cy="854075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【作出猜想】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65150" y="2171394"/>
            <a:ext cx="9130588" cy="40011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猜想1：人体吸入的空气中氧气的含量比呼出的气体中多；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90487" y="4838143"/>
            <a:ext cx="9130588" cy="40011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猜想3：人体吸入的空气中水蒸气的含量比呼出的气体中少；……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60400" y="3438258"/>
            <a:ext cx="9130588" cy="40011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猜想2：人体吸入的空气中二氧化碳的含量比呼出的气体中少；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utoUpdateAnimBg="0"/>
      <p:bldP spid="32771" grpId="1" bldLvl="0" autoUpdateAnimBg="0"/>
      <p:bldP spid="32771" grpId="2" bldLvl="0" autoUpdateAnimBg="0"/>
      <p:bldP spid="32772" grpId="0" bldLvl="0" autoUpdateAnimBg="0"/>
      <p:bldP spid="32772" grpId="1" bldLvl="0" autoUpdateAnimBg="0"/>
      <p:bldP spid="32772" grpId="2" bldLvl="0" autoUpdateAnimBg="0"/>
      <p:bldP spid="32772" grpId="3" bldLvl="0" autoUpdateAnimBg="0"/>
      <p:bldP spid="32772" grpId="4" bldLvl="0" autoUpdateAnimBg="0"/>
      <p:bldP spid="32772" grpId="5" bldLvl="0" autoUpdateAnimBg="0"/>
      <p:bldP spid="32772" grpId="6" bldLvl="0" autoUpdateAnimBg="0"/>
      <p:bldP spid="3277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60400" y="1214308"/>
            <a:ext cx="6527517" cy="5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步骤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:   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用排水法收集人体呼出的气体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1783241"/>
            <a:ext cx="7560012" cy="11401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】(P15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排水集气法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收集两集气瓶呼出的气体。</a:t>
            </a:r>
          </a:p>
        </p:txBody>
      </p:sp>
      <p:pic>
        <p:nvPicPr>
          <p:cNvPr id="9" name="Picture 3" descr="F:\2016秋上\人九化上\资料\人九化教用\人九化状元大课堂上（教师用书）\Hx39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0"/>
          <a:stretch>
            <a:fillRect/>
          </a:stretch>
        </p:blipFill>
        <p:spPr bwMode="auto">
          <a:xfrm>
            <a:off x="7859210" y="2645121"/>
            <a:ext cx="3146552" cy="263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55098" y="2944018"/>
            <a:ext cx="6990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方法指导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收集气体样品的方法：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在集气瓶中装满水，用玻璃片盖住瓶口，倒放在水中，将导气管小心插入集气瓶内，吹气。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1533756" y="2063477"/>
          <a:ext cx="6681126" cy="3347688"/>
        </p:xfrm>
        <a:graphic>
          <a:graphicData uri="http://schemas.openxmlformats.org/drawingml/2006/table">
            <a:tbl>
              <a:tblPr/>
              <a:tblGrid>
                <a:gridCol w="96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现象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6" name="Text Box 15"/>
          <p:cNvSpPr txBox="1">
            <a:spLocks noChangeArrowheads="1"/>
          </p:cNvSpPr>
          <p:nvPr/>
        </p:nvSpPr>
        <p:spPr bwMode="auto">
          <a:xfrm>
            <a:off x="660400" y="1276077"/>
            <a:ext cx="11620339" cy="6447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步骤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:   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将燃着的小木条分别插入空气样品和呼出气体的样品中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观察现象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712542" y="2309389"/>
            <a:ext cx="481408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</a:pP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空气中木条继续燃烧，</a:t>
            </a:r>
          </a:p>
          <a:p>
            <a:pPr defTabSz="1219200" eaLnBrk="1" hangingPunct="1">
              <a:lnSpc>
                <a:spcPct val="130000"/>
              </a:lnSpc>
            </a:pP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呼出的气体中木条熄灭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852619" y="4159418"/>
            <a:ext cx="5031035" cy="8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</a:pP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空气中氧气含量较多，呼出的气体中氧气含量很少</a:t>
            </a:r>
          </a:p>
        </p:txBody>
      </p:sp>
      <p:pic>
        <p:nvPicPr>
          <p:cNvPr id="32784" name="Picture 27" descr="C:\Users\Administrator\Documents\Tencent Files\289587493\Image\VNVKM4RF35Z7K[(}XRN%%0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48" y="2303602"/>
            <a:ext cx="2316383" cy="25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 autoUpdateAnimBg="0"/>
      <p:bldP spid="348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1564852" y="2730712"/>
          <a:ext cx="9062296" cy="2372277"/>
        </p:xfrm>
        <a:graphic>
          <a:graphicData uri="http://schemas.openxmlformats.org/drawingml/2006/table">
            <a:tbl>
              <a:tblPr/>
              <a:tblGrid>
                <a:gridCol w="119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现象</a:t>
                      </a:r>
                    </a:p>
                  </a:txBody>
                  <a:tcPr marL="89948" marR="89948" marT="46873" marB="468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948" marR="89948" marT="46873" marB="46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89948" marR="89948" marT="46873" marB="468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948" marR="89948" marT="46873" marB="46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0" name="Text Box 15"/>
          <p:cNvSpPr txBox="1">
            <a:spLocks noChangeArrowheads="1"/>
          </p:cNvSpPr>
          <p:nvPr/>
        </p:nvSpPr>
        <p:spPr bwMode="auto">
          <a:xfrm>
            <a:off x="660400" y="1210541"/>
            <a:ext cx="10858500" cy="11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步骤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 :   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取一瓶空气样品和一瓶呼出气体的样品，分别向两种气体中滴入相同滴数澄清的石灰水，振荡，观察现象。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180683" y="4341095"/>
            <a:ext cx="861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空气中二氧化碳的含量很少，呼出的气体中二氧化碳含量较多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398116" y="3103820"/>
            <a:ext cx="7120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呼出的气体可使澄清的石灰水变浑浊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utoUpdateAnimBg="0"/>
      <p:bldP spid="3585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2"/>
          <p:cNvGraphicFramePr>
            <a:graphicFrameLocks noGrp="1"/>
          </p:cNvGraphicFramePr>
          <p:nvPr/>
        </p:nvGraphicFramePr>
        <p:xfrm>
          <a:off x="1564852" y="2730712"/>
          <a:ext cx="9062296" cy="2372277"/>
        </p:xfrm>
        <a:graphic>
          <a:graphicData uri="http://schemas.openxmlformats.org/drawingml/2006/table">
            <a:tbl>
              <a:tblPr/>
              <a:tblGrid>
                <a:gridCol w="119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现象</a:t>
                      </a:r>
                    </a:p>
                  </a:txBody>
                  <a:tcPr marL="89948" marR="89948" marT="46873" marB="468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948" marR="89948" marT="46873" marB="46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</a:p>
                  </a:txBody>
                  <a:tcPr marL="89948" marR="89948" marT="46873" marB="468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948" marR="89948" marT="46873" marB="46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5" name="Text Box 5"/>
          <p:cNvSpPr txBox="1">
            <a:spLocks noChangeArrowheads="1"/>
          </p:cNvSpPr>
          <p:nvPr/>
        </p:nvSpPr>
        <p:spPr bwMode="auto">
          <a:xfrm>
            <a:off x="660400" y="1329252"/>
            <a:ext cx="10858500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步骤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:  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取两块干燥的玻璃片，对着其中一块呼气，对比观察两块玻璃片上发生的现象。</a:t>
            </a:r>
          </a:p>
        </p:txBody>
      </p:sp>
      <p:sp>
        <p:nvSpPr>
          <p:cNvPr id="36881" name="Text Box 29"/>
          <p:cNvSpPr txBox="1">
            <a:spLocks noChangeArrowheads="1"/>
          </p:cNvSpPr>
          <p:nvPr/>
        </p:nvSpPr>
        <p:spPr bwMode="auto">
          <a:xfrm>
            <a:off x="3130320" y="3016022"/>
            <a:ext cx="8631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呼气后玻璃片上有一层薄薄的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水雾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，放在空气中的玻璃片上没有</a:t>
            </a:r>
          </a:p>
        </p:txBody>
      </p:sp>
      <p:sp>
        <p:nvSpPr>
          <p:cNvPr id="36882" name="Text Box 30"/>
          <p:cNvSpPr txBox="1">
            <a:spLocks noChangeArrowheads="1"/>
          </p:cNvSpPr>
          <p:nvPr/>
        </p:nvSpPr>
        <p:spPr bwMode="auto">
          <a:xfrm>
            <a:off x="3581733" y="4158291"/>
            <a:ext cx="8388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空气中水分含量较少，呼出的气体中水分含量较多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二、对人体吸入的空气和呼出的气体的探究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autoUpdateAnimBg="0"/>
      <p:bldP spid="368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6"/>
          <p:cNvSpPr txBox="1">
            <a:spLocks noChangeArrowheads="1"/>
          </p:cNvSpPr>
          <p:nvPr/>
        </p:nvSpPr>
        <p:spPr bwMode="auto">
          <a:xfrm>
            <a:off x="660400" y="1863368"/>
            <a:ext cx="10428147" cy="5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通过对蜡烛燃烧实验的探究，说说观察化学实验的基本方法是什么呢？</a:t>
            </a:r>
          </a:p>
        </p:txBody>
      </p:sp>
      <p:graphicFrame>
        <p:nvGraphicFramePr>
          <p:cNvPr id="96291" name="Group 35"/>
          <p:cNvGraphicFramePr>
            <a:graphicFrameLocks noGrp="1"/>
          </p:cNvGraphicFramePr>
          <p:nvPr/>
        </p:nvGraphicFramePr>
        <p:xfrm>
          <a:off x="1136248" y="2867518"/>
          <a:ext cx="9919504" cy="2391707"/>
        </p:xfrm>
        <a:graphic>
          <a:graphicData uri="http://schemas.openxmlformats.org/drawingml/2006/table">
            <a:tbl>
              <a:tblPr/>
              <a:tblGrid>
                <a:gridCol w="19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变化前</a:t>
                      </a: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4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变化中</a:t>
                      </a: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变化后</a:t>
                      </a: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9777" marR="89777" marT="46696" marB="46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471480" y="3119289"/>
            <a:ext cx="6033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观察并记录物质的颜色、状态、气味等</a:t>
            </a: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471481" y="3922443"/>
            <a:ext cx="6346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观察并记录物质的形态、颜色、能量的变化等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471481" y="4721873"/>
            <a:ext cx="6033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观察并记录生成物的颜色、状态、气味等</a:t>
            </a:r>
          </a:p>
        </p:txBody>
      </p:sp>
      <p:sp>
        <p:nvSpPr>
          <p:cNvPr id="46100" name="文本框 3"/>
          <p:cNvSpPr txBox="1">
            <a:spLocks noChangeArrowheads="1"/>
          </p:cNvSpPr>
          <p:nvPr/>
        </p:nvSpPr>
        <p:spPr bwMode="auto">
          <a:xfrm>
            <a:off x="660400" y="1362139"/>
            <a:ext cx="4473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化学实验与科学探究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-162046" y="1290728"/>
            <a:ext cx="5490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1219200" eaLnBrk="1" hangingPunct="1">
              <a:defRPr/>
            </a:pPr>
            <a:r>
              <a:rPr lang="en-US" altLang="zh-CN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</a:t>
            </a:r>
            <a:r>
              <a:rPr lang="zh-CN" altLang="en-US" sz="2400" b="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科学探究的一般过程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874611" y="2210715"/>
            <a:ext cx="1658009" cy="42377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1219200" eaLnBrk="1" hangingPunct="1">
              <a:lnSpc>
                <a:spcPct val="90000"/>
              </a:lnSpc>
              <a:buNone/>
              <a:defRPr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提出问题</a:t>
            </a: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617928" y="2155628"/>
            <a:ext cx="2747415" cy="460575"/>
            <a:chOff x="3040062" y="2681288"/>
            <a:chExt cx="2344738" cy="689792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644900" y="2681288"/>
              <a:ext cx="1739900" cy="68979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57200" indent="-45720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猜想与假设</a:t>
              </a:r>
            </a:p>
          </p:txBody>
        </p:sp>
        <p:cxnSp>
          <p:nvCxnSpPr>
            <p:cNvPr id="36" name="直接箭头连接符 35"/>
            <p:cNvCxnSpPr/>
            <p:nvPr/>
          </p:nvCxnSpPr>
          <p:spPr bwMode="auto">
            <a:xfrm>
              <a:off x="3040062" y="3104190"/>
              <a:ext cx="530225" cy="0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 bwMode="auto">
          <a:xfrm>
            <a:off x="7452769" y="2169584"/>
            <a:ext cx="2074491" cy="460575"/>
            <a:chOff x="5451475" y="2673350"/>
            <a:chExt cx="2079625" cy="461715"/>
          </a:xfrm>
        </p:grpSpPr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6054724" y="2673350"/>
              <a:ext cx="1476376" cy="46171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57200" indent="-45720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设计实验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 bwMode="auto">
            <a:xfrm>
              <a:off x="5451475" y="2890838"/>
              <a:ext cx="530225" cy="0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 bwMode="auto">
          <a:xfrm>
            <a:off x="8054530" y="2731084"/>
            <a:ext cx="1472729" cy="1002265"/>
            <a:chOff x="6142368" y="3178175"/>
            <a:chExt cx="1476375" cy="1004745"/>
          </a:xfrm>
        </p:grpSpPr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6142368" y="3721205"/>
              <a:ext cx="1476375" cy="46171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57200" indent="-45720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实验验证</a:t>
              </a:r>
            </a:p>
          </p:txBody>
        </p:sp>
        <p:cxnSp>
          <p:nvCxnSpPr>
            <p:cNvPr id="42" name="直接箭头连接符 41"/>
            <p:cNvCxnSpPr/>
            <p:nvPr/>
          </p:nvCxnSpPr>
          <p:spPr bwMode="auto">
            <a:xfrm>
              <a:off x="6792913" y="3178175"/>
              <a:ext cx="7937" cy="471488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 bwMode="auto">
          <a:xfrm>
            <a:off x="7981685" y="3981900"/>
            <a:ext cx="1775864" cy="1340315"/>
            <a:chOff x="6054725" y="4244975"/>
            <a:chExt cx="1780260" cy="1343631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6054725" y="4757738"/>
              <a:ext cx="1780260" cy="83086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indent="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收集、整理实验数据</a:t>
              </a: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>
              <a:off x="6800850" y="4244975"/>
              <a:ext cx="6350" cy="471488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 bwMode="auto">
          <a:xfrm>
            <a:off x="5374597" y="4667509"/>
            <a:ext cx="2530484" cy="460575"/>
            <a:chOff x="3654425" y="4979988"/>
            <a:chExt cx="2327275" cy="697567"/>
          </a:xfrm>
        </p:grpSpPr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3654425" y="4979988"/>
              <a:ext cx="1727201" cy="69756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57200" indent="-45720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解释与结论</a:t>
              </a:r>
            </a:p>
          </p:txBody>
        </p:sp>
        <p:cxnSp>
          <p:nvCxnSpPr>
            <p:cNvPr id="48" name="直接箭头连接符 47"/>
            <p:cNvCxnSpPr/>
            <p:nvPr/>
          </p:nvCxnSpPr>
          <p:spPr bwMode="auto">
            <a:xfrm flipH="1">
              <a:off x="5454649" y="5402975"/>
              <a:ext cx="527051" cy="7938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 bwMode="auto">
          <a:xfrm>
            <a:off x="2583375" y="4748560"/>
            <a:ext cx="2729200" cy="460575"/>
            <a:chOff x="1176796" y="5126963"/>
            <a:chExt cx="2439622" cy="461716"/>
          </a:xfrm>
        </p:grpSpPr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1176796" y="5126963"/>
              <a:ext cx="1708122" cy="461716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342900" indent="-3429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57200" indent="-457200" defTabSz="1219200" eaLnBrk="1" hangingPunct="1">
                <a:spcBef>
                  <a:spcPct val="20000"/>
                </a:spcBef>
                <a:defRPr/>
              </a:pPr>
              <a:r>
                <a:rPr kumimoji="0" lang="zh-CN" altLang="en-US" sz="2395" b="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反思与评价</a:t>
              </a:r>
            </a:p>
          </p:txBody>
        </p:sp>
        <p:cxnSp>
          <p:nvCxnSpPr>
            <p:cNvPr id="51" name="直接箭头连接符 50"/>
            <p:cNvCxnSpPr/>
            <p:nvPr/>
          </p:nvCxnSpPr>
          <p:spPr bwMode="auto">
            <a:xfrm flipH="1">
              <a:off x="3089368" y="5373280"/>
              <a:ext cx="527050" cy="7937"/>
            </a:xfrm>
            <a:prstGeom prst="straightConnector1">
              <a:avLst/>
            </a:prstGeom>
            <a:ln>
              <a:solidFill>
                <a:srgbClr val="3B79CE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AutoShape 156"/>
          <p:cNvSpPr/>
          <p:nvPr/>
        </p:nvSpPr>
        <p:spPr bwMode="auto">
          <a:xfrm>
            <a:off x="3826731" y="1561960"/>
            <a:ext cx="159941" cy="3358773"/>
          </a:xfrm>
          <a:prstGeom prst="leftBrace">
            <a:avLst>
              <a:gd name="adj1" fmla="val 259098"/>
              <a:gd name="adj2" fmla="val 50000"/>
            </a:avLst>
          </a:prstGeom>
          <a:noFill/>
          <a:ln w="158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9" name="Text Box 151"/>
          <p:cNvSpPr txBox="1">
            <a:spLocks noChangeArrowheads="1"/>
          </p:cNvSpPr>
          <p:nvPr/>
        </p:nvSpPr>
        <p:spPr bwMode="auto">
          <a:xfrm>
            <a:off x="6561573" y="2409175"/>
            <a:ext cx="1255780" cy="501996"/>
          </a:xfrm>
          <a:prstGeom prst="rect">
            <a:avLst/>
          </a:prstGeom>
          <a:solidFill>
            <a:srgbClr val="85E0E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just" defTabSz="1219200">
              <a:spcBef>
                <a:spcPct val="0"/>
              </a:spcBef>
              <a:buClrTx/>
              <a:buNone/>
            </a:pPr>
            <a:r>
              <a:rPr lang="zh-CN" altLang="en-US" sz="23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点燃前</a:t>
            </a:r>
            <a:endParaRPr lang="en-US" altLang="zh-CN" sz="23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42" name="Text Box 151"/>
          <p:cNvSpPr txBox="1">
            <a:spLocks noChangeArrowheads="1"/>
          </p:cNvSpPr>
          <p:nvPr/>
        </p:nvSpPr>
        <p:spPr bwMode="auto">
          <a:xfrm>
            <a:off x="6559991" y="3734632"/>
            <a:ext cx="1257363" cy="570089"/>
          </a:xfrm>
          <a:prstGeom prst="rect">
            <a:avLst/>
          </a:prstGeom>
          <a:solidFill>
            <a:srgbClr val="85E0E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just" defTabSz="1219200">
              <a:lnSpc>
                <a:spcPct val="14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点燃中</a:t>
            </a:r>
            <a:endParaRPr lang="en-US" altLang="zh-CN" sz="23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45" name="Text Box 151"/>
          <p:cNvSpPr txBox="1">
            <a:spLocks noChangeArrowheads="1"/>
          </p:cNvSpPr>
          <p:nvPr/>
        </p:nvSpPr>
        <p:spPr bwMode="auto">
          <a:xfrm>
            <a:off x="2002446" y="2911171"/>
            <a:ext cx="1721351" cy="501995"/>
          </a:xfrm>
          <a:prstGeom prst="rect">
            <a:avLst/>
          </a:prstGeom>
          <a:solidFill>
            <a:srgbClr val="FFFFC5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spcBef>
                <a:spcPct val="0"/>
              </a:spcBef>
              <a:buClrTx/>
              <a:buNone/>
            </a:pPr>
            <a:r>
              <a:rPr lang="zh-CN" altLang="en-US" sz="2395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化学实验</a:t>
            </a:r>
          </a:p>
        </p:txBody>
      </p:sp>
      <p:sp>
        <p:nvSpPr>
          <p:cNvPr id="17446" name="Text Box 151"/>
          <p:cNvSpPr txBox="1">
            <a:spLocks noChangeArrowheads="1"/>
          </p:cNvSpPr>
          <p:nvPr/>
        </p:nvSpPr>
        <p:spPr bwMode="auto">
          <a:xfrm>
            <a:off x="3986672" y="1314921"/>
            <a:ext cx="1688096" cy="50199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spcBef>
                <a:spcPct val="0"/>
              </a:spcBef>
              <a:buClrTx/>
              <a:buNone/>
            </a:pPr>
            <a:r>
              <a:rPr lang="zh-CN" altLang="en-US" sz="23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基本方法</a:t>
            </a:r>
          </a:p>
        </p:txBody>
      </p:sp>
      <p:sp>
        <p:nvSpPr>
          <p:cNvPr id="17447" name="Text Box 151"/>
          <p:cNvSpPr txBox="1">
            <a:spLocks noChangeArrowheads="1"/>
          </p:cNvSpPr>
          <p:nvPr/>
        </p:nvSpPr>
        <p:spPr bwMode="auto">
          <a:xfrm>
            <a:off x="4221042" y="3413166"/>
            <a:ext cx="1219357" cy="130962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spcBef>
                <a:spcPct val="0"/>
              </a:spcBef>
              <a:buClrTx/>
              <a:buNone/>
            </a:pPr>
            <a:r>
              <a:rPr lang="zh-CN" altLang="en-US" sz="23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对蜡烛及燃烧的探究</a:t>
            </a:r>
          </a:p>
        </p:txBody>
      </p:sp>
      <p:sp>
        <p:nvSpPr>
          <p:cNvPr id="17449" name="AutoShape 156"/>
          <p:cNvSpPr/>
          <p:nvPr/>
        </p:nvSpPr>
        <p:spPr bwMode="auto">
          <a:xfrm>
            <a:off x="5967731" y="2678384"/>
            <a:ext cx="441819" cy="2682585"/>
          </a:xfrm>
          <a:prstGeom prst="leftBrace">
            <a:avLst>
              <a:gd name="adj1" fmla="val 95123"/>
              <a:gd name="adj2" fmla="val 50000"/>
            </a:avLst>
          </a:prstGeom>
          <a:noFill/>
          <a:ln w="158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137" name="矩形 80"/>
          <p:cNvSpPr>
            <a:spLocks noChangeArrowheads="1"/>
          </p:cNvSpPr>
          <p:nvPr/>
        </p:nvSpPr>
        <p:spPr bwMode="auto">
          <a:xfrm>
            <a:off x="1745905" y="904774"/>
            <a:ext cx="1127232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zh-CN" altLang="en-US" sz="1795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2" name="Text Box 151"/>
          <p:cNvSpPr txBox="1">
            <a:spLocks noChangeArrowheads="1"/>
          </p:cNvSpPr>
          <p:nvPr/>
        </p:nvSpPr>
        <p:spPr bwMode="auto">
          <a:xfrm>
            <a:off x="6559991" y="5118681"/>
            <a:ext cx="1257363" cy="570089"/>
          </a:xfrm>
          <a:prstGeom prst="rect">
            <a:avLst/>
          </a:prstGeom>
          <a:solidFill>
            <a:srgbClr val="85E0E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just" defTabSz="1219200">
              <a:lnSpc>
                <a:spcPct val="14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点燃后</a:t>
            </a:r>
            <a:endParaRPr lang="en-US" altLang="zh-CN" sz="23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90" name="Picture 13" descr="pic_31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32" y="3364202"/>
            <a:ext cx="1402444" cy="13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8" descr="pic_317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1" y="4784467"/>
            <a:ext cx="1637765" cy="12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4451" y="2190692"/>
            <a:ext cx="1408443" cy="93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bldLvl="0" animBg="1"/>
      <p:bldP spid="17439" grpId="0" bldLvl="0" animBg="1"/>
      <p:bldP spid="17442" grpId="0" bldLvl="0" animBg="1"/>
      <p:bldP spid="17445" grpId="0" bldLvl="0" animBg="1"/>
      <p:bldP spid="17446" grpId="0" bldLvl="0" animBg="1"/>
      <p:bldP spid="17447" grpId="0" bldLvl="0" animBg="1"/>
      <p:bldP spid="17449" grpId="0" bldLvl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2025" y="1233221"/>
            <a:ext cx="109168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541655" indent="-541655" defTabSz="1219200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kern="0" spc="-1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中考</a:t>
            </a:r>
            <a:r>
              <a:rPr lang="en-US" altLang="zh-CN" sz="2400" kern="0" spc="-1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kern="0" spc="-1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威海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小丽捡到一枚白色鹅卵石，这会不会是大理石呢？ 将其放在食醋中，有气泡产生，小丽认为鹅卵石中可能含有碳酸盐。在此过程中，没有应用的科学方法是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541655" indent="0" defTabSz="1219200">
              <a:lnSpc>
                <a:spcPct val="200000"/>
              </a:lnSpc>
              <a:tabLst>
                <a:tab pos="3932555" algn="l"/>
              </a:tabLst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．猜想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	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．实验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41655" indent="0" defTabSz="1219200">
              <a:lnSpc>
                <a:spcPct val="200000"/>
              </a:lnSpc>
              <a:tabLst>
                <a:tab pos="3932555" algn="l"/>
              </a:tabLst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．推理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	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．归纳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51399" y="2902786"/>
            <a:ext cx="8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zh-CN" altLang="en-US" sz="21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9716" y="1403519"/>
            <a:ext cx="8052620" cy="6465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现在的化学实验室的前身是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炼丹术士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炼金术士的作坊</a:t>
            </a:r>
            <a:r>
              <a:rPr lang="zh-CN" altLang="zh-CN" sz="1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7" name="Picture 3" descr="pic_317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7" y="2843772"/>
            <a:ext cx="3888317" cy="310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22" y="2174582"/>
            <a:ext cx="4080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中国古代的炼丹设备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951727" y="2174582"/>
            <a:ext cx="3454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F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西方17世纪化学实验室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38" y="2760803"/>
            <a:ext cx="4116683" cy="34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8" grpId="0" autoUpdateAnimBg="0"/>
      <p:bldP spid="1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660400" y="1390990"/>
            <a:ext cx="9327008" cy="36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723900" indent="-723900" defTabSz="1219200" latinLnBrk="1" hangingPunct="1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．下列关于石蜡性质的描述中，错误的是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723900" indent="0" defTabSz="1219200" latinLnBrk="1" hangingPunct="1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．石蜡是无色、无味且硬度较大的固体</a:t>
            </a:r>
          </a:p>
          <a:p>
            <a:pPr marL="723900" indent="0" defTabSz="1219200" latinLnBrk="1" hangingPunct="1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．石蜡难溶于水且密度比水小</a:t>
            </a:r>
          </a:p>
          <a:p>
            <a:pPr marL="723900" indent="0" defTabSz="1219200" latinLnBrk="1" hangingPunct="1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．石蜡熔点低，受热易熔化成蜡油</a:t>
            </a:r>
          </a:p>
          <a:p>
            <a:pPr marL="1158875" indent="-617220" defTabSz="1219200" latinLnBrk="1" hangingPunct="1"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．石蜡可燃，燃烧时放热，并有二氧化碳和水生成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7914" y="1609748"/>
            <a:ext cx="425116" cy="49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17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660400" y="1167340"/>
            <a:ext cx="1037140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723900" indent="-723900" defTabSz="1219200" latinLnBrk="1" hangingPunct="1">
              <a:lnSpc>
                <a:spcPct val="2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．下</a:t>
            </a:r>
            <a:r>
              <a:rPr lang="zh-CN" altLang="en-US" sz="2400" kern="0" spc="-69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列有关蜡烛燃烧实验现象的描述，正确的是</a:t>
            </a:r>
            <a:r>
              <a:rPr lang="en-US" altLang="zh-CN" sz="2400" kern="0" spc="-69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kern="0" spc="-69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400" kern="0" spc="-69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723900" indent="0" defTabSz="1219200" latinLnBrk="1" hangingPunct="1">
              <a:lnSpc>
                <a:spcPct val="2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．蜡烛燃烧时火焰分三层，内层火焰最明亮</a:t>
            </a:r>
          </a:p>
          <a:p>
            <a:pPr marL="723900" indent="0" defTabSz="1219200" latinLnBrk="1" hangingPunct="1">
              <a:lnSpc>
                <a:spcPct val="2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．蜡烛在空气中燃烧发黄光，放热，稍有黑烟</a:t>
            </a:r>
          </a:p>
          <a:p>
            <a:pPr marL="723900" indent="0" defTabSz="1219200" latinLnBrk="1" hangingPunct="1">
              <a:lnSpc>
                <a:spcPct val="2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．蜡烛在空气中燃烧，生成二氧化碳和水</a:t>
            </a:r>
          </a:p>
          <a:p>
            <a:pPr marL="723900" indent="0" defTabSz="1219200" latinLnBrk="1" hangingPunct="1">
              <a:lnSpc>
                <a:spcPct val="2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．刚熄灭蜡烛时，烛芯有一缕白雾飘出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55048" y="1553324"/>
            <a:ext cx="425116" cy="49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17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60400" y="1130300"/>
            <a:ext cx="11851833" cy="519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09600" indent="-609600" defTabSz="1219200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 startAt="4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将燃着的小木条分别插入下列两个集气瓶中，出现的现象是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         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A  甲中熄灭，乙中变旺</a:t>
            </a:r>
          </a:p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B  甲中变旺，乙中熄灭</a:t>
            </a:r>
          </a:p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C  甲、乙都变旺</a:t>
            </a:r>
          </a:p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D  甲、乙都熄灭</a:t>
            </a:r>
          </a:p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5843" name="Group 3"/>
          <p:cNvGrpSpPr/>
          <p:nvPr/>
        </p:nvGrpSpPr>
        <p:grpSpPr bwMode="auto">
          <a:xfrm>
            <a:off x="6947968" y="2926276"/>
            <a:ext cx="3344521" cy="2182173"/>
            <a:chOff x="0" y="0"/>
            <a:chExt cx="2207" cy="1045"/>
          </a:xfrm>
        </p:grpSpPr>
        <p:grpSp>
          <p:nvGrpSpPr>
            <p:cNvPr id="35849" name="Group 4"/>
            <p:cNvGrpSpPr/>
            <p:nvPr/>
          </p:nvGrpSpPr>
          <p:grpSpPr bwMode="auto">
            <a:xfrm>
              <a:off x="0" y="0"/>
              <a:ext cx="587" cy="1033"/>
              <a:chOff x="0" y="0"/>
              <a:chExt cx="587" cy="1033"/>
            </a:xfrm>
          </p:grpSpPr>
          <p:sp>
            <p:nvSpPr>
              <p:cNvPr id="35853" name="AutoShape 5"/>
              <p:cNvSpPr>
                <a:spLocks noChangeArrowheads="1"/>
              </p:cNvSpPr>
              <p:nvPr/>
            </p:nvSpPr>
            <p:spPr bwMode="auto">
              <a:xfrm>
                <a:off x="0" y="224"/>
                <a:ext cx="587" cy="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4" name="未知"/>
              <p:cNvSpPr/>
              <p:nvPr/>
            </p:nvSpPr>
            <p:spPr bwMode="auto">
              <a:xfrm>
                <a:off x="58" y="0"/>
                <a:ext cx="474" cy="235"/>
              </a:xfrm>
              <a:custGeom>
                <a:avLst/>
                <a:gdLst>
                  <a:gd name="T0" fmla="*/ 0 w 474"/>
                  <a:gd name="T1" fmla="*/ 235 h 235"/>
                  <a:gd name="T2" fmla="*/ 102 w 474"/>
                  <a:gd name="T3" fmla="*/ 180 h 235"/>
                  <a:gd name="T4" fmla="*/ 105 w 474"/>
                  <a:gd name="T5" fmla="*/ 54 h 235"/>
                  <a:gd name="T6" fmla="*/ 57 w 474"/>
                  <a:gd name="T7" fmla="*/ 0 h 235"/>
                  <a:gd name="T8" fmla="*/ 420 w 474"/>
                  <a:gd name="T9" fmla="*/ 0 h 235"/>
                  <a:gd name="T10" fmla="*/ 375 w 474"/>
                  <a:gd name="T11" fmla="*/ 51 h 235"/>
                  <a:gd name="T12" fmla="*/ 372 w 474"/>
                  <a:gd name="T13" fmla="*/ 180 h 235"/>
                  <a:gd name="T14" fmla="*/ 474 w 474"/>
                  <a:gd name="T15" fmla="*/ 235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4" h="235">
                    <a:moveTo>
                      <a:pt x="0" y="235"/>
                    </a:moveTo>
                    <a:lnTo>
                      <a:pt x="102" y="180"/>
                    </a:lnTo>
                    <a:lnTo>
                      <a:pt x="105" y="54"/>
                    </a:lnTo>
                    <a:lnTo>
                      <a:pt x="57" y="0"/>
                    </a:lnTo>
                    <a:lnTo>
                      <a:pt x="420" y="0"/>
                    </a:lnTo>
                    <a:lnTo>
                      <a:pt x="375" y="51"/>
                    </a:lnTo>
                    <a:lnTo>
                      <a:pt x="372" y="180"/>
                    </a:lnTo>
                    <a:lnTo>
                      <a:pt x="474" y="235"/>
                    </a:lnTo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200"/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50" name="Group 7"/>
            <p:cNvGrpSpPr/>
            <p:nvPr/>
          </p:nvGrpSpPr>
          <p:grpSpPr bwMode="auto">
            <a:xfrm>
              <a:off x="1620" y="0"/>
              <a:ext cx="587" cy="1045"/>
              <a:chOff x="0" y="0"/>
              <a:chExt cx="587" cy="1033"/>
            </a:xfrm>
          </p:grpSpPr>
          <p:sp>
            <p:nvSpPr>
              <p:cNvPr id="35851" name="AutoShape 8"/>
              <p:cNvSpPr>
                <a:spLocks noChangeArrowheads="1"/>
              </p:cNvSpPr>
              <p:nvPr/>
            </p:nvSpPr>
            <p:spPr bwMode="auto">
              <a:xfrm>
                <a:off x="0" y="224"/>
                <a:ext cx="587" cy="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2" name="未知"/>
              <p:cNvSpPr/>
              <p:nvPr/>
            </p:nvSpPr>
            <p:spPr bwMode="auto">
              <a:xfrm>
                <a:off x="58" y="0"/>
                <a:ext cx="474" cy="235"/>
              </a:xfrm>
              <a:custGeom>
                <a:avLst/>
                <a:gdLst>
                  <a:gd name="T0" fmla="*/ 0 w 474"/>
                  <a:gd name="T1" fmla="*/ 235 h 235"/>
                  <a:gd name="T2" fmla="*/ 102 w 474"/>
                  <a:gd name="T3" fmla="*/ 180 h 235"/>
                  <a:gd name="T4" fmla="*/ 105 w 474"/>
                  <a:gd name="T5" fmla="*/ 54 h 235"/>
                  <a:gd name="T6" fmla="*/ 57 w 474"/>
                  <a:gd name="T7" fmla="*/ 0 h 235"/>
                  <a:gd name="T8" fmla="*/ 420 w 474"/>
                  <a:gd name="T9" fmla="*/ 0 h 235"/>
                  <a:gd name="T10" fmla="*/ 375 w 474"/>
                  <a:gd name="T11" fmla="*/ 51 h 235"/>
                  <a:gd name="T12" fmla="*/ 372 w 474"/>
                  <a:gd name="T13" fmla="*/ 180 h 235"/>
                  <a:gd name="T14" fmla="*/ 474 w 474"/>
                  <a:gd name="T15" fmla="*/ 235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4" h="235">
                    <a:moveTo>
                      <a:pt x="0" y="235"/>
                    </a:moveTo>
                    <a:lnTo>
                      <a:pt x="102" y="180"/>
                    </a:lnTo>
                    <a:lnTo>
                      <a:pt x="105" y="54"/>
                    </a:lnTo>
                    <a:lnTo>
                      <a:pt x="57" y="0"/>
                    </a:lnTo>
                    <a:lnTo>
                      <a:pt x="420" y="0"/>
                    </a:lnTo>
                    <a:lnTo>
                      <a:pt x="375" y="51"/>
                    </a:lnTo>
                    <a:lnTo>
                      <a:pt x="372" y="180"/>
                    </a:lnTo>
                    <a:lnTo>
                      <a:pt x="474" y="235"/>
                    </a:lnTo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200"/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7177391" y="3890683"/>
            <a:ext cx="6239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9653638" y="3394034"/>
            <a:ext cx="5320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7198667" y="5396810"/>
            <a:ext cx="456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9653638" y="5428884"/>
            <a:ext cx="532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乙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9528838" y="1297022"/>
            <a:ext cx="456071" cy="64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3595" b="1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33756" y="381000"/>
            <a:ext cx="8651965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66845" y="1852295"/>
            <a:ext cx="7233920" cy="2938145"/>
            <a:chOff x="6147269" y="2844265"/>
            <a:chExt cx="5112385" cy="2076459"/>
          </a:xfrm>
        </p:grpSpPr>
        <p:grpSp>
          <p:nvGrpSpPr>
            <p:cNvPr id="15" name="组合 1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-4714868" y="2110674"/>
                <a:ext cx="5033250" cy="1023299"/>
                <a:chOff x="-4714868" y="2110674"/>
                <a:chExt cx="5033250" cy="1023299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-4714868" y="2808615"/>
                  <a:ext cx="5033249" cy="325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走进化学世界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9627674" y="464492"/>
            <a:ext cx="4062342" cy="300975"/>
          </a:xfrm>
          <a:prstGeom prst="rect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1" name="同心圆 30"/>
          <p:cNvSpPr/>
          <p:nvPr/>
        </p:nvSpPr>
        <p:spPr>
          <a:xfrm rot="20019384">
            <a:off x="9788450" y="4831877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同心圆 31"/>
          <p:cNvSpPr/>
          <p:nvPr/>
        </p:nvSpPr>
        <p:spPr>
          <a:xfrm rot="7534286">
            <a:off x="-3206327" y="-2993772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2173337" y="3300476"/>
            <a:ext cx="5935171" cy="59351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5273" r="6246" b="8189"/>
          <a:stretch>
            <a:fillRect/>
          </a:stretch>
        </p:blipFill>
        <p:spPr>
          <a:xfrm>
            <a:off x="-1663010" y="3724768"/>
            <a:ext cx="5025970" cy="5025970"/>
          </a:xfrm>
          <a:custGeom>
            <a:avLst/>
            <a:gdLst>
              <a:gd name="connsiteX0" fmla="*/ 2637692 w 5275384"/>
              <a:gd name="connsiteY0" fmla="*/ 0 h 5275384"/>
              <a:gd name="connsiteX1" fmla="*/ 5275384 w 5275384"/>
              <a:gd name="connsiteY1" fmla="*/ 2637692 h 5275384"/>
              <a:gd name="connsiteX2" fmla="*/ 2637692 w 5275384"/>
              <a:gd name="connsiteY2" fmla="*/ 5275384 h 5275384"/>
              <a:gd name="connsiteX3" fmla="*/ 0 w 5275384"/>
              <a:gd name="connsiteY3" fmla="*/ 2637692 h 5275384"/>
              <a:gd name="connsiteX4" fmla="*/ 2637692 w 5275384"/>
              <a:gd name="connsiteY4" fmla="*/ 0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384" h="5275384">
                <a:moveTo>
                  <a:pt x="2637692" y="0"/>
                </a:moveTo>
                <a:cubicBezTo>
                  <a:pt x="4094449" y="0"/>
                  <a:pt x="5275384" y="1180935"/>
                  <a:pt x="5275384" y="2637692"/>
                </a:cubicBezTo>
                <a:cubicBezTo>
                  <a:pt x="5275384" y="4094449"/>
                  <a:pt x="4094449" y="5275384"/>
                  <a:pt x="2637692" y="5275384"/>
                </a:cubicBezTo>
                <a:cubicBezTo>
                  <a:pt x="1180935" y="5275384"/>
                  <a:pt x="0" y="4094449"/>
                  <a:pt x="0" y="2637692"/>
                </a:cubicBezTo>
                <a:cubicBezTo>
                  <a:pt x="0" y="1180935"/>
                  <a:pt x="1180935" y="0"/>
                  <a:pt x="263769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_31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3" y="2222994"/>
            <a:ext cx="3577113" cy="28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1393106"/>
            <a:ext cx="393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拉瓦锡纪念馆一角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7671" y="5426182"/>
            <a:ext cx="7698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zh-CN" sz="2400" kern="0" dirty="0">
                <a:solidFill>
                  <a:srgbClr val="2F14F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拉瓦锡利用天平进行</a:t>
            </a:r>
            <a:r>
              <a:rPr lang="zh-CN" altLang="zh-CN" sz="24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定量</a:t>
            </a:r>
            <a:r>
              <a:rPr lang="zh-CN" altLang="zh-CN" sz="2400" kern="0" dirty="0">
                <a:solidFill>
                  <a:srgbClr val="2F14F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研究,弄清了燃烧的本质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/>
          <p:nvPr/>
        </p:nvSpPr>
        <p:spPr bwMode="auto">
          <a:xfrm>
            <a:off x="3463552" y="3365696"/>
            <a:ext cx="236654" cy="762422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spcBef>
                <a:spcPct val="0"/>
              </a:spcBef>
              <a:buClrTx/>
              <a:buNone/>
            </a:pPr>
            <a:r>
              <a:rPr kumimoji="1" lang="en-US" altLang="zh-CN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777760" y="3215992"/>
            <a:ext cx="1625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kumimoji="1"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过滤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kumimoji="1"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蒸馏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60400" y="1391630"/>
            <a:ext cx="904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kumimoji="1"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炼丹、炼金术对化学实验的贡献</a:t>
            </a:r>
            <a:endParaRPr kumimoji="1" lang="zh-CN" altLang="en-US" sz="1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01406" y="2221217"/>
            <a:ext cx="731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⑴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发明化学实验器具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01406" y="2883808"/>
            <a:ext cx="619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⑵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发明合成物质的有效方法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01406" y="3546852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spcBef>
                <a:spcPct val="50000"/>
              </a:spcBef>
              <a:buClrTx/>
              <a:buNone/>
            </a:pPr>
            <a:r>
              <a:rPr kumimoji="1"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⑶</a:t>
            </a: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发明分离物质的方法</a:t>
            </a:r>
            <a:endParaRPr kumimoji="1" lang="zh-CN" altLang="en-US" sz="16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新课讲授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57345"/>
          <p:cNvSpPr>
            <a:spLocks noGrp="1" noChangeArrowheads="1"/>
          </p:cNvSpPr>
          <p:nvPr/>
        </p:nvSpPr>
        <p:spPr bwMode="auto">
          <a:xfrm>
            <a:off x="538567" y="969434"/>
            <a:ext cx="11069852" cy="15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古代</a:t>
            </a:r>
            <a:r>
              <a:rPr lang="zh-CN" altLang="en-US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著名的化学家拉瓦锡</a:t>
            </a:r>
            <a:r>
              <a:rPr lang="en-US" altLang="zh-CN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在简陋的实验室里</a:t>
            </a:r>
            <a:r>
              <a:rPr lang="en-US" altLang="zh-CN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探究空气的成分，为化学界做出了巨大的贡献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64" y="2705329"/>
            <a:ext cx="3234527" cy="26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文本框 57350"/>
          <p:cNvSpPr txBox="1">
            <a:spLocks noChangeArrowheads="1"/>
          </p:cNvSpPr>
          <p:nvPr/>
        </p:nvSpPr>
        <p:spPr bwMode="auto">
          <a:xfrm>
            <a:off x="660400" y="2607742"/>
            <a:ext cx="57627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化学的产生和发展都离不开实验，许多化学的重大发现和研究成果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也都通过实验得到的。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化学是一门以实验为基础的科学。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新课讲授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660400" y="1342169"/>
            <a:ext cx="10858500" cy="440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在日常生活中，人们常常用蜡烛营造爱情的甜蜜与浪漫，也用石蜡给水果保鲜等。</a:t>
            </a: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solidFill>
                  <a:srgbClr val="2699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对于蜡烛燃烧现象你有没有更多的思考过呢？比如说蜡烛是由什么做成的？它燃烧后生成什么？除了燃烧，它还具有哪些性质？</a:t>
            </a:r>
          </a:p>
        </p:txBody>
      </p:sp>
      <p:pic>
        <p:nvPicPr>
          <p:cNvPr id="22534" name="内容占位符 2253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252" y="2176314"/>
            <a:ext cx="3562383" cy="2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内容占位符 13319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919" y="2176314"/>
            <a:ext cx="3534552" cy="23563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charRg st="60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43537" y="1230046"/>
            <a:ext cx="47191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蜡烛是由石蜡和棉线烛芯组成</a:t>
            </a:r>
            <a:endParaRPr lang="en-US" altLang="zh-CN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70" y="1584889"/>
            <a:ext cx="2628798" cy="417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0822" y="2053231"/>
            <a:ext cx="779193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defTabSz="121920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对蜡烛在点燃前、燃着时和熄灭后的三个阶段进行实验观察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6779" y="1269136"/>
            <a:ext cx="55992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点燃前   </a:t>
            </a:r>
          </a:p>
        </p:txBody>
      </p:sp>
      <p:sp>
        <p:nvSpPr>
          <p:cNvPr id="4" name="矩形 3"/>
          <p:cNvSpPr/>
          <p:nvPr/>
        </p:nvSpPr>
        <p:spPr>
          <a:xfrm>
            <a:off x="2031546" y="1617372"/>
            <a:ext cx="8069439" cy="50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kumimoji="1"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观察蜡烛的颜色，状态，气味，形状，硬度，检验它的溶解性，密度。</a:t>
            </a:r>
          </a:p>
        </p:txBody>
      </p:sp>
      <p:sp>
        <p:nvSpPr>
          <p:cNvPr id="5" name="矩形 4"/>
          <p:cNvSpPr/>
          <p:nvPr/>
        </p:nvSpPr>
        <p:spPr>
          <a:xfrm>
            <a:off x="821739" y="2873066"/>
            <a:ext cx="56496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燃着时   </a:t>
            </a:r>
          </a:p>
        </p:txBody>
      </p:sp>
      <p:sp>
        <p:nvSpPr>
          <p:cNvPr id="6" name="矩形 5"/>
          <p:cNvSpPr/>
          <p:nvPr/>
        </p:nvSpPr>
        <p:spPr>
          <a:xfrm>
            <a:off x="821739" y="4476996"/>
            <a:ext cx="56496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kumimoji="1"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熄灭后</a:t>
            </a:r>
            <a:endParaRPr lang="zh-CN" altLang="en-US" sz="3200" kern="0" dirty="0">
              <a:solidFill>
                <a:srgbClr val="00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1546" y="2734566"/>
            <a:ext cx="948735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kumimoji="1"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①观察蜡烛燃烧时的火焰；②取一根火柴梗，迅速平放入火焰中，约</a:t>
            </a:r>
            <a:r>
              <a:rPr kumimoji="1"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1s</a:t>
            </a:r>
            <a:r>
              <a:rPr kumimoji="1"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后取出，观察被烧情况；③在蜡烛上方分别罩上干燥烧杯和内壁涂有澄清石灰水的烧杯，观察实验现象。</a:t>
            </a:r>
          </a:p>
        </p:txBody>
      </p:sp>
      <p:sp>
        <p:nvSpPr>
          <p:cNvPr id="8" name="矩形 7"/>
          <p:cNvSpPr/>
          <p:nvPr/>
        </p:nvSpPr>
        <p:spPr>
          <a:xfrm>
            <a:off x="2031546" y="4877105"/>
            <a:ext cx="910007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观察熄灭时现象， 用火柴点白烟，观察现象。 </a:t>
            </a:r>
            <a:endParaRPr lang="zh-CN" altLang="en-US" sz="2800" kern="0" dirty="0">
              <a:solidFill>
                <a:srgbClr val="00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一、对蜡烛及其燃烧的探究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2357</Words>
  <Application>Microsoft Office PowerPoint</Application>
  <PresentationFormat>宽屏</PresentationFormat>
  <Paragraphs>254</Paragraphs>
  <Slides>34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FandolFang R</vt:lpstr>
      <vt:lpstr>思源黑体 CN Light</vt:lpstr>
      <vt:lpstr>Arial</vt:lpstr>
      <vt:lpstr>Calibri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【情景展示】</vt:lpstr>
      <vt:lpstr>【查阅资料】</vt:lpstr>
      <vt:lpstr>【作出猜想】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2020-06-16T03:41:54Z</dcterms:created>
  <dcterms:modified xsi:type="dcterms:W3CDTF">2021-01-09T09:56:40Z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