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68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DAA1"/>
    <a:srgbClr val="00E8AE"/>
    <a:srgbClr val="9F5FCF"/>
    <a:srgbClr val="003F84"/>
    <a:srgbClr val="00AC7F"/>
    <a:srgbClr val="D69670"/>
    <a:srgbClr val="FCE6D8"/>
    <a:srgbClr val="FFEBBF"/>
    <a:srgbClr val="FD9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1045" autoAdjust="0"/>
  </p:normalViewPr>
  <p:slideViewPr>
    <p:cSldViewPr snapToGrid="0">
      <p:cViewPr varScale="1">
        <p:scale>
          <a:sx n="93" d="100"/>
          <a:sy n="93" d="100"/>
        </p:scale>
        <p:origin x="1500" y="84"/>
      </p:cViewPr>
      <p:guideLst>
        <p:guide pos="415"/>
        <p:guide pos="7256"/>
        <p:guide orient="horz" pos="648"/>
        <p:guide orient="horz" pos="712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E9878A-C927-443D-9DFB-21A123085B2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09DB316-0031-4C2A-B356-AB80682FF80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316-0031-4C2A-B356-AB80682FF80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316-0031-4C2A-B356-AB80682FF80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316-0031-4C2A-B356-AB80682FF80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316-0031-4C2A-B356-AB80682FF80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316-0031-4C2A-B356-AB80682FF80E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548640" y="381000"/>
            <a:ext cx="853440" cy="487680"/>
            <a:chOff x="548640" y="381000"/>
            <a:chExt cx="1173480" cy="670560"/>
          </a:xfrm>
        </p:grpSpPr>
        <p:sp>
          <p:nvSpPr>
            <p:cNvPr id="8" name="燕尾形 7"/>
            <p:cNvSpPr/>
            <p:nvPr userDrawn="1"/>
          </p:nvSpPr>
          <p:spPr>
            <a:xfrm>
              <a:off x="548640" y="381000"/>
              <a:ext cx="670560" cy="670560"/>
            </a:xfrm>
            <a:prstGeom prst="chevr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 userDrawn="1"/>
          </p:nvSpPr>
          <p:spPr>
            <a:xfrm>
              <a:off x="1051560" y="381000"/>
              <a:ext cx="670560" cy="670560"/>
            </a:xfrm>
            <a:prstGeom prst="chevr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0020" y="1765935"/>
            <a:ext cx="7185660" cy="3227705"/>
            <a:chOff x="6105310" y="2844265"/>
            <a:chExt cx="5154345" cy="2282880"/>
          </a:xfrm>
        </p:grpSpPr>
        <p:grpSp>
          <p:nvGrpSpPr>
            <p:cNvPr id="15" name="组合 14"/>
            <p:cNvGrpSpPr/>
            <p:nvPr/>
          </p:nvGrpSpPr>
          <p:grpSpPr>
            <a:xfrm>
              <a:off x="6105310" y="3331609"/>
              <a:ext cx="5075209" cy="1795536"/>
              <a:chOff x="-4756827" y="2110674"/>
              <a:chExt cx="5075209" cy="1795536"/>
            </a:xfrm>
          </p:grpSpPr>
          <p:sp>
            <p:nvSpPr>
              <p:cNvPr id="17" name="矩形: 圆角 21"/>
              <p:cNvSpPr/>
              <p:nvPr/>
            </p:nvSpPr>
            <p:spPr>
              <a:xfrm>
                <a:off x="-4756827" y="3551487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-4714868" y="2110674"/>
                <a:ext cx="5033250" cy="1219370"/>
                <a:chOff x="-4714868" y="2110674"/>
                <a:chExt cx="5033250" cy="1219370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-4714868" y="2808615"/>
                  <a:ext cx="5033249" cy="5214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dist">
                    <a:lnSpc>
                      <a:spcPct val="150000"/>
                    </a:lnSpc>
                    <a:defRPr/>
                  </a:pPr>
                  <a:r>
                    <a:rPr lang="zh-CN" altLang="en-US" sz="2800" kern="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第一课时 化学实验常用仪器及药品的取用</a:t>
                  </a:r>
                </a:p>
              </p:txBody>
            </p:sp>
            <p:cxnSp>
              <p:nvCxnSpPr>
                <p:cNvPr id="20" name="直接连接符 1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1.3 </a:t>
                  </a:r>
                  <a:r>
                    <a:rPr lang="zh-CN" altLang="en-US" sz="5400" b="1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走进化学实验室</a:t>
                  </a:r>
                </a:p>
              </p:txBody>
            </p:sp>
          </p:grpSp>
        </p:grpSp>
        <p:sp>
          <p:nvSpPr>
            <p:cNvPr id="16" name="文本占位符 20"/>
            <p:cNvSpPr txBox="1"/>
            <p:nvPr/>
          </p:nvSpPr>
          <p:spPr>
            <a:xfrm>
              <a:off x="6147270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走进化学世界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9627674" y="464492"/>
            <a:ext cx="4062342" cy="300975"/>
          </a:xfrm>
          <a:prstGeom prst="rect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31" name="同心圆 30"/>
          <p:cNvSpPr/>
          <p:nvPr/>
        </p:nvSpPr>
        <p:spPr>
          <a:xfrm rot="20019384">
            <a:off x="9788450" y="4831877"/>
            <a:ext cx="5255919" cy="5255919"/>
          </a:xfrm>
          <a:prstGeom prst="donut">
            <a:avLst>
              <a:gd name="adj" fmla="val 1412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同心圆 31"/>
          <p:cNvSpPr/>
          <p:nvPr/>
        </p:nvSpPr>
        <p:spPr>
          <a:xfrm rot="7534286">
            <a:off x="-3206327" y="-2993772"/>
            <a:ext cx="5255919" cy="5255919"/>
          </a:xfrm>
          <a:prstGeom prst="donut">
            <a:avLst>
              <a:gd name="adj" fmla="val 1412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-2173337" y="3300476"/>
            <a:ext cx="5935171" cy="593517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2" t="5273" r="6246" b="8189"/>
          <a:stretch>
            <a:fillRect/>
          </a:stretch>
        </p:blipFill>
        <p:spPr>
          <a:xfrm>
            <a:off x="-1663010" y="3724768"/>
            <a:ext cx="5025970" cy="5025970"/>
          </a:xfrm>
          <a:custGeom>
            <a:avLst/>
            <a:gdLst>
              <a:gd name="connsiteX0" fmla="*/ 2637692 w 5275384"/>
              <a:gd name="connsiteY0" fmla="*/ 0 h 5275384"/>
              <a:gd name="connsiteX1" fmla="*/ 5275384 w 5275384"/>
              <a:gd name="connsiteY1" fmla="*/ 2637692 h 5275384"/>
              <a:gd name="connsiteX2" fmla="*/ 2637692 w 5275384"/>
              <a:gd name="connsiteY2" fmla="*/ 5275384 h 5275384"/>
              <a:gd name="connsiteX3" fmla="*/ 0 w 5275384"/>
              <a:gd name="connsiteY3" fmla="*/ 2637692 h 5275384"/>
              <a:gd name="connsiteX4" fmla="*/ 2637692 w 5275384"/>
              <a:gd name="connsiteY4" fmla="*/ 0 h 527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384" h="5275384">
                <a:moveTo>
                  <a:pt x="2637692" y="0"/>
                </a:moveTo>
                <a:cubicBezTo>
                  <a:pt x="4094449" y="0"/>
                  <a:pt x="5275384" y="1180935"/>
                  <a:pt x="5275384" y="2637692"/>
                </a:cubicBezTo>
                <a:cubicBezTo>
                  <a:pt x="5275384" y="4094449"/>
                  <a:pt x="4094449" y="5275384"/>
                  <a:pt x="2637692" y="5275384"/>
                </a:cubicBezTo>
                <a:cubicBezTo>
                  <a:pt x="1180935" y="5275384"/>
                  <a:pt x="0" y="4094449"/>
                  <a:pt x="0" y="2637692"/>
                </a:cubicBezTo>
                <a:cubicBezTo>
                  <a:pt x="0" y="1180935"/>
                  <a:pt x="1180935" y="0"/>
                  <a:pt x="2637692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/>
          </p:cNvSpPr>
          <p:nvPr/>
        </p:nvSpPr>
        <p:spPr>
          <a:xfrm>
            <a:off x="660400" y="1330604"/>
            <a:ext cx="7709014" cy="1475897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marL="570230" indent="-570230" defTabSz="1219200">
              <a:buClr>
                <a:srgbClr val="FF3399"/>
              </a:buClr>
              <a:defRPr/>
            </a:pP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要服从老师指示</a:t>
            </a:r>
            <a:r>
              <a:rPr lang="zh-CN" altLang="zh-TW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有疑问时，要向老师提问。</a:t>
            </a:r>
            <a:endParaRPr lang="zh-CN" altLang="en-US" sz="2400" kern="0" noProof="1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/>
        </p:nvGraphicFramePr>
        <p:xfrm>
          <a:off x="7647363" y="2405057"/>
          <a:ext cx="2789239" cy="287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20240" imgH="1769110" progId="MS_ClipArt_Gallery.2">
                  <p:embed/>
                </p:oleObj>
              </mc:Choice>
              <mc:Fallback>
                <p:oleObj r:id="rId3" imgW="1920240" imgH="1769110" progId="MS_ClipArt_Gallery.2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7363" y="2405057"/>
                        <a:ext cx="2789239" cy="2879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一、实验室安全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/>
          </p:cNvSpPr>
          <p:nvPr/>
        </p:nvSpPr>
        <p:spPr>
          <a:xfrm>
            <a:off x="660400" y="1413104"/>
            <a:ext cx="3580476" cy="1103756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marL="474980" indent="-474980" defTabSz="1219200">
              <a:buClr>
                <a:srgbClr val="FF3399"/>
              </a:buClr>
              <a:defRPr/>
            </a:pP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做完实验后，记住洗手。</a:t>
            </a:r>
            <a:endParaRPr lang="zh-CN" altLang="en-US" sz="2400" kern="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482469" y="2980645"/>
          <a:ext cx="2759011" cy="2183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664075" imgH="3390900" progId="MS_ClipArt_Gallery.2">
                  <p:embed/>
                </p:oleObj>
              </mc:Choice>
              <mc:Fallback>
                <p:oleObj r:id="rId4" imgW="4664075" imgH="33909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2469" y="2980645"/>
                        <a:ext cx="2759011" cy="2183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一、实验室安全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68266" y="1280048"/>
            <a:ext cx="8044588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观察图片，你能发现哪些实验仪器？</a:t>
            </a:r>
          </a:p>
        </p:txBody>
      </p:sp>
      <p:pic>
        <p:nvPicPr>
          <p:cNvPr id="153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9652" y="2312564"/>
            <a:ext cx="4892697" cy="326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二、认识常见化学仪器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Text Box 25"/>
          <p:cNvSpPr txBox="1">
            <a:spLocks noChangeArrowheads="1"/>
          </p:cNvSpPr>
          <p:nvPr/>
        </p:nvSpPr>
        <p:spPr bwMode="auto">
          <a:xfrm>
            <a:off x="521835" y="1307205"/>
            <a:ext cx="3246402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395" kern="0">
                <a:ea typeface="思源黑体 CN Medium" panose="020B0600000000000000" pitchFamily="34" charset="-122"/>
                <a:sym typeface="Arial" panose="020B0604020202020204" pitchFamily="34" charset="0"/>
              </a:rPr>
              <a:t>实验室常见的化学仪器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二、认识常见化学仪器</a:t>
            </a:r>
          </a:p>
        </p:txBody>
      </p:sp>
      <p:pic>
        <p:nvPicPr>
          <p:cNvPr id="25" name="Picture 4" descr="195-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47" y="1846802"/>
            <a:ext cx="5332706" cy="379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851538" y="3455332"/>
            <a:ext cx="750617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药匙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724456" y="2751034"/>
            <a:ext cx="1023785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石棉网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710173" y="3185727"/>
            <a:ext cx="969151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CN" altLang="en-US" sz="1795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蒸发皿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875323" y="3074084"/>
            <a:ext cx="1023785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CN" altLang="en-US" sz="1795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坩埚钳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6791028" y="3019451"/>
            <a:ext cx="1023785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锥形瓶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7706733" y="3131093"/>
            <a:ext cx="1184123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长颈漏斗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576057" y="4043236"/>
            <a:ext cx="700734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漏斗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6629503" y="5336625"/>
            <a:ext cx="700734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量筒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5767244" y="5336625"/>
            <a:ext cx="700734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烧杯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5565338" y="4474366"/>
            <a:ext cx="1118799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胶头滴管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4204250" y="3885274"/>
            <a:ext cx="970338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铁架台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478574" y="4075303"/>
            <a:ext cx="970339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试管</a:t>
            </a: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3289733" y="5336625"/>
            <a:ext cx="970338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酒精灯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4906171" y="5336625"/>
            <a:ext cx="970339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水槽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798093" y="4371037"/>
            <a:ext cx="970338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集气瓶</a:t>
            </a: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7618844" y="5377006"/>
            <a:ext cx="1282700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altLang="zh-CN" sz="1795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U</a:t>
            </a:r>
            <a:r>
              <a:rPr lang="zh-CN" altLang="en-US" sz="1795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形干燥管</a:t>
            </a: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7276791" y="4193571"/>
            <a:ext cx="1891982" cy="36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1795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球形干燥管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xjhhxsy8"/>
          <p:cNvGrpSpPr/>
          <p:nvPr/>
        </p:nvGrpSpPr>
        <p:grpSpPr bwMode="auto">
          <a:xfrm>
            <a:off x="1714671" y="2295330"/>
            <a:ext cx="287929" cy="1232025"/>
            <a:chOff x="7920" y="1304"/>
            <a:chExt cx="405" cy="2197"/>
          </a:xfrm>
        </p:grpSpPr>
        <p:sp useBgFill="1">
          <p:nvSpPr>
            <p:cNvPr id="17441" name="AutoShape 3"/>
            <p:cNvSpPr>
              <a:spLocks noChangeArrowheads="1"/>
            </p:cNvSpPr>
            <p:nvPr/>
          </p:nvSpPr>
          <p:spPr bwMode="auto">
            <a:xfrm rot="5400000" flipV="1">
              <a:off x="7416" y="2623"/>
              <a:ext cx="1440" cy="316"/>
            </a:xfrm>
            <a:prstGeom prst="flowChartDisplay">
              <a:avLst/>
            </a:prstGeom>
            <a:ln w="25400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665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 useBgFill="1">
          <p:nvSpPr>
            <p:cNvPr id="17442" name="Freeform 4"/>
            <p:cNvSpPr>
              <a:spLocks noChangeArrowheads="1"/>
            </p:cNvSpPr>
            <p:nvPr/>
          </p:nvSpPr>
          <p:spPr bwMode="auto">
            <a:xfrm>
              <a:off x="7920" y="1304"/>
              <a:ext cx="405" cy="1007"/>
            </a:xfrm>
            <a:custGeom>
              <a:avLst/>
              <a:gdLst>
                <a:gd name="T0" fmla="*/ 60 w 405"/>
                <a:gd name="T1" fmla="*/ 1007 h 1007"/>
                <a:gd name="T2" fmla="*/ 60 w 405"/>
                <a:gd name="T3" fmla="*/ 90 h 1007"/>
                <a:gd name="T4" fmla="*/ 0 w 405"/>
                <a:gd name="T5" fmla="*/ 0 h 1007"/>
                <a:gd name="T6" fmla="*/ 405 w 405"/>
                <a:gd name="T7" fmla="*/ 0 h 1007"/>
                <a:gd name="T8" fmla="*/ 375 w 405"/>
                <a:gd name="T9" fmla="*/ 105 h 1007"/>
                <a:gd name="T10" fmla="*/ 375 w 405"/>
                <a:gd name="T11" fmla="*/ 1007 h 10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5"/>
                <a:gd name="T19" fmla="*/ 0 h 1007"/>
                <a:gd name="T20" fmla="*/ 405 w 405"/>
                <a:gd name="T21" fmla="*/ 1007 h 10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5" h="1007">
                  <a:moveTo>
                    <a:pt x="60" y="1007"/>
                  </a:moveTo>
                  <a:lnTo>
                    <a:pt x="60" y="90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375" y="105"/>
                  </a:lnTo>
                  <a:lnTo>
                    <a:pt x="375" y="1007"/>
                  </a:lnTo>
                </a:path>
              </a:pathLst>
            </a:custGeom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665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60400" y="1882023"/>
            <a:ext cx="147732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135" kern="0" dirty="0">
                <a:solidFill>
                  <a:srgbClr val="0C0B0A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试管</a:t>
            </a:r>
          </a:p>
        </p:txBody>
      </p:sp>
      <p:grpSp>
        <p:nvGrpSpPr>
          <p:cNvPr id="3" name="Group 8"/>
          <p:cNvGrpSpPr/>
          <p:nvPr/>
        </p:nvGrpSpPr>
        <p:grpSpPr bwMode="auto">
          <a:xfrm rot="5400000">
            <a:off x="755134" y="4822164"/>
            <a:ext cx="2305693" cy="288212"/>
            <a:chOff x="2788" y="3273"/>
            <a:chExt cx="3480" cy="312"/>
          </a:xfrm>
        </p:grpSpPr>
        <p:sp>
          <p:nvSpPr>
            <p:cNvPr id="17422" name="AutoShape 9"/>
            <p:cNvSpPr>
              <a:spLocks noChangeArrowheads="1"/>
            </p:cNvSpPr>
            <p:nvPr/>
          </p:nvSpPr>
          <p:spPr bwMode="auto">
            <a:xfrm>
              <a:off x="3995" y="3383"/>
              <a:ext cx="92" cy="82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665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423" name="Group 10"/>
            <p:cNvGrpSpPr/>
            <p:nvPr/>
          </p:nvGrpSpPr>
          <p:grpSpPr bwMode="auto">
            <a:xfrm>
              <a:off x="2788" y="3273"/>
              <a:ext cx="3480" cy="312"/>
              <a:chOff x="2788" y="3273"/>
              <a:chExt cx="3480" cy="312"/>
            </a:xfrm>
          </p:grpSpPr>
          <p:sp>
            <p:nvSpPr>
              <p:cNvPr id="17424" name="Line 11"/>
              <p:cNvSpPr>
                <a:spLocks noChangeShapeType="1"/>
              </p:cNvSpPr>
              <p:nvPr/>
            </p:nvSpPr>
            <p:spPr bwMode="auto">
              <a:xfrm>
                <a:off x="2893" y="3585"/>
                <a:ext cx="3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25" name="Line 12"/>
              <p:cNvSpPr>
                <a:spLocks noChangeShapeType="1"/>
              </p:cNvSpPr>
              <p:nvPr/>
            </p:nvSpPr>
            <p:spPr bwMode="auto">
              <a:xfrm flipH="1">
                <a:off x="4768" y="3429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26" name="Line 13"/>
              <p:cNvSpPr>
                <a:spLocks noChangeShapeType="1"/>
              </p:cNvSpPr>
              <p:nvPr/>
            </p:nvSpPr>
            <p:spPr bwMode="auto">
              <a:xfrm flipH="1">
                <a:off x="6268" y="3429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27" name="Line 14"/>
              <p:cNvSpPr>
                <a:spLocks noChangeShapeType="1"/>
              </p:cNvSpPr>
              <p:nvPr/>
            </p:nvSpPr>
            <p:spPr bwMode="auto">
              <a:xfrm>
                <a:off x="4783" y="3429"/>
                <a:ext cx="14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28" name="Line 15"/>
              <p:cNvSpPr>
                <a:spLocks noChangeShapeType="1"/>
              </p:cNvSpPr>
              <p:nvPr/>
            </p:nvSpPr>
            <p:spPr bwMode="auto">
              <a:xfrm flipH="1" flipV="1">
                <a:off x="4048" y="3429"/>
                <a:ext cx="735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29" name="Line 16"/>
              <p:cNvSpPr>
                <a:spLocks noChangeShapeType="1"/>
              </p:cNvSpPr>
              <p:nvPr/>
            </p:nvSpPr>
            <p:spPr bwMode="auto">
              <a:xfrm flipV="1">
                <a:off x="4078" y="3273"/>
                <a:ext cx="60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0" name="Line 17"/>
              <p:cNvSpPr>
                <a:spLocks noChangeShapeType="1"/>
              </p:cNvSpPr>
              <p:nvPr/>
            </p:nvSpPr>
            <p:spPr bwMode="auto">
              <a:xfrm flipH="1">
                <a:off x="2893" y="3273"/>
                <a:ext cx="17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7431" name="Group 18"/>
              <p:cNvGrpSpPr/>
              <p:nvPr/>
            </p:nvGrpSpPr>
            <p:grpSpPr bwMode="auto">
              <a:xfrm flipH="1">
                <a:off x="3391" y="3310"/>
                <a:ext cx="280" cy="140"/>
                <a:chOff x="4771" y="3895"/>
                <a:chExt cx="280" cy="140"/>
              </a:xfrm>
            </p:grpSpPr>
            <p:sp>
              <p:nvSpPr>
                <p:cNvPr id="17439" name="Arc 19"/>
                <p:cNvSpPr>
                  <a:spLocks noChangeArrowheads="1"/>
                </p:cNvSpPr>
                <p:nvPr/>
              </p:nvSpPr>
              <p:spPr bwMode="auto">
                <a:xfrm flipH="1">
                  <a:off x="4771" y="3895"/>
                  <a:ext cx="132" cy="140"/>
                </a:xfrm>
                <a:custGeom>
                  <a:avLst/>
                  <a:gdLst>
                    <a:gd name="T0" fmla="*/ 0 w 21600"/>
                    <a:gd name="T1" fmla="*/ 0 h 21596"/>
                    <a:gd name="T2" fmla="*/ 0 w 21600"/>
                    <a:gd name="T3" fmla="*/ 0 h 21596"/>
                    <a:gd name="T4" fmla="*/ 0 w 21600"/>
                    <a:gd name="T5" fmla="*/ 0 h 21596"/>
                    <a:gd name="T6" fmla="*/ 0 w 21600"/>
                    <a:gd name="T7" fmla="*/ 0 h 21596"/>
                    <a:gd name="T8" fmla="*/ 0 w 21600"/>
                    <a:gd name="T9" fmla="*/ 0 h 215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596"/>
                    <a:gd name="T17" fmla="*/ 21600 w 21600"/>
                    <a:gd name="T18" fmla="*/ 21596 h 215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596" fill="none">
                      <a:moveTo>
                        <a:pt x="415" y="0"/>
                      </a:moveTo>
                      <a:cubicBezTo>
                        <a:pt x="12181" y="226"/>
                        <a:pt x="21600" y="9828"/>
                        <a:pt x="21600" y="21596"/>
                      </a:cubicBezTo>
                    </a:path>
                    <a:path w="21600" h="21596" stroke="0">
                      <a:moveTo>
                        <a:pt x="415" y="0"/>
                      </a:moveTo>
                      <a:cubicBezTo>
                        <a:pt x="12181" y="226"/>
                        <a:pt x="21600" y="9828"/>
                        <a:pt x="21600" y="21596"/>
                      </a:cubicBezTo>
                      <a:lnTo>
                        <a:pt x="0" y="2159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665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40" name="Arc 20"/>
                <p:cNvSpPr>
                  <a:spLocks noChangeArrowheads="1"/>
                </p:cNvSpPr>
                <p:nvPr/>
              </p:nvSpPr>
              <p:spPr bwMode="auto">
                <a:xfrm>
                  <a:off x="4888" y="3897"/>
                  <a:ext cx="163" cy="12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665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432" name="Line 21"/>
              <p:cNvSpPr>
                <a:spLocks noChangeShapeType="1"/>
              </p:cNvSpPr>
              <p:nvPr/>
            </p:nvSpPr>
            <p:spPr bwMode="auto">
              <a:xfrm>
                <a:off x="3658" y="3429"/>
                <a:ext cx="3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3" name="Line 22"/>
              <p:cNvSpPr>
                <a:spLocks noChangeShapeType="1"/>
              </p:cNvSpPr>
              <p:nvPr/>
            </p:nvSpPr>
            <p:spPr bwMode="auto">
              <a:xfrm flipH="1">
                <a:off x="2788" y="3273"/>
                <a:ext cx="105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4" name="Line 23"/>
              <p:cNvSpPr>
                <a:spLocks noChangeShapeType="1"/>
              </p:cNvSpPr>
              <p:nvPr/>
            </p:nvSpPr>
            <p:spPr bwMode="auto">
              <a:xfrm flipH="1" flipV="1">
                <a:off x="2788" y="3429"/>
                <a:ext cx="105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5" name="Line 24"/>
              <p:cNvSpPr>
                <a:spLocks noChangeShapeType="1"/>
              </p:cNvSpPr>
              <p:nvPr/>
            </p:nvSpPr>
            <p:spPr bwMode="auto">
              <a:xfrm>
                <a:off x="2788" y="3429"/>
                <a:ext cx="6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7436" name="Group 25"/>
              <p:cNvGrpSpPr/>
              <p:nvPr/>
            </p:nvGrpSpPr>
            <p:grpSpPr bwMode="auto">
              <a:xfrm flipH="1" flipV="1">
                <a:off x="3388" y="3396"/>
                <a:ext cx="280" cy="140"/>
                <a:chOff x="4771" y="3895"/>
                <a:chExt cx="280" cy="140"/>
              </a:xfrm>
            </p:grpSpPr>
            <p:sp>
              <p:nvSpPr>
                <p:cNvPr id="17437" name="Arc 26"/>
                <p:cNvSpPr>
                  <a:spLocks noChangeArrowheads="1"/>
                </p:cNvSpPr>
                <p:nvPr/>
              </p:nvSpPr>
              <p:spPr bwMode="auto">
                <a:xfrm flipH="1">
                  <a:off x="4771" y="3895"/>
                  <a:ext cx="132" cy="140"/>
                </a:xfrm>
                <a:custGeom>
                  <a:avLst/>
                  <a:gdLst>
                    <a:gd name="T0" fmla="*/ 0 w 21600"/>
                    <a:gd name="T1" fmla="*/ 0 h 21596"/>
                    <a:gd name="T2" fmla="*/ 0 w 21600"/>
                    <a:gd name="T3" fmla="*/ 0 h 21596"/>
                    <a:gd name="T4" fmla="*/ 0 w 21600"/>
                    <a:gd name="T5" fmla="*/ 0 h 21596"/>
                    <a:gd name="T6" fmla="*/ 0 w 21600"/>
                    <a:gd name="T7" fmla="*/ 0 h 21596"/>
                    <a:gd name="T8" fmla="*/ 0 w 21600"/>
                    <a:gd name="T9" fmla="*/ 0 h 215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596"/>
                    <a:gd name="T17" fmla="*/ 21600 w 21600"/>
                    <a:gd name="T18" fmla="*/ 21596 h 215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596" fill="none">
                      <a:moveTo>
                        <a:pt x="415" y="0"/>
                      </a:moveTo>
                      <a:cubicBezTo>
                        <a:pt x="12181" y="226"/>
                        <a:pt x="21600" y="9828"/>
                        <a:pt x="21600" y="21596"/>
                      </a:cubicBezTo>
                    </a:path>
                    <a:path w="21600" h="21596" stroke="0">
                      <a:moveTo>
                        <a:pt x="415" y="0"/>
                      </a:moveTo>
                      <a:cubicBezTo>
                        <a:pt x="12181" y="226"/>
                        <a:pt x="21600" y="9828"/>
                        <a:pt x="21600" y="21596"/>
                      </a:cubicBezTo>
                      <a:lnTo>
                        <a:pt x="0" y="2159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665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38" name="Arc 27"/>
                <p:cNvSpPr>
                  <a:spLocks noChangeArrowheads="1"/>
                </p:cNvSpPr>
                <p:nvPr/>
              </p:nvSpPr>
              <p:spPr bwMode="auto">
                <a:xfrm>
                  <a:off x="4888" y="3897"/>
                  <a:ext cx="163" cy="12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665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8098" name="Rectangle 34"/>
          <p:cNvSpPr>
            <a:spLocks noChangeArrowheads="1"/>
          </p:cNvSpPr>
          <p:nvPr/>
        </p:nvSpPr>
        <p:spPr bwMode="auto">
          <a:xfrm>
            <a:off x="2784783" y="2130893"/>
            <a:ext cx="5827236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用作少量试剂的反应容器，在常温或加热时使用。</a:t>
            </a:r>
          </a:p>
        </p:txBody>
      </p:sp>
      <p:sp>
        <p:nvSpPr>
          <p:cNvPr id="88099" name="Rectangle 35"/>
          <p:cNvSpPr>
            <a:spLocks noChangeArrowheads="1"/>
          </p:cNvSpPr>
          <p:nvPr/>
        </p:nvSpPr>
        <p:spPr bwMode="auto">
          <a:xfrm>
            <a:off x="2784784" y="2778577"/>
            <a:ext cx="4102405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注意：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加热后不能骤冷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防止炸裂。</a:t>
            </a:r>
          </a:p>
        </p:txBody>
      </p:sp>
      <p:sp>
        <p:nvSpPr>
          <p:cNvPr id="88101" name="Rectangle 37"/>
          <p:cNvSpPr>
            <a:spLocks noChangeArrowheads="1"/>
          </p:cNvSpPr>
          <p:nvPr/>
        </p:nvSpPr>
        <p:spPr bwMode="auto">
          <a:xfrm>
            <a:off x="2784783" y="4309015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用于夹持试管。</a:t>
            </a:r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2784783" y="4692241"/>
            <a:ext cx="6896492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注意：</a:t>
            </a:r>
            <a:r>
              <a:rPr lang="zh-CN" altLang="en-US" sz="2000" kern="0">
                <a:solidFill>
                  <a:srgbClr val="0C0B0A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使用时从底部往上套，夹在试管的中上部，手握长柄，拇指不按短柄。</a:t>
            </a:r>
          </a:p>
        </p:txBody>
      </p:sp>
      <p:sp>
        <p:nvSpPr>
          <p:cNvPr id="17418" name="Rectangle 39"/>
          <p:cNvSpPr>
            <a:spLocks noChangeArrowheads="1"/>
          </p:cNvSpPr>
          <p:nvPr/>
        </p:nvSpPr>
        <p:spPr bwMode="auto">
          <a:xfrm>
            <a:off x="689267" y="1270199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几种重要仪器的使用</a:t>
            </a:r>
          </a:p>
        </p:txBody>
      </p:sp>
      <p:sp>
        <p:nvSpPr>
          <p:cNvPr id="5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二、认识常见化学仪器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8" grpId="0"/>
      <p:bldP spid="88099" grpId="0"/>
      <p:bldP spid="88101" grpId="0"/>
      <p:bldP spid="88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3"/>
          <p:cNvSpPr>
            <a:spLocks noChangeArrowheads="1"/>
          </p:cNvSpPr>
          <p:nvPr/>
        </p:nvSpPr>
        <p:spPr bwMode="auto">
          <a:xfrm>
            <a:off x="615734" y="1309419"/>
            <a:ext cx="2940228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39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几种重要仪器的使用</a:t>
            </a:r>
          </a:p>
        </p:txBody>
      </p:sp>
      <p:sp>
        <p:nvSpPr>
          <p:cNvPr id="18436" name="AutoShape 34"/>
          <p:cNvSpPr>
            <a:spLocks noChangeArrowheads="1"/>
          </p:cNvSpPr>
          <p:nvPr/>
        </p:nvSpPr>
        <p:spPr bwMode="auto">
          <a:xfrm flipH="1">
            <a:off x="2028908" y="2018597"/>
            <a:ext cx="68062" cy="163491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Text Box 36"/>
          <p:cNvSpPr txBox="1">
            <a:spLocks noChangeArrowheads="1"/>
          </p:cNvSpPr>
          <p:nvPr/>
        </p:nvSpPr>
        <p:spPr bwMode="auto">
          <a:xfrm>
            <a:off x="1664066" y="3758462"/>
            <a:ext cx="1436307" cy="3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1995" kern="0">
                <a:solidFill>
                  <a:srgbClr val="0C0B0A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玻璃棒</a:t>
            </a:r>
          </a:p>
        </p:txBody>
      </p:sp>
      <p:grpSp>
        <p:nvGrpSpPr>
          <p:cNvPr id="3" name="Group 37"/>
          <p:cNvGrpSpPr/>
          <p:nvPr/>
        </p:nvGrpSpPr>
        <p:grpSpPr bwMode="auto">
          <a:xfrm>
            <a:off x="1523688" y="4411523"/>
            <a:ext cx="1241527" cy="1081585"/>
            <a:chOff x="2700" y="2064"/>
            <a:chExt cx="4320" cy="5148"/>
          </a:xfrm>
        </p:grpSpPr>
        <p:grpSp>
          <p:nvGrpSpPr>
            <p:cNvPr id="18505" name="hx30Group 50"/>
            <p:cNvGrpSpPr/>
            <p:nvPr/>
          </p:nvGrpSpPr>
          <p:grpSpPr bwMode="auto">
            <a:xfrm>
              <a:off x="2700" y="2064"/>
              <a:ext cx="4320" cy="5148"/>
              <a:chOff x="2700" y="2064"/>
              <a:chExt cx="4320" cy="5148"/>
            </a:xfrm>
          </p:grpSpPr>
          <p:sp>
            <p:nvSpPr>
              <p:cNvPr id="18528" name="hx30Oval 20"/>
              <p:cNvSpPr>
                <a:spLocks noChangeArrowheads="1"/>
              </p:cNvSpPr>
              <p:nvPr/>
            </p:nvSpPr>
            <p:spPr bwMode="auto">
              <a:xfrm>
                <a:off x="4500" y="2220"/>
                <a:ext cx="720" cy="156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eaLnBrk="1" hangingPunct="1"/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29" name="hx30Rectangle 21"/>
              <p:cNvSpPr>
                <a:spLocks noChangeArrowheads="1"/>
              </p:cNvSpPr>
              <p:nvPr/>
            </p:nvSpPr>
            <p:spPr bwMode="auto">
              <a:xfrm>
                <a:off x="4680" y="2064"/>
                <a:ext cx="360" cy="156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eaLnBrk="1" hangingPunct="1"/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30" name="hx30Line 22"/>
              <p:cNvSpPr>
                <a:spLocks noChangeShapeType="1"/>
              </p:cNvSpPr>
              <p:nvPr/>
            </p:nvSpPr>
            <p:spPr bwMode="auto">
              <a:xfrm>
                <a:off x="4320" y="2376"/>
                <a:ext cx="10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31" name="hx30Line 23"/>
              <p:cNvSpPr>
                <a:spLocks noChangeShapeType="1"/>
              </p:cNvSpPr>
              <p:nvPr/>
            </p:nvSpPr>
            <p:spPr bwMode="auto">
              <a:xfrm>
                <a:off x="4320" y="2376"/>
                <a:ext cx="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32" name="hx30Line 24"/>
              <p:cNvSpPr>
                <a:spLocks noChangeShapeType="1"/>
              </p:cNvSpPr>
              <p:nvPr/>
            </p:nvSpPr>
            <p:spPr bwMode="auto">
              <a:xfrm>
                <a:off x="5400" y="2376"/>
                <a:ext cx="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33" name="hx30Line 25"/>
              <p:cNvSpPr>
                <a:spLocks noChangeShapeType="1"/>
              </p:cNvSpPr>
              <p:nvPr/>
            </p:nvSpPr>
            <p:spPr bwMode="auto">
              <a:xfrm>
                <a:off x="4140" y="2532"/>
                <a:ext cx="144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34" name="hx30Line 26"/>
              <p:cNvSpPr>
                <a:spLocks noChangeShapeType="1"/>
              </p:cNvSpPr>
              <p:nvPr/>
            </p:nvSpPr>
            <p:spPr bwMode="auto">
              <a:xfrm>
                <a:off x="4140" y="2532"/>
                <a:ext cx="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35" name="hx30Line 27"/>
              <p:cNvSpPr>
                <a:spLocks noChangeShapeType="1"/>
              </p:cNvSpPr>
              <p:nvPr/>
            </p:nvSpPr>
            <p:spPr bwMode="auto">
              <a:xfrm>
                <a:off x="5580" y="2532"/>
                <a:ext cx="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36" name="hx30Line 28"/>
              <p:cNvSpPr>
                <a:spLocks noChangeShapeType="1"/>
              </p:cNvSpPr>
              <p:nvPr/>
            </p:nvSpPr>
            <p:spPr bwMode="auto">
              <a:xfrm>
                <a:off x="4140" y="2688"/>
                <a:ext cx="144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37" name="hx30Line 29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38" name="hx30Line 30"/>
              <p:cNvSpPr>
                <a:spLocks noChangeShapeType="1"/>
              </p:cNvSpPr>
              <p:nvPr/>
            </p:nvSpPr>
            <p:spPr bwMode="auto">
              <a:xfrm>
                <a:off x="5400" y="2688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39" name="hx30Line 31"/>
              <p:cNvSpPr>
                <a:spLocks noChangeShapeType="1"/>
              </p:cNvSpPr>
              <p:nvPr/>
            </p:nvSpPr>
            <p:spPr bwMode="auto">
              <a:xfrm flipH="1">
                <a:off x="4140" y="3312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40" name="hx30Line 32"/>
              <p:cNvSpPr>
                <a:spLocks noChangeShapeType="1"/>
              </p:cNvSpPr>
              <p:nvPr/>
            </p:nvSpPr>
            <p:spPr bwMode="auto">
              <a:xfrm>
                <a:off x="5400" y="3312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41" name="hx30Line 33"/>
              <p:cNvSpPr>
                <a:spLocks noChangeShapeType="1"/>
              </p:cNvSpPr>
              <p:nvPr/>
            </p:nvSpPr>
            <p:spPr bwMode="auto">
              <a:xfrm flipH="1">
                <a:off x="2880" y="3468"/>
                <a:ext cx="126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42" name="hx30Line 34"/>
              <p:cNvSpPr>
                <a:spLocks noChangeShapeType="1"/>
              </p:cNvSpPr>
              <p:nvPr/>
            </p:nvSpPr>
            <p:spPr bwMode="auto">
              <a:xfrm>
                <a:off x="5580" y="3468"/>
                <a:ext cx="126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43" name="hx30Line 35"/>
              <p:cNvSpPr>
                <a:spLocks noChangeShapeType="1"/>
              </p:cNvSpPr>
              <p:nvPr/>
            </p:nvSpPr>
            <p:spPr bwMode="auto">
              <a:xfrm flipH="1">
                <a:off x="2700" y="3936"/>
                <a:ext cx="180" cy="3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44" name="hx30Line 36"/>
              <p:cNvSpPr>
                <a:spLocks noChangeShapeType="1"/>
              </p:cNvSpPr>
              <p:nvPr/>
            </p:nvSpPr>
            <p:spPr bwMode="auto">
              <a:xfrm>
                <a:off x="6840" y="3936"/>
                <a:ext cx="180" cy="3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45" name="hx30Line 37"/>
              <p:cNvSpPr>
                <a:spLocks noChangeShapeType="1"/>
              </p:cNvSpPr>
              <p:nvPr/>
            </p:nvSpPr>
            <p:spPr bwMode="auto">
              <a:xfrm>
                <a:off x="2700" y="4248"/>
                <a:ext cx="1080" cy="280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46" name="hx30Line 38"/>
              <p:cNvSpPr>
                <a:spLocks noChangeShapeType="1"/>
              </p:cNvSpPr>
              <p:nvPr/>
            </p:nvSpPr>
            <p:spPr bwMode="auto">
              <a:xfrm flipH="1">
                <a:off x="5940" y="4248"/>
                <a:ext cx="1080" cy="280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47" name="hx30Line 39"/>
              <p:cNvSpPr>
                <a:spLocks noChangeShapeType="1"/>
              </p:cNvSpPr>
              <p:nvPr/>
            </p:nvSpPr>
            <p:spPr bwMode="auto">
              <a:xfrm>
                <a:off x="3780" y="7056"/>
                <a:ext cx="21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48" name="hx30Line 40"/>
              <p:cNvSpPr>
                <a:spLocks noChangeShapeType="1"/>
              </p:cNvSpPr>
              <p:nvPr/>
            </p:nvSpPr>
            <p:spPr bwMode="auto">
              <a:xfrm flipH="1">
                <a:off x="3600" y="7056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49" name="hx30Line 41"/>
              <p:cNvSpPr>
                <a:spLocks noChangeShapeType="1"/>
              </p:cNvSpPr>
              <p:nvPr/>
            </p:nvSpPr>
            <p:spPr bwMode="auto">
              <a:xfrm>
                <a:off x="5940" y="7056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50" name="hx30Line 42"/>
              <p:cNvSpPr>
                <a:spLocks noChangeShapeType="1"/>
              </p:cNvSpPr>
              <p:nvPr/>
            </p:nvSpPr>
            <p:spPr bwMode="auto">
              <a:xfrm>
                <a:off x="3600" y="7212"/>
                <a:ext cx="25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51" name="hx30Line 43"/>
              <p:cNvSpPr>
                <a:spLocks noChangeShapeType="1"/>
              </p:cNvSpPr>
              <p:nvPr/>
            </p:nvSpPr>
            <p:spPr bwMode="auto">
              <a:xfrm>
                <a:off x="4500" y="2688"/>
                <a:ext cx="180" cy="7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52" name="hx30Line 44"/>
              <p:cNvSpPr>
                <a:spLocks noChangeShapeType="1"/>
              </p:cNvSpPr>
              <p:nvPr/>
            </p:nvSpPr>
            <p:spPr bwMode="auto">
              <a:xfrm>
                <a:off x="4407" y="2721"/>
                <a:ext cx="180" cy="9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53" name="hx30Line 45"/>
              <p:cNvSpPr>
                <a:spLocks noChangeShapeType="1"/>
              </p:cNvSpPr>
              <p:nvPr/>
            </p:nvSpPr>
            <p:spPr bwMode="auto">
              <a:xfrm flipH="1">
                <a:off x="5040" y="2688"/>
                <a:ext cx="180" cy="7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54" name="hx30Line 46"/>
              <p:cNvSpPr>
                <a:spLocks noChangeShapeType="1"/>
              </p:cNvSpPr>
              <p:nvPr/>
            </p:nvSpPr>
            <p:spPr bwMode="auto">
              <a:xfrm flipH="1">
                <a:off x="5144" y="2721"/>
                <a:ext cx="180" cy="9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55" name="hx30Line 47"/>
              <p:cNvSpPr>
                <a:spLocks noChangeShapeType="1"/>
              </p:cNvSpPr>
              <p:nvPr/>
            </p:nvSpPr>
            <p:spPr bwMode="auto">
              <a:xfrm>
                <a:off x="4680" y="3468"/>
                <a:ext cx="3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56" name="hx30Line 48"/>
              <p:cNvSpPr>
                <a:spLocks noChangeShapeType="1"/>
              </p:cNvSpPr>
              <p:nvPr/>
            </p:nvSpPr>
            <p:spPr bwMode="auto">
              <a:xfrm>
                <a:off x="4600" y="3624"/>
                <a:ext cx="54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506" name="hx30Line 51"/>
            <p:cNvSpPr>
              <a:spLocks noChangeShapeType="1"/>
            </p:cNvSpPr>
            <p:nvPr/>
          </p:nvSpPr>
          <p:spPr bwMode="auto">
            <a:xfrm flipH="1">
              <a:off x="3240" y="3624"/>
              <a:ext cx="900" cy="3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07" name="hx30Line 52"/>
            <p:cNvSpPr>
              <a:spLocks noChangeShapeType="1"/>
            </p:cNvSpPr>
            <p:nvPr/>
          </p:nvSpPr>
          <p:spPr bwMode="auto">
            <a:xfrm>
              <a:off x="5400" y="3468"/>
              <a:ext cx="1080" cy="4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08" name="hx30Line 53"/>
            <p:cNvSpPr>
              <a:spLocks noChangeShapeType="1"/>
            </p:cNvSpPr>
            <p:nvPr/>
          </p:nvSpPr>
          <p:spPr bwMode="auto">
            <a:xfrm>
              <a:off x="3060" y="4560"/>
              <a:ext cx="900" cy="23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09" name="hx30Line 54"/>
            <p:cNvSpPr>
              <a:spLocks noChangeShapeType="1"/>
            </p:cNvSpPr>
            <p:nvPr/>
          </p:nvSpPr>
          <p:spPr bwMode="auto">
            <a:xfrm flipH="1">
              <a:off x="5940" y="4404"/>
              <a:ext cx="720" cy="21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10" name="hx30Line 55"/>
            <p:cNvSpPr>
              <a:spLocks noChangeShapeType="1"/>
            </p:cNvSpPr>
            <p:nvPr/>
          </p:nvSpPr>
          <p:spPr bwMode="auto">
            <a:xfrm flipH="1">
              <a:off x="3060" y="4248"/>
              <a:ext cx="180" cy="3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11" name="hx30Line 56"/>
            <p:cNvSpPr>
              <a:spLocks noChangeShapeType="1"/>
            </p:cNvSpPr>
            <p:nvPr/>
          </p:nvSpPr>
          <p:spPr bwMode="auto">
            <a:xfrm>
              <a:off x="3240" y="4560"/>
              <a:ext cx="324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12" name="hx30Line 57"/>
            <p:cNvSpPr>
              <a:spLocks noChangeShapeType="1"/>
            </p:cNvSpPr>
            <p:nvPr/>
          </p:nvSpPr>
          <p:spPr bwMode="auto">
            <a:xfrm>
              <a:off x="3240" y="4716"/>
              <a:ext cx="324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13" name="hx30Line 58"/>
            <p:cNvSpPr>
              <a:spLocks noChangeShapeType="1"/>
            </p:cNvSpPr>
            <p:nvPr/>
          </p:nvSpPr>
          <p:spPr bwMode="auto">
            <a:xfrm>
              <a:off x="3240" y="4872"/>
              <a:ext cx="324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14" name="hx30Line 59"/>
            <p:cNvSpPr>
              <a:spLocks noChangeShapeType="1"/>
            </p:cNvSpPr>
            <p:nvPr/>
          </p:nvSpPr>
          <p:spPr bwMode="auto">
            <a:xfrm>
              <a:off x="3420" y="5028"/>
              <a:ext cx="288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15" name="hx30Line 60"/>
            <p:cNvSpPr>
              <a:spLocks noChangeShapeType="1"/>
            </p:cNvSpPr>
            <p:nvPr/>
          </p:nvSpPr>
          <p:spPr bwMode="auto">
            <a:xfrm>
              <a:off x="3420" y="5184"/>
              <a:ext cx="288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16" name="hx30Line 61"/>
            <p:cNvSpPr>
              <a:spLocks noChangeShapeType="1"/>
            </p:cNvSpPr>
            <p:nvPr/>
          </p:nvSpPr>
          <p:spPr bwMode="auto">
            <a:xfrm>
              <a:off x="3420" y="5340"/>
              <a:ext cx="270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17" name="hx30Line 62"/>
            <p:cNvSpPr>
              <a:spLocks noChangeShapeType="1"/>
            </p:cNvSpPr>
            <p:nvPr/>
          </p:nvSpPr>
          <p:spPr bwMode="auto">
            <a:xfrm>
              <a:off x="3600" y="5496"/>
              <a:ext cx="252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18" name="hx30Line 63"/>
            <p:cNvSpPr>
              <a:spLocks noChangeShapeType="1"/>
            </p:cNvSpPr>
            <p:nvPr/>
          </p:nvSpPr>
          <p:spPr bwMode="auto">
            <a:xfrm>
              <a:off x="3780" y="5652"/>
              <a:ext cx="234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19" name="hx30Line 64"/>
            <p:cNvSpPr>
              <a:spLocks noChangeShapeType="1"/>
            </p:cNvSpPr>
            <p:nvPr/>
          </p:nvSpPr>
          <p:spPr bwMode="auto">
            <a:xfrm>
              <a:off x="3780" y="5808"/>
              <a:ext cx="216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20" name="hx30Line 65"/>
            <p:cNvSpPr>
              <a:spLocks noChangeShapeType="1"/>
            </p:cNvSpPr>
            <p:nvPr/>
          </p:nvSpPr>
          <p:spPr bwMode="auto">
            <a:xfrm>
              <a:off x="3780" y="5964"/>
              <a:ext cx="216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21" name="hx30Line 66"/>
            <p:cNvSpPr>
              <a:spLocks noChangeShapeType="1"/>
            </p:cNvSpPr>
            <p:nvPr/>
          </p:nvSpPr>
          <p:spPr bwMode="auto">
            <a:xfrm>
              <a:off x="3780" y="6120"/>
              <a:ext cx="216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22" name="hx30Line 67"/>
            <p:cNvSpPr>
              <a:spLocks noChangeShapeType="1"/>
            </p:cNvSpPr>
            <p:nvPr/>
          </p:nvSpPr>
          <p:spPr bwMode="auto">
            <a:xfrm>
              <a:off x="3780" y="6276"/>
              <a:ext cx="216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23" name="hx30Line 68"/>
            <p:cNvSpPr>
              <a:spLocks noChangeShapeType="1"/>
            </p:cNvSpPr>
            <p:nvPr/>
          </p:nvSpPr>
          <p:spPr bwMode="auto">
            <a:xfrm>
              <a:off x="3960" y="6432"/>
              <a:ext cx="180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24" name="hx30Line 69"/>
            <p:cNvSpPr>
              <a:spLocks noChangeShapeType="1"/>
            </p:cNvSpPr>
            <p:nvPr/>
          </p:nvSpPr>
          <p:spPr bwMode="auto">
            <a:xfrm>
              <a:off x="3960" y="6588"/>
              <a:ext cx="1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25" name="hx30Line 70"/>
            <p:cNvSpPr>
              <a:spLocks noChangeShapeType="1"/>
            </p:cNvSpPr>
            <p:nvPr/>
          </p:nvSpPr>
          <p:spPr bwMode="auto">
            <a:xfrm>
              <a:off x="3960" y="6744"/>
              <a:ext cx="180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26" name="hx30Line 71"/>
            <p:cNvSpPr>
              <a:spLocks noChangeShapeType="1"/>
            </p:cNvSpPr>
            <p:nvPr/>
          </p:nvSpPr>
          <p:spPr bwMode="auto">
            <a:xfrm>
              <a:off x="4140" y="6900"/>
              <a:ext cx="162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27" name="hx30Freeform 72" descr="之字形"/>
            <p:cNvSpPr>
              <a:spLocks noChangeArrowheads="1"/>
            </p:cNvSpPr>
            <p:nvPr/>
          </p:nvSpPr>
          <p:spPr bwMode="auto">
            <a:xfrm>
              <a:off x="4020" y="3624"/>
              <a:ext cx="1830" cy="3302"/>
            </a:xfrm>
            <a:custGeom>
              <a:avLst/>
              <a:gdLst>
                <a:gd name="T0" fmla="*/ 840 w 1830"/>
                <a:gd name="T1" fmla="*/ 0 h 3302"/>
                <a:gd name="T2" fmla="*/ 480 w 1830"/>
                <a:gd name="T3" fmla="*/ 1404 h 3302"/>
                <a:gd name="T4" fmla="*/ 1380 w 1830"/>
                <a:gd name="T5" fmla="*/ 1560 h 3302"/>
                <a:gd name="T6" fmla="*/ 1740 w 1830"/>
                <a:gd name="T7" fmla="*/ 2028 h 3302"/>
                <a:gd name="T8" fmla="*/ 840 w 1830"/>
                <a:gd name="T9" fmla="*/ 2496 h 3302"/>
                <a:gd name="T10" fmla="*/ 1560 w 1830"/>
                <a:gd name="T11" fmla="*/ 2808 h 3302"/>
                <a:gd name="T12" fmla="*/ 1740 w 1830"/>
                <a:gd name="T13" fmla="*/ 2964 h 3302"/>
                <a:gd name="T14" fmla="*/ 1560 w 1830"/>
                <a:gd name="T15" fmla="*/ 3276 h 3302"/>
                <a:gd name="T16" fmla="*/ 1020 w 1830"/>
                <a:gd name="T17" fmla="*/ 2808 h 3302"/>
                <a:gd name="T18" fmla="*/ 660 w 1830"/>
                <a:gd name="T19" fmla="*/ 2652 h 3302"/>
                <a:gd name="T20" fmla="*/ 660 w 1830"/>
                <a:gd name="T21" fmla="*/ 2340 h 3302"/>
                <a:gd name="T22" fmla="*/ 1380 w 1830"/>
                <a:gd name="T23" fmla="*/ 1872 h 3302"/>
                <a:gd name="T24" fmla="*/ 120 w 1830"/>
                <a:gd name="T25" fmla="*/ 1716 h 3302"/>
                <a:gd name="T26" fmla="*/ 660 w 1830"/>
                <a:gd name="T27" fmla="*/ 0 h 3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30"/>
                <a:gd name="T43" fmla="*/ 0 h 3302"/>
                <a:gd name="T44" fmla="*/ 1830 w 1830"/>
                <a:gd name="T45" fmla="*/ 3302 h 3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30" h="3302">
                  <a:moveTo>
                    <a:pt x="840" y="0"/>
                  </a:moveTo>
                  <a:cubicBezTo>
                    <a:pt x="615" y="572"/>
                    <a:pt x="390" y="1144"/>
                    <a:pt x="480" y="1404"/>
                  </a:cubicBezTo>
                  <a:cubicBezTo>
                    <a:pt x="570" y="1664"/>
                    <a:pt x="1170" y="1456"/>
                    <a:pt x="1380" y="1560"/>
                  </a:cubicBezTo>
                  <a:cubicBezTo>
                    <a:pt x="1590" y="1664"/>
                    <a:pt x="1830" y="1872"/>
                    <a:pt x="1740" y="2028"/>
                  </a:cubicBezTo>
                  <a:cubicBezTo>
                    <a:pt x="1650" y="2184"/>
                    <a:pt x="870" y="2366"/>
                    <a:pt x="840" y="2496"/>
                  </a:cubicBezTo>
                  <a:cubicBezTo>
                    <a:pt x="810" y="2626"/>
                    <a:pt x="1410" y="2730"/>
                    <a:pt x="1560" y="2808"/>
                  </a:cubicBezTo>
                  <a:cubicBezTo>
                    <a:pt x="1710" y="2886"/>
                    <a:pt x="1740" y="2886"/>
                    <a:pt x="1740" y="2964"/>
                  </a:cubicBezTo>
                  <a:cubicBezTo>
                    <a:pt x="1740" y="3042"/>
                    <a:pt x="1680" y="3302"/>
                    <a:pt x="1560" y="3276"/>
                  </a:cubicBezTo>
                  <a:cubicBezTo>
                    <a:pt x="1440" y="3250"/>
                    <a:pt x="1170" y="2912"/>
                    <a:pt x="1020" y="2808"/>
                  </a:cubicBezTo>
                  <a:cubicBezTo>
                    <a:pt x="870" y="2704"/>
                    <a:pt x="720" y="2730"/>
                    <a:pt x="660" y="2652"/>
                  </a:cubicBezTo>
                  <a:cubicBezTo>
                    <a:pt x="600" y="2574"/>
                    <a:pt x="540" y="2470"/>
                    <a:pt x="660" y="2340"/>
                  </a:cubicBezTo>
                  <a:cubicBezTo>
                    <a:pt x="780" y="2210"/>
                    <a:pt x="1470" y="1976"/>
                    <a:pt x="1380" y="1872"/>
                  </a:cubicBezTo>
                  <a:cubicBezTo>
                    <a:pt x="1290" y="1768"/>
                    <a:pt x="240" y="2028"/>
                    <a:pt x="120" y="1716"/>
                  </a:cubicBezTo>
                  <a:cubicBezTo>
                    <a:pt x="0" y="1404"/>
                    <a:pt x="330" y="702"/>
                    <a:pt x="660" y="0"/>
                  </a:cubicBezTo>
                </a:path>
              </a:pathLst>
            </a:custGeom>
            <a:pattFill prst="zigZag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1226" name="Text Box 90"/>
          <p:cNvSpPr txBox="1">
            <a:spLocks noChangeArrowheads="1"/>
          </p:cNvSpPr>
          <p:nvPr/>
        </p:nvSpPr>
        <p:spPr bwMode="auto">
          <a:xfrm>
            <a:off x="1710814" y="5804918"/>
            <a:ext cx="1436308" cy="3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1995" kern="0">
                <a:solidFill>
                  <a:srgbClr val="0C0B0A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酒精灯</a:t>
            </a:r>
          </a:p>
        </p:txBody>
      </p:sp>
      <p:sp>
        <p:nvSpPr>
          <p:cNvPr id="91227" name="Text Box 91"/>
          <p:cNvSpPr txBox="1">
            <a:spLocks noChangeArrowheads="1"/>
          </p:cNvSpPr>
          <p:nvPr/>
        </p:nvSpPr>
        <p:spPr bwMode="auto">
          <a:xfrm>
            <a:off x="2972136" y="4984230"/>
            <a:ext cx="1867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用于加热</a:t>
            </a:r>
          </a:p>
        </p:txBody>
      </p:sp>
      <p:sp>
        <p:nvSpPr>
          <p:cNvPr id="91228" name="Rectangle 92"/>
          <p:cNvSpPr>
            <a:spLocks noChangeArrowheads="1"/>
          </p:cNvSpPr>
          <p:nvPr/>
        </p:nvSpPr>
        <p:spPr bwMode="auto">
          <a:xfrm>
            <a:off x="2918642" y="2630820"/>
            <a:ext cx="2155253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用于搅拌、过滤或转移液体</a:t>
            </a:r>
          </a:p>
        </p:txBody>
      </p:sp>
      <p:grpSp>
        <p:nvGrpSpPr>
          <p:cNvPr id="7" name="Group 93"/>
          <p:cNvGrpSpPr/>
          <p:nvPr/>
        </p:nvGrpSpPr>
        <p:grpSpPr bwMode="auto">
          <a:xfrm>
            <a:off x="6042247" y="2228281"/>
            <a:ext cx="1094253" cy="1143345"/>
            <a:chOff x="1936" y="10524"/>
            <a:chExt cx="711" cy="793"/>
          </a:xfrm>
        </p:grpSpPr>
        <p:sp>
          <p:nvSpPr>
            <p:cNvPr id="18495" name="AutoShape 94"/>
            <p:cNvSpPr>
              <a:spLocks noChangeArrowheads="1"/>
            </p:cNvSpPr>
            <p:nvPr/>
          </p:nvSpPr>
          <p:spPr bwMode="auto">
            <a:xfrm rot="1802204">
              <a:off x="2536" y="10599"/>
              <a:ext cx="111" cy="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96" name="AutoShape 95"/>
            <p:cNvSpPr>
              <a:spLocks noChangeArrowheads="1"/>
            </p:cNvSpPr>
            <p:nvPr/>
          </p:nvSpPr>
          <p:spPr bwMode="auto">
            <a:xfrm>
              <a:off x="1936" y="10573"/>
              <a:ext cx="616" cy="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97" name="Rectangle 96"/>
            <p:cNvSpPr>
              <a:spLocks noChangeArrowheads="1"/>
            </p:cNvSpPr>
            <p:nvPr/>
          </p:nvSpPr>
          <p:spPr bwMode="auto">
            <a:xfrm>
              <a:off x="2468" y="10524"/>
              <a:ext cx="112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98" name="Freeform 97"/>
            <p:cNvSpPr>
              <a:spLocks noChangeArrowheads="1"/>
            </p:cNvSpPr>
            <p:nvPr/>
          </p:nvSpPr>
          <p:spPr bwMode="auto">
            <a:xfrm>
              <a:off x="1948" y="10582"/>
              <a:ext cx="25" cy="237"/>
            </a:xfrm>
            <a:custGeom>
              <a:avLst/>
              <a:gdLst>
                <a:gd name="T0" fmla="*/ 20 w 26"/>
                <a:gd name="T1" fmla="*/ 113 h 285"/>
                <a:gd name="T2" fmla="*/ 20 w 26"/>
                <a:gd name="T3" fmla="*/ 90 h 285"/>
                <a:gd name="T4" fmla="*/ 20 w 26"/>
                <a:gd name="T5" fmla="*/ 70 h 285"/>
                <a:gd name="T6" fmla="*/ 15 w 26"/>
                <a:gd name="T7" fmla="*/ 32 h 285"/>
                <a:gd name="T8" fmla="*/ 13 w 26"/>
                <a:gd name="T9" fmla="*/ 14 h 285"/>
                <a:gd name="T10" fmla="*/ 0 w 26"/>
                <a:gd name="T11" fmla="*/ 0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85"/>
                <a:gd name="T20" fmla="*/ 26 w 26"/>
                <a:gd name="T21" fmla="*/ 285 h 2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85">
                  <a:moveTo>
                    <a:pt x="25" y="285"/>
                  </a:moveTo>
                  <a:cubicBezTo>
                    <a:pt x="25" y="264"/>
                    <a:pt x="25" y="243"/>
                    <a:pt x="25" y="225"/>
                  </a:cubicBezTo>
                  <a:cubicBezTo>
                    <a:pt x="25" y="207"/>
                    <a:pt x="26" y="199"/>
                    <a:pt x="25" y="175"/>
                  </a:cubicBezTo>
                  <a:cubicBezTo>
                    <a:pt x="24" y="151"/>
                    <a:pt x="22" y="103"/>
                    <a:pt x="20" y="80"/>
                  </a:cubicBezTo>
                  <a:cubicBezTo>
                    <a:pt x="18" y="57"/>
                    <a:pt x="18" y="48"/>
                    <a:pt x="15" y="35"/>
                  </a:cubicBezTo>
                  <a:cubicBezTo>
                    <a:pt x="12" y="22"/>
                    <a:pt x="6" y="11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99" name="Freeform 98"/>
            <p:cNvSpPr>
              <a:spLocks noChangeArrowheads="1"/>
            </p:cNvSpPr>
            <p:nvPr/>
          </p:nvSpPr>
          <p:spPr bwMode="auto">
            <a:xfrm>
              <a:off x="2432" y="10586"/>
              <a:ext cx="153" cy="34"/>
            </a:xfrm>
            <a:custGeom>
              <a:avLst/>
              <a:gdLst>
                <a:gd name="T0" fmla="*/ 0 w 155"/>
                <a:gd name="T1" fmla="*/ 0 h 40"/>
                <a:gd name="T2" fmla="*/ 75 w 155"/>
                <a:gd name="T3" fmla="*/ 5 h 40"/>
                <a:gd name="T4" fmla="*/ 145 w 155"/>
                <a:gd name="T5" fmla="*/ 18 h 40"/>
                <a:gd name="T6" fmla="*/ 0 60000 65536"/>
                <a:gd name="T7" fmla="*/ 0 60000 65536"/>
                <a:gd name="T8" fmla="*/ 0 60000 65536"/>
                <a:gd name="T9" fmla="*/ 0 w 155"/>
                <a:gd name="T10" fmla="*/ 0 h 40"/>
                <a:gd name="T11" fmla="*/ 155 w 155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" h="40">
                  <a:moveTo>
                    <a:pt x="0" y="0"/>
                  </a:moveTo>
                  <a:cubicBezTo>
                    <a:pt x="27" y="1"/>
                    <a:pt x="54" y="3"/>
                    <a:pt x="80" y="10"/>
                  </a:cubicBezTo>
                  <a:cubicBezTo>
                    <a:pt x="106" y="17"/>
                    <a:pt x="130" y="28"/>
                    <a:pt x="155" y="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00" name="Freeform 99"/>
            <p:cNvSpPr>
              <a:spLocks noChangeArrowheads="1"/>
            </p:cNvSpPr>
            <p:nvPr/>
          </p:nvSpPr>
          <p:spPr bwMode="auto">
            <a:xfrm>
              <a:off x="2452" y="10566"/>
              <a:ext cx="153" cy="33"/>
            </a:xfrm>
            <a:custGeom>
              <a:avLst/>
              <a:gdLst>
                <a:gd name="T0" fmla="*/ 0 w 155"/>
                <a:gd name="T1" fmla="*/ 0 h 40"/>
                <a:gd name="T2" fmla="*/ 75 w 155"/>
                <a:gd name="T3" fmla="*/ 4 h 40"/>
                <a:gd name="T4" fmla="*/ 145 w 155"/>
                <a:gd name="T5" fmla="*/ 15 h 40"/>
                <a:gd name="T6" fmla="*/ 0 60000 65536"/>
                <a:gd name="T7" fmla="*/ 0 60000 65536"/>
                <a:gd name="T8" fmla="*/ 0 60000 65536"/>
                <a:gd name="T9" fmla="*/ 0 w 155"/>
                <a:gd name="T10" fmla="*/ 0 h 40"/>
                <a:gd name="T11" fmla="*/ 155 w 155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" h="40">
                  <a:moveTo>
                    <a:pt x="0" y="0"/>
                  </a:moveTo>
                  <a:cubicBezTo>
                    <a:pt x="27" y="1"/>
                    <a:pt x="54" y="3"/>
                    <a:pt x="80" y="10"/>
                  </a:cubicBezTo>
                  <a:cubicBezTo>
                    <a:pt x="106" y="17"/>
                    <a:pt x="130" y="28"/>
                    <a:pt x="155" y="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01" name="Freeform 100"/>
            <p:cNvSpPr>
              <a:spLocks noChangeArrowheads="1"/>
            </p:cNvSpPr>
            <p:nvPr/>
          </p:nvSpPr>
          <p:spPr bwMode="auto">
            <a:xfrm>
              <a:off x="2529" y="10640"/>
              <a:ext cx="101" cy="142"/>
            </a:xfrm>
            <a:custGeom>
              <a:avLst/>
              <a:gdLst>
                <a:gd name="T0" fmla="*/ 2 w 102"/>
                <a:gd name="T1" fmla="*/ 69 h 170"/>
                <a:gd name="T2" fmla="*/ 2 w 102"/>
                <a:gd name="T3" fmla="*/ 44 h 170"/>
                <a:gd name="T4" fmla="*/ 17 w 102"/>
                <a:gd name="T5" fmla="*/ 20 h 170"/>
                <a:gd name="T6" fmla="*/ 52 w 102"/>
                <a:gd name="T7" fmla="*/ 7 h 170"/>
                <a:gd name="T8" fmla="*/ 97 w 102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70"/>
                <a:gd name="T17" fmla="*/ 102 w 102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70">
                  <a:moveTo>
                    <a:pt x="2" y="170"/>
                  </a:moveTo>
                  <a:cubicBezTo>
                    <a:pt x="1" y="150"/>
                    <a:pt x="0" y="130"/>
                    <a:pt x="2" y="110"/>
                  </a:cubicBezTo>
                  <a:cubicBezTo>
                    <a:pt x="4" y="90"/>
                    <a:pt x="8" y="66"/>
                    <a:pt x="17" y="50"/>
                  </a:cubicBezTo>
                  <a:cubicBezTo>
                    <a:pt x="26" y="34"/>
                    <a:pt x="43" y="23"/>
                    <a:pt x="57" y="15"/>
                  </a:cubicBezTo>
                  <a:cubicBezTo>
                    <a:pt x="71" y="7"/>
                    <a:pt x="86" y="3"/>
                    <a:pt x="10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02" name="Line 101"/>
            <p:cNvSpPr>
              <a:spLocks noChangeShapeType="1"/>
            </p:cNvSpPr>
            <p:nvPr/>
          </p:nvSpPr>
          <p:spPr bwMode="auto">
            <a:xfrm>
              <a:off x="1972" y="10806"/>
              <a:ext cx="1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03" name="Line 102"/>
            <p:cNvSpPr>
              <a:spLocks noChangeShapeType="1"/>
            </p:cNvSpPr>
            <p:nvPr/>
          </p:nvSpPr>
          <p:spPr bwMode="auto">
            <a:xfrm rot="21540000" flipH="1">
              <a:off x="2524" y="10744"/>
              <a:ext cx="9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04" name="Freeform 103"/>
            <p:cNvSpPr>
              <a:spLocks noChangeArrowheads="1"/>
            </p:cNvSpPr>
            <p:nvPr/>
          </p:nvSpPr>
          <p:spPr bwMode="auto">
            <a:xfrm>
              <a:off x="1938" y="11186"/>
              <a:ext cx="598" cy="131"/>
            </a:xfrm>
            <a:custGeom>
              <a:avLst/>
              <a:gdLst>
                <a:gd name="T0" fmla="*/ 80 w 484"/>
                <a:gd name="T1" fmla="*/ 24 h 126"/>
                <a:gd name="T2" fmla="*/ 206 w 484"/>
                <a:gd name="T3" fmla="*/ 136 h 126"/>
                <a:gd name="T4" fmla="*/ 1307 w 484"/>
                <a:gd name="T5" fmla="*/ 127 h 126"/>
                <a:gd name="T6" fmla="*/ 1369 w 48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4"/>
                <a:gd name="T13" fmla="*/ 0 h 126"/>
                <a:gd name="T14" fmla="*/ 484 w 48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4" h="126">
                  <a:moveTo>
                    <a:pt x="28" y="19"/>
                  </a:moveTo>
                  <a:cubicBezTo>
                    <a:pt x="35" y="34"/>
                    <a:pt x="0" y="98"/>
                    <a:pt x="71" y="112"/>
                  </a:cubicBezTo>
                  <a:cubicBezTo>
                    <a:pt x="142" y="126"/>
                    <a:pt x="387" y="124"/>
                    <a:pt x="454" y="105"/>
                  </a:cubicBezTo>
                  <a:cubicBezTo>
                    <a:pt x="484" y="82"/>
                    <a:pt x="472" y="22"/>
                    <a:pt x="47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1240" name="Text Box 104"/>
          <p:cNvSpPr txBox="1">
            <a:spLocks noChangeArrowheads="1"/>
          </p:cNvSpPr>
          <p:nvPr/>
        </p:nvSpPr>
        <p:spPr bwMode="auto">
          <a:xfrm>
            <a:off x="7561422" y="2199591"/>
            <a:ext cx="3068979" cy="134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4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用于配制溶液和较大量试剂的反应容器，在常温和加热时使用</a:t>
            </a:r>
          </a:p>
        </p:txBody>
      </p:sp>
      <p:grpSp>
        <p:nvGrpSpPr>
          <p:cNvPr id="8" name="Group 105"/>
          <p:cNvGrpSpPr/>
          <p:nvPr/>
        </p:nvGrpSpPr>
        <p:grpSpPr bwMode="auto">
          <a:xfrm>
            <a:off x="6373612" y="4104735"/>
            <a:ext cx="736823" cy="1596833"/>
            <a:chOff x="960" y="1152"/>
            <a:chExt cx="912" cy="2112"/>
          </a:xfrm>
        </p:grpSpPr>
        <p:grpSp>
          <p:nvGrpSpPr>
            <p:cNvPr id="18449" name="Group 106"/>
            <p:cNvGrpSpPr/>
            <p:nvPr/>
          </p:nvGrpSpPr>
          <p:grpSpPr bwMode="auto">
            <a:xfrm>
              <a:off x="1008" y="1440"/>
              <a:ext cx="864" cy="192"/>
              <a:chOff x="3172" y="1389"/>
              <a:chExt cx="1371" cy="168"/>
            </a:xfrm>
          </p:grpSpPr>
          <p:sp>
            <p:nvSpPr>
              <p:cNvPr id="18474" name="AutoShape 107"/>
              <p:cNvSpPr>
                <a:spLocks noChangeArrowheads="1"/>
              </p:cNvSpPr>
              <p:nvPr/>
            </p:nvSpPr>
            <p:spPr bwMode="auto">
              <a:xfrm>
                <a:off x="3172" y="1475"/>
                <a:ext cx="841" cy="4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eaLnBrk="1" hangingPunct="1"/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8475" name="Group 108"/>
              <p:cNvGrpSpPr/>
              <p:nvPr/>
            </p:nvGrpSpPr>
            <p:grpSpPr bwMode="auto">
              <a:xfrm>
                <a:off x="3456" y="1453"/>
                <a:ext cx="189" cy="90"/>
                <a:chOff x="3456" y="1453"/>
                <a:chExt cx="189" cy="90"/>
              </a:xfrm>
            </p:grpSpPr>
            <p:sp>
              <p:nvSpPr>
                <p:cNvPr id="18490" name="Rectangle 109"/>
                <p:cNvSpPr>
                  <a:spLocks noChangeArrowheads="1"/>
                </p:cNvSpPr>
                <p:nvPr/>
              </p:nvSpPr>
              <p:spPr bwMode="auto">
                <a:xfrm>
                  <a:off x="3539" y="1453"/>
                  <a:ext cx="96" cy="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91" name="AutoShape 110"/>
                <p:cNvSpPr>
                  <a:spLocks noChangeArrowheads="1"/>
                </p:cNvSpPr>
                <p:nvPr/>
              </p:nvSpPr>
              <p:spPr bwMode="auto">
                <a:xfrm>
                  <a:off x="3456" y="1465"/>
                  <a:ext cx="163" cy="6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92" name="Oval 111"/>
                <p:cNvSpPr>
                  <a:spLocks noChangeArrowheads="1"/>
                </p:cNvSpPr>
                <p:nvPr/>
              </p:nvSpPr>
              <p:spPr bwMode="auto">
                <a:xfrm rot="618290">
                  <a:off x="3551" y="1465"/>
                  <a:ext cx="69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93" name="AutoShape 112"/>
                <p:cNvSpPr>
                  <a:spLocks noChangeArrowheads="1"/>
                </p:cNvSpPr>
                <p:nvPr/>
              </p:nvSpPr>
              <p:spPr bwMode="auto">
                <a:xfrm rot="2418290">
                  <a:off x="3527" y="1482"/>
                  <a:ext cx="118" cy="1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94" name="Oval 113"/>
                <p:cNvSpPr>
                  <a:spLocks noChangeArrowheads="1"/>
                </p:cNvSpPr>
                <p:nvPr/>
              </p:nvSpPr>
              <p:spPr bwMode="auto">
                <a:xfrm rot="618290">
                  <a:off x="3567" y="1480"/>
                  <a:ext cx="37" cy="31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476" name="Group 114"/>
              <p:cNvGrpSpPr/>
              <p:nvPr/>
            </p:nvGrpSpPr>
            <p:grpSpPr bwMode="auto">
              <a:xfrm>
                <a:off x="3931" y="1389"/>
                <a:ext cx="612" cy="168"/>
                <a:chOff x="3931" y="1389"/>
                <a:chExt cx="612" cy="168"/>
              </a:xfrm>
            </p:grpSpPr>
            <p:sp>
              <p:nvSpPr>
                <p:cNvPr id="18477" name="AutoShape 115"/>
                <p:cNvSpPr>
                  <a:spLocks noChangeArrowheads="1"/>
                </p:cNvSpPr>
                <p:nvPr/>
              </p:nvSpPr>
              <p:spPr bwMode="auto">
                <a:xfrm>
                  <a:off x="3931" y="1470"/>
                  <a:ext cx="304" cy="52"/>
                </a:xfrm>
                <a:prstGeom prst="roundRect">
                  <a:avLst>
                    <a:gd name="adj" fmla="val 48648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78" name="Rectangle 116"/>
                <p:cNvSpPr>
                  <a:spLocks noChangeArrowheads="1"/>
                </p:cNvSpPr>
                <p:nvPr/>
              </p:nvSpPr>
              <p:spPr bwMode="auto">
                <a:xfrm>
                  <a:off x="4010" y="1435"/>
                  <a:ext cx="165" cy="1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79" name="Rectangle 117"/>
                <p:cNvSpPr>
                  <a:spLocks noChangeArrowheads="1"/>
                </p:cNvSpPr>
                <p:nvPr/>
              </p:nvSpPr>
              <p:spPr bwMode="auto">
                <a:xfrm>
                  <a:off x="4227" y="1467"/>
                  <a:ext cx="272" cy="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80" name="Rectangle 118"/>
                <p:cNvSpPr>
                  <a:spLocks noChangeArrowheads="1"/>
                </p:cNvSpPr>
                <p:nvPr/>
              </p:nvSpPr>
              <p:spPr bwMode="auto">
                <a:xfrm>
                  <a:off x="4201" y="1435"/>
                  <a:ext cx="58" cy="1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81" name="Freeform 119"/>
                <p:cNvSpPr>
                  <a:spLocks noChangeArrowheads="1"/>
                </p:cNvSpPr>
                <p:nvPr/>
              </p:nvSpPr>
              <p:spPr bwMode="auto">
                <a:xfrm>
                  <a:off x="3988" y="1443"/>
                  <a:ext cx="279" cy="28"/>
                </a:xfrm>
                <a:custGeom>
                  <a:avLst/>
                  <a:gdLst>
                    <a:gd name="T0" fmla="*/ 128 w 339"/>
                    <a:gd name="T1" fmla="*/ 0 h 38"/>
                    <a:gd name="T2" fmla="*/ 109 w 339"/>
                    <a:gd name="T3" fmla="*/ 3 h 38"/>
                    <a:gd name="T4" fmla="*/ 101 w 339"/>
                    <a:gd name="T5" fmla="*/ 7 h 38"/>
                    <a:gd name="T6" fmla="*/ 89 w 339"/>
                    <a:gd name="T7" fmla="*/ 8 h 38"/>
                    <a:gd name="T8" fmla="*/ 77 w 339"/>
                    <a:gd name="T9" fmla="*/ 8 h 38"/>
                    <a:gd name="T10" fmla="*/ 67 w 339"/>
                    <a:gd name="T11" fmla="*/ 5 h 38"/>
                    <a:gd name="T12" fmla="*/ 53 w 339"/>
                    <a:gd name="T13" fmla="*/ 2 h 38"/>
                    <a:gd name="T14" fmla="*/ 39 w 339"/>
                    <a:gd name="T15" fmla="*/ 3 h 38"/>
                    <a:gd name="T16" fmla="*/ 26 w 339"/>
                    <a:gd name="T17" fmla="*/ 5 h 38"/>
                    <a:gd name="T18" fmla="*/ 20 w 339"/>
                    <a:gd name="T19" fmla="*/ 7 h 38"/>
                    <a:gd name="T20" fmla="*/ 0 w 339"/>
                    <a:gd name="T21" fmla="*/ 8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9"/>
                    <a:gd name="T34" fmla="*/ 0 h 38"/>
                    <a:gd name="T35" fmla="*/ 339 w 3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9" h="38">
                      <a:moveTo>
                        <a:pt x="339" y="0"/>
                      </a:moveTo>
                      <a:cubicBezTo>
                        <a:pt x="319" y="5"/>
                        <a:pt x="300" y="10"/>
                        <a:pt x="288" y="15"/>
                      </a:cubicBezTo>
                      <a:cubicBezTo>
                        <a:pt x="276" y="20"/>
                        <a:pt x="276" y="26"/>
                        <a:pt x="267" y="30"/>
                      </a:cubicBezTo>
                      <a:cubicBezTo>
                        <a:pt x="258" y="34"/>
                        <a:pt x="244" y="35"/>
                        <a:pt x="234" y="36"/>
                      </a:cubicBezTo>
                      <a:cubicBezTo>
                        <a:pt x="224" y="37"/>
                        <a:pt x="213" y="38"/>
                        <a:pt x="204" y="36"/>
                      </a:cubicBezTo>
                      <a:cubicBezTo>
                        <a:pt x="195" y="34"/>
                        <a:pt x="187" y="29"/>
                        <a:pt x="177" y="24"/>
                      </a:cubicBezTo>
                      <a:cubicBezTo>
                        <a:pt x="167" y="19"/>
                        <a:pt x="153" y="11"/>
                        <a:pt x="141" y="9"/>
                      </a:cubicBezTo>
                      <a:cubicBezTo>
                        <a:pt x="129" y="7"/>
                        <a:pt x="114" y="10"/>
                        <a:pt x="102" y="12"/>
                      </a:cubicBezTo>
                      <a:cubicBezTo>
                        <a:pt x="90" y="14"/>
                        <a:pt x="77" y="21"/>
                        <a:pt x="69" y="24"/>
                      </a:cubicBezTo>
                      <a:cubicBezTo>
                        <a:pt x="61" y="27"/>
                        <a:pt x="62" y="28"/>
                        <a:pt x="51" y="30"/>
                      </a:cubicBezTo>
                      <a:cubicBezTo>
                        <a:pt x="40" y="32"/>
                        <a:pt x="19" y="34"/>
                        <a:pt x="0" y="3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82" name="Freeform 120"/>
                <p:cNvSpPr>
                  <a:spLocks noChangeArrowheads="1"/>
                </p:cNvSpPr>
                <p:nvPr/>
              </p:nvSpPr>
              <p:spPr bwMode="auto">
                <a:xfrm flipV="1">
                  <a:off x="3988" y="1519"/>
                  <a:ext cx="279" cy="27"/>
                </a:xfrm>
                <a:custGeom>
                  <a:avLst/>
                  <a:gdLst>
                    <a:gd name="T0" fmla="*/ 128 w 339"/>
                    <a:gd name="T1" fmla="*/ 0 h 38"/>
                    <a:gd name="T2" fmla="*/ 109 w 339"/>
                    <a:gd name="T3" fmla="*/ 3 h 38"/>
                    <a:gd name="T4" fmla="*/ 101 w 339"/>
                    <a:gd name="T5" fmla="*/ 6 h 38"/>
                    <a:gd name="T6" fmla="*/ 89 w 339"/>
                    <a:gd name="T7" fmla="*/ 6 h 38"/>
                    <a:gd name="T8" fmla="*/ 77 w 339"/>
                    <a:gd name="T9" fmla="*/ 6 h 38"/>
                    <a:gd name="T10" fmla="*/ 67 w 339"/>
                    <a:gd name="T11" fmla="*/ 4 h 38"/>
                    <a:gd name="T12" fmla="*/ 53 w 339"/>
                    <a:gd name="T13" fmla="*/ 1 h 38"/>
                    <a:gd name="T14" fmla="*/ 39 w 339"/>
                    <a:gd name="T15" fmla="*/ 2 h 38"/>
                    <a:gd name="T16" fmla="*/ 26 w 339"/>
                    <a:gd name="T17" fmla="*/ 4 h 38"/>
                    <a:gd name="T18" fmla="*/ 20 w 339"/>
                    <a:gd name="T19" fmla="*/ 6 h 38"/>
                    <a:gd name="T20" fmla="*/ 0 w 339"/>
                    <a:gd name="T21" fmla="*/ 6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9"/>
                    <a:gd name="T34" fmla="*/ 0 h 38"/>
                    <a:gd name="T35" fmla="*/ 339 w 3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9" h="38">
                      <a:moveTo>
                        <a:pt x="339" y="0"/>
                      </a:moveTo>
                      <a:cubicBezTo>
                        <a:pt x="319" y="5"/>
                        <a:pt x="300" y="10"/>
                        <a:pt x="288" y="15"/>
                      </a:cubicBezTo>
                      <a:cubicBezTo>
                        <a:pt x="276" y="20"/>
                        <a:pt x="276" y="26"/>
                        <a:pt x="267" y="30"/>
                      </a:cubicBezTo>
                      <a:cubicBezTo>
                        <a:pt x="258" y="34"/>
                        <a:pt x="244" y="35"/>
                        <a:pt x="234" y="36"/>
                      </a:cubicBezTo>
                      <a:cubicBezTo>
                        <a:pt x="224" y="37"/>
                        <a:pt x="213" y="38"/>
                        <a:pt x="204" y="36"/>
                      </a:cubicBezTo>
                      <a:cubicBezTo>
                        <a:pt x="195" y="34"/>
                        <a:pt x="187" y="29"/>
                        <a:pt x="177" y="24"/>
                      </a:cubicBezTo>
                      <a:cubicBezTo>
                        <a:pt x="167" y="19"/>
                        <a:pt x="153" y="11"/>
                        <a:pt x="141" y="9"/>
                      </a:cubicBezTo>
                      <a:cubicBezTo>
                        <a:pt x="129" y="7"/>
                        <a:pt x="114" y="10"/>
                        <a:pt x="102" y="12"/>
                      </a:cubicBezTo>
                      <a:cubicBezTo>
                        <a:pt x="90" y="14"/>
                        <a:pt x="77" y="21"/>
                        <a:pt x="69" y="24"/>
                      </a:cubicBezTo>
                      <a:cubicBezTo>
                        <a:pt x="61" y="27"/>
                        <a:pt x="62" y="28"/>
                        <a:pt x="51" y="30"/>
                      </a:cubicBezTo>
                      <a:cubicBezTo>
                        <a:pt x="40" y="32"/>
                        <a:pt x="19" y="34"/>
                        <a:pt x="0" y="3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83" name="Oval 121"/>
                <p:cNvSpPr>
                  <a:spLocks noChangeArrowheads="1"/>
                </p:cNvSpPr>
                <p:nvPr/>
              </p:nvSpPr>
              <p:spPr bwMode="auto">
                <a:xfrm rot="1046660">
                  <a:off x="4054" y="1464"/>
                  <a:ext cx="71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84" name="AutoShape 122"/>
                <p:cNvSpPr>
                  <a:spLocks noChangeArrowheads="1"/>
                </p:cNvSpPr>
                <p:nvPr/>
              </p:nvSpPr>
              <p:spPr bwMode="auto">
                <a:xfrm rot="4368858">
                  <a:off x="4028" y="1480"/>
                  <a:ext cx="109" cy="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85" name="Oval 123"/>
                <p:cNvSpPr>
                  <a:spLocks noChangeArrowheads="1"/>
                </p:cNvSpPr>
                <p:nvPr/>
              </p:nvSpPr>
              <p:spPr bwMode="auto">
                <a:xfrm rot="1046660">
                  <a:off x="4070" y="1479"/>
                  <a:ext cx="37" cy="31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8486" name="Group 124"/>
                <p:cNvGrpSpPr/>
                <p:nvPr/>
              </p:nvGrpSpPr>
              <p:grpSpPr bwMode="auto">
                <a:xfrm>
                  <a:off x="4184" y="1389"/>
                  <a:ext cx="359" cy="167"/>
                  <a:chOff x="7149" y="4059"/>
                  <a:chExt cx="209" cy="182"/>
                </a:xfrm>
              </p:grpSpPr>
              <p:sp>
                <p:nvSpPr>
                  <p:cNvPr id="18487" name="AutoShape 12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155" y="4059"/>
                    <a:ext cx="203" cy="7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3059" y="3267"/>
                        </a:moveTo>
                        <a:cubicBezTo>
                          <a:pt x="5093" y="1178"/>
                          <a:pt x="7884" y="-1"/>
                          <a:pt x="10800" y="0"/>
                        </a:cubicBezTo>
                        <a:cubicBezTo>
                          <a:pt x="13715" y="0"/>
                          <a:pt x="16506" y="1178"/>
                          <a:pt x="18540" y="3267"/>
                        </a:cubicBezTo>
                        <a:cubicBezTo>
                          <a:pt x="16506" y="1178"/>
                          <a:pt x="13715" y="-1"/>
                          <a:pt x="10799" y="0"/>
                        </a:cubicBezTo>
                        <a:cubicBezTo>
                          <a:pt x="7884" y="0"/>
                          <a:pt x="5093" y="1178"/>
                          <a:pt x="3059" y="32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defTabSz="1219200" eaLnBrk="1" hangingPunct="1"/>
                    <a:endParaRPr lang="zh-CN" altLang="en-US" sz="24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88" name="AutoShape 12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149" y="4170"/>
                    <a:ext cx="203" cy="7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3059" y="3267"/>
                        </a:moveTo>
                        <a:cubicBezTo>
                          <a:pt x="5093" y="1178"/>
                          <a:pt x="7884" y="-1"/>
                          <a:pt x="10800" y="0"/>
                        </a:cubicBezTo>
                        <a:cubicBezTo>
                          <a:pt x="13715" y="0"/>
                          <a:pt x="16506" y="1178"/>
                          <a:pt x="18540" y="3267"/>
                        </a:cubicBezTo>
                        <a:cubicBezTo>
                          <a:pt x="16506" y="1178"/>
                          <a:pt x="13715" y="-1"/>
                          <a:pt x="10799" y="0"/>
                        </a:cubicBezTo>
                        <a:cubicBezTo>
                          <a:pt x="7884" y="0"/>
                          <a:pt x="5093" y="1178"/>
                          <a:pt x="3059" y="32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defTabSz="1219200" eaLnBrk="1" hangingPunct="1"/>
                    <a:endParaRPr lang="zh-CN" altLang="en-US" sz="24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89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7329" y="4119"/>
                    <a:ext cx="0" cy="11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21920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8450" name="Group 128"/>
            <p:cNvGrpSpPr/>
            <p:nvPr/>
          </p:nvGrpSpPr>
          <p:grpSpPr bwMode="auto">
            <a:xfrm>
              <a:off x="960" y="1152"/>
              <a:ext cx="864" cy="2112"/>
              <a:chOff x="1074" y="2300"/>
              <a:chExt cx="1703" cy="4835"/>
            </a:xfrm>
          </p:grpSpPr>
          <p:grpSp>
            <p:nvGrpSpPr>
              <p:cNvPr id="18463" name="Group 129"/>
              <p:cNvGrpSpPr/>
              <p:nvPr/>
            </p:nvGrpSpPr>
            <p:grpSpPr bwMode="auto">
              <a:xfrm>
                <a:off x="1074" y="6865"/>
                <a:ext cx="1703" cy="270"/>
                <a:chOff x="2000" y="3423"/>
                <a:chExt cx="1703" cy="270"/>
              </a:xfrm>
            </p:grpSpPr>
            <p:grpSp>
              <p:nvGrpSpPr>
                <p:cNvPr id="18467" name="Group 130"/>
                <p:cNvGrpSpPr/>
                <p:nvPr/>
              </p:nvGrpSpPr>
              <p:grpSpPr bwMode="auto">
                <a:xfrm>
                  <a:off x="2002" y="3450"/>
                  <a:ext cx="1701" cy="243"/>
                  <a:chOff x="2139" y="3129"/>
                  <a:chExt cx="1701" cy="243"/>
                </a:xfrm>
              </p:grpSpPr>
              <p:sp>
                <p:nvSpPr>
                  <p:cNvPr id="18469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139" y="3129"/>
                    <a:ext cx="1701" cy="22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defTabSz="1219200" eaLnBrk="1" hangingPunct="1"/>
                    <a:endParaRPr lang="zh-CN" altLang="en-US" sz="24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70" name="AutoShape 13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366" y="3298"/>
                    <a:ext cx="1247" cy="5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1021" y="21600"/>
                        </a:lnTo>
                        <a:lnTo>
                          <a:pt x="2057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defTabSz="1219200" eaLnBrk="1" hangingPunct="1"/>
                    <a:endParaRPr lang="zh-CN" altLang="en-US" sz="24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7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3338"/>
                    <a:ext cx="1247" cy="3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defTabSz="1219200" eaLnBrk="1" hangingPunct="1"/>
                    <a:endParaRPr lang="zh-CN" altLang="en-US" sz="24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72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4" y="3324"/>
                    <a:ext cx="33" cy="3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21920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73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582" y="3324"/>
                    <a:ext cx="33" cy="3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121920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468" name="AutoShape 136"/>
                <p:cNvSpPr>
                  <a:spLocks noChangeArrowheads="1"/>
                </p:cNvSpPr>
                <p:nvPr/>
              </p:nvSpPr>
              <p:spPr bwMode="auto">
                <a:xfrm flipV="1">
                  <a:off x="2000" y="3423"/>
                  <a:ext cx="1701" cy="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41" y="21600"/>
                      </a:lnTo>
                      <a:lnTo>
                        <a:pt x="2135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464" name="Group 137"/>
              <p:cNvGrpSpPr/>
              <p:nvPr/>
            </p:nvGrpSpPr>
            <p:grpSpPr bwMode="auto">
              <a:xfrm>
                <a:off x="1295" y="2300"/>
                <a:ext cx="113" cy="4565"/>
                <a:chOff x="1295" y="2300"/>
                <a:chExt cx="113" cy="4565"/>
              </a:xfrm>
            </p:grpSpPr>
            <p:sp>
              <p:nvSpPr>
                <p:cNvPr id="18465" name="AutoShape 138"/>
                <p:cNvSpPr>
                  <a:spLocks noChangeArrowheads="1"/>
                </p:cNvSpPr>
                <p:nvPr/>
              </p:nvSpPr>
              <p:spPr bwMode="auto">
                <a:xfrm>
                  <a:off x="1314" y="2300"/>
                  <a:ext cx="74" cy="4535"/>
                </a:xfrm>
                <a:prstGeom prst="roundRect">
                  <a:avLst>
                    <a:gd name="adj" fmla="val 36486"/>
                  </a:avLst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66" name="Rectangle 139"/>
                <p:cNvSpPr>
                  <a:spLocks noChangeArrowheads="1"/>
                </p:cNvSpPr>
                <p:nvPr/>
              </p:nvSpPr>
              <p:spPr bwMode="auto">
                <a:xfrm>
                  <a:off x="1295" y="6825"/>
                  <a:ext cx="113" cy="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51" name="Group 140"/>
            <p:cNvGrpSpPr/>
            <p:nvPr/>
          </p:nvGrpSpPr>
          <p:grpSpPr bwMode="auto">
            <a:xfrm>
              <a:off x="960" y="2064"/>
              <a:ext cx="864" cy="48"/>
              <a:chOff x="3442" y="10401"/>
              <a:chExt cx="1552" cy="125"/>
            </a:xfrm>
          </p:grpSpPr>
          <p:grpSp>
            <p:nvGrpSpPr>
              <p:cNvPr id="18452" name="Group 141"/>
              <p:cNvGrpSpPr/>
              <p:nvPr/>
            </p:nvGrpSpPr>
            <p:grpSpPr bwMode="auto">
              <a:xfrm>
                <a:off x="3442" y="10402"/>
                <a:ext cx="149" cy="124"/>
                <a:chOff x="1174" y="5748"/>
                <a:chExt cx="149" cy="124"/>
              </a:xfrm>
            </p:grpSpPr>
            <p:sp>
              <p:nvSpPr>
                <p:cNvPr id="18458" name="Oval 142"/>
                <p:cNvSpPr>
                  <a:spLocks noChangeArrowheads="1"/>
                </p:cNvSpPr>
                <p:nvPr/>
              </p:nvSpPr>
              <p:spPr bwMode="auto">
                <a:xfrm>
                  <a:off x="1174" y="5748"/>
                  <a:ext cx="85" cy="12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5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66" y="5790"/>
                  <a:ext cx="57" cy="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60" name="Rectangle 144"/>
                <p:cNvSpPr>
                  <a:spLocks noChangeArrowheads="1"/>
                </p:cNvSpPr>
                <p:nvPr/>
              </p:nvSpPr>
              <p:spPr bwMode="auto">
                <a:xfrm>
                  <a:off x="1221" y="5782"/>
                  <a:ext cx="57" cy="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61" name="Freeform 145"/>
                <p:cNvSpPr>
                  <a:spLocks noChangeArrowheads="1"/>
                </p:cNvSpPr>
                <p:nvPr/>
              </p:nvSpPr>
              <p:spPr bwMode="auto">
                <a:xfrm>
                  <a:off x="1245" y="5766"/>
                  <a:ext cx="45" cy="24"/>
                </a:xfrm>
                <a:custGeom>
                  <a:avLst/>
                  <a:gdLst>
                    <a:gd name="T0" fmla="*/ 0 w 45"/>
                    <a:gd name="T1" fmla="*/ 0 h 24"/>
                    <a:gd name="T2" fmla="*/ 15 w 45"/>
                    <a:gd name="T3" fmla="*/ 15 h 24"/>
                    <a:gd name="T4" fmla="*/ 45 w 45"/>
                    <a:gd name="T5" fmla="*/ 24 h 24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24"/>
                    <a:gd name="T11" fmla="*/ 45 w 45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24">
                      <a:moveTo>
                        <a:pt x="0" y="0"/>
                      </a:moveTo>
                      <a:cubicBezTo>
                        <a:pt x="4" y="5"/>
                        <a:pt x="8" y="11"/>
                        <a:pt x="15" y="15"/>
                      </a:cubicBezTo>
                      <a:cubicBezTo>
                        <a:pt x="22" y="19"/>
                        <a:pt x="33" y="21"/>
                        <a:pt x="45" y="2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62" name="Freeform 146"/>
                <p:cNvSpPr>
                  <a:spLocks noChangeArrowheads="1"/>
                </p:cNvSpPr>
                <p:nvPr/>
              </p:nvSpPr>
              <p:spPr bwMode="auto">
                <a:xfrm flipV="1">
                  <a:off x="1245" y="5826"/>
                  <a:ext cx="45" cy="24"/>
                </a:xfrm>
                <a:custGeom>
                  <a:avLst/>
                  <a:gdLst>
                    <a:gd name="T0" fmla="*/ 0 w 45"/>
                    <a:gd name="T1" fmla="*/ 0 h 24"/>
                    <a:gd name="T2" fmla="*/ 15 w 45"/>
                    <a:gd name="T3" fmla="*/ 15 h 24"/>
                    <a:gd name="T4" fmla="*/ 45 w 45"/>
                    <a:gd name="T5" fmla="*/ 24 h 24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24"/>
                    <a:gd name="T11" fmla="*/ 45 w 45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24">
                      <a:moveTo>
                        <a:pt x="0" y="0"/>
                      </a:moveTo>
                      <a:cubicBezTo>
                        <a:pt x="4" y="5"/>
                        <a:pt x="8" y="11"/>
                        <a:pt x="15" y="15"/>
                      </a:cubicBezTo>
                      <a:cubicBezTo>
                        <a:pt x="22" y="19"/>
                        <a:pt x="33" y="21"/>
                        <a:pt x="45" y="2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9200" eaLnBrk="1" hangingPunct="1"/>
                  <a:endParaRPr lang="zh-CN" altLang="en-US" sz="24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453" name="AutoShape 147"/>
              <p:cNvSpPr>
                <a:spLocks noChangeArrowheads="1"/>
              </p:cNvSpPr>
              <p:nvPr/>
            </p:nvSpPr>
            <p:spPr bwMode="auto">
              <a:xfrm>
                <a:off x="3552" y="10436"/>
                <a:ext cx="680" cy="57"/>
              </a:xfrm>
              <a:prstGeom prst="roundRect">
                <a:avLst>
                  <a:gd name="adj" fmla="val 36843"/>
                </a:avLst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eaLnBrk="1" hangingPunct="1"/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54" name="AutoShape 148"/>
              <p:cNvSpPr>
                <a:spLocks noChangeArrowheads="1"/>
              </p:cNvSpPr>
              <p:nvPr/>
            </p:nvSpPr>
            <p:spPr bwMode="auto">
              <a:xfrm>
                <a:off x="4200" y="10427"/>
                <a:ext cx="794" cy="74"/>
              </a:xfrm>
              <a:prstGeom prst="roundRect">
                <a:avLst>
                  <a:gd name="adj" fmla="val 4324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eaLnBrk="1" hangingPunct="1"/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55" name="Rectangle 149"/>
              <p:cNvSpPr>
                <a:spLocks noChangeArrowheads="1"/>
              </p:cNvSpPr>
              <p:nvPr/>
            </p:nvSpPr>
            <p:spPr bwMode="auto">
              <a:xfrm>
                <a:off x="3626" y="10401"/>
                <a:ext cx="116" cy="1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eaLnBrk="1" hangingPunct="1"/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56" name="AutoShape 150"/>
              <p:cNvSpPr>
                <a:spLocks noChangeArrowheads="1"/>
              </p:cNvSpPr>
              <p:nvPr/>
            </p:nvSpPr>
            <p:spPr bwMode="auto">
              <a:xfrm rot="5400000">
                <a:off x="3539" y="10435"/>
                <a:ext cx="125" cy="5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47" y="21600"/>
                    </a:lnTo>
                    <a:lnTo>
                      <a:pt x="1555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eaLnBrk="1" hangingPunct="1"/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57" name="AutoShape 151"/>
              <p:cNvSpPr>
                <a:spLocks noChangeArrowheads="1"/>
              </p:cNvSpPr>
              <p:nvPr/>
            </p:nvSpPr>
            <p:spPr bwMode="auto">
              <a:xfrm>
                <a:off x="3588" y="10450"/>
                <a:ext cx="153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eaLnBrk="1" hangingPunct="1"/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1288" name="Text Box 152"/>
          <p:cNvSpPr txBox="1">
            <a:spLocks noChangeArrowheads="1"/>
          </p:cNvSpPr>
          <p:nvPr/>
        </p:nvSpPr>
        <p:spPr bwMode="auto">
          <a:xfrm>
            <a:off x="6286006" y="5804918"/>
            <a:ext cx="1293784" cy="3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1995" kern="0" dirty="0">
                <a:solidFill>
                  <a:srgbClr val="0C0B0A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铁架台</a:t>
            </a:r>
          </a:p>
        </p:txBody>
      </p:sp>
      <p:sp>
        <p:nvSpPr>
          <p:cNvPr id="91289" name="Text Box 153"/>
          <p:cNvSpPr txBox="1">
            <a:spLocks noChangeArrowheads="1"/>
          </p:cNvSpPr>
          <p:nvPr/>
        </p:nvSpPr>
        <p:spPr bwMode="auto">
          <a:xfrm>
            <a:off x="7649754" y="4336687"/>
            <a:ext cx="3068979" cy="134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4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用于固定和支持各种仪器，一般常用于过滤和加热等实验操作</a:t>
            </a:r>
          </a:p>
        </p:txBody>
      </p:sp>
      <p:sp>
        <p:nvSpPr>
          <p:cNvPr id="91290" name="Text Box 154"/>
          <p:cNvSpPr txBox="1">
            <a:spLocks noChangeArrowheads="1"/>
          </p:cNvSpPr>
          <p:nvPr/>
        </p:nvSpPr>
        <p:spPr bwMode="auto">
          <a:xfrm>
            <a:off x="6205499" y="3471408"/>
            <a:ext cx="1076835" cy="3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1995" kern="0" dirty="0">
                <a:solidFill>
                  <a:srgbClr val="0C0B0A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烧杯</a:t>
            </a:r>
          </a:p>
        </p:txBody>
      </p:sp>
      <p:sp>
        <p:nvSpPr>
          <p:cNvPr id="12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二、认识常见化学仪器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6" grpId="0"/>
      <p:bldP spid="91227" grpId="0"/>
      <p:bldP spid="91228" grpId="0"/>
      <p:bldP spid="91240" grpId="0"/>
      <p:bldP spid="91288" grpId="0"/>
      <p:bldP spid="91289" grpId="0"/>
      <p:bldP spid="91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126"/>
          <p:cNvGrpSpPr/>
          <p:nvPr/>
        </p:nvGrpSpPr>
        <p:grpSpPr bwMode="auto">
          <a:xfrm>
            <a:off x="3076821" y="2697211"/>
            <a:ext cx="248789" cy="777465"/>
            <a:chOff x="222" y="1349"/>
            <a:chExt cx="552" cy="1741"/>
          </a:xfrm>
        </p:grpSpPr>
        <p:sp>
          <p:nvSpPr>
            <p:cNvPr id="9263" name="AutoShape 127"/>
            <p:cNvSpPr>
              <a:spLocks noChangeArrowheads="1"/>
            </p:cNvSpPr>
            <p:nvPr/>
          </p:nvSpPr>
          <p:spPr bwMode="auto">
            <a:xfrm flipV="1">
              <a:off x="222" y="3020"/>
              <a:ext cx="552" cy="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282" y="21600"/>
                  </a:lnTo>
                  <a:lnTo>
                    <a:pt x="16318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264" name="Group 128"/>
            <p:cNvGrpSpPr/>
            <p:nvPr/>
          </p:nvGrpSpPr>
          <p:grpSpPr bwMode="auto">
            <a:xfrm>
              <a:off x="319" y="1349"/>
              <a:ext cx="319" cy="1623"/>
              <a:chOff x="307" y="1011"/>
              <a:chExt cx="319" cy="1623"/>
            </a:xfrm>
          </p:grpSpPr>
          <p:grpSp>
            <p:nvGrpSpPr>
              <p:cNvPr id="9266" name="xjhzhh5"/>
              <p:cNvGrpSpPr/>
              <p:nvPr/>
            </p:nvGrpSpPr>
            <p:grpSpPr bwMode="auto">
              <a:xfrm rot="5400000">
                <a:off x="-130" y="1952"/>
                <a:ext cx="1174" cy="175"/>
                <a:chOff x="2400" y="2160"/>
                <a:chExt cx="3200" cy="240"/>
              </a:xfrm>
            </p:grpSpPr>
            <p:sp>
              <p:nvSpPr>
                <p:cNvPr id="9271" name="Line 130"/>
                <p:cNvSpPr>
                  <a:spLocks noChangeShapeType="1"/>
                </p:cNvSpPr>
                <p:nvPr/>
              </p:nvSpPr>
              <p:spPr bwMode="auto">
                <a:xfrm>
                  <a:off x="2400" y="2160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72" name="Line 131"/>
                <p:cNvSpPr>
                  <a:spLocks noChangeShapeType="1"/>
                </p:cNvSpPr>
                <p:nvPr/>
              </p:nvSpPr>
              <p:spPr bwMode="auto">
                <a:xfrm>
                  <a:off x="256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73" name="Line 132"/>
                <p:cNvSpPr>
                  <a:spLocks noChangeShapeType="1"/>
                </p:cNvSpPr>
                <p:nvPr/>
              </p:nvSpPr>
              <p:spPr bwMode="auto">
                <a:xfrm>
                  <a:off x="272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74" name="Line 133"/>
                <p:cNvSpPr>
                  <a:spLocks noChangeShapeType="1"/>
                </p:cNvSpPr>
                <p:nvPr/>
              </p:nvSpPr>
              <p:spPr bwMode="auto">
                <a:xfrm>
                  <a:off x="288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75" name="Line 134"/>
                <p:cNvSpPr>
                  <a:spLocks noChangeShapeType="1"/>
                </p:cNvSpPr>
                <p:nvPr/>
              </p:nvSpPr>
              <p:spPr bwMode="auto">
                <a:xfrm>
                  <a:off x="304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76" name="Line 135"/>
                <p:cNvSpPr>
                  <a:spLocks noChangeShapeType="1"/>
                </p:cNvSpPr>
                <p:nvPr/>
              </p:nvSpPr>
              <p:spPr bwMode="auto">
                <a:xfrm>
                  <a:off x="3200" y="2220"/>
                  <a:ext cx="0" cy="1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77" name="Line 136"/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78" name="Line 137"/>
                <p:cNvSpPr>
                  <a:spLocks noChangeShapeType="1"/>
                </p:cNvSpPr>
                <p:nvPr/>
              </p:nvSpPr>
              <p:spPr bwMode="auto">
                <a:xfrm>
                  <a:off x="352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79" name="Line 138"/>
                <p:cNvSpPr>
                  <a:spLocks noChangeShapeType="1"/>
                </p:cNvSpPr>
                <p:nvPr/>
              </p:nvSpPr>
              <p:spPr bwMode="auto">
                <a:xfrm>
                  <a:off x="368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80" name="Line 139"/>
                <p:cNvSpPr>
                  <a:spLocks noChangeShapeType="1"/>
                </p:cNvSpPr>
                <p:nvPr/>
              </p:nvSpPr>
              <p:spPr bwMode="auto">
                <a:xfrm>
                  <a:off x="384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81" name="Line 140"/>
                <p:cNvSpPr>
                  <a:spLocks noChangeShapeType="1"/>
                </p:cNvSpPr>
                <p:nvPr/>
              </p:nvSpPr>
              <p:spPr bwMode="auto">
                <a:xfrm>
                  <a:off x="4000" y="2160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82" name="Line 141"/>
                <p:cNvSpPr>
                  <a:spLocks noChangeShapeType="1"/>
                </p:cNvSpPr>
                <p:nvPr/>
              </p:nvSpPr>
              <p:spPr bwMode="auto">
                <a:xfrm>
                  <a:off x="416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83" name="Line 142"/>
                <p:cNvSpPr>
                  <a:spLocks noChangeShapeType="1"/>
                </p:cNvSpPr>
                <p:nvPr/>
              </p:nvSpPr>
              <p:spPr bwMode="auto">
                <a:xfrm>
                  <a:off x="432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84" name="Line 143"/>
                <p:cNvSpPr>
                  <a:spLocks noChangeShapeType="1"/>
                </p:cNvSpPr>
                <p:nvPr/>
              </p:nvSpPr>
              <p:spPr bwMode="auto">
                <a:xfrm>
                  <a:off x="448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85" name="Line 144"/>
                <p:cNvSpPr>
                  <a:spLocks noChangeShapeType="1"/>
                </p:cNvSpPr>
                <p:nvPr/>
              </p:nvSpPr>
              <p:spPr bwMode="auto">
                <a:xfrm>
                  <a:off x="464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86" name="Line 145"/>
                <p:cNvSpPr>
                  <a:spLocks noChangeShapeType="1"/>
                </p:cNvSpPr>
                <p:nvPr/>
              </p:nvSpPr>
              <p:spPr bwMode="auto">
                <a:xfrm>
                  <a:off x="4800" y="2220"/>
                  <a:ext cx="0" cy="1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87" name="Line 146"/>
                <p:cNvSpPr>
                  <a:spLocks noChangeShapeType="1"/>
                </p:cNvSpPr>
                <p:nvPr/>
              </p:nvSpPr>
              <p:spPr bwMode="auto">
                <a:xfrm>
                  <a:off x="496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88" name="Line 147"/>
                <p:cNvSpPr>
                  <a:spLocks noChangeShapeType="1"/>
                </p:cNvSpPr>
                <p:nvPr/>
              </p:nvSpPr>
              <p:spPr bwMode="auto">
                <a:xfrm>
                  <a:off x="512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89" name="Line 148"/>
                <p:cNvSpPr>
                  <a:spLocks noChangeShapeType="1"/>
                </p:cNvSpPr>
                <p:nvPr/>
              </p:nvSpPr>
              <p:spPr bwMode="auto">
                <a:xfrm>
                  <a:off x="528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90" name="Line 149"/>
                <p:cNvSpPr>
                  <a:spLocks noChangeShapeType="1"/>
                </p:cNvSpPr>
                <p:nvPr/>
              </p:nvSpPr>
              <p:spPr bwMode="auto">
                <a:xfrm>
                  <a:off x="544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91" name="Line 150"/>
                <p:cNvSpPr>
                  <a:spLocks noChangeShapeType="1"/>
                </p:cNvSpPr>
                <p:nvPr/>
              </p:nvSpPr>
              <p:spPr bwMode="auto">
                <a:xfrm>
                  <a:off x="5600" y="2160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267" name="Group 151"/>
              <p:cNvGrpSpPr/>
              <p:nvPr/>
            </p:nvGrpSpPr>
            <p:grpSpPr bwMode="auto">
              <a:xfrm>
                <a:off x="364" y="1104"/>
                <a:ext cx="246" cy="1530"/>
                <a:chOff x="9201" y="1752"/>
                <a:chExt cx="348" cy="1560"/>
              </a:xfrm>
            </p:grpSpPr>
            <p:sp>
              <p:nvSpPr>
                <p:cNvPr id="9269" name="Line 152"/>
                <p:cNvSpPr>
                  <a:spLocks noChangeShapeType="1"/>
                </p:cNvSpPr>
                <p:nvPr/>
              </p:nvSpPr>
              <p:spPr bwMode="auto">
                <a:xfrm>
                  <a:off x="9201" y="1752"/>
                  <a:ext cx="0" cy="15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70" name="Line 153"/>
                <p:cNvSpPr>
                  <a:spLocks noChangeShapeType="1"/>
                </p:cNvSpPr>
                <p:nvPr/>
              </p:nvSpPr>
              <p:spPr bwMode="auto">
                <a:xfrm>
                  <a:off x="9549" y="1752"/>
                  <a:ext cx="0" cy="15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268" name="Freeform 154"/>
              <p:cNvSpPr>
                <a:spLocks noChangeArrowheads="1"/>
              </p:cNvSpPr>
              <p:nvPr/>
            </p:nvSpPr>
            <p:spPr bwMode="auto">
              <a:xfrm>
                <a:off x="307" y="1011"/>
                <a:ext cx="319" cy="101"/>
              </a:xfrm>
              <a:custGeom>
                <a:avLst/>
                <a:gdLst>
                  <a:gd name="T0" fmla="*/ 54 w 319"/>
                  <a:gd name="T1" fmla="*/ 101 h 101"/>
                  <a:gd name="T2" fmla="*/ 41 w 319"/>
                  <a:gd name="T3" fmla="*/ 53 h 101"/>
                  <a:gd name="T4" fmla="*/ 0 w 319"/>
                  <a:gd name="T5" fmla="*/ 13 h 101"/>
                  <a:gd name="T6" fmla="*/ 52 w 319"/>
                  <a:gd name="T7" fmla="*/ 0 h 101"/>
                  <a:gd name="T8" fmla="*/ 319 w 319"/>
                  <a:gd name="T9" fmla="*/ 0 h 101"/>
                  <a:gd name="T10" fmla="*/ 305 w 319"/>
                  <a:gd name="T11" fmla="*/ 35 h 101"/>
                  <a:gd name="T12" fmla="*/ 304 w 319"/>
                  <a:gd name="T13" fmla="*/ 9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9"/>
                  <a:gd name="T22" fmla="*/ 0 h 101"/>
                  <a:gd name="T23" fmla="*/ 319 w 319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9" h="101">
                    <a:moveTo>
                      <a:pt x="54" y="101"/>
                    </a:moveTo>
                    <a:lnTo>
                      <a:pt x="41" y="53"/>
                    </a:lnTo>
                    <a:lnTo>
                      <a:pt x="0" y="13"/>
                    </a:lnTo>
                    <a:lnTo>
                      <a:pt x="52" y="0"/>
                    </a:lnTo>
                    <a:lnTo>
                      <a:pt x="319" y="0"/>
                    </a:lnTo>
                    <a:lnTo>
                      <a:pt x="305" y="35"/>
                    </a:lnTo>
                    <a:lnTo>
                      <a:pt x="304" y="9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eaLnBrk="1" hangingPunct="1"/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65" name="AutoShape 155"/>
            <p:cNvSpPr>
              <a:spLocks noChangeArrowheads="1"/>
            </p:cNvSpPr>
            <p:nvPr/>
          </p:nvSpPr>
          <p:spPr bwMode="auto">
            <a:xfrm>
              <a:off x="360" y="2964"/>
              <a:ext cx="274" cy="55"/>
            </a:xfrm>
            <a:prstGeom prst="roundRect">
              <a:avLst>
                <a:gd name="adj" fmla="val 16366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23" name="Group 156"/>
          <p:cNvGrpSpPr/>
          <p:nvPr/>
        </p:nvGrpSpPr>
        <p:grpSpPr bwMode="auto">
          <a:xfrm>
            <a:off x="2390090" y="2132743"/>
            <a:ext cx="306840" cy="1340349"/>
            <a:chOff x="222" y="1349"/>
            <a:chExt cx="552" cy="1741"/>
          </a:xfrm>
        </p:grpSpPr>
        <p:sp>
          <p:nvSpPr>
            <p:cNvPr id="9234" name="AutoShape 157"/>
            <p:cNvSpPr>
              <a:spLocks noChangeArrowheads="1"/>
            </p:cNvSpPr>
            <p:nvPr/>
          </p:nvSpPr>
          <p:spPr bwMode="auto">
            <a:xfrm flipV="1">
              <a:off x="222" y="3020"/>
              <a:ext cx="552" cy="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282" y="21600"/>
                  </a:lnTo>
                  <a:lnTo>
                    <a:pt x="16318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235" name="Group 158"/>
            <p:cNvGrpSpPr/>
            <p:nvPr/>
          </p:nvGrpSpPr>
          <p:grpSpPr bwMode="auto">
            <a:xfrm>
              <a:off x="319" y="1349"/>
              <a:ext cx="319" cy="1623"/>
              <a:chOff x="307" y="1011"/>
              <a:chExt cx="319" cy="1623"/>
            </a:xfrm>
          </p:grpSpPr>
          <p:grpSp>
            <p:nvGrpSpPr>
              <p:cNvPr id="9237" name="xjhzhh5"/>
              <p:cNvGrpSpPr/>
              <p:nvPr/>
            </p:nvGrpSpPr>
            <p:grpSpPr bwMode="auto">
              <a:xfrm rot="5400000">
                <a:off x="-130" y="1952"/>
                <a:ext cx="1174" cy="175"/>
                <a:chOff x="2400" y="2160"/>
                <a:chExt cx="3200" cy="240"/>
              </a:xfrm>
            </p:grpSpPr>
            <p:sp>
              <p:nvSpPr>
                <p:cNvPr id="9242" name="Line 160"/>
                <p:cNvSpPr>
                  <a:spLocks noChangeShapeType="1"/>
                </p:cNvSpPr>
                <p:nvPr/>
              </p:nvSpPr>
              <p:spPr bwMode="auto">
                <a:xfrm>
                  <a:off x="2400" y="2160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3" name="Line 161"/>
                <p:cNvSpPr>
                  <a:spLocks noChangeShapeType="1"/>
                </p:cNvSpPr>
                <p:nvPr/>
              </p:nvSpPr>
              <p:spPr bwMode="auto">
                <a:xfrm>
                  <a:off x="256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4" name="Line 162"/>
                <p:cNvSpPr>
                  <a:spLocks noChangeShapeType="1"/>
                </p:cNvSpPr>
                <p:nvPr/>
              </p:nvSpPr>
              <p:spPr bwMode="auto">
                <a:xfrm>
                  <a:off x="272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5" name="Line 163"/>
                <p:cNvSpPr>
                  <a:spLocks noChangeShapeType="1"/>
                </p:cNvSpPr>
                <p:nvPr/>
              </p:nvSpPr>
              <p:spPr bwMode="auto">
                <a:xfrm>
                  <a:off x="288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6" name="Line 164"/>
                <p:cNvSpPr>
                  <a:spLocks noChangeShapeType="1"/>
                </p:cNvSpPr>
                <p:nvPr/>
              </p:nvSpPr>
              <p:spPr bwMode="auto">
                <a:xfrm>
                  <a:off x="304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7" name="Line 165"/>
                <p:cNvSpPr>
                  <a:spLocks noChangeShapeType="1"/>
                </p:cNvSpPr>
                <p:nvPr/>
              </p:nvSpPr>
              <p:spPr bwMode="auto">
                <a:xfrm>
                  <a:off x="3200" y="2220"/>
                  <a:ext cx="0" cy="1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8" name="Line 166"/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9" name="Line 167"/>
                <p:cNvSpPr>
                  <a:spLocks noChangeShapeType="1"/>
                </p:cNvSpPr>
                <p:nvPr/>
              </p:nvSpPr>
              <p:spPr bwMode="auto">
                <a:xfrm>
                  <a:off x="352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50" name="Line 168"/>
                <p:cNvSpPr>
                  <a:spLocks noChangeShapeType="1"/>
                </p:cNvSpPr>
                <p:nvPr/>
              </p:nvSpPr>
              <p:spPr bwMode="auto">
                <a:xfrm>
                  <a:off x="368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51" name="Line 169"/>
                <p:cNvSpPr>
                  <a:spLocks noChangeShapeType="1"/>
                </p:cNvSpPr>
                <p:nvPr/>
              </p:nvSpPr>
              <p:spPr bwMode="auto">
                <a:xfrm>
                  <a:off x="384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52" name="Line 170"/>
                <p:cNvSpPr>
                  <a:spLocks noChangeShapeType="1"/>
                </p:cNvSpPr>
                <p:nvPr/>
              </p:nvSpPr>
              <p:spPr bwMode="auto">
                <a:xfrm>
                  <a:off x="4000" y="2160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53" name="Line 171"/>
                <p:cNvSpPr>
                  <a:spLocks noChangeShapeType="1"/>
                </p:cNvSpPr>
                <p:nvPr/>
              </p:nvSpPr>
              <p:spPr bwMode="auto">
                <a:xfrm>
                  <a:off x="416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54" name="Line 172"/>
                <p:cNvSpPr>
                  <a:spLocks noChangeShapeType="1"/>
                </p:cNvSpPr>
                <p:nvPr/>
              </p:nvSpPr>
              <p:spPr bwMode="auto">
                <a:xfrm>
                  <a:off x="432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55" name="Line 173"/>
                <p:cNvSpPr>
                  <a:spLocks noChangeShapeType="1"/>
                </p:cNvSpPr>
                <p:nvPr/>
              </p:nvSpPr>
              <p:spPr bwMode="auto">
                <a:xfrm>
                  <a:off x="448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56" name="Line 174"/>
                <p:cNvSpPr>
                  <a:spLocks noChangeShapeType="1"/>
                </p:cNvSpPr>
                <p:nvPr/>
              </p:nvSpPr>
              <p:spPr bwMode="auto">
                <a:xfrm>
                  <a:off x="464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57" name="Line 175"/>
                <p:cNvSpPr>
                  <a:spLocks noChangeShapeType="1"/>
                </p:cNvSpPr>
                <p:nvPr/>
              </p:nvSpPr>
              <p:spPr bwMode="auto">
                <a:xfrm>
                  <a:off x="4800" y="2220"/>
                  <a:ext cx="0" cy="1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58" name="Line 176"/>
                <p:cNvSpPr>
                  <a:spLocks noChangeShapeType="1"/>
                </p:cNvSpPr>
                <p:nvPr/>
              </p:nvSpPr>
              <p:spPr bwMode="auto">
                <a:xfrm>
                  <a:off x="496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59" name="Line 177"/>
                <p:cNvSpPr>
                  <a:spLocks noChangeShapeType="1"/>
                </p:cNvSpPr>
                <p:nvPr/>
              </p:nvSpPr>
              <p:spPr bwMode="auto">
                <a:xfrm>
                  <a:off x="512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60" name="Line 178"/>
                <p:cNvSpPr>
                  <a:spLocks noChangeShapeType="1"/>
                </p:cNvSpPr>
                <p:nvPr/>
              </p:nvSpPr>
              <p:spPr bwMode="auto">
                <a:xfrm>
                  <a:off x="528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61" name="Line 179"/>
                <p:cNvSpPr>
                  <a:spLocks noChangeShapeType="1"/>
                </p:cNvSpPr>
                <p:nvPr/>
              </p:nvSpPr>
              <p:spPr bwMode="auto">
                <a:xfrm>
                  <a:off x="5440" y="2280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62" name="Line 180"/>
                <p:cNvSpPr>
                  <a:spLocks noChangeShapeType="1"/>
                </p:cNvSpPr>
                <p:nvPr/>
              </p:nvSpPr>
              <p:spPr bwMode="auto">
                <a:xfrm>
                  <a:off x="5600" y="2160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238" name="Group 181"/>
              <p:cNvGrpSpPr/>
              <p:nvPr/>
            </p:nvGrpSpPr>
            <p:grpSpPr bwMode="auto">
              <a:xfrm>
                <a:off x="364" y="1104"/>
                <a:ext cx="246" cy="1530"/>
                <a:chOff x="9201" y="1752"/>
                <a:chExt cx="348" cy="1560"/>
              </a:xfrm>
            </p:grpSpPr>
            <p:sp>
              <p:nvSpPr>
                <p:cNvPr id="9240" name="Line 182"/>
                <p:cNvSpPr>
                  <a:spLocks noChangeShapeType="1"/>
                </p:cNvSpPr>
                <p:nvPr/>
              </p:nvSpPr>
              <p:spPr bwMode="auto">
                <a:xfrm>
                  <a:off x="9201" y="1752"/>
                  <a:ext cx="0" cy="15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1" name="Line 183"/>
                <p:cNvSpPr>
                  <a:spLocks noChangeShapeType="1"/>
                </p:cNvSpPr>
                <p:nvPr/>
              </p:nvSpPr>
              <p:spPr bwMode="auto">
                <a:xfrm>
                  <a:off x="9549" y="1752"/>
                  <a:ext cx="0" cy="15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239" name="Freeform 184"/>
              <p:cNvSpPr>
                <a:spLocks noChangeArrowheads="1"/>
              </p:cNvSpPr>
              <p:nvPr/>
            </p:nvSpPr>
            <p:spPr bwMode="auto">
              <a:xfrm>
                <a:off x="307" y="1011"/>
                <a:ext cx="319" cy="101"/>
              </a:xfrm>
              <a:custGeom>
                <a:avLst/>
                <a:gdLst>
                  <a:gd name="T0" fmla="*/ 54 w 319"/>
                  <a:gd name="T1" fmla="*/ 101 h 101"/>
                  <a:gd name="T2" fmla="*/ 41 w 319"/>
                  <a:gd name="T3" fmla="*/ 53 h 101"/>
                  <a:gd name="T4" fmla="*/ 0 w 319"/>
                  <a:gd name="T5" fmla="*/ 13 h 101"/>
                  <a:gd name="T6" fmla="*/ 52 w 319"/>
                  <a:gd name="T7" fmla="*/ 0 h 101"/>
                  <a:gd name="T8" fmla="*/ 319 w 319"/>
                  <a:gd name="T9" fmla="*/ 0 h 101"/>
                  <a:gd name="T10" fmla="*/ 305 w 319"/>
                  <a:gd name="T11" fmla="*/ 35 h 101"/>
                  <a:gd name="T12" fmla="*/ 304 w 319"/>
                  <a:gd name="T13" fmla="*/ 9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9"/>
                  <a:gd name="T22" fmla="*/ 0 h 101"/>
                  <a:gd name="T23" fmla="*/ 319 w 319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9" h="101">
                    <a:moveTo>
                      <a:pt x="54" y="101"/>
                    </a:moveTo>
                    <a:lnTo>
                      <a:pt x="41" y="53"/>
                    </a:lnTo>
                    <a:lnTo>
                      <a:pt x="0" y="13"/>
                    </a:lnTo>
                    <a:lnTo>
                      <a:pt x="52" y="0"/>
                    </a:lnTo>
                    <a:lnTo>
                      <a:pt x="319" y="0"/>
                    </a:lnTo>
                    <a:lnTo>
                      <a:pt x="305" y="35"/>
                    </a:lnTo>
                    <a:lnTo>
                      <a:pt x="304" y="9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200" eaLnBrk="1" hangingPunct="1"/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36" name="AutoShape 185"/>
            <p:cNvSpPr>
              <a:spLocks noChangeArrowheads="1"/>
            </p:cNvSpPr>
            <p:nvPr/>
          </p:nvSpPr>
          <p:spPr bwMode="auto">
            <a:xfrm>
              <a:off x="360" y="2964"/>
              <a:ext cx="274" cy="55"/>
            </a:xfrm>
            <a:prstGeom prst="roundRect">
              <a:avLst>
                <a:gd name="adj" fmla="val 16366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24" name="Text Box 186"/>
          <p:cNvSpPr txBox="1">
            <a:spLocks noChangeArrowheads="1"/>
          </p:cNvSpPr>
          <p:nvPr/>
        </p:nvSpPr>
        <p:spPr bwMode="auto">
          <a:xfrm>
            <a:off x="2523793" y="3665455"/>
            <a:ext cx="1076835" cy="3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1995" kern="0" dirty="0">
                <a:solidFill>
                  <a:srgbClr val="0C0B0A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量筒</a:t>
            </a:r>
          </a:p>
        </p:txBody>
      </p:sp>
      <p:sp>
        <p:nvSpPr>
          <p:cNvPr id="92347" name="Text Box 187"/>
          <p:cNvSpPr txBox="1">
            <a:spLocks noChangeArrowheads="1"/>
          </p:cNvSpPr>
          <p:nvPr/>
        </p:nvSpPr>
        <p:spPr bwMode="auto">
          <a:xfrm>
            <a:off x="3560690" y="2892168"/>
            <a:ext cx="1420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量取液体</a:t>
            </a:r>
          </a:p>
        </p:txBody>
      </p:sp>
      <p:graphicFrame>
        <p:nvGraphicFramePr>
          <p:cNvPr id="92348" name="Object 188"/>
          <p:cNvGraphicFramePr/>
          <p:nvPr/>
        </p:nvGraphicFramePr>
        <p:xfrm>
          <a:off x="2505556" y="4353778"/>
          <a:ext cx="673826" cy="1114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23315" imgH="1595120" progId="Flash.Movie">
                  <p:embed/>
                </p:oleObj>
              </mc:Choice>
              <mc:Fallback>
                <p:oleObj r:id="rId2" imgW="1123315" imgH="1595120" progId="Flash.Movie">
                  <p:embed/>
                  <p:pic>
                    <p:nvPicPr>
                      <p:cNvPr id="0" name="Object 18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556" y="4353778"/>
                        <a:ext cx="673826" cy="1114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9" name="Text Box 189"/>
          <p:cNvSpPr txBox="1">
            <a:spLocks noChangeArrowheads="1"/>
          </p:cNvSpPr>
          <p:nvPr/>
        </p:nvSpPr>
        <p:spPr bwMode="auto">
          <a:xfrm>
            <a:off x="2386403" y="5788269"/>
            <a:ext cx="1084752" cy="3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1995" kern="0">
                <a:ea typeface="思源黑体 CN Medium" panose="020B0600000000000000" pitchFamily="34" charset="-122"/>
                <a:sym typeface="Arial" panose="020B0604020202020204" pitchFamily="34" charset="0"/>
              </a:rPr>
              <a:t>集气瓶</a:t>
            </a:r>
            <a:endParaRPr lang="zh-CN" altLang="en-US" sz="1995" kern="0"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2350" name="Text Box 190"/>
          <p:cNvSpPr txBox="1">
            <a:spLocks noChangeArrowheads="1"/>
          </p:cNvSpPr>
          <p:nvPr/>
        </p:nvSpPr>
        <p:spPr bwMode="auto">
          <a:xfrm>
            <a:off x="3477894" y="4428021"/>
            <a:ext cx="2083992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用作收集或贮存少量气体</a:t>
            </a:r>
          </a:p>
        </p:txBody>
      </p:sp>
      <p:sp>
        <p:nvSpPr>
          <p:cNvPr id="92351" name="Text Box 191"/>
          <p:cNvSpPr txBox="1">
            <a:spLocks noChangeArrowheads="1"/>
          </p:cNvSpPr>
          <p:nvPr/>
        </p:nvSpPr>
        <p:spPr bwMode="auto">
          <a:xfrm>
            <a:off x="5749988" y="5788269"/>
            <a:ext cx="1724519" cy="3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spcBef>
                <a:spcPct val="50000"/>
              </a:spcBef>
            </a:pPr>
            <a:r>
              <a:rPr lang="zh-CN" altLang="en-US" sz="19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胶头滴管</a:t>
            </a:r>
          </a:p>
        </p:txBody>
      </p:sp>
      <p:graphicFrame>
        <p:nvGraphicFramePr>
          <p:cNvPr id="92352" name="Object 192"/>
          <p:cNvGraphicFramePr/>
          <p:nvPr/>
        </p:nvGraphicFramePr>
        <p:xfrm>
          <a:off x="6192042" y="1949983"/>
          <a:ext cx="517364" cy="171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57835" imgH="1517015" progId="Flash.Movie">
                  <p:embed/>
                </p:oleObj>
              </mc:Choice>
              <mc:Fallback>
                <p:oleObj r:id="rId4" imgW="457835" imgH="1517015" progId="Flash.Movie">
                  <p:embed/>
                  <p:pic>
                    <p:nvPicPr>
                      <p:cNvPr id="0" name="Object 19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042" y="1949983"/>
                        <a:ext cx="517364" cy="171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3" name="Text Box 193"/>
          <p:cNvSpPr txBox="1">
            <a:spLocks noChangeArrowheads="1"/>
          </p:cNvSpPr>
          <p:nvPr/>
        </p:nvSpPr>
        <p:spPr bwMode="auto">
          <a:xfrm>
            <a:off x="6000986" y="3809059"/>
            <a:ext cx="1222524" cy="3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spcBef>
                <a:spcPct val="50000"/>
              </a:spcBef>
            </a:pPr>
            <a:r>
              <a:rPr lang="zh-CN" altLang="en-US" sz="1995" kern="0">
                <a:ea typeface="思源黑体 CN Medium" panose="020B0600000000000000" pitchFamily="34" charset="-122"/>
                <a:sym typeface="Arial" panose="020B0604020202020204" pitchFamily="34" charset="0"/>
              </a:rPr>
              <a:t>滴瓶</a:t>
            </a:r>
            <a:endParaRPr lang="zh-CN" altLang="en-US" sz="1995" kern="0"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2354" name="Text Box 194"/>
          <p:cNvSpPr txBox="1">
            <a:spLocks noChangeArrowheads="1"/>
          </p:cNvSpPr>
          <p:nvPr/>
        </p:nvSpPr>
        <p:spPr bwMode="auto">
          <a:xfrm>
            <a:off x="7121369" y="2250412"/>
            <a:ext cx="2934373" cy="125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胶头滴管用于吸取和滴加少量液体，滴瓶用于盛放液体药品</a:t>
            </a:r>
          </a:p>
        </p:txBody>
      </p:sp>
      <p:sp>
        <p:nvSpPr>
          <p:cNvPr id="92355" name="Text Box 195"/>
          <p:cNvSpPr txBox="1">
            <a:spLocks noChangeArrowheads="1"/>
          </p:cNvSpPr>
          <p:nvPr/>
        </p:nvSpPr>
        <p:spPr bwMode="auto">
          <a:xfrm>
            <a:off x="7223510" y="4352003"/>
            <a:ext cx="350310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3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胶头滴管用过后应立即洗净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再去吸取其他药品。滴瓶上的滴管与滴瓶配套使用</a:t>
            </a:r>
          </a:p>
        </p:txBody>
      </p:sp>
      <p:graphicFrame>
        <p:nvGraphicFramePr>
          <p:cNvPr id="92356" name="Object 196"/>
          <p:cNvGraphicFramePr/>
          <p:nvPr/>
        </p:nvGraphicFramePr>
        <p:xfrm>
          <a:off x="6444597" y="4449960"/>
          <a:ext cx="167651" cy="128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77165" imgH="1365885" progId="Flash.Movie">
                  <p:embed/>
                </p:oleObj>
              </mc:Choice>
              <mc:Fallback>
                <p:oleObj r:id="rId6" imgW="177165" imgH="1365885" progId="Flash.Movie">
                  <p:embed/>
                  <p:pic>
                    <p:nvPicPr>
                      <p:cNvPr id="0" name="Object 19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597" y="4449960"/>
                        <a:ext cx="167651" cy="1287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Rectangle 197"/>
          <p:cNvSpPr>
            <a:spLocks noChangeArrowheads="1"/>
          </p:cNvSpPr>
          <p:nvPr/>
        </p:nvSpPr>
        <p:spPr bwMode="auto">
          <a:xfrm>
            <a:off x="660400" y="1325444"/>
            <a:ext cx="2940228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395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几种重要仪器的使用</a:t>
            </a:r>
          </a:p>
        </p:txBody>
      </p:sp>
      <p:sp>
        <p:nvSpPr>
          <p:cNvPr id="79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二、认识常见化学仪器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7" grpId="0"/>
      <p:bldP spid="92349" grpId="0"/>
      <p:bldP spid="92350" grpId="0"/>
      <p:bldP spid="92351" grpId="0"/>
      <p:bldP spid="92353" grpId="0"/>
      <p:bldP spid="92354" grpId="0"/>
      <p:bldP spid="923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98426" y="1342308"/>
            <a:ext cx="8044588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实验室中的化学药品在取用时应注意什么？</a:t>
            </a: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567277" y="1910497"/>
            <a:ext cx="109516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）“三不”原则：不能用手接触药品；不能把鼻孔凑到容器口去闻药品（特别是气体）的气味；不得品尝任何药品的味道，即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“不触、不闻、不尝”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三、化学药品的取用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7277" y="3023162"/>
            <a:ext cx="109516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）节约原则：要严格按实验规定的用量取药品；如果没有说明用量时，应按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最少量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取用：液体取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2mL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，固体只需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盖满试管底部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7277" y="4135828"/>
            <a:ext cx="109516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40000"/>
              </a:lnSpc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）处理原则：实验用剩的药品应</a:t>
            </a: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放入指定容器内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u="sng" kern="0">
                <a:ea typeface="思源黑体 CN Medium" panose="020B0600000000000000" pitchFamily="34" charset="-122"/>
                <a:sym typeface="Arial" panose="020B0604020202020204" pitchFamily="34" charset="0"/>
              </a:rPr>
              <a:t>既不能放回原瓶，也不能随意丢弃，更不能拿出实验室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8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76"/>
          <p:cNvSpPr>
            <a:spLocks noChangeArrowheads="1"/>
          </p:cNvSpPr>
          <p:nvPr/>
        </p:nvSpPr>
        <p:spPr bwMode="auto">
          <a:xfrm>
            <a:off x="660400" y="1365024"/>
            <a:ext cx="2940228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39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常用危险化学品标志</a:t>
            </a:r>
          </a:p>
        </p:txBody>
      </p:sp>
      <p:grpSp>
        <p:nvGrpSpPr>
          <p:cNvPr id="21509" name="组合 13"/>
          <p:cNvGrpSpPr/>
          <p:nvPr/>
        </p:nvGrpSpPr>
        <p:grpSpPr bwMode="auto">
          <a:xfrm>
            <a:off x="2130514" y="2013800"/>
            <a:ext cx="8157021" cy="3358775"/>
            <a:chOff x="681009" y="2457458"/>
            <a:chExt cx="8177271" cy="3367073"/>
          </a:xfrm>
        </p:grpSpPr>
        <p:pic>
          <p:nvPicPr>
            <p:cNvPr id="215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28"/>
            <a:stretch>
              <a:fillRect/>
            </a:stretch>
          </p:blipFill>
          <p:spPr bwMode="auto">
            <a:xfrm>
              <a:off x="1643042" y="2500306"/>
              <a:ext cx="3286148" cy="332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58016" y="2571744"/>
              <a:ext cx="2000264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725" y="2457458"/>
              <a:ext cx="2181225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1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32" y="3786190"/>
              <a:ext cx="2013810" cy="200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41508">
              <a:off x="679340" y="4144270"/>
              <a:ext cx="1381942" cy="137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三、化学药品的取用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563323" y="1322432"/>
            <a:ext cx="2558714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固体药品的取用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643883" y="1781396"/>
            <a:ext cx="39228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固体药品通常保存在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中。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932800" y="1775382"/>
            <a:ext cx="954107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广口瓶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395903" y="2552688"/>
            <a:ext cx="49328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）块状药品的取用用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5251" name="Picture 19" descr="块状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35" y="3631236"/>
            <a:ext cx="1537657" cy="53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700717" y="4373745"/>
            <a:ext cx="8766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容器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，把药品放在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95253" name="Picture 21" descr="块状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39" y="2598743"/>
            <a:ext cx="473491" cy="176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4" name="Picture 22" descr="块状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23" y="3425371"/>
            <a:ext cx="1868625" cy="82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6974117" y="4449078"/>
            <a:ext cx="28653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药品缓缓滑到底部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2919470" y="3148246"/>
            <a:ext cx="684107" cy="4605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395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5586219" y="3099154"/>
            <a:ext cx="684107" cy="4605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395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3118259" y="2539545"/>
            <a:ext cx="11908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镊子</a:t>
            </a:r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245644" y="5029768"/>
            <a:ext cx="2872615" cy="400110"/>
          </a:xfrm>
          <a:prstGeom prst="rect">
            <a:avLst/>
          </a:prstGeom>
          <a:noFill/>
          <a:ln w="317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defTabSz="1219200">
              <a:spcBef>
                <a:spcPct val="50000"/>
              </a:spcBef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一横二放三慢竖</a:t>
            </a:r>
          </a:p>
        </p:txBody>
      </p:sp>
      <p:sp>
        <p:nvSpPr>
          <p:cNvPr id="95260" name="Rectangle 28"/>
          <p:cNvSpPr>
            <a:spLocks noChangeArrowheads="1"/>
          </p:cNvSpPr>
          <p:nvPr/>
        </p:nvSpPr>
        <p:spPr bwMode="auto">
          <a:xfrm>
            <a:off x="4724031" y="4522934"/>
            <a:ext cx="2769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将容器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8142118" y="3219506"/>
            <a:ext cx="684107" cy="4605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395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1330391" y="4443965"/>
            <a:ext cx="102457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横放</a:t>
            </a:r>
          </a:p>
        </p:txBody>
      </p: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3559301" y="4433192"/>
            <a:ext cx="126369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容器口</a:t>
            </a:r>
          </a:p>
        </p:txBody>
      </p:sp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5567257" y="4529983"/>
            <a:ext cx="182428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慢慢竖起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三、化学药品的取用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/>
      <p:bldP spid="95241" grpId="0"/>
      <p:bldP spid="95250" grpId="0"/>
      <p:bldP spid="95252" grpId="0"/>
      <p:bldP spid="95255" grpId="0"/>
      <p:bldP spid="95256" grpId="0"/>
      <p:bldP spid="95257" grpId="0"/>
      <p:bldP spid="95258" grpId="0"/>
      <p:bldP spid="95259" grpId="0"/>
      <p:bldP spid="95260" grpId="0"/>
      <p:bldP spid="95261" grpId="0"/>
      <p:bldP spid="95262" grpId="0"/>
      <p:bldP spid="95263" grpId="0"/>
      <p:bldP spid="952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46903" y="1130300"/>
            <a:ext cx="10950634" cy="17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通过上节学习我们知道，学习化学的一个重要途径是科学探究。实验是科学探究的重要手段，这节课我们将一起走进化学实验室，去认识一下初中化学常用的仪器，掌握使用它们的正确方法。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761" y="3242078"/>
            <a:ext cx="3206506" cy="23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7041" y="3242078"/>
            <a:ext cx="3206506" cy="23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复习与回顾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450537" y="1309436"/>
            <a:ext cx="6082532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）粉末状药品的取用用</a:t>
            </a:r>
            <a:r>
              <a:rPr lang="zh-CN" altLang="en-US" sz="2395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395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4231506" y="1274571"/>
            <a:ext cx="1190852" cy="46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395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药匙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50537" y="4295844"/>
            <a:ext cx="2872615" cy="460575"/>
          </a:xfrm>
          <a:prstGeom prst="rect">
            <a:avLst/>
          </a:prstGeom>
          <a:noFill/>
          <a:ln w="3175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defTabSz="1219200">
              <a:spcBef>
                <a:spcPct val="50000"/>
              </a:spcBef>
              <a:defRPr/>
            </a:pPr>
            <a:r>
              <a:rPr lang="zh-CN" altLang="en-US" sz="23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一斜二送三直立</a:t>
            </a:r>
          </a:p>
        </p:txBody>
      </p:sp>
      <p:pic>
        <p:nvPicPr>
          <p:cNvPr id="96279" name="Picture 23" descr="pic_31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18" y="1735146"/>
            <a:ext cx="7696200" cy="158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660400" y="3370543"/>
            <a:ext cx="9643327" cy="64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把容器倾斜→把药品</a:t>
            </a:r>
            <a:r>
              <a:rPr lang="zh-CN" altLang="en-US" sz="2395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</a:t>
            </a:r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送到容器底部→把容器</a:t>
            </a:r>
            <a:r>
              <a:rPr lang="zh-CN" altLang="en-US" sz="2395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395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3571142" y="3431026"/>
            <a:ext cx="2218273" cy="46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395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用药匙或纸槽</a:t>
            </a:r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8700157" y="3462619"/>
            <a:ext cx="1735604" cy="46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395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竖立起来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三、化学药品的取用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/>
      <p:bldP spid="96272" grpId="0"/>
      <p:bldP spid="96273" grpId="0" bldLvl="0"/>
      <p:bldP spid="96280" grpId="0"/>
      <p:bldP spid="96283" grpId="0"/>
      <p:bldP spid="962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14" name="Picture 34" descr="pic_317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63" y="2027677"/>
            <a:ext cx="2888451" cy="231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60400" y="1237464"/>
            <a:ext cx="2558714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395" kern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395" kern="0">
                <a:ea typeface="思源黑体 CN Medium" panose="020B0600000000000000" pitchFamily="34" charset="-122"/>
                <a:sym typeface="Arial" panose="020B0604020202020204" pitchFamily="34" charset="0"/>
              </a:rPr>
              <a:t>液体药品的取用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641227" y="1768850"/>
            <a:ext cx="41344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液体药品通常保存在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中。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056551" y="1731917"/>
            <a:ext cx="877163" cy="46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细口瓶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480623" y="2471241"/>
            <a:ext cx="3856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）倾倒液体药品</a:t>
            </a:r>
            <a:endParaRPr lang="en-US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7304" name="Text Box 24"/>
          <p:cNvSpPr txBox="1">
            <a:spLocks noChangeArrowheads="1"/>
          </p:cNvSpPr>
          <p:nvPr/>
        </p:nvSpPr>
        <p:spPr bwMode="auto">
          <a:xfrm>
            <a:off x="633919" y="3019744"/>
            <a:ext cx="5170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①为什么要将瓶塞倒放在桌面上？</a:t>
            </a:r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flipV="1">
            <a:off x="7355984" y="4254192"/>
            <a:ext cx="2445048" cy="224868"/>
          </a:xfrm>
          <a:prstGeom prst="line">
            <a:avLst/>
          </a:prstGeom>
          <a:noFill/>
          <a:ln w="28575" cap="rnd">
            <a:solidFill>
              <a:srgbClr val="990099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 flipV="1">
            <a:off x="8508831" y="2889146"/>
            <a:ext cx="1220941" cy="2801353"/>
          </a:xfrm>
          <a:prstGeom prst="line">
            <a:avLst/>
          </a:prstGeom>
          <a:noFill/>
          <a:ln w="28575" cap="rnd">
            <a:solidFill>
              <a:srgbClr val="990099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660400" y="4116750"/>
            <a:ext cx="7936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②倾倒液体时，为什么要将标签握在手心里？</a:t>
            </a: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728424" y="4665254"/>
            <a:ext cx="5171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防止残留的药液流下腐蚀标签。</a:t>
            </a: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686086" y="3568247"/>
            <a:ext cx="63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防止腐蚀桌面、避免试剂受到污染。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三、化学药品的取用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  <p:bldP spid="97287" grpId="0"/>
      <p:bldP spid="97288" grpId="0"/>
      <p:bldP spid="97304" grpId="0"/>
      <p:bldP spid="97306" grpId="0" animBg="1"/>
      <p:bldP spid="97308" grpId="0" animBg="1"/>
      <p:bldP spid="97312" grpId="0"/>
      <p:bldP spid="97313" grpId="0"/>
      <p:bldP spid="973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14487" y="1465499"/>
            <a:ext cx="3998540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395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395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395" kern="0">
                <a:ea typeface="思源黑体 CN Medium" panose="020B0600000000000000" pitchFamily="34" charset="-122"/>
                <a:sym typeface="Arial" panose="020B0604020202020204" pitchFamily="34" charset="0"/>
              </a:rPr>
              <a:t>）量取一定量的液体</a:t>
            </a:r>
            <a:endParaRPr lang="en-US" altLang="zh-CN" sz="2395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660400" y="2105376"/>
            <a:ext cx="10858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量取一定量的液体药品通常用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，吸取和滴加少量液体用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8695748" y="2173757"/>
            <a:ext cx="113067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量筒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4195603" y="2173757"/>
            <a:ext cx="182428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胶头滴管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三、化学药品的取用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3" grpId="0"/>
      <p:bldP spid="98323" grpId="0"/>
      <p:bldP spid="98324" grpId="0"/>
      <p:bldP spid="983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513397" y="1320220"/>
            <a:ext cx="11396105" cy="20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395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395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注意事项</a:t>
            </a:r>
            <a:r>
              <a:rPr lang="en-US" altLang="zh-CN" sz="2395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  <a:p>
            <a:pPr defTabSz="1219200" eaLnBrk="1" hangingPunct="1">
              <a:lnSpc>
                <a:spcPct val="150000"/>
              </a:lnSpc>
            </a:pPr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①量筒必须放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②读数时视线要与量筒内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保持水平。</a:t>
            </a:r>
          </a:p>
          <a:p>
            <a:pPr defTabSz="1219200"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③定量量取时，首先向量筒内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液体，离刻度还有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1mL</a:t>
            </a:r>
            <a:r>
              <a:rPr lang="en-US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2mL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时，改用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171198" y="1820896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502633" y="2289131"/>
            <a:ext cx="198002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凹液面的最低处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3881782" y="2840871"/>
            <a:ext cx="69762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倾倒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8903944" y="2840871"/>
            <a:ext cx="121058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滴管滴加</a:t>
            </a:r>
          </a:p>
        </p:txBody>
      </p:sp>
      <p:pic>
        <p:nvPicPr>
          <p:cNvPr id="26631" name="Picture 12" descr="pic_317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34" y="3658152"/>
            <a:ext cx="3420533" cy="19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三、化学药品的取用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4" grpId="0"/>
      <p:bldP spid="99335" grpId="0"/>
      <p:bldP spid="993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660400" y="1226533"/>
            <a:ext cx="11003231" cy="6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读数时，如果视线没有与量筒内液体的凹液面的最低处保持水平，会对读数产生什么影响？</a:t>
            </a:r>
          </a:p>
        </p:txBody>
      </p:sp>
      <p:pic>
        <p:nvPicPr>
          <p:cNvPr id="27651" name="Picture 12" descr="读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01" y="2184845"/>
            <a:ext cx="2163171" cy="183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3" descr="读数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56" y="2281442"/>
            <a:ext cx="1738771" cy="175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3398306" y="4032881"/>
            <a:ext cx="697627" cy="3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1995" kern="0">
                <a:ea typeface="思源黑体 CN Medium" panose="020B0600000000000000" pitchFamily="34" charset="-122"/>
                <a:sym typeface="Arial" panose="020B0604020202020204" pitchFamily="34" charset="0"/>
              </a:rPr>
              <a:t>俯视</a:t>
            </a: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7395264" y="4040800"/>
            <a:ext cx="697627" cy="3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1995" kern="0">
                <a:ea typeface="思源黑体 CN Medium" panose="020B0600000000000000" pitchFamily="34" charset="-122"/>
                <a:sym typeface="Arial" panose="020B0604020202020204" pitchFamily="34" charset="0"/>
              </a:rPr>
              <a:t>仰视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3079873" y="4640948"/>
            <a:ext cx="1727801" cy="46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3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读数偏大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7159508" y="4640948"/>
            <a:ext cx="1674713" cy="46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39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读数偏小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三、化学药品的取用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8" grpId="0"/>
      <p:bldP spid="1003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60400" y="1247336"/>
            <a:ext cx="2558714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395" kern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395" kern="0">
                <a:ea typeface="思源黑体 CN Medium" panose="020B0600000000000000" pitchFamily="34" charset="-122"/>
                <a:sym typeface="Arial" panose="020B0604020202020204" pitchFamily="34" charset="0"/>
              </a:rPr>
              <a:t>液体药品的取用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06537" y="1867699"/>
            <a:ext cx="3998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）滴管的使用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2410" name="Picture 10" descr="滴管的使用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DDD8"/>
              </a:clrFrom>
              <a:clrTo>
                <a:srgbClr val="DEDD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74" y="2190336"/>
            <a:ext cx="3160827" cy="237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406537" y="2657673"/>
            <a:ext cx="7628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）在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赶净空气，然后吸液。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430290" y="3447646"/>
            <a:ext cx="7604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）滴加液体时，要</a:t>
            </a:r>
            <a:r>
              <a:rPr lang="zh-CN" altLang="en-US" sz="20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滴加。</a:t>
            </a: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1508708" y="2638050"/>
            <a:ext cx="330493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kumimoji="1"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试剂瓶外先挤压乳胶头</a:t>
            </a: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2964224" y="3447646"/>
            <a:ext cx="162633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kumimoji="1"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竖直悬空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三、化学药品的取用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  <p:bldP spid="102413" grpId="0"/>
      <p:bldP spid="1024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660400" y="1975010"/>
            <a:ext cx="1094802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）取液后，应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保持橡胶胶帽在上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，不要平放或倒置，防止药液流下腐蚀橡胶帽。</a:t>
            </a:r>
          </a:p>
          <a:p>
            <a:pPr defTabSz="1219200" eaLnBrk="1" hangingPunct="1">
              <a:lnSpc>
                <a:spcPct val="2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）不要把滴管放在实验台或其他地方，以免沾污滴管。</a:t>
            </a:r>
          </a:p>
          <a:p>
            <a:pPr defTabSz="1219200" eaLnBrk="1" hangingPunct="1">
              <a:lnSpc>
                <a:spcPct val="2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）用过的滴管要立即用清水冲洗干净（滴瓶上的滴管不要用水冲洗），以备再用。 严禁用未经  清洗的滴管再吸取别的试剂。</a:t>
            </a:r>
          </a:p>
        </p:txBody>
      </p:sp>
      <p:sp>
        <p:nvSpPr>
          <p:cNvPr id="29700" name="Rectangle 13"/>
          <p:cNvSpPr>
            <a:spLocks noChangeArrowheads="1"/>
          </p:cNvSpPr>
          <p:nvPr/>
        </p:nvSpPr>
        <p:spPr bwMode="auto">
          <a:xfrm>
            <a:off x="660400" y="1403934"/>
            <a:ext cx="3246402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滴管使用的注意事项：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三、化学药品的取用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归纳小结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60400" y="3318971"/>
            <a:ext cx="888963" cy="750685"/>
            <a:chOff x="539148" y="1743350"/>
            <a:chExt cx="888963" cy="750685"/>
          </a:xfrm>
        </p:grpSpPr>
        <p:sp>
          <p:nvSpPr>
            <p:cNvPr id="80" name="圆角矩形 79"/>
            <p:cNvSpPr/>
            <p:nvPr/>
          </p:nvSpPr>
          <p:spPr>
            <a:xfrm>
              <a:off x="539148" y="1743350"/>
              <a:ext cx="888963" cy="750685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8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81" name="圆角矩形 4"/>
            <p:cNvSpPr txBox="1"/>
            <p:nvPr/>
          </p:nvSpPr>
          <p:spPr>
            <a:xfrm>
              <a:off x="561135" y="1765337"/>
              <a:ext cx="844989" cy="706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800" kern="1200" dirty="0">
                  <a:solidFill>
                    <a:schemeClr val="bg2">
                      <a:lumMod val="1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药品的取用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966170" y="1707640"/>
            <a:ext cx="999906" cy="687913"/>
            <a:chOff x="1844918" y="132019"/>
            <a:chExt cx="999906" cy="687913"/>
          </a:xfrm>
        </p:grpSpPr>
        <p:sp>
          <p:nvSpPr>
            <p:cNvPr id="76" name="圆角矩形 75"/>
            <p:cNvSpPr/>
            <p:nvPr/>
          </p:nvSpPr>
          <p:spPr>
            <a:xfrm>
              <a:off x="1844918" y="132019"/>
              <a:ext cx="999906" cy="687913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7" name="圆角矩形 8"/>
            <p:cNvSpPr txBox="1"/>
            <p:nvPr/>
          </p:nvSpPr>
          <p:spPr>
            <a:xfrm>
              <a:off x="1865066" y="152167"/>
              <a:ext cx="959610" cy="647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800" kern="1200" dirty="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药品的取用原则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16752" y="1301020"/>
            <a:ext cx="1301053" cy="397224"/>
            <a:chOff x="4616361" y="43855"/>
            <a:chExt cx="1301053" cy="397224"/>
          </a:xfrm>
        </p:grpSpPr>
        <p:sp>
          <p:nvSpPr>
            <p:cNvPr id="72" name="圆角矩形 71"/>
            <p:cNvSpPr/>
            <p:nvPr/>
          </p:nvSpPr>
          <p:spPr>
            <a:xfrm>
              <a:off x="4616361" y="43855"/>
              <a:ext cx="1301053" cy="397224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3" name="圆角矩形 12"/>
            <p:cNvSpPr txBox="1"/>
            <p:nvPr/>
          </p:nvSpPr>
          <p:spPr>
            <a:xfrm>
              <a:off x="4627995" y="55489"/>
              <a:ext cx="1277785" cy="373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>
                  <a:solidFill>
                    <a:schemeClr val="bg2">
                      <a:lumMod val="1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“三不”原则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16752" y="1786888"/>
            <a:ext cx="946854" cy="473427"/>
            <a:chOff x="3652965" y="415647"/>
            <a:chExt cx="946854" cy="473427"/>
          </a:xfrm>
        </p:grpSpPr>
        <p:sp>
          <p:nvSpPr>
            <p:cNvPr id="68" name="圆角矩形 67"/>
            <p:cNvSpPr/>
            <p:nvPr/>
          </p:nvSpPr>
          <p:spPr>
            <a:xfrm>
              <a:off x="3652965" y="415647"/>
              <a:ext cx="946854" cy="473427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9" name="圆角矩形 16"/>
            <p:cNvSpPr txBox="1"/>
            <p:nvPr/>
          </p:nvSpPr>
          <p:spPr>
            <a:xfrm>
              <a:off x="3666831" y="429513"/>
              <a:ext cx="919122" cy="44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>
                  <a:solidFill>
                    <a:schemeClr val="bg2">
                      <a:lumMod val="1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节约原则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16752" y="2348959"/>
            <a:ext cx="946854" cy="473427"/>
            <a:chOff x="3634652" y="942690"/>
            <a:chExt cx="946854" cy="473427"/>
          </a:xfrm>
        </p:grpSpPr>
        <p:sp>
          <p:nvSpPr>
            <p:cNvPr id="64" name="圆角矩形 63"/>
            <p:cNvSpPr/>
            <p:nvPr/>
          </p:nvSpPr>
          <p:spPr>
            <a:xfrm>
              <a:off x="3634652" y="942690"/>
              <a:ext cx="946854" cy="473427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5" name="圆角矩形 20"/>
            <p:cNvSpPr txBox="1"/>
            <p:nvPr/>
          </p:nvSpPr>
          <p:spPr>
            <a:xfrm>
              <a:off x="3648518" y="956556"/>
              <a:ext cx="919122" cy="44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>
                  <a:solidFill>
                    <a:schemeClr val="bg2">
                      <a:lumMod val="1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处理原则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89017" y="3366034"/>
            <a:ext cx="1030679" cy="677142"/>
            <a:chOff x="1867765" y="1790413"/>
            <a:chExt cx="1030679" cy="677142"/>
          </a:xfrm>
        </p:grpSpPr>
        <p:sp>
          <p:nvSpPr>
            <p:cNvPr id="60" name="圆角矩形 59"/>
            <p:cNvSpPr/>
            <p:nvPr/>
          </p:nvSpPr>
          <p:spPr>
            <a:xfrm>
              <a:off x="1867765" y="1790413"/>
              <a:ext cx="1030679" cy="677142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1" name="圆角矩形 24"/>
            <p:cNvSpPr txBox="1"/>
            <p:nvPr/>
          </p:nvSpPr>
          <p:spPr>
            <a:xfrm>
              <a:off x="1887598" y="1810246"/>
              <a:ext cx="991013" cy="637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800" kern="1200" dirty="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固体药品的取用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16752" y="2899453"/>
            <a:ext cx="1276265" cy="473427"/>
            <a:chOff x="3595500" y="1532514"/>
            <a:chExt cx="1276265" cy="473427"/>
          </a:xfrm>
        </p:grpSpPr>
        <p:sp>
          <p:nvSpPr>
            <p:cNvPr id="56" name="圆角矩形 55"/>
            <p:cNvSpPr/>
            <p:nvPr/>
          </p:nvSpPr>
          <p:spPr>
            <a:xfrm>
              <a:off x="3595500" y="1532514"/>
              <a:ext cx="1276265" cy="473427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7" name="圆角矩形 28"/>
            <p:cNvSpPr txBox="1"/>
            <p:nvPr/>
          </p:nvSpPr>
          <p:spPr>
            <a:xfrm>
              <a:off x="3609366" y="1546380"/>
              <a:ext cx="1248533" cy="44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>
                  <a:solidFill>
                    <a:schemeClr val="bg2">
                      <a:lumMod val="1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块状用镊子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16752" y="3669868"/>
            <a:ext cx="1276265" cy="560263"/>
            <a:chOff x="3595500" y="2122338"/>
            <a:chExt cx="1276265" cy="560263"/>
          </a:xfrm>
        </p:grpSpPr>
        <p:sp>
          <p:nvSpPr>
            <p:cNvPr id="52" name="圆角矩形 51"/>
            <p:cNvSpPr/>
            <p:nvPr/>
          </p:nvSpPr>
          <p:spPr>
            <a:xfrm>
              <a:off x="3595500" y="2122338"/>
              <a:ext cx="1276265" cy="560263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3" name="圆角矩形 32"/>
            <p:cNvSpPr txBox="1"/>
            <p:nvPr/>
          </p:nvSpPr>
          <p:spPr>
            <a:xfrm>
              <a:off x="3611910" y="2138748"/>
              <a:ext cx="1243445" cy="527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>
                  <a:solidFill>
                    <a:schemeClr val="bg2">
                      <a:lumMod val="1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粉末状用药匙或纸槽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58367" y="4897285"/>
            <a:ext cx="1061329" cy="686379"/>
            <a:chOff x="1837115" y="3321664"/>
            <a:chExt cx="1061329" cy="686379"/>
          </a:xfrm>
        </p:grpSpPr>
        <p:sp>
          <p:nvSpPr>
            <p:cNvPr id="48" name="圆角矩形 47"/>
            <p:cNvSpPr/>
            <p:nvPr/>
          </p:nvSpPr>
          <p:spPr>
            <a:xfrm>
              <a:off x="1837115" y="3321664"/>
              <a:ext cx="1061329" cy="68637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49" name="圆角矩形 36"/>
            <p:cNvSpPr txBox="1"/>
            <p:nvPr/>
          </p:nvSpPr>
          <p:spPr>
            <a:xfrm>
              <a:off x="1857218" y="3341767"/>
              <a:ext cx="1021123" cy="646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800" kern="1200" dirty="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液体药品的取用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16752" y="4503968"/>
            <a:ext cx="1239631" cy="424986"/>
            <a:chOff x="4739840" y="2808154"/>
            <a:chExt cx="1239631" cy="424986"/>
          </a:xfrm>
        </p:grpSpPr>
        <p:sp>
          <p:nvSpPr>
            <p:cNvPr id="44" name="圆角矩形 43"/>
            <p:cNvSpPr/>
            <p:nvPr/>
          </p:nvSpPr>
          <p:spPr>
            <a:xfrm>
              <a:off x="4739840" y="2808154"/>
              <a:ext cx="1239631" cy="424986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45" name="圆角矩形 40"/>
            <p:cNvSpPr txBox="1"/>
            <p:nvPr/>
          </p:nvSpPr>
          <p:spPr>
            <a:xfrm>
              <a:off x="4752287" y="2820601"/>
              <a:ext cx="1214737" cy="400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>
                  <a:solidFill>
                    <a:schemeClr val="bg2">
                      <a:lumMod val="1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液体的倾倒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16752" y="5017598"/>
            <a:ext cx="1346872" cy="473427"/>
            <a:chOff x="4700697" y="3340381"/>
            <a:chExt cx="1346872" cy="473427"/>
          </a:xfrm>
        </p:grpSpPr>
        <p:sp>
          <p:nvSpPr>
            <p:cNvPr id="40" name="圆角矩形 39"/>
            <p:cNvSpPr/>
            <p:nvPr/>
          </p:nvSpPr>
          <p:spPr>
            <a:xfrm>
              <a:off x="4700697" y="3340381"/>
              <a:ext cx="1346872" cy="473427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41" name="圆角矩形 44"/>
            <p:cNvSpPr txBox="1"/>
            <p:nvPr/>
          </p:nvSpPr>
          <p:spPr>
            <a:xfrm>
              <a:off x="4714563" y="3354247"/>
              <a:ext cx="1319140" cy="44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>
                  <a:solidFill>
                    <a:schemeClr val="bg2">
                      <a:lumMod val="1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胶头滴管滴加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716752" y="5579672"/>
            <a:ext cx="946854" cy="473427"/>
            <a:chOff x="3634652" y="3769339"/>
            <a:chExt cx="946854" cy="473427"/>
          </a:xfrm>
        </p:grpSpPr>
        <p:sp>
          <p:nvSpPr>
            <p:cNvPr id="36" name="圆角矩形 35"/>
            <p:cNvSpPr/>
            <p:nvPr/>
          </p:nvSpPr>
          <p:spPr>
            <a:xfrm>
              <a:off x="3634652" y="3769339"/>
              <a:ext cx="946854" cy="473427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7" name="圆角矩形 48"/>
            <p:cNvSpPr txBox="1"/>
            <p:nvPr/>
          </p:nvSpPr>
          <p:spPr>
            <a:xfrm>
              <a:off x="3648518" y="3783205"/>
              <a:ext cx="919122" cy="44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>
                  <a:solidFill>
                    <a:schemeClr val="bg2">
                      <a:lumMod val="1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量筒量取</a:t>
              </a:r>
            </a:p>
          </p:txBody>
        </p:sp>
      </p:grpSp>
      <p:sp>
        <p:nvSpPr>
          <p:cNvPr id="2" name="左大括号 1"/>
          <p:cNvSpPr/>
          <p:nvPr/>
        </p:nvSpPr>
        <p:spPr>
          <a:xfrm>
            <a:off x="1676400" y="2016700"/>
            <a:ext cx="182879" cy="344722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左大括号 87"/>
          <p:cNvSpPr/>
          <p:nvPr/>
        </p:nvSpPr>
        <p:spPr>
          <a:xfrm>
            <a:off x="3094965" y="1404429"/>
            <a:ext cx="417659" cy="132508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左大括号 88"/>
          <p:cNvSpPr/>
          <p:nvPr/>
        </p:nvSpPr>
        <p:spPr>
          <a:xfrm>
            <a:off x="3141265" y="3031773"/>
            <a:ext cx="311871" cy="103788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左大括号 93"/>
          <p:cNvSpPr/>
          <p:nvPr/>
        </p:nvSpPr>
        <p:spPr>
          <a:xfrm>
            <a:off x="3118784" y="4577933"/>
            <a:ext cx="417659" cy="132508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  <p:bldP spid="89" grpId="0" animBg="1"/>
      <p:bldP spid="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6313" y="1107993"/>
            <a:ext cx="11635688" cy="21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下列仪器中，具有溶解固体，配制溶液和加热较多量液体这三种用途的是（　　）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试管　　　　      　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B.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量筒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C.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集气瓶　　　      　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D.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烧杯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964993" y="1319792"/>
            <a:ext cx="456071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795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56313" y="3381932"/>
            <a:ext cx="10300210" cy="23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量取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45mL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的水应选用的量筒是（        ）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A.10 mL                         B.25 mL    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C.50 mL                         D.100 mL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15593" y="3605312"/>
            <a:ext cx="442750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795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660400" y="1255572"/>
            <a:ext cx="9745241" cy="17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defTabSz="1219200" eaLnBrk="1" hangingPunct="1">
              <a:lnSpc>
                <a:spcPct val="150000"/>
              </a:lnSpc>
            </a:pP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在取用液体药品时，如果没有说明用量，应取用的最小量是（        ）</a:t>
            </a:r>
          </a:p>
          <a:p>
            <a:pPr indent="0" defTabSz="1219200" eaLnBrk="1" hangingPunct="1">
              <a:lnSpc>
                <a:spcPct val="150000"/>
              </a:lnSpc>
            </a:pP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A.1mL~2mL                   B.3mL~4mL  </a:t>
            </a:r>
          </a:p>
          <a:p>
            <a:pPr indent="0" defTabSz="1219200" eaLnBrk="1" hangingPunct="1">
              <a:lnSpc>
                <a:spcPct val="150000"/>
              </a:lnSpc>
            </a:pP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C.6mL                            D.10mL</a:t>
            </a:r>
          </a:p>
        </p:txBody>
      </p:sp>
      <p:sp>
        <p:nvSpPr>
          <p:cNvPr id="108550" name="Text Box 9"/>
          <p:cNvSpPr txBox="1">
            <a:spLocks noChangeArrowheads="1"/>
          </p:cNvSpPr>
          <p:nvPr/>
        </p:nvSpPr>
        <p:spPr bwMode="auto">
          <a:xfrm>
            <a:off x="9320428" y="1333624"/>
            <a:ext cx="423514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795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9530" y="3109263"/>
            <a:ext cx="7329251" cy="279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304800" defTabSz="1219200" eaLnBrk="1" hangingPunct="1">
              <a:lnSpc>
                <a:spcPct val="150000"/>
              </a:lnSpc>
            </a:pP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4.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下列有关胶头滴管的使用方法正确的是（         ）</a:t>
            </a:r>
          </a:p>
          <a:p>
            <a:pPr indent="304800" defTabSz="1219200" eaLnBrk="1" hangingPunct="1">
              <a:lnSpc>
                <a:spcPct val="150000"/>
              </a:lnSpc>
            </a:pP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A.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胶头滴管用后，直接放在实验台上  </a:t>
            </a:r>
          </a:p>
          <a:p>
            <a:pPr indent="304800" defTabSz="1219200" eaLnBrk="1" hangingPunct="1">
              <a:lnSpc>
                <a:spcPct val="150000"/>
              </a:lnSpc>
            </a:pP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B.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用完滴瓶上的滴管直接放回滴瓶</a:t>
            </a:r>
          </a:p>
          <a:p>
            <a:pPr indent="304800" defTabSz="1219200" eaLnBrk="1" hangingPunct="1">
              <a:lnSpc>
                <a:spcPct val="150000"/>
              </a:lnSpc>
            </a:pP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C.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胶头滴管用后，直接用于吸取其他试剂 </a:t>
            </a:r>
          </a:p>
          <a:p>
            <a:pPr indent="304800" defTabSz="1219200" eaLnBrk="1" hangingPunct="1">
              <a:lnSpc>
                <a:spcPct val="150000"/>
              </a:lnSpc>
            </a:pPr>
            <a:r>
              <a:rPr lang="en-US" altLang="zh-CN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D.</a:t>
            </a:r>
            <a:r>
              <a:rPr lang="zh-CN" altLang="en-US" sz="2395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取液后的滴管平放或倒置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700234" y="3160499"/>
            <a:ext cx="423514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795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660400" y="1298292"/>
            <a:ext cx="99045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3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认识常见的化学仪器，了解其使用方法与注意事项。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（重点）</a:t>
            </a:r>
          </a:p>
          <a:p>
            <a:pPr defTabSz="1219200" eaLnBrk="1" hangingPunct="1">
              <a:lnSpc>
                <a:spcPct val="3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知道实验室药品取用原则，学会药品取用方法。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（重点）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0400" y="1130300"/>
            <a:ext cx="10785179" cy="504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7" tIns="60949" rIns="121897" bIns="60949" anchor="ctr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用量筒量取液体，视线与量筒内液体的凹液面最低处保持水平，读数为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15ml,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倒出部分液体后，俯视凹液面最低处，读数为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9ml,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则实际倒出液体体积（       ）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457200" indent="-457200" defTabSz="1219200">
              <a:lnSpc>
                <a:spcPct val="200000"/>
              </a:lnSpc>
              <a:buFontTx/>
              <a:buAutoNum type="alphaUcPeriod"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6ml       B.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大于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6ml    C.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等于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6ml    D.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无法确定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6.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现有仪器： ① 集气瓶；② 铁架台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﹙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带铁架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﹚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；③量筒； ④烧杯。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⑴用于测量液体体积是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﹙       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⑵用于收集，贮存少量气体是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﹙        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⑶用于配制液体是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﹙            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⑷用于固定或夹持各种仪器是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﹙          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359651" y="1821797"/>
            <a:ext cx="575424" cy="69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7" tIns="60949" rIns="121897" bIns="6094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56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28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00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72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3735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035111" y="3711244"/>
            <a:ext cx="2528479" cy="69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7" tIns="60949" rIns="121897" bIns="6094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56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28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00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72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3735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50961" y="4302821"/>
            <a:ext cx="2404056" cy="69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7" tIns="60949" rIns="121897" bIns="6094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56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28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00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72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3735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648933" y="4891546"/>
            <a:ext cx="2404056" cy="69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7" tIns="60949" rIns="121897" bIns="6094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56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28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00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72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3735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④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943450" y="5480272"/>
            <a:ext cx="2404056" cy="69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7" tIns="60949" rIns="121897" bIns="6094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56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28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00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7200" indent="-609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3735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046220" y="1835150"/>
            <a:ext cx="7154545" cy="2955290"/>
            <a:chOff x="6147269" y="2844265"/>
            <a:chExt cx="5112385" cy="2076459"/>
          </a:xfrm>
        </p:grpSpPr>
        <p:grpSp>
          <p:nvGrpSpPr>
            <p:cNvPr id="15" name="组合 1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-4714868" y="2110674"/>
                <a:ext cx="5033250" cy="1021412"/>
                <a:chOff x="-4714868" y="2110674"/>
                <a:chExt cx="5033250" cy="1021412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-4714868" y="2808615"/>
                  <a:ext cx="5033249" cy="323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0" name="直接连接符 1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走进化学世界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9627674" y="464492"/>
            <a:ext cx="4062342" cy="300975"/>
          </a:xfrm>
          <a:prstGeom prst="rect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31" name="同心圆 30"/>
          <p:cNvSpPr/>
          <p:nvPr/>
        </p:nvSpPr>
        <p:spPr>
          <a:xfrm rot="20019384">
            <a:off x="9788450" y="4831877"/>
            <a:ext cx="5255919" cy="5255919"/>
          </a:xfrm>
          <a:prstGeom prst="donut">
            <a:avLst>
              <a:gd name="adj" fmla="val 1412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同心圆 31"/>
          <p:cNvSpPr/>
          <p:nvPr/>
        </p:nvSpPr>
        <p:spPr>
          <a:xfrm rot="7534286">
            <a:off x="-3206327" y="-2993772"/>
            <a:ext cx="5255919" cy="5255919"/>
          </a:xfrm>
          <a:prstGeom prst="donut">
            <a:avLst>
              <a:gd name="adj" fmla="val 1412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-2173337" y="3300476"/>
            <a:ext cx="5935171" cy="593517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2" t="5273" r="6246" b="8189"/>
          <a:stretch>
            <a:fillRect/>
          </a:stretch>
        </p:blipFill>
        <p:spPr>
          <a:xfrm>
            <a:off x="-1663010" y="3724768"/>
            <a:ext cx="5025970" cy="5025970"/>
          </a:xfrm>
          <a:custGeom>
            <a:avLst/>
            <a:gdLst>
              <a:gd name="connsiteX0" fmla="*/ 2637692 w 5275384"/>
              <a:gd name="connsiteY0" fmla="*/ 0 h 5275384"/>
              <a:gd name="connsiteX1" fmla="*/ 5275384 w 5275384"/>
              <a:gd name="connsiteY1" fmla="*/ 2637692 h 5275384"/>
              <a:gd name="connsiteX2" fmla="*/ 2637692 w 5275384"/>
              <a:gd name="connsiteY2" fmla="*/ 5275384 h 5275384"/>
              <a:gd name="connsiteX3" fmla="*/ 0 w 5275384"/>
              <a:gd name="connsiteY3" fmla="*/ 2637692 h 5275384"/>
              <a:gd name="connsiteX4" fmla="*/ 2637692 w 5275384"/>
              <a:gd name="connsiteY4" fmla="*/ 0 h 527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384" h="5275384">
                <a:moveTo>
                  <a:pt x="2637692" y="0"/>
                </a:moveTo>
                <a:cubicBezTo>
                  <a:pt x="4094449" y="0"/>
                  <a:pt x="5275384" y="1180935"/>
                  <a:pt x="5275384" y="2637692"/>
                </a:cubicBezTo>
                <a:cubicBezTo>
                  <a:pt x="5275384" y="4094449"/>
                  <a:pt x="4094449" y="5275384"/>
                  <a:pt x="2637692" y="5275384"/>
                </a:cubicBezTo>
                <a:cubicBezTo>
                  <a:pt x="1180935" y="5275384"/>
                  <a:pt x="0" y="4094449"/>
                  <a:pt x="0" y="2637692"/>
                </a:cubicBezTo>
                <a:cubicBezTo>
                  <a:pt x="0" y="1180935"/>
                  <a:pt x="1180935" y="0"/>
                  <a:pt x="2637692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6"/>
          <p:cNvSpPr>
            <a:spLocks noChangeArrowheads="1"/>
          </p:cNvSpPr>
          <p:nvPr/>
        </p:nvSpPr>
        <p:spPr bwMode="auto">
          <a:xfrm>
            <a:off x="568266" y="1198459"/>
            <a:ext cx="10950634" cy="17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395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化学实验室中，安全是非常重要的，它常常潜藏着诸如发生爆炸、着火、中毒、灼伤、割伤、触电等事故的危险性，如何来防止这些事故的发生以及万一发生又如何来急救，这些都是每一个化学实验工作者必须具备的素质。 </a:t>
            </a:r>
          </a:p>
        </p:txBody>
      </p:sp>
      <p:pic>
        <p:nvPicPr>
          <p:cNvPr id="7180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239" y="3256344"/>
            <a:ext cx="2713579" cy="185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文本框 2"/>
          <p:cNvSpPr txBox="1">
            <a:spLocks noChangeArrowheads="1"/>
          </p:cNvSpPr>
          <p:nvPr/>
        </p:nvSpPr>
        <p:spPr bwMode="auto">
          <a:xfrm>
            <a:off x="660400" y="5424644"/>
            <a:ext cx="8907346" cy="5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30000"/>
              </a:lnSpc>
            </a:pPr>
            <a:r>
              <a:rPr lang="zh-CN" altLang="en-US" sz="2395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思考：在实验室中，我们应该遵守什么规则呢？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一、实验室安全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/>
        </p:nvGraphicFramePr>
        <p:xfrm>
          <a:off x="7961971" y="2112124"/>
          <a:ext cx="2135155" cy="339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94000" imgH="4113530" progId="MS_ClipArt_Gallery.2">
                  <p:embed/>
                </p:oleObj>
              </mc:Choice>
              <mc:Fallback>
                <p:oleObj r:id="rId2" imgW="2794000" imgH="4113530" progId="MS_ClipArt_Gallery.2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971" y="2112124"/>
                        <a:ext cx="2135155" cy="3390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658437" y="2430553"/>
          <a:ext cx="2876977" cy="271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90345" imgH="1485265" progId="MS_ClipArt_Gallery.2">
                  <p:embed/>
                </p:oleObj>
              </mc:Choice>
              <mc:Fallback>
                <p:oleObj r:id="rId4" imgW="1490345" imgH="148526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437" y="2430553"/>
                        <a:ext cx="2876977" cy="271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/>
          <p:cNvSpPr>
            <a:spLocks noGrp="1" noChangeArrowheads="1"/>
          </p:cNvSpPr>
          <p:nvPr/>
        </p:nvSpPr>
        <p:spPr bwMode="auto">
          <a:xfrm>
            <a:off x="660400" y="1523162"/>
            <a:ext cx="8436526" cy="90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未经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教师批准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不可以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进入实验室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一、实验室安全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Grp="1" noChangeAspect="1"/>
          </p:cNvGraphicFramePr>
          <p:nvPr/>
        </p:nvGraphicFramePr>
        <p:xfrm>
          <a:off x="7437864" y="1842785"/>
          <a:ext cx="2822272" cy="316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29640" imgH="967105" progId="MS_ClipArt_Gallery.2">
                  <p:embed/>
                </p:oleObj>
              </mc:Choice>
              <mc:Fallback>
                <p:oleObj r:id="rId3" imgW="929640" imgH="967105" progId="MS_ClipArt_Gallery.2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864" y="1842785"/>
                        <a:ext cx="2822272" cy="3163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 flipH="1">
          <a:off x="8145364" y="2727186"/>
          <a:ext cx="1882348" cy="1876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90345" imgH="1485265" progId="MS_ClipArt_Gallery.2">
                  <p:embed/>
                </p:oleObj>
              </mc:Choice>
              <mc:Fallback>
                <p:oleObj r:id="rId5" imgW="1490345" imgH="1485265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8145364" y="2727186"/>
                        <a:ext cx="1882348" cy="1876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19657" y="1380708"/>
            <a:ext cx="4764202" cy="46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48" tIns="45924" rIns="91848" bIns="4592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ct val="20000"/>
              </a:spcBef>
            </a:pPr>
            <a:r>
              <a:rPr lang="zh-TW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不可以</a:t>
            </a: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实验</a:t>
            </a: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室內奔跑和嬉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戏</a:t>
            </a: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一、实验室安全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Grp="1" noChangeAspect="1"/>
          </p:cNvGraphicFramePr>
          <p:nvPr/>
        </p:nvGraphicFramePr>
        <p:xfrm>
          <a:off x="7647363" y="2107580"/>
          <a:ext cx="2883354" cy="315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444875" imgH="3368675" progId="MS_ClipArt_Gallery.2">
                  <p:embed/>
                </p:oleObj>
              </mc:Choice>
              <mc:Fallback>
                <p:oleObj r:id="rId2" imgW="3444875" imgH="3368675" progId="MS_ClipArt_Gallery.2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7363" y="2107580"/>
                        <a:ext cx="2883354" cy="315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Freeform 4"/>
          <p:cNvSpPr>
            <a:spLocks noChangeArrowheads="1"/>
          </p:cNvSpPr>
          <p:nvPr/>
        </p:nvSpPr>
        <p:spPr bwMode="auto">
          <a:xfrm>
            <a:off x="7844009" y="2152820"/>
            <a:ext cx="2490061" cy="3069144"/>
          </a:xfrm>
          <a:custGeom>
            <a:avLst/>
            <a:gdLst>
              <a:gd name="T0" fmla="*/ 723 w 2064"/>
              <a:gd name="T1" fmla="*/ 1755 h 2544"/>
              <a:gd name="T2" fmla="*/ 263 w 2064"/>
              <a:gd name="T3" fmla="*/ 2339 h 2544"/>
              <a:gd name="T4" fmla="*/ 119 w 2064"/>
              <a:gd name="T5" fmla="*/ 2536 h 2544"/>
              <a:gd name="T6" fmla="*/ 102 w 2064"/>
              <a:gd name="T7" fmla="*/ 2543 h 2544"/>
              <a:gd name="T8" fmla="*/ 72 w 2064"/>
              <a:gd name="T9" fmla="*/ 2539 h 2544"/>
              <a:gd name="T10" fmla="*/ 42 w 2064"/>
              <a:gd name="T11" fmla="*/ 2508 h 2544"/>
              <a:gd name="T12" fmla="*/ 28 w 2064"/>
              <a:gd name="T13" fmla="*/ 2481 h 2544"/>
              <a:gd name="T14" fmla="*/ 7 w 2064"/>
              <a:gd name="T15" fmla="*/ 2417 h 2544"/>
              <a:gd name="T16" fmla="*/ 0 w 2064"/>
              <a:gd name="T17" fmla="*/ 2349 h 2544"/>
              <a:gd name="T18" fmla="*/ 12 w 2064"/>
              <a:gd name="T19" fmla="*/ 2315 h 2544"/>
              <a:gd name="T20" fmla="*/ 515 w 2064"/>
              <a:gd name="T21" fmla="*/ 1743 h 2544"/>
              <a:gd name="T22" fmla="*/ 955 w 2064"/>
              <a:gd name="T23" fmla="*/ 1218 h 2544"/>
              <a:gd name="T24" fmla="*/ 615 w 2064"/>
              <a:gd name="T25" fmla="*/ 707 h 2544"/>
              <a:gd name="T26" fmla="*/ 289 w 2064"/>
              <a:gd name="T27" fmla="*/ 250 h 2544"/>
              <a:gd name="T28" fmla="*/ 183 w 2064"/>
              <a:gd name="T29" fmla="*/ 84 h 2544"/>
              <a:gd name="T30" fmla="*/ 215 w 2064"/>
              <a:gd name="T31" fmla="*/ 52 h 2544"/>
              <a:gd name="T32" fmla="*/ 274 w 2064"/>
              <a:gd name="T33" fmla="*/ 19 h 2544"/>
              <a:gd name="T34" fmla="*/ 334 w 2064"/>
              <a:gd name="T35" fmla="*/ 2 h 2544"/>
              <a:gd name="T36" fmla="*/ 388 w 2064"/>
              <a:gd name="T37" fmla="*/ 2 h 2544"/>
              <a:gd name="T38" fmla="*/ 445 w 2064"/>
              <a:gd name="T39" fmla="*/ 52 h 2544"/>
              <a:gd name="T40" fmla="*/ 523 w 2064"/>
              <a:gd name="T41" fmla="*/ 170 h 2544"/>
              <a:gd name="T42" fmla="*/ 936 w 2064"/>
              <a:gd name="T43" fmla="*/ 810 h 2544"/>
              <a:gd name="T44" fmla="*/ 1243 w 2064"/>
              <a:gd name="T45" fmla="*/ 955 h 2544"/>
              <a:gd name="T46" fmla="*/ 1452 w 2064"/>
              <a:gd name="T47" fmla="*/ 660 h 2544"/>
              <a:gd name="T48" fmla="*/ 1640 w 2064"/>
              <a:gd name="T49" fmla="*/ 364 h 2544"/>
              <a:gd name="T50" fmla="*/ 1772 w 2064"/>
              <a:gd name="T51" fmla="*/ 128 h 2544"/>
              <a:gd name="T52" fmla="*/ 1822 w 2064"/>
              <a:gd name="T53" fmla="*/ 20 h 2544"/>
              <a:gd name="T54" fmla="*/ 1845 w 2064"/>
              <a:gd name="T55" fmla="*/ 0 h 2544"/>
              <a:gd name="T56" fmla="*/ 1881 w 2064"/>
              <a:gd name="T57" fmla="*/ 17 h 2544"/>
              <a:gd name="T58" fmla="*/ 1906 w 2064"/>
              <a:gd name="T59" fmla="*/ 52 h 2544"/>
              <a:gd name="T60" fmla="*/ 1928 w 2064"/>
              <a:gd name="T61" fmla="*/ 102 h 2544"/>
              <a:gd name="T62" fmla="*/ 1942 w 2064"/>
              <a:gd name="T63" fmla="*/ 171 h 2544"/>
              <a:gd name="T64" fmla="*/ 1943 w 2064"/>
              <a:gd name="T65" fmla="*/ 225 h 2544"/>
              <a:gd name="T66" fmla="*/ 1936 w 2064"/>
              <a:gd name="T67" fmla="*/ 256 h 2544"/>
              <a:gd name="T68" fmla="*/ 1858 w 2064"/>
              <a:gd name="T69" fmla="*/ 371 h 2544"/>
              <a:gd name="T70" fmla="*/ 1440 w 2064"/>
              <a:gd name="T71" fmla="*/ 940 h 2544"/>
              <a:gd name="T72" fmla="*/ 1348 w 2064"/>
              <a:gd name="T73" fmla="*/ 1430 h 2544"/>
              <a:gd name="T74" fmla="*/ 1689 w 2064"/>
              <a:gd name="T75" fmla="*/ 1922 h 2544"/>
              <a:gd name="T76" fmla="*/ 2064 w 2064"/>
              <a:gd name="T77" fmla="*/ 2442 h 2544"/>
              <a:gd name="T78" fmla="*/ 2027 w 2064"/>
              <a:gd name="T79" fmla="*/ 2482 h 2544"/>
              <a:gd name="T80" fmla="*/ 1968 w 2064"/>
              <a:gd name="T81" fmla="*/ 2519 h 2544"/>
              <a:gd name="T82" fmla="*/ 1905 w 2064"/>
              <a:gd name="T83" fmla="*/ 2540 h 2544"/>
              <a:gd name="T84" fmla="*/ 1856 w 2064"/>
              <a:gd name="T85" fmla="*/ 2538 h 2544"/>
              <a:gd name="T86" fmla="*/ 1810 w 2064"/>
              <a:gd name="T87" fmla="*/ 2497 h 2544"/>
              <a:gd name="T88" fmla="*/ 1783 w 2064"/>
              <a:gd name="T89" fmla="*/ 2461 h 2544"/>
              <a:gd name="T90" fmla="*/ 1299 w 2064"/>
              <a:gd name="T91" fmla="*/ 1745 h 25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64"/>
              <a:gd name="T139" fmla="*/ 0 h 2544"/>
              <a:gd name="T140" fmla="*/ 2064 w 2064"/>
              <a:gd name="T141" fmla="*/ 2544 h 25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64" h="2544">
                <a:moveTo>
                  <a:pt x="1043" y="1359"/>
                </a:moveTo>
                <a:lnTo>
                  <a:pt x="723" y="1755"/>
                </a:lnTo>
                <a:lnTo>
                  <a:pt x="465" y="2080"/>
                </a:lnTo>
                <a:lnTo>
                  <a:pt x="263" y="2339"/>
                </a:lnTo>
                <a:lnTo>
                  <a:pt x="123" y="2528"/>
                </a:lnTo>
                <a:lnTo>
                  <a:pt x="119" y="2536"/>
                </a:lnTo>
                <a:lnTo>
                  <a:pt x="111" y="2540"/>
                </a:lnTo>
                <a:lnTo>
                  <a:pt x="102" y="2543"/>
                </a:lnTo>
                <a:lnTo>
                  <a:pt x="90" y="2544"/>
                </a:lnTo>
                <a:lnTo>
                  <a:pt x="72" y="2539"/>
                </a:lnTo>
                <a:lnTo>
                  <a:pt x="57" y="2527"/>
                </a:lnTo>
                <a:lnTo>
                  <a:pt x="42" y="2508"/>
                </a:lnTo>
                <a:lnTo>
                  <a:pt x="34" y="2495"/>
                </a:lnTo>
                <a:lnTo>
                  <a:pt x="28" y="2481"/>
                </a:lnTo>
                <a:lnTo>
                  <a:pt x="16" y="2449"/>
                </a:lnTo>
                <a:lnTo>
                  <a:pt x="7" y="2417"/>
                </a:lnTo>
                <a:lnTo>
                  <a:pt x="1" y="2382"/>
                </a:lnTo>
                <a:lnTo>
                  <a:pt x="0" y="2349"/>
                </a:lnTo>
                <a:lnTo>
                  <a:pt x="4" y="2330"/>
                </a:lnTo>
                <a:lnTo>
                  <a:pt x="12" y="2315"/>
                </a:lnTo>
                <a:lnTo>
                  <a:pt x="272" y="2024"/>
                </a:lnTo>
                <a:lnTo>
                  <a:pt x="515" y="1743"/>
                </a:lnTo>
                <a:lnTo>
                  <a:pt x="743" y="1474"/>
                </a:lnTo>
                <a:lnTo>
                  <a:pt x="955" y="1218"/>
                </a:lnTo>
                <a:lnTo>
                  <a:pt x="783" y="956"/>
                </a:lnTo>
                <a:lnTo>
                  <a:pt x="615" y="707"/>
                </a:lnTo>
                <a:lnTo>
                  <a:pt x="450" y="473"/>
                </a:lnTo>
                <a:lnTo>
                  <a:pt x="289" y="250"/>
                </a:lnTo>
                <a:lnTo>
                  <a:pt x="180" y="99"/>
                </a:lnTo>
                <a:lnTo>
                  <a:pt x="183" y="84"/>
                </a:lnTo>
                <a:lnTo>
                  <a:pt x="196" y="67"/>
                </a:lnTo>
                <a:lnTo>
                  <a:pt x="215" y="52"/>
                </a:lnTo>
                <a:lnTo>
                  <a:pt x="243" y="35"/>
                </a:lnTo>
                <a:lnTo>
                  <a:pt x="274" y="19"/>
                </a:lnTo>
                <a:lnTo>
                  <a:pt x="305" y="8"/>
                </a:lnTo>
                <a:lnTo>
                  <a:pt x="334" y="2"/>
                </a:lnTo>
                <a:lnTo>
                  <a:pt x="363" y="0"/>
                </a:lnTo>
                <a:lnTo>
                  <a:pt x="388" y="2"/>
                </a:lnTo>
                <a:lnTo>
                  <a:pt x="408" y="7"/>
                </a:lnTo>
                <a:lnTo>
                  <a:pt x="445" y="52"/>
                </a:lnTo>
                <a:lnTo>
                  <a:pt x="479" y="102"/>
                </a:lnTo>
                <a:lnTo>
                  <a:pt x="523" y="170"/>
                </a:lnTo>
                <a:lnTo>
                  <a:pt x="772" y="559"/>
                </a:lnTo>
                <a:lnTo>
                  <a:pt x="936" y="810"/>
                </a:lnTo>
                <a:lnTo>
                  <a:pt x="1133" y="1096"/>
                </a:lnTo>
                <a:lnTo>
                  <a:pt x="1243" y="955"/>
                </a:lnTo>
                <a:lnTo>
                  <a:pt x="1349" y="810"/>
                </a:lnTo>
                <a:lnTo>
                  <a:pt x="1452" y="660"/>
                </a:lnTo>
                <a:lnTo>
                  <a:pt x="1552" y="509"/>
                </a:lnTo>
                <a:lnTo>
                  <a:pt x="1640" y="364"/>
                </a:lnTo>
                <a:lnTo>
                  <a:pt x="1714" y="238"/>
                </a:lnTo>
                <a:lnTo>
                  <a:pt x="1772" y="128"/>
                </a:lnTo>
                <a:lnTo>
                  <a:pt x="1816" y="37"/>
                </a:lnTo>
                <a:lnTo>
                  <a:pt x="1822" y="20"/>
                </a:lnTo>
                <a:lnTo>
                  <a:pt x="1831" y="10"/>
                </a:lnTo>
                <a:lnTo>
                  <a:pt x="1845" y="0"/>
                </a:lnTo>
                <a:lnTo>
                  <a:pt x="1863" y="4"/>
                </a:lnTo>
                <a:lnTo>
                  <a:pt x="1881" y="17"/>
                </a:lnTo>
                <a:lnTo>
                  <a:pt x="1898" y="37"/>
                </a:lnTo>
                <a:lnTo>
                  <a:pt x="1906" y="52"/>
                </a:lnTo>
                <a:lnTo>
                  <a:pt x="1914" y="67"/>
                </a:lnTo>
                <a:lnTo>
                  <a:pt x="1928" y="102"/>
                </a:lnTo>
                <a:lnTo>
                  <a:pt x="1937" y="135"/>
                </a:lnTo>
                <a:lnTo>
                  <a:pt x="1942" y="171"/>
                </a:lnTo>
                <a:lnTo>
                  <a:pt x="1944" y="208"/>
                </a:lnTo>
                <a:lnTo>
                  <a:pt x="1943" y="225"/>
                </a:lnTo>
                <a:lnTo>
                  <a:pt x="1942" y="242"/>
                </a:lnTo>
                <a:lnTo>
                  <a:pt x="1936" y="256"/>
                </a:lnTo>
                <a:lnTo>
                  <a:pt x="1929" y="271"/>
                </a:lnTo>
                <a:lnTo>
                  <a:pt x="1858" y="371"/>
                </a:lnTo>
                <a:lnTo>
                  <a:pt x="1675" y="625"/>
                </a:lnTo>
                <a:lnTo>
                  <a:pt x="1440" y="940"/>
                </a:lnTo>
                <a:lnTo>
                  <a:pt x="1218" y="1229"/>
                </a:lnTo>
                <a:lnTo>
                  <a:pt x="1348" y="1430"/>
                </a:lnTo>
                <a:lnTo>
                  <a:pt x="1506" y="1661"/>
                </a:lnTo>
                <a:lnTo>
                  <a:pt x="1689" y="1922"/>
                </a:lnTo>
                <a:lnTo>
                  <a:pt x="1899" y="2215"/>
                </a:lnTo>
                <a:lnTo>
                  <a:pt x="2064" y="2442"/>
                </a:lnTo>
                <a:lnTo>
                  <a:pt x="2047" y="2465"/>
                </a:lnTo>
                <a:lnTo>
                  <a:pt x="2027" y="2482"/>
                </a:lnTo>
                <a:lnTo>
                  <a:pt x="2001" y="2502"/>
                </a:lnTo>
                <a:lnTo>
                  <a:pt x="1968" y="2519"/>
                </a:lnTo>
                <a:lnTo>
                  <a:pt x="1936" y="2532"/>
                </a:lnTo>
                <a:lnTo>
                  <a:pt x="1905" y="2540"/>
                </a:lnTo>
                <a:lnTo>
                  <a:pt x="1872" y="2544"/>
                </a:lnTo>
                <a:lnTo>
                  <a:pt x="1856" y="2538"/>
                </a:lnTo>
                <a:lnTo>
                  <a:pt x="1834" y="2524"/>
                </a:lnTo>
                <a:lnTo>
                  <a:pt x="1810" y="2497"/>
                </a:lnTo>
                <a:lnTo>
                  <a:pt x="1796" y="2481"/>
                </a:lnTo>
                <a:lnTo>
                  <a:pt x="1783" y="2461"/>
                </a:lnTo>
                <a:lnTo>
                  <a:pt x="1631" y="2241"/>
                </a:lnTo>
                <a:lnTo>
                  <a:pt x="1299" y="1745"/>
                </a:lnTo>
                <a:lnTo>
                  <a:pt x="1043" y="13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-81718" y="1391132"/>
            <a:ext cx="4497600" cy="46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48" tIns="45924" rIns="91848" bIns="4592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ct val="20000"/>
              </a:spcBef>
            </a:pPr>
            <a:r>
              <a:rPr lang="zh-TW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不可以</a:t>
            </a: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实验</a:t>
            </a: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室內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饮</a:t>
            </a: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食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一、实验室安全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198906" y="3748289"/>
          <a:ext cx="1621587" cy="18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83050" imgH="4564380" progId="MS_ClipArt_Gallery.2">
                  <p:embed/>
                </p:oleObj>
              </mc:Choice>
              <mc:Fallback>
                <p:oleObj r:id="rId2" imgW="4083050" imgH="456438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8906" y="3748289"/>
                        <a:ext cx="1621587" cy="18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7526647" y="2228053"/>
          <a:ext cx="2361119" cy="235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367280" imgH="2364740" progId="MS_ClipArt_Gallery.2">
                  <p:embed/>
                </p:oleObj>
              </mc:Choice>
              <mc:Fallback>
                <p:oleObj r:id="rId4" imgW="2367280" imgH="236474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647" y="2228053"/>
                        <a:ext cx="2361119" cy="2357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7739920" y="2467901"/>
          <a:ext cx="2614209" cy="2605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90345" imgH="1485265" progId="MS_ClipArt_Gallery.2">
                  <p:embed/>
                </p:oleObj>
              </mc:Choice>
              <mc:Fallback>
                <p:oleObj r:id="rId6" imgW="1490345" imgH="1485265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920" y="2467901"/>
                        <a:ext cx="2614209" cy="2605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-1156061" y="1273191"/>
            <a:ext cx="9095730" cy="46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48" tIns="45924" rIns="91848" bIns="4592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ct val="20000"/>
              </a:spcBef>
            </a:pP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未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经</a:t>
            </a: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老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师</a:t>
            </a: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批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准</a:t>
            </a:r>
            <a:r>
              <a:rPr lang="zh-TW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不得擅取</a:t>
            </a: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任何物品或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药</a:t>
            </a: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品。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一、实验室安全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/>
        </p:nvSpPr>
        <p:spPr bwMode="auto">
          <a:xfrm>
            <a:off x="577768" y="1406095"/>
            <a:ext cx="5555403" cy="103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buClr>
                <a:srgbClr val="FF3399"/>
              </a:buClr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实验进行时</a:t>
            </a: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TW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不可擅自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离开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实验</a:t>
            </a:r>
            <a:r>
              <a:rPr lang="zh-TW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室。</a:t>
            </a:r>
          </a:p>
        </p:txBody>
      </p:sp>
      <p:pic>
        <p:nvPicPr>
          <p:cNvPr id="5124" name="Picture 3" descr="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5" y="2575932"/>
            <a:ext cx="2226458" cy="237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8015465" y="2818423"/>
          <a:ext cx="2007018" cy="188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90345" imgH="1485265" progId="MS_ClipArt_Gallery.2">
                  <p:embed/>
                </p:oleObj>
              </mc:Choice>
              <mc:Fallback>
                <p:oleObj r:id="rId5" imgW="1490345" imgH="1485265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5465" y="2818423"/>
                        <a:ext cx="2007018" cy="1887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一、实验室安全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1754</Words>
  <Application>Microsoft Office PowerPoint</Application>
  <PresentationFormat>宽屏</PresentationFormat>
  <Paragraphs>208</Paragraphs>
  <Slides>32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FandolFang R</vt:lpstr>
      <vt:lpstr>思源黑体 CN Light</vt:lpstr>
      <vt:lpstr>思源黑体 CN Medium</vt:lpstr>
      <vt:lpstr>Arial</vt:lpstr>
      <vt:lpstr>Calibri</vt:lpstr>
      <vt:lpstr>办公资源网：www.bangongziyuan.com</vt:lpstr>
      <vt:lpstr>MS_ClipArt_Gallery.2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2020-06-16T03:42:43Z</dcterms:created>
  <dcterms:modified xsi:type="dcterms:W3CDTF">2021-01-09T09:57:00Z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