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59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42"/>
        <p:guide orient="horz" pos="648"/>
        <p:guide orient="horz" pos="712"/>
        <p:guide orient="horz" pos="3929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C0C1212-9DEC-458F-BB1E-8142C567141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6E8E44B-9171-4F26-B460-668959B9761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548640" y="381000"/>
            <a:ext cx="853440" cy="487680"/>
            <a:chOff x="548640" y="381000"/>
            <a:chExt cx="1173480" cy="670560"/>
          </a:xfrm>
        </p:grpSpPr>
        <p:sp>
          <p:nvSpPr>
            <p:cNvPr id="8" name="燕尾形 7"/>
            <p:cNvSpPr/>
            <p:nvPr userDrawn="1"/>
          </p:nvSpPr>
          <p:spPr>
            <a:xfrm>
              <a:off x="548640" y="381000"/>
              <a:ext cx="670560" cy="670560"/>
            </a:xfrm>
            <a:prstGeom prst="chevron">
              <a:avLst/>
            </a:prstGeom>
            <a:solidFill>
              <a:srgbClr val="00D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9" name="燕尾形 8"/>
            <p:cNvSpPr/>
            <p:nvPr userDrawn="1"/>
          </p:nvSpPr>
          <p:spPr>
            <a:xfrm>
              <a:off x="1051560" y="381000"/>
              <a:ext cx="670560" cy="670560"/>
            </a:xfrm>
            <a:prstGeom prst="chevron">
              <a:avLst/>
            </a:prstGeom>
            <a:solidFill>
              <a:srgbClr val="00D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合并 6"/>
          <p:cNvSpPr/>
          <p:nvPr/>
        </p:nvSpPr>
        <p:spPr>
          <a:xfrm rot="13089544">
            <a:off x="1917552" y="1154888"/>
            <a:ext cx="4450713" cy="4450713"/>
          </a:xfrm>
          <a:prstGeom prst="flowChartMerge">
            <a:avLst/>
          </a:prstGeom>
          <a:solidFill>
            <a:srgbClr val="00AC7F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1442295" y="725632"/>
            <a:ext cx="4062342" cy="300975"/>
          </a:xfrm>
          <a:prstGeom prst="rect">
            <a:avLst/>
          </a:prstGeom>
          <a:solidFill>
            <a:srgbClr val="00AC7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人教版初中化学九年级上册</a:t>
            </a:r>
          </a:p>
        </p:txBody>
      </p:sp>
      <p:sp>
        <p:nvSpPr>
          <p:cNvPr id="3" name="等腰三角形 2"/>
          <p:cNvSpPr/>
          <p:nvPr/>
        </p:nvSpPr>
        <p:spPr>
          <a:xfrm>
            <a:off x="8872510" y="1026607"/>
            <a:ext cx="3698736" cy="5834375"/>
          </a:xfrm>
          <a:prstGeom prst="triangle">
            <a:avLst>
              <a:gd name="adj" fmla="val 91125"/>
            </a:avLst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57225" y="1888490"/>
            <a:ext cx="7145655" cy="3157220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3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AC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-4714868" y="2110674"/>
                <a:ext cx="5033250" cy="1000723"/>
                <a:chOff x="-4714868" y="2110674"/>
                <a:chExt cx="5033250" cy="1000723"/>
              </a:xfrm>
            </p:grpSpPr>
            <p:sp>
              <p:nvSpPr>
                <p:cNvPr id="36" name="文本框 35"/>
                <p:cNvSpPr txBox="1"/>
                <p:nvPr/>
              </p:nvSpPr>
              <p:spPr>
                <a:xfrm>
                  <a:off x="-4714868" y="2808615"/>
                  <a:ext cx="5033249" cy="3027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8" name="直接连接符 3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5400" b="1" dirty="0">
                      <a:solidFill>
                        <a:srgbClr val="00AC7F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2</a:t>
                  </a: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AC7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.1  </a:t>
                  </a:r>
                  <a:r>
                    <a:rPr lang="zh-CN" altLang="en-US" sz="5400" b="1" dirty="0">
                      <a:solidFill>
                        <a:srgbClr val="00AC7F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空气</a:t>
                  </a:r>
                  <a:r>
                    <a:rPr lang="zh-CN" altLang="en-US" sz="3200" b="1" dirty="0">
                      <a:solidFill>
                        <a:srgbClr val="00AC7F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（第二课时）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我们周围的空气</a:t>
              </a: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t="14086" r="1390" b="342"/>
          <a:stretch>
            <a:fillRect/>
          </a:stretch>
        </p:blipFill>
        <p:spPr>
          <a:xfrm>
            <a:off x="6453499" y="0"/>
            <a:ext cx="5969331" cy="5145974"/>
          </a:xfrm>
          <a:custGeom>
            <a:avLst/>
            <a:gdLst>
              <a:gd name="connsiteX0" fmla="*/ 0 w 5738501"/>
              <a:gd name="connsiteY0" fmla="*/ 0 h 4946983"/>
              <a:gd name="connsiteX1" fmla="*/ 5738501 w 5738501"/>
              <a:gd name="connsiteY1" fmla="*/ 0 h 4946983"/>
              <a:gd name="connsiteX2" fmla="*/ 2869250 w 5738501"/>
              <a:gd name="connsiteY2" fmla="*/ 4946983 h 494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8501" h="4946983">
                <a:moveTo>
                  <a:pt x="0" y="0"/>
                </a:moveTo>
                <a:lnTo>
                  <a:pt x="5738501" y="0"/>
                </a:lnTo>
                <a:lnTo>
                  <a:pt x="2869250" y="4946983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71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53" y="3683804"/>
            <a:ext cx="2071069" cy="1377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9769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65" y="3685204"/>
            <a:ext cx="2071069" cy="1374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9748" name="Rectangle 4"/>
          <p:cNvSpPr/>
          <p:nvPr/>
        </p:nvSpPr>
        <p:spPr>
          <a:xfrm>
            <a:off x="2403645" y="5426049"/>
            <a:ext cx="2587571" cy="460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algn="ctr" defTabSz="1219200">
              <a:spcBef>
                <a:spcPct val="0"/>
              </a:spcBef>
              <a:buClrTx/>
              <a:buNone/>
            </a:pPr>
            <a:r>
              <a:rPr lang="zh-CN" altLang="en-US" sz="2395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焊接金属</a:t>
            </a:r>
          </a:p>
        </p:txBody>
      </p:sp>
      <p:sp>
        <p:nvSpPr>
          <p:cNvPr id="159753" name="Freeform 9"/>
          <p:cNvSpPr/>
          <p:nvPr/>
        </p:nvSpPr>
        <p:spPr bwMode="gray">
          <a:xfrm>
            <a:off x="4804349" y="2825155"/>
            <a:ext cx="901057" cy="123836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95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AutoShape 10"/>
          <p:cNvSpPr>
            <a:spLocks noChangeAspect="1" noTextEdit="1"/>
          </p:cNvSpPr>
          <p:nvPr/>
        </p:nvSpPr>
        <p:spPr>
          <a:xfrm flipH="1">
            <a:off x="6229571" y="2821989"/>
            <a:ext cx="907391" cy="124152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defTabSz="1219200"/>
            <a:endParaRPr lang="zh-CN" altLang="en-US" sz="135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9755" name="Freeform 11"/>
          <p:cNvSpPr/>
          <p:nvPr/>
        </p:nvSpPr>
        <p:spPr bwMode="gray">
          <a:xfrm flipH="1">
            <a:off x="6009453" y="2825155"/>
            <a:ext cx="901057" cy="123836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95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9756" name="Group 12"/>
          <p:cNvGrpSpPr/>
          <p:nvPr/>
        </p:nvGrpSpPr>
        <p:grpSpPr>
          <a:xfrm>
            <a:off x="4687747" y="1527858"/>
            <a:ext cx="2716840" cy="1241870"/>
            <a:chOff x="1997" y="1314"/>
            <a:chExt cx="1889" cy="1009"/>
          </a:xfrm>
        </p:grpSpPr>
        <p:grpSp>
          <p:nvGrpSpPr>
            <p:cNvPr id="36877" name="Group 13"/>
            <p:cNvGrpSpPr/>
            <p:nvPr/>
          </p:nvGrpSpPr>
          <p:grpSpPr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59758" name="Oval 14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95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9759" name="Oval 15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95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9760" name="Oval 16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95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9761" name="Oval 17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95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9762" name="Oval 18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95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9763" name="Oval 19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95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9764" name="Text Box 20"/>
          <p:cNvSpPr txBox="1"/>
          <p:nvPr/>
        </p:nvSpPr>
        <p:spPr>
          <a:xfrm>
            <a:off x="5112878" y="1526620"/>
            <a:ext cx="1836953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algn="ctr" defTabSz="1219200">
              <a:spcBef>
                <a:spcPct val="0"/>
              </a:spcBef>
              <a:buClrTx/>
              <a:buNone/>
            </a:pPr>
            <a:r>
              <a:rPr lang="zh-CN" altLang="en-US" sz="28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用作</a:t>
            </a:r>
          </a:p>
          <a:p>
            <a:pPr marL="0" indent="0" algn="ctr" defTabSz="1219200">
              <a:spcBef>
                <a:spcPct val="0"/>
              </a:spcBef>
              <a:buClrTx/>
              <a:buNone/>
            </a:pPr>
            <a:r>
              <a:rPr lang="zh-CN" altLang="en-US" sz="28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保护气</a:t>
            </a:r>
          </a:p>
        </p:txBody>
      </p:sp>
      <p:sp>
        <p:nvSpPr>
          <p:cNvPr id="159772" name="Rectangle 28"/>
          <p:cNvSpPr/>
          <p:nvPr/>
        </p:nvSpPr>
        <p:spPr>
          <a:xfrm>
            <a:off x="6766401" y="5426050"/>
            <a:ext cx="2587571" cy="460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algn="ctr" defTabSz="1219200">
              <a:spcBef>
                <a:spcPct val="0"/>
              </a:spcBef>
              <a:buClrTx/>
              <a:buNone/>
            </a:pPr>
            <a:r>
              <a:rPr lang="zh-CN" altLang="en-US" sz="2395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充灯泡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一、空气是一种宝贵的资源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597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597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597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597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597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  <p:bldP spid="159764" grpId="0"/>
      <p:bldP spid="159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4"/>
          <p:cNvGrpSpPr/>
          <p:nvPr/>
        </p:nvGrpSpPr>
        <p:grpSpPr>
          <a:xfrm>
            <a:off x="2728882" y="1875161"/>
            <a:ext cx="2164755" cy="4020660"/>
            <a:chOff x="720" y="1299"/>
            <a:chExt cx="1367" cy="2539"/>
          </a:xfrm>
        </p:grpSpPr>
        <p:sp>
          <p:nvSpPr>
            <p:cNvPr id="37927" name="AutoShape 5"/>
            <p:cNvSpPr/>
            <p:nvPr/>
          </p:nvSpPr>
          <p:spPr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28" name="AutoShape 6"/>
            <p:cNvSpPr/>
            <p:nvPr/>
          </p:nvSpPr>
          <p:spPr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29" name="AutoShape 7"/>
            <p:cNvSpPr/>
            <p:nvPr/>
          </p:nvSpPr>
          <p:spPr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30" name="AutoShape 8"/>
            <p:cNvSpPr/>
            <p:nvPr/>
          </p:nvSpPr>
          <p:spPr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31" name="AutoShape 9"/>
            <p:cNvSpPr/>
            <p:nvPr/>
          </p:nvSpPr>
          <p:spPr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32" name="AutoShape 10"/>
            <p:cNvSpPr/>
            <p:nvPr/>
          </p:nvSpPr>
          <p:spPr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7933" name="Group 11"/>
            <p:cNvGrpSpPr/>
            <p:nvPr/>
          </p:nvGrpSpPr>
          <p:grpSpPr>
            <a:xfrm>
              <a:off x="1189" y="1299"/>
              <a:ext cx="405" cy="392"/>
              <a:chOff x="1289" y="587"/>
              <a:chExt cx="668" cy="647"/>
            </a:xfrm>
          </p:grpSpPr>
          <p:sp>
            <p:nvSpPr>
              <p:cNvPr id="37936" name="Oval 12"/>
              <p:cNvSpPr/>
              <p:nvPr/>
            </p:nvSpPr>
            <p:spPr>
              <a:xfrm>
                <a:off x="1289" y="668"/>
                <a:ext cx="668" cy="496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黑体" panose="02010609060101010101" charset="-122"/>
                  </a:defRPr>
                </a:lvl5pPr>
              </a:lstStyle>
              <a:p>
                <a:pPr marL="0" indent="0" defTabSz="1219200">
                  <a:spcBef>
                    <a:spcPct val="0"/>
                  </a:spcBef>
                  <a:buClrTx/>
                  <a:buNone/>
                </a:pPr>
                <a:endParaRPr lang="zh-CN" altLang="en-US" sz="16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937" name="Oval 13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黑体" panose="02010609060101010101" charset="-122"/>
                  </a:defRPr>
                </a:lvl5pPr>
              </a:lstStyle>
              <a:p>
                <a:pPr marL="0" indent="0" defTabSz="1219200">
                  <a:spcBef>
                    <a:spcPct val="0"/>
                  </a:spcBef>
                  <a:buClrTx/>
                  <a:buNone/>
                </a:pPr>
                <a:endParaRPr lang="zh-CN" altLang="en-US" sz="16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938" name="Oval 14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黑体" panose="02010609060101010101" charset="-122"/>
                  </a:defRPr>
                </a:lvl5pPr>
              </a:lstStyle>
              <a:p>
                <a:pPr marL="0" indent="0" defTabSz="1219200">
                  <a:spcBef>
                    <a:spcPct val="0"/>
                  </a:spcBef>
                  <a:buClrTx/>
                  <a:buNone/>
                </a:pPr>
                <a:endParaRPr lang="zh-CN" altLang="en-US" sz="16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939" name="Oval 15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黑体" panose="02010609060101010101" charset="-122"/>
                  </a:defRPr>
                </a:lvl5pPr>
              </a:lstStyle>
              <a:p>
                <a:pPr marL="0" indent="0" defTabSz="1219200">
                  <a:spcBef>
                    <a:spcPct val="0"/>
                  </a:spcBef>
                  <a:buClrTx/>
                  <a:buNone/>
                </a:pPr>
                <a:endParaRPr lang="zh-CN" altLang="en-US" sz="16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940" name="Oval 16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黑体" panose="02010609060101010101" charset="-122"/>
                  </a:defRPr>
                </a:lvl5pPr>
              </a:lstStyle>
              <a:p>
                <a:pPr marL="0" indent="0" defTabSz="1219200">
                  <a:spcBef>
                    <a:spcPct val="0"/>
                  </a:spcBef>
                  <a:buClrTx/>
                  <a:buNone/>
                </a:pPr>
                <a:endParaRPr lang="zh-CN" altLang="en-US" sz="16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934" name="Text Box 17"/>
            <p:cNvSpPr txBox="1"/>
            <p:nvPr/>
          </p:nvSpPr>
          <p:spPr>
            <a:xfrm>
              <a:off x="1285" y="1354"/>
              <a:ext cx="207" cy="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algn="ctr" defTabSz="1219200">
                <a:spcBef>
                  <a:spcPct val="0"/>
                </a:spcBef>
                <a:buClrTx/>
                <a:buNone/>
              </a:pP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en-US" altLang="zh-CN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35" name="Text Box 18"/>
            <p:cNvSpPr txBox="1"/>
            <p:nvPr/>
          </p:nvSpPr>
          <p:spPr>
            <a:xfrm>
              <a:off x="768" y="1776"/>
              <a:ext cx="1296" cy="21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en-US" altLang="zh-CN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891" name="Group 19"/>
          <p:cNvGrpSpPr/>
          <p:nvPr/>
        </p:nvGrpSpPr>
        <p:grpSpPr>
          <a:xfrm>
            <a:off x="5085251" y="1875112"/>
            <a:ext cx="2161588" cy="4020711"/>
            <a:chOff x="2208" y="1299"/>
            <a:chExt cx="1365" cy="2539"/>
          </a:xfrm>
        </p:grpSpPr>
        <p:sp>
          <p:nvSpPr>
            <p:cNvPr id="37914" name="AutoShape 20"/>
            <p:cNvSpPr/>
            <p:nvPr/>
          </p:nvSpPr>
          <p:spPr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5" name="AutoShape 21"/>
            <p:cNvSpPr/>
            <p:nvPr/>
          </p:nvSpPr>
          <p:spPr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6" name="AutoShape 22"/>
            <p:cNvSpPr/>
            <p:nvPr/>
          </p:nvSpPr>
          <p:spPr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7" name="AutoShape 23"/>
            <p:cNvSpPr/>
            <p:nvPr/>
          </p:nvSpPr>
          <p:spPr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8" name="Oval 24"/>
            <p:cNvSpPr/>
            <p:nvPr/>
          </p:nvSpPr>
          <p:spPr>
            <a:xfrm>
              <a:off x="2677" y="1348"/>
              <a:ext cx="405" cy="301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9" name="Oval 25"/>
            <p:cNvSpPr/>
            <p:nvPr/>
          </p:nvSpPr>
          <p:spPr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20" name="Oval 26"/>
            <p:cNvSpPr/>
            <p:nvPr/>
          </p:nvSpPr>
          <p:spPr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21" name="Oval 27"/>
            <p:cNvSpPr/>
            <p:nvPr/>
          </p:nvSpPr>
          <p:spPr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22" name="Oval 28"/>
            <p:cNvSpPr/>
            <p:nvPr/>
          </p:nvSpPr>
          <p:spPr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23" name="Text Box 29"/>
            <p:cNvSpPr txBox="1"/>
            <p:nvPr/>
          </p:nvSpPr>
          <p:spPr>
            <a:xfrm>
              <a:off x="2773" y="1354"/>
              <a:ext cx="207" cy="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algn="ctr" defTabSz="1219200">
                <a:spcBef>
                  <a:spcPct val="0"/>
                </a:spcBef>
                <a:buClrTx/>
                <a:buNone/>
              </a:pP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lang="en-US" altLang="zh-CN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24" name="Text Box 30"/>
            <p:cNvSpPr txBox="1"/>
            <p:nvPr/>
          </p:nvSpPr>
          <p:spPr>
            <a:xfrm>
              <a:off x="2256" y="1776"/>
              <a:ext cx="1296" cy="21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en-US" altLang="zh-CN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25" name="AutoShape 31"/>
            <p:cNvSpPr/>
            <p:nvPr/>
          </p:nvSpPr>
          <p:spPr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26" name="AutoShape 32"/>
            <p:cNvSpPr/>
            <p:nvPr/>
          </p:nvSpPr>
          <p:spPr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892" name="Group 33"/>
          <p:cNvGrpSpPr/>
          <p:nvPr/>
        </p:nvGrpSpPr>
        <p:grpSpPr>
          <a:xfrm>
            <a:off x="7435282" y="1875161"/>
            <a:ext cx="2164755" cy="4020660"/>
            <a:chOff x="3692" y="1299"/>
            <a:chExt cx="1367" cy="2539"/>
          </a:xfrm>
        </p:grpSpPr>
        <p:sp>
          <p:nvSpPr>
            <p:cNvPr id="37900" name="AutoShape 34"/>
            <p:cNvSpPr/>
            <p:nvPr/>
          </p:nvSpPr>
          <p:spPr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1" name="AutoShape 35"/>
            <p:cNvSpPr/>
            <p:nvPr/>
          </p:nvSpPr>
          <p:spPr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2" name="AutoShape 36"/>
            <p:cNvSpPr/>
            <p:nvPr/>
          </p:nvSpPr>
          <p:spPr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3" name="AutoShape 37"/>
            <p:cNvSpPr/>
            <p:nvPr/>
          </p:nvSpPr>
          <p:spPr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7904" name="Group 38"/>
            <p:cNvGrpSpPr/>
            <p:nvPr/>
          </p:nvGrpSpPr>
          <p:grpSpPr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37909" name="Oval 39"/>
              <p:cNvSpPr/>
              <p:nvPr/>
            </p:nvSpPr>
            <p:spPr>
              <a:xfrm>
                <a:off x="1289" y="668"/>
                <a:ext cx="668" cy="496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黑体" panose="02010609060101010101" charset="-122"/>
                  </a:defRPr>
                </a:lvl5pPr>
              </a:lstStyle>
              <a:p>
                <a:pPr marL="0" indent="0" defTabSz="1219200">
                  <a:spcBef>
                    <a:spcPct val="0"/>
                  </a:spcBef>
                  <a:buClrTx/>
                  <a:buNone/>
                </a:pPr>
                <a:endParaRPr lang="zh-CN" altLang="en-US" sz="16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910" name="Oval 40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黑体" panose="02010609060101010101" charset="-122"/>
                  </a:defRPr>
                </a:lvl5pPr>
              </a:lstStyle>
              <a:p>
                <a:pPr marL="0" indent="0" defTabSz="1219200">
                  <a:spcBef>
                    <a:spcPct val="0"/>
                  </a:spcBef>
                  <a:buClrTx/>
                  <a:buNone/>
                </a:pPr>
                <a:endParaRPr lang="zh-CN" altLang="en-US" sz="16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911" name="Oval 41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黑体" panose="02010609060101010101" charset="-122"/>
                  </a:defRPr>
                </a:lvl5pPr>
              </a:lstStyle>
              <a:p>
                <a:pPr marL="0" indent="0" defTabSz="1219200">
                  <a:spcBef>
                    <a:spcPct val="0"/>
                  </a:spcBef>
                  <a:buClrTx/>
                  <a:buNone/>
                </a:pPr>
                <a:endParaRPr lang="zh-CN" altLang="en-US" sz="16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912" name="Oval 42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黑体" panose="02010609060101010101" charset="-122"/>
                  </a:defRPr>
                </a:lvl5pPr>
              </a:lstStyle>
              <a:p>
                <a:pPr marL="0" indent="0" defTabSz="1219200">
                  <a:spcBef>
                    <a:spcPct val="0"/>
                  </a:spcBef>
                  <a:buClrTx/>
                  <a:buNone/>
                </a:pPr>
                <a:endParaRPr lang="zh-CN" altLang="en-US" sz="16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913" name="Oval 43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黑体" panose="02010609060101010101" charset="-122"/>
                  </a:defRPr>
                </a:lvl5pPr>
              </a:lstStyle>
              <a:p>
                <a:pPr marL="0" indent="0" defTabSz="1219200">
                  <a:spcBef>
                    <a:spcPct val="0"/>
                  </a:spcBef>
                  <a:buClrTx/>
                  <a:buNone/>
                </a:pPr>
                <a:endParaRPr lang="zh-CN" altLang="en-US" sz="16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905" name="Text Box 44"/>
            <p:cNvSpPr txBox="1"/>
            <p:nvPr/>
          </p:nvSpPr>
          <p:spPr>
            <a:xfrm>
              <a:off x="4261" y="1354"/>
              <a:ext cx="207" cy="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algn="ctr" defTabSz="1219200">
                <a:spcBef>
                  <a:spcPct val="0"/>
                </a:spcBef>
                <a:buClrTx/>
                <a:buNone/>
              </a:pP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lang="en-US" altLang="zh-CN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6" name="Text Box 45"/>
            <p:cNvSpPr txBox="1"/>
            <p:nvPr/>
          </p:nvSpPr>
          <p:spPr>
            <a:xfrm>
              <a:off x="3744" y="1776"/>
              <a:ext cx="1296" cy="21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en-US" altLang="zh-CN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7" name="AutoShape 46"/>
            <p:cNvSpPr/>
            <p:nvPr/>
          </p:nvSpPr>
          <p:spPr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8" name="AutoShape 47"/>
            <p:cNvSpPr/>
            <p:nvPr/>
          </p:nvSpPr>
          <p:spPr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0817" name="Rectangle 49"/>
          <p:cNvSpPr>
            <a:spLocks noChangeArrowheads="1"/>
          </p:cNvSpPr>
          <p:nvPr/>
        </p:nvSpPr>
        <p:spPr bwMode="auto">
          <a:xfrm>
            <a:off x="660400" y="1325593"/>
            <a:ext cx="2584403" cy="461665"/>
          </a:xfrm>
          <a:prstGeom prst="rect">
            <a:avLst/>
          </a:prstGeom>
          <a:noFill/>
          <a:ln w="57150" cmpd="thickThin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制作电光源</a:t>
            </a:r>
          </a:p>
        </p:txBody>
      </p:sp>
      <p:pic>
        <p:nvPicPr>
          <p:cNvPr id="160819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86" y="3064381"/>
            <a:ext cx="2109329" cy="14062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820" name="Text Box 52"/>
          <p:cNvSpPr txBox="1"/>
          <p:nvPr/>
        </p:nvSpPr>
        <p:spPr>
          <a:xfrm>
            <a:off x="1816740" y="5135704"/>
            <a:ext cx="414264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algn="ctr" defTabSz="1219200">
              <a:spcBef>
                <a:spcPct val="0"/>
              </a:spcBef>
              <a:buClrTx/>
              <a:buNone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航标灯</a:t>
            </a:r>
          </a:p>
        </p:txBody>
      </p:sp>
      <p:pic>
        <p:nvPicPr>
          <p:cNvPr id="160821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51" y="3040310"/>
            <a:ext cx="2128332" cy="1454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822" name="Text Box 54"/>
          <p:cNvSpPr txBox="1"/>
          <p:nvPr/>
        </p:nvSpPr>
        <p:spPr>
          <a:xfrm>
            <a:off x="4477155" y="5149956"/>
            <a:ext cx="349654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algn="ctr" defTabSz="1219200">
              <a:spcBef>
                <a:spcPct val="0"/>
              </a:spcBef>
              <a:buClrTx/>
              <a:buNone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闪光灯</a:t>
            </a:r>
          </a:p>
        </p:txBody>
      </p:sp>
      <p:sp>
        <p:nvSpPr>
          <p:cNvPr id="160824" name="Text Box 56"/>
          <p:cNvSpPr txBox="1"/>
          <p:nvPr/>
        </p:nvSpPr>
        <p:spPr>
          <a:xfrm>
            <a:off x="7197748" y="5135704"/>
            <a:ext cx="436434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50000"/>
              </a:spcBef>
              <a:buClrTx/>
              <a:buNone/>
            </a:pPr>
            <a:r>
              <a:rPr lang="zh-CN" altLang="en-US" sz="1800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　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霓红灯</a:t>
            </a:r>
          </a:p>
        </p:txBody>
      </p:sp>
      <p:pic>
        <p:nvPicPr>
          <p:cNvPr id="160828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18" y="3058046"/>
            <a:ext cx="2128332" cy="1418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一、空气是一种宝贵的资源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08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08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6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0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17" grpId="0" bldLvl="0"/>
      <p:bldP spid="160820" grpId="0"/>
      <p:bldP spid="160822" grpId="0"/>
      <p:bldP spid="1608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27" y="1468221"/>
            <a:ext cx="2220600" cy="166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89" y="1468221"/>
            <a:ext cx="2149521" cy="1662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89" y="3757528"/>
            <a:ext cx="2220600" cy="166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91" y="3840530"/>
            <a:ext cx="2256035" cy="1504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 Box 6"/>
          <p:cNvSpPr txBox="1"/>
          <p:nvPr/>
        </p:nvSpPr>
        <p:spPr>
          <a:xfrm>
            <a:off x="2810888" y="3275223"/>
            <a:ext cx="221722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algn="ctr" defTabSz="1219200" eaLnBrk="1" hangingPunct="1">
              <a:spcBef>
                <a:spcPct val="50000"/>
              </a:spcBef>
              <a:buClrTx/>
              <a:buNone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全球变暖</a:t>
            </a:r>
          </a:p>
        </p:txBody>
      </p:sp>
      <p:sp>
        <p:nvSpPr>
          <p:cNvPr id="24" name="Text Box 6"/>
          <p:cNvSpPr txBox="1"/>
          <p:nvPr/>
        </p:nvSpPr>
        <p:spPr>
          <a:xfrm>
            <a:off x="6996291" y="3275429"/>
            <a:ext cx="221722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algn="ctr" defTabSz="1219200" eaLnBrk="1" hangingPunct="1">
              <a:spcBef>
                <a:spcPct val="50000"/>
              </a:spcBef>
              <a:buClrTx/>
              <a:buNone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酸雨</a:t>
            </a:r>
          </a:p>
        </p:txBody>
      </p:sp>
      <p:sp>
        <p:nvSpPr>
          <p:cNvPr id="25" name="Text Box 6"/>
          <p:cNvSpPr txBox="1"/>
          <p:nvPr/>
        </p:nvSpPr>
        <p:spPr>
          <a:xfrm>
            <a:off x="2899685" y="5567278"/>
            <a:ext cx="221722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algn="ctr" defTabSz="1219200" eaLnBrk="1" hangingPunct="1">
              <a:spcBef>
                <a:spcPct val="50000"/>
              </a:spcBef>
              <a:buClrTx/>
              <a:buNone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沙尘暴</a:t>
            </a:r>
          </a:p>
        </p:txBody>
      </p:sp>
      <p:sp>
        <p:nvSpPr>
          <p:cNvPr id="26" name="Text Box 6"/>
          <p:cNvSpPr txBox="1"/>
          <p:nvPr/>
        </p:nvSpPr>
        <p:spPr>
          <a:xfrm>
            <a:off x="7161593" y="5567278"/>
            <a:ext cx="220838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algn="ctr" defTabSz="1219200" eaLnBrk="1" hangingPunct="1">
              <a:spcBef>
                <a:spcPct val="50000"/>
              </a:spcBef>
              <a:buClrTx/>
              <a:buNone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雾霾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三、保护空气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5"/>
          <p:cNvSpPr/>
          <p:nvPr/>
        </p:nvSpPr>
        <p:spPr>
          <a:xfrm>
            <a:off x="240982" y="1217415"/>
            <a:ext cx="1750060" cy="67564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777" tIns="46684" rIns="89777" bIns="46684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algn="ctr" defTabSz="1219200">
              <a:lnSpc>
                <a:spcPct val="90000"/>
              </a:lnSpc>
              <a:spcBef>
                <a:spcPct val="0"/>
              </a:spcBef>
              <a:buClrTx/>
              <a:buNone/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讨 论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0963" name="Text Box 6"/>
          <p:cNvSpPr txBox="1"/>
          <p:nvPr/>
        </p:nvSpPr>
        <p:spPr>
          <a:xfrm>
            <a:off x="883006" y="2153027"/>
            <a:ext cx="7415107" cy="1220893"/>
          </a:xfrm>
          <a:prstGeom prst="rect">
            <a:avLst/>
          </a:prstGeom>
          <a:noFill/>
          <a:ln w="9525"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algn="just" defTabSz="1219200">
              <a:spcBef>
                <a:spcPct val="0"/>
              </a:spcBef>
              <a:buClrTx/>
              <a:buNone/>
            </a:pPr>
            <a:r>
              <a:rPr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在你的身边发生过哪些污染空气的情况？</a:t>
            </a:r>
          </a:p>
        </p:txBody>
      </p:sp>
      <p:pic>
        <p:nvPicPr>
          <p:cNvPr id="40964" name="Picture 7" descr="箭头右钻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41" y="2096478"/>
            <a:ext cx="798124" cy="608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5" name="Text Box 8"/>
          <p:cNvSpPr txBox="1"/>
          <p:nvPr/>
        </p:nvSpPr>
        <p:spPr>
          <a:xfrm>
            <a:off x="883006" y="3292152"/>
            <a:ext cx="7342293" cy="646007"/>
          </a:xfrm>
          <a:prstGeom prst="rect">
            <a:avLst/>
          </a:prstGeom>
          <a:noFill/>
          <a:ln w="9525"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algn="just" defTabSz="1219200">
              <a:spcBef>
                <a:spcPct val="0"/>
              </a:spcBef>
              <a:buClrTx/>
              <a:buNone/>
            </a:pP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大气污染会造成哪些危害？</a:t>
            </a:r>
          </a:p>
        </p:txBody>
      </p:sp>
      <p:sp>
        <p:nvSpPr>
          <p:cNvPr id="40966" name="Text Box 9"/>
          <p:cNvSpPr txBox="1"/>
          <p:nvPr/>
        </p:nvSpPr>
        <p:spPr>
          <a:xfrm>
            <a:off x="883006" y="4401220"/>
            <a:ext cx="7415107" cy="1352127"/>
          </a:xfrm>
          <a:prstGeom prst="rect">
            <a:avLst/>
          </a:prstGeom>
          <a:noFill/>
          <a:ln w="9525"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algn="just" defTabSz="1219200">
              <a:spcBef>
                <a:spcPct val="0"/>
              </a:spcBef>
              <a:buClrTx/>
              <a:buNone/>
            </a:pP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为了保护人们赖以生存的空气，你能做些什么？</a:t>
            </a:r>
          </a:p>
        </p:txBody>
      </p:sp>
      <p:pic>
        <p:nvPicPr>
          <p:cNvPr id="40967" name="Picture 10" descr="箭头右钻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65" y="3202752"/>
            <a:ext cx="798124" cy="6080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Picture 11" descr="箭头右钻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65" y="4309026"/>
            <a:ext cx="798124" cy="608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三、保护空气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5" grpId="0"/>
      <p:bldP spid="409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3"/>
          <p:cNvSpPr txBox="1"/>
          <p:nvPr/>
        </p:nvSpPr>
        <p:spPr>
          <a:xfrm>
            <a:off x="306" y="1013380"/>
            <a:ext cx="11518900" cy="14632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609600" lvl="1" indent="0" defTabSz="1219200">
              <a:lnSpc>
                <a:spcPct val="200000"/>
              </a:lnSpc>
              <a:spcBef>
                <a:spcPct val="50000"/>
              </a:spcBef>
              <a:buClrTx/>
              <a:buNone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工厂排放的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烟尘废气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，汽车、飞机、轮船排放的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废气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，居民炉灶排放的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烟尘废气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中，含有很多有害物质，是空气的主要污染源。</a:t>
            </a:r>
          </a:p>
        </p:txBody>
      </p:sp>
      <p:pic>
        <p:nvPicPr>
          <p:cNvPr id="4198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6" y="3522340"/>
            <a:ext cx="2425782" cy="15544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Picture 23" descr="煤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368" y="3389899"/>
            <a:ext cx="2275914" cy="16868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0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96" y="3522340"/>
            <a:ext cx="2304551" cy="15387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4" name="矩形 1"/>
          <p:cNvSpPr/>
          <p:nvPr/>
        </p:nvSpPr>
        <p:spPr>
          <a:xfrm>
            <a:off x="4485501" y="855683"/>
            <a:ext cx="2327881" cy="4605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0"/>
              </a:spcBef>
              <a:buClrTx/>
              <a:buNone/>
            </a:pPr>
            <a:r>
              <a:rPr lang="zh-CN" altLang="en-US" sz="2395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空气污染的原因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三、保护空气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7"/>
          <p:cNvSpPr txBox="1"/>
          <p:nvPr/>
        </p:nvSpPr>
        <p:spPr>
          <a:xfrm>
            <a:off x="660400" y="1226687"/>
            <a:ext cx="247734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50000"/>
              </a:spcBef>
              <a:buClrTx/>
              <a:buNone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对人的危害</a:t>
            </a:r>
          </a:p>
        </p:txBody>
      </p:sp>
      <p:sp>
        <p:nvSpPr>
          <p:cNvPr id="43014" name="Text Box 8"/>
          <p:cNvSpPr txBox="1"/>
          <p:nvPr/>
        </p:nvSpPr>
        <p:spPr>
          <a:xfrm>
            <a:off x="641833" y="2747719"/>
            <a:ext cx="3811679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50000"/>
              </a:spcBef>
              <a:buClrTx/>
              <a:buNone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对树木和农作物的危害</a:t>
            </a:r>
          </a:p>
        </p:txBody>
      </p:sp>
      <p:sp>
        <p:nvSpPr>
          <p:cNvPr id="43015" name="Text Box 9"/>
          <p:cNvSpPr txBox="1"/>
          <p:nvPr/>
        </p:nvSpPr>
        <p:spPr>
          <a:xfrm>
            <a:off x="564502" y="4268751"/>
            <a:ext cx="311648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50000"/>
              </a:spcBef>
              <a:buClrTx/>
              <a:buNone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对建筑物的危害</a:t>
            </a:r>
          </a:p>
        </p:txBody>
      </p:sp>
      <p:sp>
        <p:nvSpPr>
          <p:cNvPr id="61453" name="AutoShape 13"/>
          <p:cNvSpPr/>
          <p:nvPr/>
        </p:nvSpPr>
        <p:spPr>
          <a:xfrm>
            <a:off x="-1891420" y="1694046"/>
            <a:ext cx="17941334" cy="1580413"/>
          </a:xfrm>
          <a:prstGeom prst="cloudCallout">
            <a:avLst>
              <a:gd name="adj1" fmla="val -44639"/>
              <a:gd name="adj2" fmla="val 45292"/>
            </a:avLst>
          </a:prstGeom>
          <a:noFill/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0"/>
              </a:spcBef>
              <a:buClrTx/>
              <a:buNone/>
            </a:pPr>
            <a:r>
              <a:rPr lang="zh-CN" altLang="en-US" sz="18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对人体的危害是多方面的，主要表现是呼吸道疾病与生理机能障碍，以及眼鼻等粘膜组织受到刺激而患病。 </a:t>
            </a:r>
          </a:p>
        </p:txBody>
      </p:sp>
      <p:sp>
        <p:nvSpPr>
          <p:cNvPr id="61454" name="AutoShape 14"/>
          <p:cNvSpPr/>
          <p:nvPr/>
        </p:nvSpPr>
        <p:spPr>
          <a:xfrm>
            <a:off x="-1711547" y="3215078"/>
            <a:ext cx="16974993" cy="1580413"/>
          </a:xfrm>
          <a:prstGeom prst="cloudCallout">
            <a:avLst>
              <a:gd name="adj1" fmla="val -39347"/>
              <a:gd name="adj2" fmla="val 76755"/>
            </a:avLst>
          </a:prstGeom>
          <a:noFill/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0"/>
              </a:spcBef>
              <a:buClrTx/>
              <a:buNone/>
            </a:pPr>
            <a:r>
              <a:rPr lang="zh-CN" altLang="en-US" sz="18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会使植物的细胞和组织器官受到伤害，生理功能和生长发育受阻，农作物产量下降，品质变坏；使大片森林死亡。 </a:t>
            </a:r>
          </a:p>
        </p:txBody>
      </p:sp>
      <p:sp>
        <p:nvSpPr>
          <p:cNvPr id="61455" name="AutoShape 15"/>
          <p:cNvSpPr/>
          <p:nvPr/>
        </p:nvSpPr>
        <p:spPr>
          <a:xfrm>
            <a:off x="-1711547" y="4736111"/>
            <a:ext cx="16740827" cy="1653257"/>
          </a:xfrm>
          <a:prstGeom prst="cloudCallout">
            <a:avLst>
              <a:gd name="adj1" fmla="val 9403"/>
              <a:gd name="adj2" fmla="val 67815"/>
            </a:avLst>
          </a:prstGeom>
          <a:noFill/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0"/>
              </a:spcBef>
              <a:buClrTx/>
              <a:buNone/>
            </a:pPr>
            <a:r>
              <a:rPr lang="zh-CN" altLang="en-US" sz="18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加速金属的腐蚀，各种大理石建筑材料腐蚀后失去光泽，出现坑洼不平、脱落石片；橡胶加速老化、脆裂、强度下降；电线绝缘体漏电等等。 </a:t>
            </a:r>
          </a:p>
        </p:txBody>
      </p:sp>
      <p:sp>
        <p:nvSpPr>
          <p:cNvPr id="43019" name="矩形 1"/>
          <p:cNvSpPr/>
          <p:nvPr/>
        </p:nvSpPr>
        <p:spPr>
          <a:xfrm>
            <a:off x="4504503" y="797089"/>
            <a:ext cx="2574744" cy="5027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0"/>
              </a:spcBef>
              <a:buClrTx/>
              <a:buNone/>
            </a:pPr>
            <a:r>
              <a:rPr lang="zh-CN" altLang="en-US" sz="2665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空气污染的危害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三、保护空气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3" grpId="0" bldLvl="0"/>
      <p:bldP spid="61454" grpId="0" bldLvl="0"/>
      <p:bldP spid="61455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 txBox="1"/>
          <p:nvPr/>
        </p:nvSpPr>
        <p:spPr>
          <a:xfrm>
            <a:off x="660400" y="1364366"/>
            <a:ext cx="11064754" cy="186859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9200" eaLnBrk="1" hangingPunct="1">
              <a:lnSpc>
                <a:spcPct val="150000"/>
              </a:lnSpc>
              <a:buNone/>
              <a:defRPr/>
            </a:pPr>
            <a:r>
              <a:rPr lang="zh-CN" altLang="en-US" sz="239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空气污染的危害：</a:t>
            </a:r>
          </a:p>
          <a:p>
            <a:pPr marL="0" indent="0" defTabSz="1219200" eaLnBrk="1" hangingPunct="1">
              <a:lnSpc>
                <a:spcPct val="150000"/>
              </a:lnSpc>
              <a:buNone/>
              <a:defRPr/>
            </a:pPr>
            <a:r>
              <a:rPr lang="zh-CN" altLang="en-US" sz="23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严重损害人体健康，影响作物生长，破坏生态平衡，全球气候变暖，臭氧层破坏和酸雨等。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0400" y="3141583"/>
            <a:ext cx="11064754" cy="11971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zh-CN" altLang="en-US" sz="2395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对空气造成污染的主要是有害气体（</a:t>
            </a:r>
            <a:r>
              <a:rPr lang="en-US" altLang="zh-CN" sz="2395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</a:t>
            </a:r>
            <a:r>
              <a:rPr lang="zh-CN" altLang="en-US" sz="2395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395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SO</a:t>
            </a:r>
            <a:r>
              <a:rPr lang="en-US" altLang="zh-CN" sz="2395" kern="0" baseline="-25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395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、氮的氧化物）和粉尘等。目前计入空气污染指数的项目为</a:t>
            </a:r>
            <a:r>
              <a:rPr lang="en-US" altLang="zh-CN" sz="239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</a:t>
            </a:r>
            <a:r>
              <a:rPr lang="zh-CN" altLang="en-US" sz="239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39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SO</a:t>
            </a:r>
            <a:r>
              <a:rPr lang="en-US" altLang="zh-CN" sz="2395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39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39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NO</a:t>
            </a:r>
            <a:r>
              <a:rPr lang="en-US" altLang="zh-CN" sz="2395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39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和可吸入颗粒物</a:t>
            </a:r>
            <a:r>
              <a:rPr lang="zh-CN" altLang="en-US" sz="2395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等。</a:t>
            </a:r>
            <a:endParaRPr lang="zh-CN" altLang="en-US" sz="239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82770" y="4779888"/>
            <a:ext cx="7815580" cy="460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395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思考：请同学们谈一谈如何保护空气，防治污染？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三、保护空气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722053" y="1504131"/>
            <a:ext cx="913553" cy="4605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395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空气</a:t>
            </a:r>
            <a:endParaRPr lang="en-US" altLang="zh-CN" sz="2395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499200" y="2910366"/>
            <a:ext cx="2376955" cy="2527385"/>
            <a:chOff x="418311" y="3059962"/>
            <a:chExt cx="2382760" cy="2531386"/>
          </a:xfrm>
        </p:grpSpPr>
        <p:grpSp>
          <p:nvGrpSpPr>
            <p:cNvPr id="46120" name="组合 33"/>
            <p:cNvGrpSpPr/>
            <p:nvPr/>
          </p:nvGrpSpPr>
          <p:grpSpPr>
            <a:xfrm>
              <a:off x="831047" y="3059962"/>
              <a:ext cx="1970024" cy="2531386"/>
              <a:chOff x="2785266" y="3286347"/>
              <a:chExt cx="1969973" cy="2531088"/>
            </a:xfrm>
          </p:grpSpPr>
          <p:grpSp>
            <p:nvGrpSpPr>
              <p:cNvPr id="46124" name="组合 17"/>
              <p:cNvGrpSpPr/>
              <p:nvPr/>
            </p:nvGrpSpPr>
            <p:grpSpPr>
              <a:xfrm>
                <a:off x="2785266" y="3530575"/>
                <a:ext cx="1969973" cy="2286860"/>
                <a:chOff x="993318" y="3698533"/>
                <a:chExt cx="1970622" cy="2287568"/>
              </a:xfrm>
            </p:grpSpPr>
            <p:grpSp>
              <p:nvGrpSpPr>
                <p:cNvPr id="46126" name="组合 17"/>
                <p:cNvGrpSpPr/>
                <p:nvPr/>
              </p:nvGrpSpPr>
              <p:grpSpPr>
                <a:xfrm>
                  <a:off x="993318" y="3698533"/>
                  <a:ext cx="1583167" cy="2287568"/>
                  <a:chOff x="3002807" y="2468452"/>
                  <a:chExt cx="1583557" cy="2286323"/>
                </a:xfrm>
              </p:grpSpPr>
              <p:cxnSp>
                <p:nvCxnSpPr>
                  <p:cNvPr id="23" name="直接连接符 22"/>
                  <p:cNvCxnSpPr/>
                  <p:nvPr/>
                </p:nvCxnSpPr>
                <p:spPr bwMode="auto">
                  <a:xfrm flipH="1">
                    <a:off x="3002807" y="2479550"/>
                    <a:ext cx="1583557" cy="0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/>
                  <p:cNvCxnSpPr/>
                  <p:nvPr/>
                </p:nvCxnSpPr>
                <p:spPr bwMode="auto">
                  <a:xfrm>
                    <a:off x="3812851" y="2468452"/>
                    <a:ext cx="0" cy="337717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矩形 24"/>
                  <p:cNvSpPr/>
                  <p:nvPr/>
                </p:nvSpPr>
                <p:spPr>
                  <a:xfrm>
                    <a:off x="3596839" y="2818853"/>
                    <a:ext cx="433612" cy="1935922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/>
                  <a:p>
                    <a:pPr algn="ctr" defTabSz="1219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zh-CN" altLang="en-US" sz="2395" dirty="0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a:t>空气的成分</a:t>
                    </a:r>
                  </a:p>
                </p:txBody>
              </p:sp>
            </p:grpSp>
            <p:sp>
              <p:nvSpPr>
                <p:cNvPr id="22" name="矩形 21"/>
                <p:cNvSpPr/>
                <p:nvPr/>
              </p:nvSpPr>
              <p:spPr bwMode="auto">
                <a:xfrm>
                  <a:off x="2162035" y="4047540"/>
                  <a:ext cx="801905" cy="156807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defTabSz="1219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2395" dirty="0"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纯净物与混合物</a:t>
                  </a:r>
                </a:p>
              </p:txBody>
            </p:sp>
          </p:grpSp>
          <p:cxnSp>
            <p:nvCxnSpPr>
              <p:cNvPr id="19" name="直接连接符 18"/>
              <p:cNvCxnSpPr/>
              <p:nvPr/>
            </p:nvCxnSpPr>
            <p:spPr bwMode="auto">
              <a:xfrm>
                <a:off x="3594844" y="3286347"/>
                <a:ext cx="0" cy="24264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矩形 14"/>
            <p:cNvSpPr/>
            <p:nvPr/>
          </p:nvSpPr>
          <p:spPr bwMode="auto">
            <a:xfrm>
              <a:off x="418311" y="3653160"/>
              <a:ext cx="825473" cy="1936604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395" dirty="0"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空气中氧气含量的测定</a:t>
              </a:r>
            </a:p>
          </p:txBody>
        </p:sp>
        <p:cxnSp>
          <p:nvCxnSpPr>
            <p:cNvPr id="16" name="直接连接符 15"/>
            <p:cNvCxnSpPr/>
            <p:nvPr/>
          </p:nvCxnSpPr>
          <p:spPr bwMode="auto">
            <a:xfrm>
              <a:off x="2413734" y="3302633"/>
              <a:ext cx="0" cy="36004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 bwMode="auto">
            <a:xfrm>
              <a:off x="831047" y="3302633"/>
              <a:ext cx="0" cy="36004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组合 79"/>
          <p:cNvGrpSpPr/>
          <p:nvPr/>
        </p:nvGrpSpPr>
        <p:grpSpPr>
          <a:xfrm>
            <a:off x="2657119" y="1924923"/>
            <a:ext cx="6855460" cy="1010069"/>
            <a:chOff x="976539" y="2339306"/>
            <a:chExt cx="6613242" cy="1013311"/>
          </a:xfrm>
        </p:grpSpPr>
        <p:grpSp>
          <p:nvGrpSpPr>
            <p:cNvPr id="46110" name="组合 7"/>
            <p:cNvGrpSpPr/>
            <p:nvPr/>
          </p:nvGrpSpPr>
          <p:grpSpPr>
            <a:xfrm>
              <a:off x="976539" y="2528354"/>
              <a:ext cx="5941597" cy="822676"/>
              <a:chOff x="1205080" y="2495767"/>
              <a:chExt cx="5941405" cy="820950"/>
            </a:xfrm>
          </p:grpSpPr>
          <p:grpSp>
            <p:nvGrpSpPr>
              <p:cNvPr id="46114" name="组合 7"/>
              <p:cNvGrpSpPr/>
              <p:nvPr/>
            </p:nvGrpSpPr>
            <p:grpSpPr>
              <a:xfrm>
                <a:off x="1205080" y="2495767"/>
                <a:ext cx="5941405" cy="820950"/>
                <a:chOff x="877639" y="2460059"/>
                <a:chExt cx="5942866" cy="820504"/>
              </a:xfrm>
            </p:grpSpPr>
            <p:cxnSp>
              <p:nvCxnSpPr>
                <p:cNvPr id="42" name="直接连接符 41"/>
                <p:cNvCxnSpPr/>
                <p:nvPr/>
              </p:nvCxnSpPr>
              <p:spPr bwMode="auto">
                <a:xfrm flipH="1" flipV="1">
                  <a:off x="1797179" y="2463228"/>
                  <a:ext cx="5023326" cy="11091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 bwMode="auto">
                <a:xfrm>
                  <a:off x="1797179" y="2460059"/>
                  <a:ext cx="0" cy="35967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 bwMode="auto">
                <a:xfrm>
                  <a:off x="6820505" y="2460059"/>
                  <a:ext cx="0" cy="35967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5" name="矩形 44"/>
                <p:cNvSpPr/>
                <p:nvPr/>
              </p:nvSpPr>
              <p:spPr>
                <a:xfrm>
                  <a:off x="877639" y="2819729"/>
                  <a:ext cx="1773966" cy="46083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defTabSz="1219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2395" dirty="0"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空气的组成</a:t>
                  </a:r>
                </a:p>
              </p:txBody>
            </p:sp>
          </p:grpSp>
          <p:sp>
            <p:nvSpPr>
              <p:cNvPr id="41" name="矩形 40"/>
              <p:cNvSpPr/>
              <p:nvPr/>
            </p:nvSpPr>
            <p:spPr bwMode="auto">
              <a:xfrm>
                <a:off x="3737560" y="2855633"/>
                <a:ext cx="1759240" cy="461084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395" dirty="0"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空气的应用</a:t>
                </a:r>
              </a:p>
            </p:txBody>
          </p:sp>
        </p:grpSp>
        <p:sp>
          <p:nvSpPr>
            <p:cNvPr id="37" name="矩形 36"/>
            <p:cNvSpPr/>
            <p:nvPr/>
          </p:nvSpPr>
          <p:spPr bwMode="auto">
            <a:xfrm>
              <a:off x="6168689" y="2890564"/>
              <a:ext cx="1421092" cy="46205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395" dirty="0"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保护空气</a:t>
              </a:r>
            </a:p>
          </p:txBody>
        </p:sp>
        <p:cxnSp>
          <p:nvCxnSpPr>
            <p:cNvPr id="38" name="直接连接符 37"/>
            <p:cNvCxnSpPr/>
            <p:nvPr/>
          </p:nvCxnSpPr>
          <p:spPr bwMode="auto">
            <a:xfrm>
              <a:off x="4361757" y="2528354"/>
              <a:ext cx="0" cy="36062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 bwMode="auto">
            <a:xfrm flipH="1">
              <a:off x="4361977" y="2339306"/>
              <a:ext cx="5717" cy="18941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组合 82"/>
          <p:cNvGrpSpPr/>
          <p:nvPr/>
        </p:nvGrpSpPr>
        <p:grpSpPr>
          <a:xfrm>
            <a:off x="5194454" y="2910367"/>
            <a:ext cx="2310444" cy="2546388"/>
            <a:chOff x="487336" y="3059961"/>
            <a:chExt cx="2315517" cy="2550434"/>
          </a:xfrm>
        </p:grpSpPr>
        <p:grpSp>
          <p:nvGrpSpPr>
            <p:cNvPr id="46099" name="组合 33"/>
            <p:cNvGrpSpPr/>
            <p:nvPr/>
          </p:nvGrpSpPr>
          <p:grpSpPr>
            <a:xfrm>
              <a:off x="738091" y="3059961"/>
              <a:ext cx="2064762" cy="2539333"/>
              <a:chOff x="2692313" y="3286347"/>
              <a:chExt cx="2064709" cy="2539035"/>
            </a:xfrm>
          </p:grpSpPr>
          <p:grpSp>
            <p:nvGrpSpPr>
              <p:cNvPr id="46103" name="组合 87"/>
              <p:cNvGrpSpPr/>
              <p:nvPr/>
            </p:nvGrpSpPr>
            <p:grpSpPr>
              <a:xfrm>
                <a:off x="2692313" y="3540094"/>
                <a:ext cx="2064709" cy="2285288"/>
                <a:chOff x="900335" y="3708053"/>
                <a:chExt cx="2065390" cy="2285995"/>
              </a:xfrm>
            </p:grpSpPr>
            <p:grpSp>
              <p:nvGrpSpPr>
                <p:cNvPr id="46105" name="组合 17"/>
                <p:cNvGrpSpPr/>
                <p:nvPr/>
              </p:nvGrpSpPr>
              <p:grpSpPr>
                <a:xfrm>
                  <a:off x="900335" y="3708053"/>
                  <a:ext cx="1676442" cy="1915510"/>
                  <a:chOff x="2909800" y="2477967"/>
                  <a:chExt cx="1676854" cy="1914467"/>
                </a:xfrm>
              </p:grpSpPr>
              <p:cxnSp>
                <p:nvCxnSpPr>
                  <p:cNvPr id="92" name="直接连接符 91"/>
                  <p:cNvCxnSpPr/>
                  <p:nvPr/>
                </p:nvCxnSpPr>
                <p:spPr bwMode="auto">
                  <a:xfrm flipH="1">
                    <a:off x="2909800" y="2477967"/>
                    <a:ext cx="1676854" cy="9513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接连接符 92"/>
                  <p:cNvCxnSpPr/>
                  <p:nvPr/>
                </p:nvCxnSpPr>
                <p:spPr bwMode="auto">
                  <a:xfrm>
                    <a:off x="3672006" y="2477967"/>
                    <a:ext cx="0" cy="337719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矩形 93"/>
                  <p:cNvSpPr/>
                  <p:nvPr/>
                </p:nvSpPr>
                <p:spPr>
                  <a:xfrm>
                    <a:off x="3244854" y="2825200"/>
                    <a:ext cx="801904" cy="1567234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/>
                  <a:p>
                    <a:pPr algn="ctr" defTabSz="1219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zh-CN" altLang="en-US" sz="2395" dirty="0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a:t>氮气的性质及用途</a:t>
                    </a:r>
                  </a:p>
                </p:txBody>
              </p:sp>
            </p:grpSp>
            <p:sp>
              <p:nvSpPr>
                <p:cNvPr id="91" name="矩形 90"/>
                <p:cNvSpPr/>
                <p:nvPr/>
              </p:nvSpPr>
              <p:spPr bwMode="auto">
                <a:xfrm>
                  <a:off x="2164017" y="4057061"/>
                  <a:ext cx="801708" cy="1936987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defTabSz="1219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2395" dirty="0"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稀有气体的性质及用途</a:t>
                  </a:r>
                </a:p>
              </p:txBody>
            </p:sp>
          </p:grpSp>
          <p:cxnSp>
            <p:nvCxnSpPr>
              <p:cNvPr id="89" name="直接连接符 88"/>
              <p:cNvCxnSpPr/>
              <p:nvPr/>
            </p:nvCxnSpPr>
            <p:spPr bwMode="auto">
              <a:xfrm>
                <a:off x="3454081" y="3286347"/>
                <a:ext cx="0" cy="242644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5" name="矩形 84"/>
            <p:cNvSpPr/>
            <p:nvPr/>
          </p:nvSpPr>
          <p:spPr bwMode="auto">
            <a:xfrm>
              <a:off x="487336" y="3673780"/>
              <a:ext cx="457072" cy="1936615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395" dirty="0"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氧气的用途</a:t>
              </a:r>
            </a:p>
          </p:txBody>
        </p:sp>
        <p:cxnSp>
          <p:nvCxnSpPr>
            <p:cNvPr id="86" name="直接连接符 85"/>
            <p:cNvCxnSpPr/>
            <p:nvPr/>
          </p:nvCxnSpPr>
          <p:spPr bwMode="auto">
            <a:xfrm>
              <a:off x="2414023" y="3302633"/>
              <a:ext cx="0" cy="36004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 bwMode="auto">
            <a:xfrm>
              <a:off x="738091" y="3313736"/>
              <a:ext cx="0" cy="36004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0" name="组合 99"/>
          <p:cNvGrpSpPr/>
          <p:nvPr/>
        </p:nvGrpSpPr>
        <p:grpSpPr>
          <a:xfrm>
            <a:off x="7823196" y="2910365"/>
            <a:ext cx="1841704" cy="2522636"/>
            <a:chOff x="6063235" y="3258187"/>
            <a:chExt cx="1847573" cy="2528104"/>
          </a:xfrm>
        </p:grpSpPr>
        <p:grpSp>
          <p:nvGrpSpPr>
            <p:cNvPr id="46088" name="组合 45"/>
            <p:cNvGrpSpPr/>
            <p:nvPr/>
          </p:nvGrpSpPr>
          <p:grpSpPr>
            <a:xfrm>
              <a:off x="6063235" y="3258187"/>
              <a:ext cx="1587038" cy="2528103"/>
              <a:chOff x="588755" y="3052968"/>
              <a:chExt cx="1587282" cy="2526898"/>
            </a:xfrm>
          </p:grpSpPr>
          <p:grpSp>
            <p:nvGrpSpPr>
              <p:cNvPr id="46091" name="组合 33"/>
              <p:cNvGrpSpPr/>
              <p:nvPr/>
            </p:nvGrpSpPr>
            <p:grpSpPr>
              <a:xfrm>
                <a:off x="858863" y="3052968"/>
                <a:ext cx="1317174" cy="2526897"/>
                <a:chOff x="2813079" y="3279349"/>
                <a:chExt cx="1317139" cy="2526598"/>
              </a:xfrm>
            </p:grpSpPr>
            <p:grpSp>
              <p:nvGrpSpPr>
                <p:cNvPr id="46094" name="组合 17"/>
                <p:cNvGrpSpPr/>
                <p:nvPr/>
              </p:nvGrpSpPr>
              <p:grpSpPr>
                <a:xfrm>
                  <a:off x="2813079" y="3499812"/>
                  <a:ext cx="1317139" cy="2306135"/>
                  <a:chOff x="1021141" y="3667756"/>
                  <a:chExt cx="1317573" cy="2306845"/>
                </a:xfrm>
              </p:grpSpPr>
              <p:cxnSp>
                <p:nvCxnSpPr>
                  <p:cNvPr id="52" name="直接连接符 51"/>
                  <p:cNvCxnSpPr/>
                  <p:nvPr/>
                </p:nvCxnSpPr>
                <p:spPr bwMode="auto">
                  <a:xfrm flipH="1">
                    <a:off x="1021141" y="3667756"/>
                    <a:ext cx="1308036" cy="9519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52"/>
                  <p:cNvCxnSpPr/>
                  <p:nvPr/>
                </p:nvCxnSpPr>
                <p:spPr bwMode="auto">
                  <a:xfrm>
                    <a:off x="2338714" y="3677275"/>
                    <a:ext cx="0" cy="360149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矩形 53"/>
                  <p:cNvSpPr/>
                  <p:nvPr/>
                </p:nvSpPr>
                <p:spPr bwMode="auto">
                  <a:xfrm>
                    <a:off x="1405764" y="4037424"/>
                    <a:ext cx="538790" cy="193717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/>
                  <a:p>
                    <a:pPr algn="ctr" defTabSz="1219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zh-CN" altLang="en-US" sz="2395" dirty="0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a:t>污染的危害</a:t>
                    </a:r>
                  </a:p>
                </p:txBody>
              </p:sp>
            </p:grpSp>
            <p:cxnSp>
              <p:nvCxnSpPr>
                <p:cNvPr id="51" name="直接连接符 50"/>
                <p:cNvCxnSpPr/>
                <p:nvPr/>
              </p:nvCxnSpPr>
              <p:spPr bwMode="auto">
                <a:xfrm>
                  <a:off x="3467676" y="3279349"/>
                  <a:ext cx="0" cy="24266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矩形 47"/>
              <p:cNvSpPr/>
              <p:nvPr/>
            </p:nvSpPr>
            <p:spPr bwMode="auto">
              <a:xfrm>
                <a:off x="588755" y="3643056"/>
                <a:ext cx="538628" cy="1936810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395" dirty="0"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空气污染物</a:t>
                </a:r>
              </a:p>
            </p:txBody>
          </p:sp>
          <p:cxnSp>
            <p:nvCxnSpPr>
              <p:cNvPr id="49" name="直接连接符 48"/>
              <p:cNvCxnSpPr/>
              <p:nvPr/>
            </p:nvCxnSpPr>
            <p:spPr bwMode="auto">
              <a:xfrm>
                <a:off x="858863" y="3273458"/>
                <a:ext cx="0" cy="36008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7" name="矩形 96"/>
            <p:cNvSpPr/>
            <p:nvPr/>
          </p:nvSpPr>
          <p:spPr bwMode="auto">
            <a:xfrm>
              <a:off x="7372263" y="3848557"/>
              <a:ext cx="538545" cy="1937734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395" dirty="0"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污染的防治</a:t>
              </a:r>
            </a:p>
          </p:txBody>
        </p:sp>
        <p:cxnSp>
          <p:nvCxnSpPr>
            <p:cNvPr id="98" name="直接连接符 97"/>
            <p:cNvCxnSpPr/>
            <p:nvPr/>
          </p:nvCxnSpPr>
          <p:spPr bwMode="auto">
            <a:xfrm>
              <a:off x="6987816" y="3478782"/>
              <a:ext cx="0" cy="3602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矩形 23"/>
          <p:cNvSpPr/>
          <p:nvPr/>
        </p:nvSpPr>
        <p:spPr>
          <a:xfrm>
            <a:off x="660400" y="1343578"/>
            <a:ext cx="10602167" cy="27097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 eaLnBrk="1" hangingPunct="1">
              <a:lnSpc>
                <a:spcPct val="250000"/>
              </a:lnSpc>
              <a:spcBef>
                <a:spcPct val="0"/>
              </a:spcBef>
              <a:buClrTx/>
              <a:buNone/>
            </a:pP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中考</a:t>
            </a:r>
            <a:r>
              <a:rPr lang="en-US" altLang="zh-CN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•</a:t>
            </a:r>
            <a:r>
              <a:rPr lang="zh-CN" altLang="en-US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河池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空气中能支持燃烧和供给呼吸的气体是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  <a:p>
            <a:pPr marL="0" indent="0" defTabSz="1219200" eaLnBrk="1" hangingPunct="1">
              <a:lnSpc>
                <a:spcPct val="250000"/>
              </a:lnSpc>
              <a:spcBef>
                <a:spcPct val="0"/>
              </a:spcBef>
              <a:buClrTx/>
              <a:buNone/>
            </a:pP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．氮气  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	B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．氧气  </a:t>
            </a:r>
            <a:endParaRPr lang="en-US" altLang="zh-CN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indent="0" defTabSz="1219200" eaLnBrk="1" hangingPunct="1">
              <a:lnSpc>
                <a:spcPct val="250000"/>
              </a:lnSpc>
              <a:spcBef>
                <a:spcPct val="0"/>
              </a:spcBef>
              <a:buClrTx/>
              <a:buNone/>
            </a:pP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．稀有气体  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	D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．二氧化碳</a:t>
            </a:r>
          </a:p>
        </p:txBody>
      </p:sp>
      <p:sp>
        <p:nvSpPr>
          <p:cNvPr id="5" name="矩形 4"/>
          <p:cNvSpPr/>
          <p:nvPr/>
        </p:nvSpPr>
        <p:spPr>
          <a:xfrm>
            <a:off x="8020856" y="1737770"/>
            <a:ext cx="425116" cy="49135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 eaLnBrk="1" hangingPunct="1">
              <a:spcBef>
                <a:spcPct val="0"/>
              </a:spcBef>
              <a:buClrTx/>
              <a:buNone/>
            </a:pPr>
            <a:r>
              <a:rPr lang="en-US" altLang="zh-CN" sz="259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lang="zh-CN" altLang="en-US" sz="1795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矩形 23"/>
          <p:cNvSpPr/>
          <p:nvPr/>
        </p:nvSpPr>
        <p:spPr>
          <a:xfrm>
            <a:off x="660400" y="1289397"/>
            <a:ext cx="9511647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 eaLnBrk="1" hangingPunct="1">
              <a:lnSpc>
                <a:spcPct val="300000"/>
              </a:lnSpc>
              <a:spcBef>
                <a:spcPct val="0"/>
              </a:spcBef>
              <a:buClrTx/>
              <a:buNone/>
            </a:pP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中考</a:t>
            </a:r>
            <a:r>
              <a:rPr lang="en-US" altLang="zh-CN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•</a:t>
            </a:r>
            <a:r>
              <a:rPr lang="zh-CN" altLang="en-US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上海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空气中含量较多且常用作保护气的是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  <a:p>
            <a:pPr marL="0" indent="0" defTabSz="1219200" eaLnBrk="1" hangingPunct="1">
              <a:lnSpc>
                <a:spcPct val="300000"/>
              </a:lnSpc>
              <a:spcBef>
                <a:spcPct val="0"/>
              </a:spcBef>
              <a:buClrTx/>
              <a:buNone/>
            </a:pP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．氮气  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	B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．氧气  </a:t>
            </a:r>
            <a:endParaRPr lang="en-US" altLang="zh-CN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indent="0" defTabSz="1219200" eaLnBrk="1" hangingPunct="1">
              <a:lnSpc>
                <a:spcPct val="300000"/>
              </a:lnSpc>
              <a:spcBef>
                <a:spcPct val="0"/>
              </a:spcBef>
              <a:buClrTx/>
              <a:buNone/>
            </a:pP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．稀有气体  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	D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．二氧化碳</a:t>
            </a:r>
          </a:p>
        </p:txBody>
      </p:sp>
      <p:sp>
        <p:nvSpPr>
          <p:cNvPr id="9" name="矩形 8"/>
          <p:cNvSpPr/>
          <p:nvPr/>
        </p:nvSpPr>
        <p:spPr>
          <a:xfrm>
            <a:off x="7789581" y="1788539"/>
            <a:ext cx="425116" cy="49135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 eaLnBrk="1" hangingPunct="1">
              <a:spcBef>
                <a:spcPct val="0"/>
              </a:spcBef>
              <a:buClrTx/>
              <a:buNone/>
            </a:pPr>
            <a:r>
              <a:rPr lang="en-US" altLang="zh-CN" sz="259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endParaRPr lang="zh-CN" altLang="en-US" sz="1795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5"/>
          <p:cNvSpPr/>
          <p:nvPr/>
        </p:nvSpPr>
        <p:spPr>
          <a:xfrm>
            <a:off x="660400" y="1171343"/>
            <a:ext cx="10974484" cy="145931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 eaLnBrk="1" hangingPunct="1">
              <a:lnSpc>
                <a:spcPct val="200000"/>
              </a:lnSpc>
              <a:spcBef>
                <a:spcPct val="0"/>
              </a:spcBef>
              <a:buClrTx/>
              <a:buNone/>
            </a:pPr>
            <a:r>
              <a:rPr lang="zh-CN" altLang="en-US" sz="23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每当看见黑漆漆的烟从那粗大的烟囱内冒出时，每当看见汽车的尾气时，每当看见垃圾堆积如山的时候，你们是什么心情？</a:t>
            </a:r>
          </a:p>
        </p:txBody>
      </p:sp>
      <p:pic>
        <p:nvPicPr>
          <p:cNvPr id="3077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5213" y="3350118"/>
            <a:ext cx="2435547" cy="1621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997" y="3366143"/>
            <a:ext cx="2429212" cy="1589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405" y="3314274"/>
            <a:ext cx="2535312" cy="1692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矩形 23"/>
          <p:cNvSpPr/>
          <p:nvPr/>
        </p:nvSpPr>
        <p:spPr>
          <a:xfrm>
            <a:off x="660400" y="1130300"/>
            <a:ext cx="7837139" cy="45564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 eaLnBrk="1" hangingPunct="1">
              <a:lnSpc>
                <a:spcPct val="250000"/>
              </a:lnSpc>
              <a:spcBef>
                <a:spcPct val="0"/>
              </a:spcBef>
              <a:buClrTx/>
              <a:buNone/>
            </a:pP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下列关于氧气的说法中正确的是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  <a:p>
            <a:pPr marL="0" indent="0" defTabSz="1219200" eaLnBrk="1" hangingPunct="1">
              <a:lnSpc>
                <a:spcPct val="250000"/>
              </a:lnSpc>
              <a:spcBef>
                <a:spcPct val="0"/>
              </a:spcBef>
              <a:buClrTx/>
              <a:buNone/>
            </a:pP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．氧气是空气中含量最高的气体 </a:t>
            </a:r>
          </a:p>
          <a:p>
            <a:pPr marL="0" indent="0" defTabSz="1219200" eaLnBrk="1" hangingPunct="1">
              <a:lnSpc>
                <a:spcPct val="250000"/>
              </a:lnSpc>
              <a:spcBef>
                <a:spcPct val="0"/>
              </a:spcBef>
              <a:buClrTx/>
              <a:buNone/>
            </a:pP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．氧气能支持燃烧，是重要的燃料</a:t>
            </a:r>
          </a:p>
          <a:p>
            <a:pPr marL="0" indent="0" defTabSz="1219200" eaLnBrk="1" hangingPunct="1">
              <a:lnSpc>
                <a:spcPct val="250000"/>
              </a:lnSpc>
              <a:spcBef>
                <a:spcPct val="0"/>
              </a:spcBef>
              <a:buClrTx/>
              <a:buNone/>
            </a:pP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．氧气可供给呼吸，用于登山、潜水和医疗急救 </a:t>
            </a:r>
          </a:p>
          <a:p>
            <a:pPr marL="0" indent="0" defTabSz="1219200" eaLnBrk="1" hangingPunct="1">
              <a:lnSpc>
                <a:spcPct val="250000"/>
              </a:lnSpc>
              <a:spcBef>
                <a:spcPct val="0"/>
              </a:spcBef>
              <a:buClrTx/>
              <a:buNone/>
            </a:pP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．氧气可填充于食品包装袋内，用于食品保鲜</a:t>
            </a:r>
          </a:p>
        </p:txBody>
      </p:sp>
      <p:sp>
        <p:nvSpPr>
          <p:cNvPr id="10" name="矩形 9"/>
          <p:cNvSpPr/>
          <p:nvPr/>
        </p:nvSpPr>
        <p:spPr>
          <a:xfrm>
            <a:off x="5461189" y="1532233"/>
            <a:ext cx="425116" cy="49135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 eaLnBrk="1" hangingPunct="1">
              <a:spcBef>
                <a:spcPct val="0"/>
              </a:spcBef>
              <a:buClrTx/>
              <a:buNone/>
            </a:pPr>
            <a:r>
              <a:rPr lang="en-US" altLang="zh-CN" sz="259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endParaRPr lang="zh-CN" altLang="en-US" sz="1795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1"/>
          <p:cNvSpPr txBox="1"/>
          <p:nvPr/>
        </p:nvSpPr>
        <p:spPr>
          <a:xfrm>
            <a:off x="660400" y="1028700"/>
            <a:ext cx="10858500" cy="39336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9200" eaLnBrk="1" hangingPunct="1">
              <a:lnSpc>
                <a:spcPct val="300000"/>
              </a:lnSpc>
              <a:spcBef>
                <a:spcPct val="0"/>
              </a:spcBef>
              <a:buNone/>
              <a:defRPr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4.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由于对森林的过量的砍伐，草场大面积开垦，土地出现沙漠化，导致最近我国北方多次出现沙尘暴天气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  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沙尘暴使空气中增加了大量的（       ）</a:t>
            </a:r>
          </a:p>
          <a:p>
            <a:pPr marL="0" indent="0" defTabSz="1219200" eaLnBrk="1" hangingPunct="1">
              <a:lnSpc>
                <a:spcPct val="300000"/>
              </a:lnSpc>
              <a:spcBef>
                <a:spcPct val="0"/>
              </a:spcBef>
              <a:buNone/>
              <a:defRPr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A.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二氧化硫                         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B.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一氧化碳 </a:t>
            </a:r>
          </a:p>
          <a:p>
            <a:pPr marL="0" indent="0" defTabSz="1219200" eaLnBrk="1" hangingPunct="1">
              <a:lnSpc>
                <a:spcPct val="300000"/>
              </a:lnSpc>
              <a:spcBef>
                <a:spcPct val="0"/>
              </a:spcBef>
              <a:buNone/>
              <a:defRPr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C.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二氧化氮                         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D.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粉尘</a:t>
            </a:r>
          </a:p>
          <a:p>
            <a:pPr marL="457200" indent="-457200" defTabSz="1219200">
              <a:lnSpc>
                <a:spcPct val="300000"/>
              </a:lnSpc>
              <a:defRPr/>
            </a:pP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26840" y="2550572"/>
            <a:ext cx="357889" cy="585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zh-CN" sz="239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  <a:endParaRPr lang="zh-CN" altLang="en-US" sz="2395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矩形 23"/>
          <p:cNvSpPr/>
          <p:nvPr/>
        </p:nvSpPr>
        <p:spPr>
          <a:xfrm>
            <a:off x="660400" y="1280770"/>
            <a:ext cx="10858500" cy="44179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 eaLnBrk="1" hangingPunct="1">
              <a:lnSpc>
                <a:spcPct val="200000"/>
              </a:lnSpc>
              <a:spcBef>
                <a:spcPct val="0"/>
              </a:spcBef>
              <a:buClrTx/>
              <a:buNone/>
            </a:pP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5.【</a:t>
            </a:r>
            <a:r>
              <a:rPr lang="zh-CN" altLang="en-US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中考</a:t>
            </a:r>
            <a:r>
              <a:rPr lang="en-US" altLang="zh-CN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•</a:t>
            </a:r>
            <a:r>
              <a:rPr lang="zh-CN" altLang="en-US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衡阳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】“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雾霾”“灰霾”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PM2.5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”已成电视新闻熟词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下列做法不符合“环境友好”理念的是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  <a:p>
            <a:pPr marL="0" indent="0" defTabSz="1219200" eaLnBrk="1" hangingPunct="1">
              <a:lnSpc>
                <a:spcPct val="200000"/>
              </a:lnSpc>
              <a:spcBef>
                <a:spcPct val="0"/>
              </a:spcBef>
              <a:buClrTx/>
              <a:buNone/>
            </a:pP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．使用清洁能源，减少煤的燃烧</a:t>
            </a:r>
          </a:p>
          <a:p>
            <a:pPr marL="0" indent="0" defTabSz="1219200" eaLnBrk="1" hangingPunct="1">
              <a:lnSpc>
                <a:spcPct val="200000"/>
              </a:lnSpc>
              <a:spcBef>
                <a:spcPct val="0"/>
              </a:spcBef>
              <a:buClrTx/>
              <a:buNone/>
            </a:pP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．减小公共交通压力，提倡私家车出行</a:t>
            </a:r>
          </a:p>
          <a:p>
            <a:pPr marL="0" indent="0" defTabSz="1219200" eaLnBrk="1" hangingPunct="1">
              <a:lnSpc>
                <a:spcPct val="200000"/>
              </a:lnSpc>
              <a:spcBef>
                <a:spcPct val="0"/>
              </a:spcBef>
              <a:buClrTx/>
              <a:buNone/>
            </a:pP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．种植沙漠防护林，减少沙尘暴</a:t>
            </a:r>
          </a:p>
          <a:p>
            <a:pPr marL="0" indent="0" defTabSz="1219200" eaLnBrk="1" hangingPunct="1">
              <a:lnSpc>
                <a:spcPct val="200000"/>
              </a:lnSpc>
              <a:spcBef>
                <a:spcPct val="0"/>
              </a:spcBef>
              <a:buClrTx/>
              <a:buNone/>
            </a:pP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．综合利用秸秆，严禁露天焚烧</a:t>
            </a:r>
          </a:p>
        </p:txBody>
      </p:sp>
      <p:sp>
        <p:nvSpPr>
          <p:cNvPr id="8" name="矩形 7"/>
          <p:cNvSpPr/>
          <p:nvPr/>
        </p:nvSpPr>
        <p:spPr>
          <a:xfrm>
            <a:off x="3964349" y="2274632"/>
            <a:ext cx="425116" cy="49135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 eaLnBrk="1" hangingPunct="1">
              <a:spcBef>
                <a:spcPct val="0"/>
              </a:spcBef>
              <a:buClrTx/>
              <a:buNone/>
            </a:pPr>
            <a:r>
              <a:rPr lang="en-US" altLang="zh-CN" sz="259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lang="zh-CN" altLang="en-US" sz="1795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合并 6"/>
          <p:cNvSpPr/>
          <p:nvPr/>
        </p:nvSpPr>
        <p:spPr>
          <a:xfrm rot="13089544">
            <a:off x="1917552" y="1154888"/>
            <a:ext cx="4450713" cy="4450713"/>
          </a:xfrm>
          <a:prstGeom prst="flowChartMerge">
            <a:avLst/>
          </a:prstGeom>
          <a:solidFill>
            <a:srgbClr val="00AC7F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1442295" y="725632"/>
            <a:ext cx="4062342" cy="300975"/>
          </a:xfrm>
          <a:prstGeom prst="rect">
            <a:avLst/>
          </a:prstGeom>
          <a:solidFill>
            <a:srgbClr val="00AC7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人教版初中化学九年级上册</a:t>
            </a:r>
          </a:p>
        </p:txBody>
      </p:sp>
      <p:sp>
        <p:nvSpPr>
          <p:cNvPr id="3" name="等腰三角形 2"/>
          <p:cNvSpPr/>
          <p:nvPr/>
        </p:nvSpPr>
        <p:spPr>
          <a:xfrm>
            <a:off x="8872510" y="1026607"/>
            <a:ext cx="3698736" cy="5834375"/>
          </a:xfrm>
          <a:prstGeom prst="triangle">
            <a:avLst>
              <a:gd name="adj" fmla="val 91125"/>
            </a:avLst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55320" y="2137410"/>
            <a:ext cx="7137400" cy="2868295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3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AC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-4714868" y="2110674"/>
                <a:ext cx="5033250" cy="1031223"/>
                <a:chOff x="-4714868" y="2110674"/>
                <a:chExt cx="5033250" cy="1031223"/>
              </a:xfrm>
            </p:grpSpPr>
            <p:sp>
              <p:nvSpPr>
                <p:cNvPr id="36" name="文本框 35"/>
                <p:cNvSpPr txBox="1"/>
                <p:nvPr/>
              </p:nvSpPr>
              <p:spPr>
                <a:xfrm>
                  <a:off x="-4714868" y="2808615"/>
                  <a:ext cx="5033249" cy="333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8" name="直接连接符 3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AC7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我们周围的空气</a:t>
              </a: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t="14086" r="1390" b="342"/>
          <a:stretch>
            <a:fillRect/>
          </a:stretch>
        </p:blipFill>
        <p:spPr>
          <a:xfrm>
            <a:off x="6453499" y="0"/>
            <a:ext cx="5969331" cy="5145974"/>
          </a:xfrm>
          <a:custGeom>
            <a:avLst/>
            <a:gdLst>
              <a:gd name="connsiteX0" fmla="*/ 0 w 5738501"/>
              <a:gd name="connsiteY0" fmla="*/ 0 h 4946983"/>
              <a:gd name="connsiteX1" fmla="*/ 5738501 w 5738501"/>
              <a:gd name="connsiteY1" fmla="*/ 0 h 4946983"/>
              <a:gd name="connsiteX2" fmla="*/ 2869250 w 5738501"/>
              <a:gd name="connsiteY2" fmla="*/ 4946983 h 494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8501" h="4946983">
                <a:moveTo>
                  <a:pt x="0" y="0"/>
                </a:moveTo>
                <a:lnTo>
                  <a:pt x="5738501" y="0"/>
                </a:lnTo>
                <a:lnTo>
                  <a:pt x="2869250" y="4946983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内容占位符 1"/>
          <p:cNvSpPr>
            <a:spLocks noGrp="1"/>
          </p:cNvSpPr>
          <p:nvPr>
            <p:ph type="body" sz="quarter" idx="4294967295"/>
          </p:nvPr>
        </p:nvSpPr>
        <p:spPr>
          <a:xfrm>
            <a:off x="660400" y="1028700"/>
            <a:ext cx="9644062" cy="4626129"/>
          </a:xfrm>
        </p:spPr>
        <p:txBody>
          <a:bodyPr vert="horz" wrap="square" lIns="91213" tIns="45607" rIns="91213" bIns="45607" anchor="t">
            <a:noAutofit/>
          </a:bodyPr>
          <a:lstStyle/>
          <a:p>
            <a:pPr marL="0" indent="0">
              <a:lnSpc>
                <a:spcPct val="250000"/>
              </a:lnSpc>
              <a:spcBef>
                <a:spcPct val="0"/>
              </a:spcBef>
              <a:buSzTx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掌握测定空气中氧气含量的实验原理；</a:t>
            </a:r>
            <a:endParaRPr lang="en-US" altLang="zh-CN" sz="240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>
              <a:lnSpc>
                <a:spcPct val="250000"/>
              </a:lnSpc>
              <a:spcBef>
                <a:spcPct val="0"/>
              </a:spcBef>
              <a:buSzTx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了解空气的成分及各成分占空气体积的体积分数；</a:t>
            </a:r>
          </a:p>
          <a:p>
            <a:pPr marL="0" indent="0">
              <a:lnSpc>
                <a:spcPct val="250000"/>
              </a:lnSpc>
              <a:spcBef>
                <a:spcPct val="0"/>
              </a:spcBef>
              <a:buSzTx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了解氧气、氮气、稀有气体的主要物理性质和用途；</a:t>
            </a:r>
          </a:p>
          <a:p>
            <a:pPr marL="0" indent="0">
              <a:lnSpc>
                <a:spcPct val="250000"/>
              </a:lnSpc>
              <a:spcBef>
                <a:spcPct val="0"/>
              </a:spcBef>
              <a:buSzTx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初步认识纯净物，混合物的概念；</a:t>
            </a:r>
          </a:p>
          <a:p>
            <a:pPr marL="0" indent="0">
              <a:lnSpc>
                <a:spcPct val="250000"/>
              </a:lnSpc>
              <a:spcBef>
                <a:spcPct val="0"/>
              </a:spcBef>
              <a:buSzTx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了解空气污染给人类带来的危害，增强环保意识。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25" y="3932752"/>
            <a:ext cx="1847579" cy="12317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67" y="3923967"/>
            <a:ext cx="1869841" cy="12172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86" y="3907363"/>
            <a:ext cx="1869841" cy="12339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05" y="3923967"/>
            <a:ext cx="1869841" cy="1244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368" name="Group 8"/>
          <p:cNvGrpSpPr/>
          <p:nvPr/>
        </p:nvGrpSpPr>
        <p:grpSpPr>
          <a:xfrm>
            <a:off x="2892152" y="2028491"/>
            <a:ext cx="6544937" cy="1314372"/>
            <a:chOff x="624" y="1152"/>
            <a:chExt cx="4080" cy="720"/>
          </a:xfrm>
        </p:grpSpPr>
        <p:sp>
          <p:nvSpPr>
            <p:cNvPr id="143369" name="Rectangle 9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2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714" name="Group 10"/>
            <p:cNvGrpSpPr/>
            <p:nvPr/>
          </p:nvGrpSpPr>
          <p:grpSpPr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29728" name="Oval 11"/>
              <p:cNvSpPr/>
              <p:nvPr/>
            </p:nvSpPr>
            <p:spPr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黑体" panose="02010609060101010101" charset="-122"/>
                  </a:defRPr>
                </a:lvl5pPr>
              </a:lstStyle>
              <a:p>
                <a:pPr marL="0" indent="0" defTabSz="1219200">
                  <a:spcBef>
                    <a:spcPct val="0"/>
                  </a:spcBef>
                  <a:buClrTx/>
                  <a:buNone/>
                </a:pPr>
                <a:endParaRPr lang="zh-CN" altLang="en-US" sz="12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29" name="Rectangle 12"/>
              <p:cNvSpPr/>
              <p:nvPr/>
            </p:nvSpPr>
            <p:spPr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黑体" panose="02010609060101010101" charset="-122"/>
                  </a:defRPr>
                </a:lvl5pPr>
              </a:lstStyle>
              <a:p>
                <a:pPr marL="0" indent="0" defTabSz="1219200">
                  <a:spcBef>
                    <a:spcPct val="0"/>
                  </a:spcBef>
                  <a:buClrTx/>
                  <a:buNone/>
                </a:pPr>
                <a:endParaRPr lang="zh-CN" altLang="en-US" sz="12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373" name="Oval 13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2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374" name="Oval 14"/>
              <p:cNvSpPr>
                <a:spLocks noChangeArrowheads="1"/>
              </p:cNvSpPr>
              <p:nvPr/>
            </p:nvSpPr>
            <p:spPr bwMode="gray">
              <a:xfrm>
                <a:off x="2438" y="3518"/>
                <a:ext cx="20" cy="71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2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715" name="Rectangle 15"/>
            <p:cNvSpPr/>
            <p:nvPr/>
          </p:nvSpPr>
          <p:spPr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2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716" name="Group 16"/>
            <p:cNvGrpSpPr/>
            <p:nvPr/>
          </p:nvGrpSpPr>
          <p:grpSpPr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29724" name="Oval 17"/>
              <p:cNvSpPr/>
              <p:nvPr/>
            </p:nvSpPr>
            <p:spPr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黑体" panose="02010609060101010101" charset="-122"/>
                  </a:defRPr>
                </a:lvl5pPr>
              </a:lstStyle>
              <a:p>
                <a:pPr marL="0" indent="0" defTabSz="1219200">
                  <a:spcBef>
                    <a:spcPct val="0"/>
                  </a:spcBef>
                  <a:buClrTx/>
                  <a:buNone/>
                </a:pPr>
                <a:endParaRPr lang="zh-CN" altLang="en-US" sz="12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25" name="Rectangle 18"/>
              <p:cNvSpPr/>
              <p:nvPr/>
            </p:nvSpPr>
            <p:spPr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黑体" panose="02010609060101010101" charset="-122"/>
                  </a:defRPr>
                </a:lvl5pPr>
              </a:lstStyle>
              <a:p>
                <a:pPr marL="0" indent="0" defTabSz="1219200">
                  <a:spcBef>
                    <a:spcPct val="0"/>
                  </a:spcBef>
                  <a:buClrTx/>
                  <a:buNone/>
                </a:pPr>
                <a:endParaRPr lang="zh-CN" altLang="en-US" sz="12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379" name="Oval 19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2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380" name="Oval 20"/>
              <p:cNvSpPr>
                <a:spLocks noChangeArrowheads="1"/>
              </p:cNvSpPr>
              <p:nvPr/>
            </p:nvSpPr>
            <p:spPr bwMode="gray">
              <a:xfrm>
                <a:off x="2438" y="3518"/>
                <a:ext cx="20" cy="71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2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3381" name="Rectangle 21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2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718" name="Group 22"/>
            <p:cNvGrpSpPr/>
            <p:nvPr/>
          </p:nvGrpSpPr>
          <p:grpSpPr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29720" name="Oval 23"/>
              <p:cNvSpPr/>
              <p:nvPr/>
            </p:nvSpPr>
            <p:spPr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黑体" panose="02010609060101010101" charset="-122"/>
                  </a:defRPr>
                </a:lvl5pPr>
              </a:lstStyle>
              <a:p>
                <a:pPr marL="0" indent="0" defTabSz="1219200">
                  <a:spcBef>
                    <a:spcPct val="0"/>
                  </a:spcBef>
                  <a:buClrTx/>
                  <a:buNone/>
                </a:pPr>
                <a:endParaRPr lang="zh-CN" altLang="en-US" sz="12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21" name="Rectangle 24"/>
              <p:cNvSpPr/>
              <p:nvPr/>
            </p:nvSpPr>
            <p:spPr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黑体" panose="02010609060101010101" charset="-122"/>
                  </a:defRPr>
                </a:lvl5pPr>
              </a:lstStyle>
              <a:p>
                <a:pPr marL="0" indent="0" defTabSz="1219200">
                  <a:spcBef>
                    <a:spcPct val="0"/>
                  </a:spcBef>
                  <a:buClrTx/>
                  <a:buNone/>
                </a:pPr>
                <a:endParaRPr lang="zh-CN" altLang="en-US" sz="12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385" name="Oval 25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2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386" name="Oval 26"/>
              <p:cNvSpPr>
                <a:spLocks noChangeArrowheads="1"/>
              </p:cNvSpPr>
              <p:nvPr/>
            </p:nvSpPr>
            <p:spPr bwMode="gray">
              <a:xfrm>
                <a:off x="2438" y="3518"/>
                <a:ext cx="20" cy="71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2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719" name="Rectangle 27"/>
            <p:cNvSpPr/>
            <p:nvPr/>
          </p:nvSpPr>
          <p:spPr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黑体" panose="02010609060101010101" charset="-122"/>
                </a:defRPr>
              </a:lvl5pPr>
            </a:lstStyle>
            <a:p>
              <a:pPr marL="0" indent="0" defTabSz="1219200">
                <a:spcBef>
                  <a:spcPct val="0"/>
                </a:spcBef>
                <a:buClrTx/>
                <a:buNone/>
              </a:pPr>
              <a:endParaRPr lang="zh-CN" altLang="en-US" sz="12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3388" name="Rectangle 28"/>
          <p:cNvSpPr/>
          <p:nvPr/>
        </p:nvSpPr>
        <p:spPr>
          <a:xfrm>
            <a:off x="2770137" y="2356638"/>
            <a:ext cx="1292201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0"/>
              </a:spcBef>
              <a:buClrTx/>
              <a:buNone/>
            </a:pP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生产化肥</a:t>
            </a:r>
          </a:p>
        </p:txBody>
      </p:sp>
      <p:sp>
        <p:nvSpPr>
          <p:cNvPr id="143389" name="Rectangle 29"/>
          <p:cNvSpPr/>
          <p:nvPr/>
        </p:nvSpPr>
        <p:spPr>
          <a:xfrm>
            <a:off x="4646408" y="2371515"/>
            <a:ext cx="151782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0"/>
              </a:spcBef>
              <a:buClrTx/>
              <a:buNone/>
            </a:pP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化工产品</a:t>
            </a:r>
          </a:p>
        </p:txBody>
      </p:sp>
      <p:sp>
        <p:nvSpPr>
          <p:cNvPr id="143390" name="Rectangle 30"/>
          <p:cNvSpPr/>
          <p:nvPr/>
        </p:nvSpPr>
        <p:spPr>
          <a:xfrm>
            <a:off x="6762518" y="2438012"/>
            <a:ext cx="145372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0"/>
              </a:spcBef>
              <a:buClrTx/>
              <a:buNone/>
            </a:pP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炼钢</a:t>
            </a:r>
          </a:p>
        </p:txBody>
      </p:sp>
      <p:sp>
        <p:nvSpPr>
          <p:cNvPr id="143391" name="Rectangle 31"/>
          <p:cNvSpPr/>
          <p:nvPr/>
        </p:nvSpPr>
        <p:spPr>
          <a:xfrm>
            <a:off x="8275205" y="2356638"/>
            <a:ext cx="140903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0"/>
              </a:spcBef>
              <a:buClrTx/>
              <a:buNone/>
            </a:pP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石油加工</a:t>
            </a:r>
          </a:p>
        </p:txBody>
      </p:sp>
      <p:sp>
        <p:nvSpPr>
          <p:cNvPr id="37" name="文本框 12"/>
          <p:cNvSpPr txBox="1">
            <a:spLocks noChangeArrowheads="1"/>
          </p:cNvSpPr>
          <p:nvPr/>
        </p:nvSpPr>
        <p:spPr bwMode="auto">
          <a:xfrm>
            <a:off x="660400" y="1351090"/>
            <a:ext cx="1982893" cy="460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395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空气的用途</a:t>
            </a:r>
          </a:p>
        </p:txBody>
      </p:sp>
      <p:sp>
        <p:nvSpPr>
          <p:cNvPr id="38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一、空气是一种宝贵的资源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43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43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43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43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43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3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43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43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8" grpId="0"/>
      <p:bldP spid="143389" grpId="0"/>
      <p:bldP spid="143390" grpId="0"/>
      <p:bldP spid="1433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2"/>
          <p:cNvSpPr txBox="1">
            <a:spLocks noChangeArrowheads="1"/>
          </p:cNvSpPr>
          <p:nvPr/>
        </p:nvSpPr>
        <p:spPr bwMode="auto">
          <a:xfrm>
            <a:off x="660400" y="1275976"/>
            <a:ext cx="249851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氧气的用途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913" y="1925995"/>
            <a:ext cx="2017949" cy="1347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913" y="4032863"/>
            <a:ext cx="2016836" cy="1348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3405197" y="3437273"/>
            <a:ext cx="2216579" cy="3990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0"/>
              </a:spcBef>
              <a:buClrTx/>
              <a:buNone/>
            </a:pPr>
            <a:r>
              <a:rPr lang="zh-CN" altLang="en-US" sz="19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动植物呼吸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263130" y="3437273"/>
            <a:ext cx="808661" cy="3990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0"/>
              </a:spcBef>
              <a:buClrTx/>
              <a:buNone/>
            </a:pPr>
            <a:r>
              <a:rPr lang="zh-CN" altLang="en-US" sz="19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航天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48719" y="5556255"/>
            <a:ext cx="808661" cy="3990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0"/>
              </a:spcBef>
              <a:buClrTx/>
              <a:buNone/>
            </a:pPr>
            <a:r>
              <a:rPr lang="zh-CN" altLang="en-US" sz="19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炼钢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263130" y="5578193"/>
            <a:ext cx="808661" cy="3990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0"/>
              </a:spcBef>
              <a:buClrTx/>
              <a:buNone/>
            </a:pPr>
            <a:r>
              <a:rPr lang="zh-CN" altLang="en-US" sz="19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化工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7363" y="1921754"/>
            <a:ext cx="2040197" cy="1355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361" y="4027177"/>
            <a:ext cx="2040197" cy="1360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一、空气是一种宝贵的资源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17" y="1821657"/>
            <a:ext cx="2064239" cy="13761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660400" y="1262215"/>
            <a:ext cx="255354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氮气的用途</a:t>
            </a: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43" y="1816746"/>
            <a:ext cx="1006550" cy="12832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7429" y="3925279"/>
            <a:ext cx="2304603" cy="1536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17" y="3885221"/>
            <a:ext cx="2228046" cy="1616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429" y="1821731"/>
            <a:ext cx="979022" cy="1278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6"/>
          <p:cNvSpPr txBox="1"/>
          <p:nvPr/>
        </p:nvSpPr>
        <p:spPr>
          <a:xfrm>
            <a:off x="2962215" y="5549883"/>
            <a:ext cx="2298841" cy="399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algn="ctr" defTabSz="1219200" eaLnBrk="1" hangingPunct="1">
              <a:spcBef>
                <a:spcPct val="50000"/>
              </a:spcBef>
              <a:buClrTx/>
              <a:buNone/>
            </a:pPr>
            <a:r>
              <a:rPr lang="zh-CN" altLang="en-US" sz="19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医疗冷冻</a:t>
            </a:r>
          </a:p>
        </p:txBody>
      </p:sp>
      <p:sp>
        <p:nvSpPr>
          <p:cNvPr id="20" name="Text Box 6"/>
          <p:cNvSpPr txBox="1"/>
          <p:nvPr/>
        </p:nvSpPr>
        <p:spPr>
          <a:xfrm>
            <a:off x="7274450" y="5549883"/>
            <a:ext cx="2289680" cy="399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algn="ctr" defTabSz="1219200" eaLnBrk="1" hangingPunct="1">
              <a:spcBef>
                <a:spcPct val="50000"/>
              </a:spcBef>
              <a:buClrTx/>
              <a:buNone/>
            </a:pPr>
            <a:r>
              <a:rPr lang="zh-CN" altLang="en-US" sz="19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低温超导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96848" y="3295667"/>
            <a:ext cx="4066468" cy="399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0"/>
              </a:spcBef>
              <a:buClrTx/>
              <a:buNone/>
            </a:pPr>
            <a:r>
              <a:rPr lang="zh-CN" altLang="en-US" sz="19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生产硝酸和氮肥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987930" y="3295667"/>
            <a:ext cx="2115664" cy="399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indent="0" defTabSz="1219200">
              <a:spcBef>
                <a:spcPct val="0"/>
              </a:spcBef>
              <a:buClrTx/>
              <a:buNone/>
            </a:pPr>
            <a:r>
              <a:rPr lang="zh-CN" altLang="en-US" sz="19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保护气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一、空气是一种宝贵的资源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2665" y="1211516"/>
            <a:ext cx="1054171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讨论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1】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燃着的红磷熄灭了，这种现象说明氮气支不支持燃烧？</a:t>
            </a:r>
          </a:p>
        </p:txBody>
      </p:sp>
      <p:sp>
        <p:nvSpPr>
          <p:cNvPr id="6" name="矩形 5"/>
          <p:cNvSpPr/>
          <p:nvPr/>
        </p:nvSpPr>
        <p:spPr>
          <a:xfrm>
            <a:off x="660400" y="2181870"/>
            <a:ext cx="7183120" cy="586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说明氮气不支持燃烧。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一、空气是一种宝贵的资源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6780" y="1292904"/>
            <a:ext cx="10858500" cy="5038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讨论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2】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集气瓶内水面上升一定高度后，还能继续上升吗？能说明氮气不易溶于水吗？</a:t>
            </a:r>
          </a:p>
        </p:txBody>
      </p:sp>
      <p:sp>
        <p:nvSpPr>
          <p:cNvPr id="6" name="矩形 5"/>
          <p:cNvSpPr/>
          <p:nvPr/>
        </p:nvSpPr>
        <p:spPr>
          <a:xfrm>
            <a:off x="660400" y="2202171"/>
            <a:ext cx="7183120" cy="50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不能。能说明氮气不易溶于水。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一、空气是一种宝贵的资源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60400" y="1357325"/>
            <a:ext cx="32689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defTabSz="1219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稀有气体的用途</a:t>
            </a: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85" y="2125707"/>
            <a:ext cx="2627160" cy="1751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60400" y="4197206"/>
            <a:ext cx="7183120" cy="18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1219200" eaLnBrk="1" hangingPunct="1">
              <a:lnSpc>
                <a:spcPct val="200000"/>
              </a:lnSpc>
              <a:spcBef>
                <a:spcPct val="0"/>
              </a:spcBef>
              <a:buNone/>
              <a:defRPr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稀有气体（氦、氖、氩、氪、氙）是无色、无味的气体，化学性质很不活泼。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1219200" eaLnBrk="1" hangingPunct="1">
              <a:lnSpc>
                <a:spcPct val="200000"/>
              </a:lnSpc>
              <a:spcBef>
                <a:spcPct val="0"/>
              </a:spcBef>
              <a:buNone/>
              <a:defRPr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用途：保护气、电光源、制造低温环境等。 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一、空气是一种宝贵的资源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361" y="2125707"/>
            <a:ext cx="2627160" cy="17514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build="p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1150</Words>
  <Application>Microsoft Office PowerPoint</Application>
  <PresentationFormat>宽屏</PresentationFormat>
  <Paragraphs>134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FandolFang R</vt:lpstr>
      <vt:lpstr>思源黑体 CN Light</vt:lpstr>
      <vt:lpstr>Arial</vt:lpstr>
      <vt:lpstr>Calibri</vt:lpstr>
      <vt:lpstr>Wingdings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2020-06-16T03:44:07Z</dcterms:created>
  <dcterms:modified xsi:type="dcterms:W3CDTF">2021-01-09T09:57:25Z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