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77" r:id="rId19"/>
    <p:sldId id="259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63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BA79D50-19C7-44E8-A017-585D20E7DD5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3992777-0DDB-4AEC-913B-F147BBF8254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548640" y="381000"/>
            <a:ext cx="853440" cy="487680"/>
            <a:chOff x="548640" y="381000"/>
            <a:chExt cx="1173480" cy="670560"/>
          </a:xfrm>
        </p:grpSpPr>
        <p:sp>
          <p:nvSpPr>
            <p:cNvPr id="8" name="燕尾形 7"/>
            <p:cNvSpPr/>
            <p:nvPr userDrawn="1"/>
          </p:nvSpPr>
          <p:spPr>
            <a:xfrm>
              <a:off x="548640" y="381000"/>
              <a:ext cx="670560" cy="670560"/>
            </a:xfrm>
            <a:prstGeom prst="chevron">
              <a:avLst/>
            </a:prstGeom>
            <a:solidFill>
              <a:srgbClr val="00D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燕尾形 8"/>
            <p:cNvSpPr/>
            <p:nvPr userDrawn="1"/>
          </p:nvSpPr>
          <p:spPr>
            <a:xfrm>
              <a:off x="1051560" y="381000"/>
              <a:ext cx="670560" cy="670560"/>
            </a:xfrm>
            <a:prstGeom prst="chevron">
              <a:avLst/>
            </a:prstGeom>
            <a:solidFill>
              <a:srgbClr val="00D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合并 6"/>
          <p:cNvSpPr/>
          <p:nvPr/>
        </p:nvSpPr>
        <p:spPr>
          <a:xfrm rot="13089544">
            <a:off x="1917552" y="1154888"/>
            <a:ext cx="4450713" cy="4450713"/>
          </a:xfrm>
          <a:prstGeom prst="flowChartMerge">
            <a:avLst/>
          </a:prstGeom>
          <a:solidFill>
            <a:srgbClr val="00AC7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442295" y="725632"/>
            <a:ext cx="4062342" cy="300975"/>
          </a:xfrm>
          <a:prstGeom prst="rect">
            <a:avLst/>
          </a:prstGeom>
          <a:solidFill>
            <a:srgbClr val="00AC7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8872510" y="1026607"/>
            <a:ext cx="3698736" cy="5834375"/>
          </a:xfrm>
          <a:prstGeom prst="triangle">
            <a:avLst>
              <a:gd name="adj" fmla="val 91125"/>
            </a:avLst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48995" y="2221230"/>
            <a:ext cx="7101840" cy="3112135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AC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-4714868" y="2110674"/>
                <a:ext cx="5033250" cy="1005109"/>
                <a:chOff x="-4714868" y="2110674"/>
                <a:chExt cx="5033250" cy="1005109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-4714868" y="2808615"/>
                  <a:ext cx="5033249" cy="307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00AC7F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AC7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.2 </a:t>
                  </a:r>
                  <a:r>
                    <a:rPr lang="zh-CN" altLang="en-US" sz="5400" b="1" dirty="0">
                      <a:solidFill>
                        <a:srgbClr val="00AC7F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氧气</a:t>
                  </a:r>
                  <a:r>
                    <a:rPr lang="zh-CN" altLang="en-US" sz="3200" b="1" dirty="0">
                      <a:solidFill>
                        <a:srgbClr val="00AC7F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（第一课时）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我们周围的空气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4086" r="1390" b="342"/>
          <a:stretch>
            <a:fillRect/>
          </a:stretch>
        </p:blipFill>
        <p:spPr>
          <a:xfrm>
            <a:off x="6468739" y="0"/>
            <a:ext cx="5969331" cy="5145974"/>
          </a:xfrm>
          <a:custGeom>
            <a:avLst/>
            <a:gdLst>
              <a:gd name="connsiteX0" fmla="*/ 0 w 5738501"/>
              <a:gd name="connsiteY0" fmla="*/ 0 h 4946983"/>
              <a:gd name="connsiteX1" fmla="*/ 5738501 w 5738501"/>
              <a:gd name="connsiteY1" fmla="*/ 0 h 4946983"/>
              <a:gd name="connsiteX2" fmla="*/ 2869250 w 5738501"/>
              <a:gd name="connsiteY2" fmla="*/ 4946983 h 49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501" h="4946983">
                <a:moveTo>
                  <a:pt x="0" y="0"/>
                </a:moveTo>
                <a:lnTo>
                  <a:pt x="5738501" y="0"/>
                </a:lnTo>
                <a:lnTo>
                  <a:pt x="2869250" y="494698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35336" y="1304831"/>
            <a:ext cx="11546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219200" eaLnBrk="1" hangingPunct="1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讨论：硫和木炭分别在空气里和在氧气里燃烧的现象不同，说明什么？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660400" y="2232782"/>
            <a:ext cx="10685221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燃烧的剧烈程度和氧气含量有关，氧气含量越高，燃烧越剧烈。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2056" y="1836321"/>
            <a:ext cx="6018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30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）光亮的细铁丝盘成螺旋状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；</a:t>
            </a:r>
            <a:endParaRPr lang="zh-CN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）铁丝的一端系一根火柴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；</a:t>
            </a:r>
            <a:endParaRPr lang="zh-CN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）集气瓶底部预先装少量水或铺一薄层细沙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）待火柴快熄灭时，由上到下慢慢伸入集气瓶中。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778086" y="1380089"/>
            <a:ext cx="363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spc="227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ea"/>
                <a:sym typeface="Arial" panose="020B0604020202020204" pitchFamily="34" charset="0"/>
              </a:rPr>
              <a:t>4.铁丝与氧气反应</a:t>
            </a:r>
          </a:p>
        </p:txBody>
      </p:sp>
      <p:pic>
        <p:nvPicPr>
          <p:cNvPr id="14" name="图片 13" descr="image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698" y="1950689"/>
            <a:ext cx="4288367" cy="2570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1533757" y="1925224"/>
          <a:ext cx="9109287" cy="359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213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7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 质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7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反 应 现 象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7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反 应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7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 达 式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7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 空 气 中   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7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 氧 气 中 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92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7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铁      丝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1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（银白固体）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sz="2100" b="0" u="none" kern="1200" baseline="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121258" y="3693064"/>
            <a:ext cx="2107353" cy="1025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13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持续加热发红，离火后变冷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28611" y="3446683"/>
            <a:ext cx="2432473" cy="15694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13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剧烈燃烧，火星四射，放出大量热，生成黑色固体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820257" y="3822595"/>
            <a:ext cx="2822787" cy="816536"/>
            <a:chOff x="7994795" y="3454720"/>
            <a:chExt cx="3375661" cy="839335"/>
          </a:xfrm>
        </p:grpSpPr>
        <p:sp>
          <p:nvSpPr>
            <p:cNvPr id="6" name="文本框 5"/>
            <p:cNvSpPr txBox="1"/>
            <p:nvPr/>
          </p:nvSpPr>
          <p:spPr>
            <a:xfrm>
              <a:off x="7994795" y="3524353"/>
              <a:ext cx="3375661" cy="76970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1219200"/>
              <a:r>
                <a:rPr lang="zh-CN" altLang="zh-CN" sz="213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铁</a:t>
              </a:r>
              <a:r>
                <a:rPr lang="en-US" altLang="zh-CN" sz="213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r>
                <a:rPr lang="zh-CN" altLang="zh-CN" sz="213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氧气</a:t>
              </a:r>
              <a:r>
                <a:rPr lang="en-US" altLang="zh-CN" sz="213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</a:t>
              </a:r>
              <a:r>
                <a:rPr lang="zh-CN" altLang="zh-CN" sz="213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四氧化三铁</a:t>
              </a:r>
            </a:p>
          </p:txBody>
        </p:sp>
        <p:pic>
          <p:nvPicPr>
            <p:cNvPr id="7" name="图片 6" descr="E:\马兰可\截图\JYFS33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392" y="3454720"/>
              <a:ext cx="622130" cy="375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130300"/>
            <a:ext cx="10858500" cy="34163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 defTabSz="1219200">
              <a:lnSpc>
                <a:spcPct val="3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铁丝表面有锈迹，会影响反应的进行；</a:t>
            </a:r>
          </a:p>
          <a:p>
            <a:pPr algn="just" defTabSz="1219200">
              <a:lnSpc>
                <a:spcPct val="3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物质在发生化学反应时，反应物间的接触面积越大，反应越剧烈；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 defTabSz="1219200">
              <a:lnSpc>
                <a:spcPct val="3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铁丝的熔点较高，熔融的铁丝能使集气瓶底部炸裂。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60400" y="1770143"/>
            <a:ext cx="409448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200000"/>
              </a:lnSpc>
              <a:spcBef>
                <a:spcPct val="50000"/>
              </a:spcBef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本节课你学会了哪些知识？</a:t>
            </a:r>
          </a:p>
          <a:p>
            <a:pPr defTabSz="1219200">
              <a:lnSpc>
                <a:spcPct val="200000"/>
              </a:lnSpc>
              <a:spcBef>
                <a:spcPct val="50000"/>
              </a:spcBef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收获了什么方法？</a:t>
            </a:r>
          </a:p>
          <a:p>
            <a:pPr defTabSz="1219200">
              <a:lnSpc>
                <a:spcPct val="200000"/>
              </a:lnSpc>
              <a:spcBef>
                <a:spcPct val="50000"/>
              </a:spcBef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还有什么疑惑吗？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zh-CN" altLang="en-US" sz="3200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385215" y="380999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0400" y="3973526"/>
            <a:ext cx="10673733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2.下列物质在纯氧中燃烧会出现火星四射，并生成黑色固体的是（</a:t>
            </a:r>
            <a:r>
              <a:rPr lang="en-US"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</a:t>
            </a: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）</a:t>
            </a:r>
          </a:p>
          <a:p>
            <a:pPr defTabSz="1219200">
              <a:lnSpc>
                <a:spcPct val="200000"/>
              </a:lnSpc>
            </a:pP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A .木炭   B.铁丝   C.硫磺   D.蜡烛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1336490"/>
            <a:ext cx="10567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1.对氧气物理性质的叙述正确的是（ </a:t>
            </a:r>
            <a:r>
              <a:rPr lang="en-US"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</a:t>
            </a: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</a:p>
          <a:p>
            <a:pPr defTabSz="1219200">
              <a:lnSpc>
                <a:spcPct val="150000"/>
              </a:lnSpc>
            </a:pP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A.极易溶于水  </a:t>
            </a:r>
          </a:p>
          <a:p>
            <a:pPr defTabSz="1219200">
              <a:lnSpc>
                <a:spcPct val="150000"/>
              </a:lnSpc>
            </a:pP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B.在标准状况下，密度比空气略大</a:t>
            </a:r>
          </a:p>
          <a:p>
            <a:pPr defTabSz="1219200">
              <a:lnSpc>
                <a:spcPct val="150000"/>
              </a:lnSpc>
            </a:pP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C.在-183℃时变成无色液体 </a:t>
            </a:r>
          </a:p>
          <a:p>
            <a:pPr defTabSz="1219200">
              <a:lnSpc>
                <a:spcPct val="150000"/>
              </a:lnSpc>
            </a:pPr>
            <a:r>
              <a:rPr altLang="en-US" sz="3200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D.在-218℃时变成白色固体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1049" y="1392777"/>
            <a:ext cx="481408" cy="4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en-US" sz="3735" b="1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lang="en-US" altLang="en-US" sz="3735" b="1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4859" y="4137128"/>
            <a:ext cx="481408" cy="4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en-US" sz="3735" b="1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lang="en-US" altLang="en-US" sz="3735" b="1" kern="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400" y="3052834"/>
            <a:ext cx="9458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4.关于氧气性质的叙述中正确的是（ 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</a:p>
          <a:p>
            <a:pPr defTabSz="1219200">
              <a:lnSpc>
                <a:spcPct val="1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A.红磷在纯氧中燃烧没有在空气中燃烧剧烈</a:t>
            </a:r>
          </a:p>
          <a:p>
            <a:pPr defTabSz="1219200">
              <a:lnSpc>
                <a:spcPct val="1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B.铁丝在纯氧中不能燃烧，在空气中能燃烧</a:t>
            </a:r>
          </a:p>
          <a:p>
            <a:pPr defTabSz="1219200">
              <a:lnSpc>
                <a:spcPct val="1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C.石蜡在氧气中完全燃烧，生成水和二氧化碳</a:t>
            </a:r>
          </a:p>
          <a:p>
            <a:pPr defTabSz="1219200">
              <a:lnSpc>
                <a:spcPct val="1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D.带火星的木条在氧气中能复燃，在空气中也能复燃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1268907"/>
            <a:ext cx="10858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3.要除去密闭容器内空气中的氧气，且不混入其他气体，在其中燃烧的可燃物可以是（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</a:p>
          <a:p>
            <a:pPr defTabSz="1219200">
              <a:lnSpc>
                <a:spcPct val="1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A.硫粉    B.木炭    C.铁丝    </a:t>
            </a:r>
            <a:r>
              <a:rPr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D.红磷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9383" y="1915237"/>
            <a:ext cx="48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D</a:t>
            </a:r>
            <a:r>
              <a:rPr lang="en-US" altLang="en-US" sz="2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4253" y="3173814"/>
            <a:ext cx="48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C</a:t>
            </a:r>
            <a:r>
              <a:rPr lang="en-US" altLang="en-US" sz="2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0400" y="1130300"/>
            <a:ext cx="95995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5.下列关于物质与氧气反应的实验现象描述中正确的是（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</a:t>
            </a: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）</a:t>
            </a:r>
          </a:p>
          <a:p>
            <a:pPr defTabSz="1219200">
              <a:lnSpc>
                <a:spcPct val="2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A．铁丝在氧气中剧烈燃烧，生成四氧化三铁</a:t>
            </a:r>
          </a:p>
          <a:p>
            <a:pPr defTabSz="1219200">
              <a:lnSpc>
                <a:spcPct val="2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B．红磷在氧气中燃烧产生大量白色烟雾</a:t>
            </a:r>
          </a:p>
          <a:p>
            <a:pPr defTabSz="1219200">
              <a:lnSpc>
                <a:spcPct val="2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C．硫在氧气中燃烧，产生淡蓝色火焰         </a:t>
            </a:r>
          </a:p>
          <a:p>
            <a:pPr defTabSz="1219200">
              <a:lnSpc>
                <a:spcPct val="250000"/>
              </a:lnSpc>
            </a:pPr>
            <a:r>
              <a:rPr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D．镁条在空气中燃烧，生成白色固体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3918" y="1507303"/>
            <a:ext cx="69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en-US" sz="2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D</a:t>
            </a:r>
            <a:r>
              <a:rPr lang="en-US" altLang="en-US" sz="2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合并 6"/>
          <p:cNvSpPr/>
          <p:nvPr/>
        </p:nvSpPr>
        <p:spPr>
          <a:xfrm rot="13089544">
            <a:off x="1917552" y="1154888"/>
            <a:ext cx="4450713" cy="4450713"/>
          </a:xfrm>
          <a:prstGeom prst="flowChartMerge">
            <a:avLst/>
          </a:prstGeom>
          <a:solidFill>
            <a:srgbClr val="00AC7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442295" y="725632"/>
            <a:ext cx="4062342" cy="300975"/>
          </a:xfrm>
          <a:prstGeom prst="rect">
            <a:avLst/>
          </a:prstGeom>
          <a:solidFill>
            <a:srgbClr val="00AC7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8872510" y="1026607"/>
            <a:ext cx="3698736" cy="5834375"/>
          </a:xfrm>
          <a:prstGeom prst="triangle">
            <a:avLst>
              <a:gd name="adj" fmla="val 91125"/>
            </a:avLst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7065" y="1797050"/>
            <a:ext cx="7145655" cy="3208655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AC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-4714868" y="2110674"/>
                <a:ext cx="5033250" cy="995870"/>
                <a:chOff x="-4714868" y="2110674"/>
                <a:chExt cx="5033250" cy="995870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-4714868" y="2808615"/>
                  <a:ext cx="5033249" cy="297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AC7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我们周围的空气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4086" r="1390" b="342"/>
          <a:stretch>
            <a:fillRect/>
          </a:stretch>
        </p:blipFill>
        <p:spPr>
          <a:xfrm>
            <a:off x="6453499" y="0"/>
            <a:ext cx="5969331" cy="5145974"/>
          </a:xfrm>
          <a:custGeom>
            <a:avLst/>
            <a:gdLst>
              <a:gd name="connsiteX0" fmla="*/ 0 w 5738501"/>
              <a:gd name="connsiteY0" fmla="*/ 0 h 4946983"/>
              <a:gd name="connsiteX1" fmla="*/ 5738501 w 5738501"/>
              <a:gd name="connsiteY1" fmla="*/ 0 h 4946983"/>
              <a:gd name="connsiteX2" fmla="*/ 2869250 w 5738501"/>
              <a:gd name="connsiteY2" fmla="*/ 4946983 h 49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501" h="4946983">
                <a:moveTo>
                  <a:pt x="0" y="0"/>
                </a:moveTo>
                <a:lnTo>
                  <a:pt x="5738501" y="0"/>
                </a:lnTo>
                <a:lnTo>
                  <a:pt x="2869250" y="494698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2625" y="1291061"/>
            <a:ext cx="10426700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鱼儿为什么能在水中生存？为什么还要给鱼缸加一个供氧装置呢？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72" y="2579986"/>
            <a:ext cx="4922444" cy="328163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130043" y="4766755"/>
            <a:ext cx="2543387" cy="588366"/>
            <a:chOff x="9101666" y="1651635"/>
            <a:chExt cx="3399577" cy="786430"/>
          </a:xfrm>
        </p:grpSpPr>
        <p:sp>
          <p:nvSpPr>
            <p:cNvPr id="11" name="矩形 10"/>
            <p:cNvSpPr/>
            <p:nvPr/>
          </p:nvSpPr>
          <p:spPr>
            <a:xfrm>
              <a:off x="10066992" y="1651635"/>
              <a:ext cx="2434251" cy="786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供氧装置</a:t>
              </a:r>
            </a:p>
          </p:txBody>
        </p:sp>
        <p:sp>
          <p:nvSpPr>
            <p:cNvPr id="10" name="右箭头 9"/>
            <p:cNvSpPr/>
            <p:nvPr/>
          </p:nvSpPr>
          <p:spPr>
            <a:xfrm>
              <a:off x="9101666" y="1888067"/>
              <a:ext cx="965623" cy="1524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60400" y="1323973"/>
            <a:ext cx="10601767" cy="386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200000"/>
              </a:lnSpc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通过阅读资料，结合生活经验，归纳提炼出氧气的物理性质； </a:t>
            </a:r>
          </a:p>
          <a:p>
            <a:pPr algn="just" defTabSz="1219200" latinLnBrk="1">
              <a:lnSpc>
                <a:spcPct val="200000"/>
              </a:lnSpc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通过观察硫、木炭、铁丝等在空气和氧气中的燃烧实验，能比较准确地描述实验现象； </a:t>
            </a:r>
          </a:p>
          <a:p>
            <a:pPr algn="just" defTabSz="1219200">
              <a:lnSpc>
                <a:spcPct val="200000"/>
              </a:lnSpc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通过实验探究获取氧气的化学性质，并能书写有关反应的文字表达式；</a:t>
            </a:r>
          </a:p>
          <a:p>
            <a:pPr algn="just" defTabSz="1219200">
              <a:lnSpc>
                <a:spcPct val="200000"/>
              </a:lnSpc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通过观察和分析实验现象，体会实验中的观察、比较、分析和归纳的方法。</a:t>
            </a:r>
            <a:r>
              <a:rPr lang="en-US" altLang="en-US" sz="266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/>
          <p:nvPr/>
        </p:nvGraphicFramePr>
        <p:xfrm>
          <a:off x="1856825" y="2091407"/>
          <a:ext cx="8156786" cy="1043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物理性质</a:t>
                      </a: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颜色</a:t>
                      </a: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气味</a:t>
                      </a: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状态</a:t>
                      </a: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溶解性</a:t>
                      </a: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密度</a:t>
                      </a: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氧气</a:t>
                      </a: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7" marR="68407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图片 25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498" y="3883957"/>
            <a:ext cx="6677886" cy="1885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321970" y="2725876"/>
            <a:ext cx="8551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18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4280" y="2725876"/>
            <a:ext cx="8551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18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1719" y="2725560"/>
            <a:ext cx="8551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18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8613" y="2725560"/>
            <a:ext cx="1550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18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不易溶于水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8860" y="2725560"/>
            <a:ext cx="15764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18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比空气略大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一、氧气的物理性质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4739" y="1413371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氧气能使带火星的木条复燃（氧气能支持燃烧）</a:t>
            </a:r>
          </a:p>
        </p:txBody>
      </p:sp>
      <p:pic>
        <p:nvPicPr>
          <p:cNvPr id="3" name="图片 2" descr="image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146" y="2138263"/>
            <a:ext cx="3337709" cy="33262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144260" y="1979507"/>
            <a:ext cx="3953933" cy="2134310"/>
            <a:chOff x="2045019" y="2348880"/>
            <a:chExt cx="4111157" cy="1944215"/>
          </a:xfrm>
        </p:grpSpPr>
        <p:sp>
          <p:nvSpPr>
            <p:cNvPr id="9" name="云形标注 8"/>
            <p:cNvSpPr/>
            <p:nvPr/>
          </p:nvSpPr>
          <p:spPr>
            <a:xfrm>
              <a:off x="2045019" y="2348880"/>
              <a:ext cx="4111157" cy="1944215"/>
            </a:xfrm>
            <a:prstGeom prst="cloudCallout">
              <a:avLst>
                <a:gd name="adj1" fmla="val -56035"/>
                <a:gd name="adj2" fmla="val 4192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665" kern="0" baseline="-250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441063" y="2594478"/>
              <a:ext cx="3528392" cy="1393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50000"/>
                </a:lnSpc>
              </a:pPr>
              <a:r>
                <a:rPr lang="zh-CN" altLang="zh-CN" sz="2400" kern="0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硫的用量不能过多，防止对空气造成污染；实验应在通风橱中进行或在实验的集气瓶底部加少量水或碱液。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0400" y="1262851"/>
            <a:ext cx="5206220" cy="4249961"/>
            <a:chOff x="-966834" y="716984"/>
            <a:chExt cx="6958808" cy="5680641"/>
          </a:xfrm>
        </p:grpSpPr>
        <p:sp>
          <p:nvSpPr>
            <p:cNvPr id="25" name="TextBox 9"/>
            <p:cNvSpPr txBox="1"/>
            <p:nvPr/>
          </p:nvSpPr>
          <p:spPr>
            <a:xfrm>
              <a:off x="-966834" y="716984"/>
              <a:ext cx="3265707" cy="61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/>
              <a:r>
                <a:rPr lang="zh-CN" altLang="en-US" sz="3600" kern="0" spc="227" baseline="-250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j-ea"/>
                  <a:sym typeface="Arial" panose="020B0604020202020204" pitchFamily="34" charset="0"/>
                </a:rPr>
                <a:t>2.硫与氧气反应</a:t>
              </a:r>
            </a:p>
          </p:txBody>
        </p:sp>
        <p:pic>
          <p:nvPicPr>
            <p:cNvPr id="16" name="图片 15" descr="image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1683" y="4112895"/>
              <a:ext cx="1050291" cy="228473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8" name="组合 17"/>
            <p:cNvGrpSpPr/>
            <p:nvPr/>
          </p:nvGrpSpPr>
          <p:grpSpPr>
            <a:xfrm>
              <a:off x="1206500" y="1927225"/>
              <a:ext cx="2854960" cy="2606675"/>
              <a:chOff x="1900" y="3035"/>
              <a:chExt cx="4496" cy="4105"/>
            </a:xfrm>
          </p:grpSpPr>
          <p:sp>
            <p:nvSpPr>
              <p:cNvPr id="11" name="云形标注 10"/>
              <p:cNvSpPr/>
              <p:nvPr/>
            </p:nvSpPr>
            <p:spPr>
              <a:xfrm>
                <a:off x="1900" y="3035"/>
                <a:ext cx="4496" cy="4105"/>
              </a:xfrm>
              <a:prstGeom prst="cloudCallout">
                <a:avLst>
                  <a:gd name="adj1" fmla="val 78383"/>
                  <a:gd name="adj2" fmla="val 46203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935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17" name="图片 16" descr="image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1" y="3660"/>
                <a:ext cx="2748" cy="2817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1235608" y="2029064"/>
          <a:ext cx="9720580" cy="31182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793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 质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反 应 现 象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反 应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 达 式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5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在 空 气 中   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 氧 气 中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96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硫 磺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2400" b="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9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9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sz="1900" b="0" u="none" kern="1200" baseline="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49915" y="3517504"/>
            <a:ext cx="2495127" cy="13853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发出</a:t>
            </a:r>
            <a:r>
              <a:rPr lang="zh-CN" altLang="en-US" sz="186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微弱淡蓝色火焰</a:t>
            </a:r>
            <a:r>
              <a:rPr lang="en-US" altLang="zh-CN" sz="186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86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放热，生成有</a:t>
            </a:r>
            <a:r>
              <a:rPr lang="zh-CN" altLang="en-US" sz="186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刺激性气味</a:t>
            </a:r>
            <a:r>
              <a:rPr lang="zh-CN" altLang="en-US" sz="186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的气体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34136" y="3517151"/>
            <a:ext cx="2537559" cy="13853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186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发出</a:t>
            </a:r>
            <a:r>
              <a:rPr lang="zh-CN" altLang="en-US" sz="186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明亮的蓝紫色火焰</a:t>
            </a:r>
            <a:r>
              <a:rPr lang="zh-CN" altLang="en-US" sz="186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，放热，生成有</a:t>
            </a:r>
            <a:r>
              <a:rPr lang="zh-CN" altLang="en-US" sz="186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刺激性气味</a:t>
            </a:r>
            <a:r>
              <a:rPr lang="zh-CN" altLang="en-US" sz="186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的气体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38575" y="3824843"/>
            <a:ext cx="2917613" cy="379656"/>
            <a:chOff x="8283352" y="3446338"/>
            <a:chExt cx="3188587" cy="507461"/>
          </a:xfrm>
        </p:grpSpPr>
        <p:sp>
          <p:nvSpPr>
            <p:cNvPr id="6" name="文本框 5"/>
            <p:cNvSpPr txBox="1"/>
            <p:nvPr/>
          </p:nvSpPr>
          <p:spPr>
            <a:xfrm>
              <a:off x="8283352" y="3446338"/>
              <a:ext cx="3188587" cy="5074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1219200"/>
              <a:r>
                <a:rPr lang="zh-CN" altLang="zh-CN" sz="186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硫</a:t>
              </a:r>
              <a:r>
                <a:rPr lang="en-US" altLang="zh-CN" sz="186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+</a:t>
              </a:r>
              <a:r>
                <a:rPr lang="zh-CN" altLang="zh-CN" sz="186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氧气</a:t>
              </a:r>
              <a:r>
                <a:rPr lang="en-US" altLang="zh-CN" sz="186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           </a:t>
              </a:r>
              <a:r>
                <a:rPr lang="zh-CN" altLang="zh-CN" sz="186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二氧化硫</a:t>
              </a:r>
            </a:p>
          </p:txBody>
        </p:sp>
        <p:pic>
          <p:nvPicPr>
            <p:cNvPr id="9" name="图片 8" descr="E:\马兰可\截图\JYFS33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0445" y="3464807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0400" y="1345540"/>
            <a:ext cx="8763423" cy="2939012"/>
            <a:chOff x="-269004" y="1107711"/>
            <a:chExt cx="10996080" cy="3505806"/>
          </a:xfrm>
        </p:grpSpPr>
        <p:sp>
          <p:nvSpPr>
            <p:cNvPr id="25" name="TextBox 9"/>
            <p:cNvSpPr txBox="1"/>
            <p:nvPr/>
          </p:nvSpPr>
          <p:spPr>
            <a:xfrm>
              <a:off x="-269004" y="1107711"/>
              <a:ext cx="3820562" cy="55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spc="227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j-ea"/>
                  <a:sym typeface="Arial" panose="020B0604020202020204" pitchFamily="34" charset="0"/>
                </a:rPr>
                <a:t>3.碳与氧气反应</a:t>
              </a:r>
            </a:p>
          </p:txBody>
        </p:sp>
        <p:pic>
          <p:nvPicPr>
            <p:cNvPr id="2" name="图片 1" descr="image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771" y="2204791"/>
              <a:ext cx="8351305" cy="240872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组合 3"/>
          <p:cNvGrpSpPr/>
          <p:nvPr/>
        </p:nvGrpSpPr>
        <p:grpSpPr>
          <a:xfrm>
            <a:off x="567803" y="4637730"/>
            <a:ext cx="9482673" cy="1142364"/>
            <a:chOff x="-245951" y="5036921"/>
            <a:chExt cx="7233168" cy="1526922"/>
          </a:xfrm>
        </p:grpSpPr>
        <p:sp>
          <p:nvSpPr>
            <p:cNvPr id="5" name="TextBox 4"/>
            <p:cNvSpPr txBox="1"/>
            <p:nvPr/>
          </p:nvSpPr>
          <p:spPr>
            <a:xfrm>
              <a:off x="490857" y="5036921"/>
              <a:ext cx="6496360" cy="1526922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 defTabSz="1219200">
                <a:lnSpc>
                  <a:spcPct val="150000"/>
                </a:lnSpc>
              </a:pPr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夹木炭的坩埚钳应由上而下慢慢伸入集气瓶中</a:t>
              </a: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-245951" y="5036921"/>
              <a:ext cx="3375092" cy="783430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注 意：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1246293" y="1669627"/>
          <a:ext cx="9472506" cy="3870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493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 质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反 应 现 象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反 应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 达 式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 空 气 中   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 氧 气 中</a:t>
                      </a: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810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B w="381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14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木 炭</a:t>
                      </a:r>
                      <a:endParaRPr lang="zh-CN" altLang="en-US" sz="2000" b="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sz="1800" b="0" u="none" kern="1200" baseline="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379733" y="4285033"/>
            <a:ext cx="144783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9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木炭红热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75574" y="3686387"/>
            <a:ext cx="337566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发出白光，放热，生成无色无味能使澄清石灰水变浑浊的气体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31540" y="4285033"/>
            <a:ext cx="3935268" cy="707886"/>
            <a:chOff x="8187070" y="3319106"/>
            <a:chExt cx="3349256" cy="946185"/>
          </a:xfrm>
        </p:grpSpPr>
        <p:sp>
          <p:nvSpPr>
            <p:cNvPr id="7" name="文本框 6"/>
            <p:cNvSpPr txBox="1"/>
            <p:nvPr/>
          </p:nvSpPr>
          <p:spPr>
            <a:xfrm>
              <a:off x="8187070" y="3319106"/>
              <a:ext cx="3349256" cy="946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1219200"/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碳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氧气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二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氧化碳</a:t>
              </a:r>
            </a:p>
          </p:txBody>
        </p:sp>
        <p:pic>
          <p:nvPicPr>
            <p:cNvPr id="8" name="图片 7" descr="E:\马兰可\截图\JYFS33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9690" y="3400261"/>
              <a:ext cx="524016" cy="291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二、氧气的化学性质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宽屏</PresentationFormat>
  <Paragraphs>127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2020-06-16T03:43:28Z</dcterms:created>
  <dcterms:modified xsi:type="dcterms:W3CDTF">2021-01-09T09:57:30Z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