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7" r:id="rId18"/>
    <p:sldId id="277" r:id="rId19"/>
    <p:sldId id="259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5"/>
        <p:guide pos="7256"/>
        <p:guide orient="horz" pos="648"/>
        <p:guide orient="horz" pos="712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8B62B47-3DBE-4258-8BE5-56A880FD547F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6A92BE3-DC27-4218-AB38-272F6C58E31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  <a:t>3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D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D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 rot="13089544">
            <a:off x="1917552" y="1154888"/>
            <a:ext cx="4450713" cy="4450713"/>
          </a:xfrm>
          <a:prstGeom prst="flowChartMerge">
            <a:avLst/>
          </a:prstGeom>
          <a:solidFill>
            <a:srgbClr val="00AC7F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AC7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" name="等腰三角形 2"/>
          <p:cNvSpPr/>
          <p:nvPr/>
        </p:nvSpPr>
        <p:spPr>
          <a:xfrm>
            <a:off x="8872510" y="1026607"/>
            <a:ext cx="3698736" cy="5834375"/>
          </a:xfrm>
          <a:prstGeom prst="triangle">
            <a:avLst>
              <a:gd name="adj" fmla="val 91125"/>
            </a:avLst>
          </a:prstGeom>
          <a:solidFill>
            <a:srgbClr val="00A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39445" y="1828165"/>
            <a:ext cx="7163435" cy="3217545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3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AC7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-4714868" y="2110674"/>
                <a:ext cx="5033250" cy="995046"/>
                <a:chOff x="-4714868" y="2110674"/>
                <a:chExt cx="5033250" cy="995046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-4714868" y="2808615"/>
                  <a:ext cx="5033249" cy="2971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AC7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.2 </a:t>
                  </a:r>
                  <a:r>
                    <a:rPr lang="zh-CN" altLang="en-US" sz="5400" b="1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氧气</a:t>
                  </a:r>
                  <a:r>
                    <a:rPr lang="zh-CN" altLang="en-US" sz="3200" b="1" dirty="0">
                      <a:solidFill>
                        <a:srgbClr val="00AC7F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（第二课时）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我们周围的空气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3" t="14086" r="1390" b="342"/>
          <a:stretch>
            <a:fillRect/>
          </a:stretch>
        </p:blipFill>
        <p:spPr>
          <a:xfrm>
            <a:off x="6453499" y="0"/>
            <a:ext cx="5969331" cy="5145974"/>
          </a:xfrm>
          <a:custGeom>
            <a:avLst/>
            <a:gdLst>
              <a:gd name="connsiteX0" fmla="*/ 0 w 5738501"/>
              <a:gd name="connsiteY0" fmla="*/ 0 h 4946983"/>
              <a:gd name="connsiteX1" fmla="*/ 5738501 w 5738501"/>
              <a:gd name="connsiteY1" fmla="*/ 0 h 4946983"/>
              <a:gd name="connsiteX2" fmla="*/ 2869250 w 5738501"/>
              <a:gd name="connsiteY2" fmla="*/ 4946983 h 49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8501" h="4946983">
                <a:moveTo>
                  <a:pt x="0" y="0"/>
                </a:moveTo>
                <a:lnTo>
                  <a:pt x="5738501" y="0"/>
                </a:lnTo>
                <a:lnTo>
                  <a:pt x="2869250" y="494698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2"/>
          <p:cNvSpPr/>
          <p:nvPr/>
        </p:nvSpPr>
        <p:spPr>
          <a:xfrm>
            <a:off x="540348" y="1344693"/>
            <a:ext cx="10860087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已知下列反应在一定条件下都能发生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其中属于化合反应的是（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）；属于氧化反应的是（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）；既是化合反应又是氧化反应的是（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）；既不是化合反应又不是氧化反应的是（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 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甲烷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二氧化碳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氧化镁</a:t>
            </a: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E.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氢氧化钙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二氧化碳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碳酸钙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+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</a:t>
            </a:r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1341120" y="3347864"/>
            <a:ext cx="623371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 flipV="1">
            <a:off x="2515482" y="3836885"/>
            <a:ext cx="674605" cy="7919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 bwMode="auto">
          <a:xfrm>
            <a:off x="3729092" y="5571836"/>
            <a:ext cx="861468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 bwMode="auto">
          <a:xfrm>
            <a:off x="2184154" y="4968867"/>
            <a:ext cx="863052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矩形 20"/>
          <p:cNvSpPr/>
          <p:nvPr/>
        </p:nvSpPr>
        <p:spPr>
          <a:xfrm>
            <a:off x="3883739" y="4102023"/>
            <a:ext cx="227948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矩形 21"/>
          <p:cNvSpPr/>
          <p:nvPr/>
        </p:nvSpPr>
        <p:spPr>
          <a:xfrm>
            <a:off x="7620988" y="3364073"/>
            <a:ext cx="227948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0" name="矩形 22"/>
          <p:cNvSpPr/>
          <p:nvPr/>
        </p:nvSpPr>
        <p:spPr>
          <a:xfrm>
            <a:off x="4309721" y="3723545"/>
            <a:ext cx="227948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1" name="矩形 23"/>
          <p:cNvSpPr/>
          <p:nvPr/>
        </p:nvSpPr>
        <p:spPr>
          <a:xfrm>
            <a:off x="3076113" y="3370408"/>
            <a:ext cx="227948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通电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2508427" y="4471044"/>
            <a:ext cx="863052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525722" y="1465343"/>
            <a:ext cx="867604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BD 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83210" y="2005608"/>
            <a:ext cx="62709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BD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7538" y="2005609"/>
            <a:ext cx="1381258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BCD</a:t>
            </a:r>
            <a:endParaRPr kumimoji="0" lang="zh-CN" altLang="zh-CN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18162" y="2558570"/>
            <a:ext cx="61106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AE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三、化合反应和氧化反应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/>
          <p:nvPr/>
        </p:nvSpPr>
        <p:spPr>
          <a:xfrm>
            <a:off x="595253" y="1130300"/>
            <a:ext cx="11322427" cy="147514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化合反应与氧化反应的联系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0" lang="zh-CN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</a:t>
            </a:r>
            <a:r>
              <a:rPr kumimoji="0" lang="en-US" altLang="zh-CN" sz="2095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kumimoji="0" lang="zh-CN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是化合反应，化合反应</a:t>
            </a:r>
            <a:r>
              <a:rPr kumimoji="0" lang="en-US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095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kumimoji="0" lang="zh-CN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是氧化反应。</a:t>
            </a:r>
            <a:r>
              <a:rPr kumimoji="0" lang="en-US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kumimoji="0" lang="zh-CN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填“一定”或“不一定”</a:t>
            </a:r>
            <a:r>
              <a:rPr kumimoji="0" lang="en-US" altLang="zh-CN" sz="20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kumimoji="0" lang="zh-CN" altLang="zh-CN" sz="20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5613" y="2069500"/>
            <a:ext cx="954107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不一定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77452" y="2050285"/>
            <a:ext cx="1064165" cy="414409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不一定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0" name="矩形 4"/>
          <p:cNvSpPr/>
          <p:nvPr/>
        </p:nvSpPr>
        <p:spPr>
          <a:xfrm>
            <a:off x="606483" y="2815334"/>
            <a:ext cx="10154781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0" lang="zh-CN" altLang="en-US" sz="2000" b="0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                             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既是氧化反应又是化合反应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1367420" y="2774453"/>
            <a:ext cx="4390946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有氧气参加的反应且生成物只有一种</a:t>
            </a:r>
          </a:p>
        </p:txBody>
      </p:sp>
      <p:grpSp>
        <p:nvGrpSpPr>
          <p:cNvPr id="14343" name="组合 8"/>
          <p:cNvGrpSpPr/>
          <p:nvPr/>
        </p:nvGrpSpPr>
        <p:grpSpPr>
          <a:xfrm>
            <a:off x="4425245" y="3748894"/>
            <a:ext cx="3341511" cy="1599087"/>
            <a:chOff x="2503714" y="2721427"/>
            <a:chExt cx="3548743" cy="1698416"/>
          </a:xfrm>
        </p:grpSpPr>
        <p:sp>
          <p:nvSpPr>
            <p:cNvPr id="10" name="椭圆 9"/>
            <p:cNvSpPr/>
            <p:nvPr/>
          </p:nvSpPr>
          <p:spPr>
            <a:xfrm>
              <a:off x="2503714" y="2721427"/>
              <a:ext cx="2154651" cy="1164704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897806" y="2721427"/>
              <a:ext cx="2154651" cy="1164704"/>
            </a:xfrm>
            <a:prstGeom prst="ellipse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80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346" name="TextBox 11"/>
            <p:cNvSpPr txBox="1"/>
            <p:nvPr/>
          </p:nvSpPr>
          <p:spPr>
            <a:xfrm>
              <a:off x="2636688" y="3119147"/>
              <a:ext cx="945182" cy="3159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化合反应</a:t>
              </a:r>
            </a:p>
          </p:txBody>
        </p:sp>
        <p:sp>
          <p:nvSpPr>
            <p:cNvPr id="14347" name="TextBox 12"/>
            <p:cNvSpPr txBox="1"/>
            <p:nvPr/>
          </p:nvSpPr>
          <p:spPr>
            <a:xfrm>
              <a:off x="4811484" y="3119147"/>
              <a:ext cx="945182" cy="3159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氧化反应</a:t>
              </a:r>
            </a:p>
          </p:txBody>
        </p:sp>
        <p:sp>
          <p:nvSpPr>
            <p:cNvPr id="14348" name="TextBox 13"/>
            <p:cNvSpPr txBox="1"/>
            <p:nvPr/>
          </p:nvSpPr>
          <p:spPr>
            <a:xfrm>
              <a:off x="2952003" y="4103912"/>
              <a:ext cx="2443309" cy="3159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35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既是化合反应又是氧化反应</a:t>
              </a: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V="1">
              <a:off x="4263001" y="3576707"/>
              <a:ext cx="0" cy="48714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4005777" y="2929296"/>
              <a:ext cx="433471" cy="9520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3910509" y="3011809"/>
              <a:ext cx="624008" cy="19041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endCxn id="11" idx="2"/>
            </p:cNvCxnSpPr>
            <p:nvPr/>
          </p:nvCxnSpPr>
          <p:spPr>
            <a:xfrm flipH="1">
              <a:off x="3897806" y="3107017"/>
              <a:ext cx="730390" cy="1967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endCxn id="11" idx="2"/>
            </p:cNvCxnSpPr>
            <p:nvPr/>
          </p:nvCxnSpPr>
          <p:spPr>
            <a:xfrm flipH="1">
              <a:off x="3910509" y="3208571"/>
              <a:ext cx="717688" cy="27927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endCxn id="11" idx="2"/>
            </p:cNvCxnSpPr>
            <p:nvPr/>
          </p:nvCxnSpPr>
          <p:spPr>
            <a:xfrm flipH="1">
              <a:off x="4035946" y="3348209"/>
              <a:ext cx="622419" cy="19041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endCxn id="11" idx="2"/>
            </p:cNvCxnSpPr>
            <p:nvPr/>
          </p:nvCxnSpPr>
          <p:spPr>
            <a:xfrm flipH="1">
              <a:off x="4051824" y="3424375"/>
              <a:ext cx="592250" cy="2284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19" name="Group 31"/>
          <p:cNvGraphicFramePr>
            <a:graphicFrameLocks noGrp="1"/>
          </p:cNvGraphicFramePr>
          <p:nvPr/>
        </p:nvGraphicFramePr>
        <p:xfrm>
          <a:off x="2315210" y="2584874"/>
          <a:ext cx="7561580" cy="2940474"/>
        </p:xfrm>
        <a:graphic>
          <a:graphicData uri="http://schemas.openxmlformats.org/drawingml/2006/table">
            <a:tbl>
              <a:tblPr/>
              <a:tblGrid>
                <a:gridCol w="87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2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kumimoji="0" lang="zh-CN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剧烈氧化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缓慢氧化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概念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物质与氧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发生的剧烈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反应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进行得很慢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，甚至不容易被察觉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的氧化反应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举例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碳、硫、铁丝的燃烧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动植物呼吸、酒和醋的酿造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联系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氧化反应分为剧烈氧化和缓慢氧化，剧烈氧化进行得快，并发光、放出热量；缓慢氧化不发光、只放出热量。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382" name="组合 2"/>
          <p:cNvGrpSpPr/>
          <p:nvPr/>
        </p:nvGrpSpPr>
        <p:grpSpPr>
          <a:xfrm>
            <a:off x="660400" y="1384850"/>
            <a:ext cx="5177084" cy="883067"/>
            <a:chOff x="428626" y="280988"/>
            <a:chExt cx="6921196" cy="1180146"/>
          </a:xfrm>
        </p:grpSpPr>
        <p:sp>
          <p:nvSpPr>
            <p:cNvPr id="15383" name="矩形 1"/>
            <p:cNvSpPr/>
            <p:nvPr/>
          </p:nvSpPr>
          <p:spPr>
            <a:xfrm>
              <a:off x="428626" y="573087"/>
              <a:ext cx="1903449" cy="5347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2.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氧化反应</a:t>
              </a:r>
              <a:endParaRPr kumimoji="0" lang="zh-CN" altLang="zh-CN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" name="左大括号 1"/>
            <p:cNvSpPr/>
            <p:nvPr/>
          </p:nvSpPr>
          <p:spPr>
            <a:xfrm>
              <a:off x="2772111" y="420676"/>
              <a:ext cx="115905" cy="1011151"/>
            </a:xfrm>
            <a:prstGeom prst="leftBrace">
              <a:avLst>
                <a:gd name="adj1" fmla="val 4079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385" name="矩形 2"/>
            <p:cNvSpPr/>
            <p:nvPr/>
          </p:nvSpPr>
          <p:spPr>
            <a:xfrm>
              <a:off x="2894013" y="926420"/>
              <a:ext cx="4455809" cy="5347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缓慢氧化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不发光、放出热量</a:t>
              </a:r>
            </a:p>
          </p:txBody>
        </p:sp>
        <p:sp>
          <p:nvSpPr>
            <p:cNvPr id="15386" name="矩形 3"/>
            <p:cNvSpPr/>
            <p:nvPr/>
          </p:nvSpPr>
          <p:spPr>
            <a:xfrm>
              <a:off x="2854326" y="280988"/>
              <a:ext cx="4112922" cy="5347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剧烈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氧化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: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发光、放出热量</a:t>
              </a:r>
            </a:p>
          </p:txBody>
        </p:sp>
        <p:sp>
          <p:nvSpPr>
            <p:cNvPr id="15387" name="矩形 4"/>
            <p:cNvSpPr/>
            <p:nvPr/>
          </p:nvSpPr>
          <p:spPr>
            <a:xfrm>
              <a:off x="4681538" y="314781"/>
              <a:ext cx="246965" cy="5347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2"/>
          <p:cNvSpPr/>
          <p:nvPr/>
        </p:nvSpPr>
        <p:spPr>
          <a:xfrm>
            <a:off x="660400" y="1310751"/>
            <a:ext cx="8030335" cy="377475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下列说法正确的是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 )</a:t>
            </a: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物质与氧气发生的反应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属于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物质与氧气发生的反应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就是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中燃烧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是剧烈氧化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铁生锈也是剧烈氧化</a:t>
            </a: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氧化反应未必是化合反应，而化合反应必定是氧化反应</a:t>
            </a:r>
          </a:p>
        </p:txBody>
      </p:sp>
      <p:sp>
        <p:nvSpPr>
          <p:cNvPr id="9" name="矩形 8"/>
          <p:cNvSpPr/>
          <p:nvPr/>
        </p:nvSpPr>
        <p:spPr>
          <a:xfrm>
            <a:off x="3757492" y="1576619"/>
            <a:ext cx="40588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2"/>
          <p:cNvSpPr/>
          <p:nvPr/>
        </p:nvSpPr>
        <p:spPr>
          <a:xfrm>
            <a:off x="646757" y="1348601"/>
            <a:ext cx="10976283" cy="396230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下列化学反应中既是氧化反应又是化合反应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）。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属于氧化反应但不属于化合反应的是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），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是化合反应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但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氧化反应的是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）</a:t>
            </a:r>
            <a:endParaRPr kumimoji="0" lang="zh-CN" altLang="zh-CN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铝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氧化铝</a:t>
            </a:r>
            <a:endParaRPr kumimoji="0" lang="en-US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石蜡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二氧化碳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</a:t>
            </a:r>
          </a:p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氢气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</a:p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红磷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五氧化二磷</a:t>
            </a:r>
          </a:p>
          <a:p>
            <a:pPr marL="0" marR="0" lvl="0" indent="0" defTabSz="12192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E.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氧化钙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水            氢氧化钙</a:t>
            </a: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76325" y="1989390"/>
            <a:ext cx="311965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2426822" y="2773209"/>
            <a:ext cx="86146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474086" y="3329752"/>
            <a:ext cx="86146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544799" y="3915936"/>
            <a:ext cx="863052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566272" y="4438415"/>
            <a:ext cx="861468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矩形 12"/>
          <p:cNvSpPr/>
          <p:nvPr/>
        </p:nvSpPr>
        <p:spPr>
          <a:xfrm>
            <a:off x="3234204" y="3370941"/>
            <a:ext cx="734781" cy="112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6" name="矩形 13"/>
          <p:cNvSpPr/>
          <p:nvPr/>
        </p:nvSpPr>
        <p:spPr>
          <a:xfrm>
            <a:off x="3337138" y="3784255"/>
            <a:ext cx="739532" cy="1127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7" name="矩形 14"/>
          <p:cNvSpPr/>
          <p:nvPr/>
        </p:nvSpPr>
        <p:spPr>
          <a:xfrm>
            <a:off x="3400480" y="4134227"/>
            <a:ext cx="227948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13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13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>
            <a:off x="2537428" y="5010448"/>
            <a:ext cx="863052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942556" y="1989390"/>
            <a:ext cx="38985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932656" y="1470715"/>
            <a:ext cx="101822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 C D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/>
          <p:nvPr/>
        </p:nvSpPr>
        <p:spPr>
          <a:xfrm>
            <a:off x="553721" y="1112333"/>
            <a:ext cx="10965179" cy="303826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marL="0" marR="0" lvl="0" indent="0" defTabSz="1219200" eaLnBrk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rgbClr val="423B3B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化学概念在逻辑上存在如下图所示关系．则</a:t>
            </a: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（1）混合物与纯净物属于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）</a:t>
            </a: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（2）化学变化与物理变化属于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）</a:t>
            </a:r>
            <a:b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（3）化合反应与氧化反应可能存在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         ）</a:t>
            </a:r>
            <a:endParaRPr kumimoji="0" lang="zh-CN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66151" y="2129151"/>
            <a:ext cx="140936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并列关系</a:t>
            </a:r>
            <a:endParaRPr kumimoji="0" lang="zh-CN" altLang="en-US" sz="2395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75171" y="2829014"/>
            <a:ext cx="140936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并列关系</a:t>
            </a:r>
            <a:endParaRPr kumimoji="0" lang="zh-CN" altLang="en-US" sz="2395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54432" y="3528877"/>
            <a:ext cx="140936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交叉关系</a:t>
            </a:r>
            <a:endParaRPr kumimoji="0" lang="zh-CN" altLang="en-US" sz="2395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8437" name="Picture 8" descr="C:\Users\Administrator\Desktop\图片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804" y="4228740"/>
            <a:ext cx="4738072" cy="12858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2"/>
          <p:cNvSpPr/>
          <p:nvPr/>
        </p:nvSpPr>
        <p:spPr>
          <a:xfrm>
            <a:off x="660400" y="1237968"/>
            <a:ext cx="9051101" cy="524771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剧烈氧化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、缓慢氧化的共同特点是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)</a:t>
            </a: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发光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B.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放热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C.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需点燃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D.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发光、放热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下列变化，发生了</a:t>
            </a:r>
            <a:r>
              <a:rPr kumimoji="0" lang="zh-CN" altLang="en-US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剧烈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氧化的是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   ) </a:t>
            </a: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酒的酿造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B.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农家肥腐熟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动植物呼吸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D.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镁条在空气中燃烧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5495" y="3662019"/>
            <a:ext cx="316716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862211" y="1502129"/>
            <a:ext cx="452904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/>
          <p:nvPr/>
        </p:nvSpPr>
        <p:spPr>
          <a:xfrm>
            <a:off x="658813" y="1339427"/>
            <a:ext cx="10860087" cy="3919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请写出下列反应的文字表达式，并用相应的序号完成最后两个空白。</a:t>
            </a:r>
          </a:p>
          <a:p>
            <a:pPr lvl="0" algn="just" defTabSz="1219200">
              <a:lnSpc>
                <a:spcPct val="150000"/>
              </a:lnSpc>
              <a:spcBef>
                <a:spcPts val="800"/>
              </a:spcBef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①红磷在空气中燃烧：</a:t>
            </a:r>
            <a:r>
              <a:rPr lang="en-US" altLang="zh-CN" sz="2395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_________________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lvl="0" algn="just" defTabSz="1219200">
              <a:lnSpc>
                <a:spcPct val="150000"/>
              </a:lnSpc>
              <a:spcBef>
                <a:spcPts val="800"/>
              </a:spcBef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②加热氧化汞生成了氧气和汞：</a:t>
            </a:r>
            <a:r>
              <a:rPr lang="en-US" altLang="zh-CN" sz="2395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③酒精在空气中燃烧时产物为水和二氧化碳：</a:t>
            </a:r>
            <a:endParaRPr kumimoji="0" lang="en-US" altLang="zh-CN" sz="2395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vl="0" algn="just" defTabSz="1219200">
              <a:lnSpc>
                <a:spcPct val="150000"/>
              </a:lnSpc>
              <a:spcBef>
                <a:spcPts val="800"/>
              </a:spcBef>
            </a:pPr>
            <a:r>
              <a:rPr lang="en-US" altLang="zh-CN" sz="2395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_____________________ 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algn="just" defTabSz="1219200" eaLnBrk="1" fontAlgn="auto" latinLnBrk="0" hangingPunct="1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以上反应中属于化合反应的是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__________;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属于氧化反应的是</a:t>
            </a:r>
            <a:r>
              <a:rPr kumimoji="0" lang="en-US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</a:t>
            </a:r>
            <a:r>
              <a:rPr kumimoji="0" lang="zh-CN" altLang="zh-CN" sz="23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0956" y="4650865"/>
            <a:ext cx="419947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26974" y="4650865"/>
            <a:ext cx="1132840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①③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729612" y="1971890"/>
            <a:ext cx="4268893" cy="507831"/>
            <a:chOff x="6830333" y="928424"/>
            <a:chExt cx="4545238" cy="680139"/>
          </a:xfrm>
        </p:grpSpPr>
        <p:sp>
          <p:nvSpPr>
            <p:cNvPr id="20486" name="TextBox 2"/>
            <p:cNvSpPr txBox="1"/>
            <p:nvPr/>
          </p:nvSpPr>
          <p:spPr>
            <a:xfrm>
              <a:off x="6830333" y="1072695"/>
              <a:ext cx="4545238" cy="5358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磷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→ 五氧化二磷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7" name="矩形 1"/>
            <p:cNvSpPr/>
            <p:nvPr/>
          </p:nvSpPr>
          <p:spPr>
            <a:xfrm>
              <a:off x="7817112" y="928424"/>
              <a:ext cx="835320" cy="4122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048663" y="2674501"/>
            <a:ext cx="2707923" cy="475259"/>
            <a:chOff x="7057798" y="4374977"/>
            <a:chExt cx="3621088" cy="635446"/>
          </a:xfrm>
        </p:grpSpPr>
        <p:sp>
          <p:nvSpPr>
            <p:cNvPr id="20489" name="TextBox 6"/>
            <p:cNvSpPr txBox="1"/>
            <p:nvPr/>
          </p:nvSpPr>
          <p:spPr>
            <a:xfrm>
              <a:off x="7057798" y="4516607"/>
              <a:ext cx="3621088" cy="493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氧化汞</a:t>
              </a:r>
              <a:r>
                <a:rPr kumimoji="0" lang="en-US" altLang="zh-CN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→ </a:t>
              </a:r>
              <a:r>
                <a:rPr kumimoji="0" lang="zh-CN" altLang="zh-CN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r>
                <a:rPr kumimoji="0" lang="en-US" altLang="zh-CN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汞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0" name="矩形 3"/>
            <p:cNvSpPr/>
            <p:nvPr/>
          </p:nvSpPr>
          <p:spPr>
            <a:xfrm>
              <a:off x="8024011" y="4374977"/>
              <a:ext cx="658504" cy="37036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加热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11111" y="3947368"/>
            <a:ext cx="3949449" cy="553999"/>
            <a:chOff x="4210550" y="5196248"/>
            <a:chExt cx="5278244" cy="740609"/>
          </a:xfrm>
        </p:grpSpPr>
        <p:sp>
          <p:nvSpPr>
            <p:cNvPr id="20492" name="TextBox 7"/>
            <p:cNvSpPr txBox="1"/>
            <p:nvPr/>
          </p:nvSpPr>
          <p:spPr>
            <a:xfrm>
              <a:off x="4210550" y="5401973"/>
              <a:ext cx="5278244" cy="53488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酒精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→ 二氧化碳+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水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3" name="矩形 4"/>
            <p:cNvSpPr/>
            <p:nvPr/>
          </p:nvSpPr>
          <p:spPr>
            <a:xfrm>
              <a:off x="5802980" y="5196248"/>
              <a:ext cx="726680" cy="4114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</a:p>
          </p:txBody>
        </p:sp>
      </p:grp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合并 6"/>
          <p:cNvSpPr/>
          <p:nvPr/>
        </p:nvSpPr>
        <p:spPr>
          <a:xfrm rot="13089544">
            <a:off x="1917552" y="1154888"/>
            <a:ext cx="4450713" cy="4450713"/>
          </a:xfrm>
          <a:prstGeom prst="flowChartMerge">
            <a:avLst/>
          </a:prstGeom>
          <a:solidFill>
            <a:srgbClr val="00AC7F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AC7F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" name="等腰三角形 2"/>
          <p:cNvSpPr/>
          <p:nvPr/>
        </p:nvSpPr>
        <p:spPr>
          <a:xfrm>
            <a:off x="8872510" y="1026607"/>
            <a:ext cx="3698736" cy="5834375"/>
          </a:xfrm>
          <a:prstGeom prst="triangle">
            <a:avLst>
              <a:gd name="adj" fmla="val 91125"/>
            </a:avLst>
          </a:prstGeom>
          <a:solidFill>
            <a:srgbClr val="00A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681355" y="1963420"/>
            <a:ext cx="7111365" cy="3042285"/>
            <a:chOff x="6147269" y="2844265"/>
            <a:chExt cx="5112385" cy="2076459"/>
          </a:xfrm>
        </p:grpSpPr>
        <p:grpSp>
          <p:nvGrpSpPr>
            <p:cNvPr id="21" name="组合 20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33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AC7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-4714868" y="2110674"/>
                <a:ext cx="5033250" cy="1012162"/>
                <a:chOff x="-4714868" y="2110674"/>
                <a:chExt cx="5033250" cy="1012162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-4714868" y="2808615"/>
                  <a:ext cx="5033249" cy="314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38" name="直接连接符 3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AC7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22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我们周围的空气</a:t>
              </a:r>
            </a:p>
          </p:txBody>
        </p: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3" t="14086" r="1390" b="342"/>
          <a:stretch>
            <a:fillRect/>
          </a:stretch>
        </p:blipFill>
        <p:spPr>
          <a:xfrm>
            <a:off x="6453499" y="0"/>
            <a:ext cx="5969331" cy="5145974"/>
          </a:xfrm>
          <a:custGeom>
            <a:avLst/>
            <a:gdLst>
              <a:gd name="connsiteX0" fmla="*/ 0 w 5738501"/>
              <a:gd name="connsiteY0" fmla="*/ 0 h 4946983"/>
              <a:gd name="connsiteX1" fmla="*/ 5738501 w 5738501"/>
              <a:gd name="connsiteY1" fmla="*/ 0 h 4946983"/>
              <a:gd name="connsiteX2" fmla="*/ 2869250 w 5738501"/>
              <a:gd name="connsiteY2" fmla="*/ 4946983 h 494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8501" h="4946983">
                <a:moveTo>
                  <a:pt x="0" y="0"/>
                </a:moveTo>
                <a:lnTo>
                  <a:pt x="5738501" y="0"/>
                </a:lnTo>
                <a:lnTo>
                  <a:pt x="2869250" y="494698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2"/>
          <p:cNvSpPr/>
          <p:nvPr/>
        </p:nvSpPr>
        <p:spPr>
          <a:xfrm>
            <a:off x="658813" y="1341483"/>
            <a:ext cx="11641342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回忆并写出下列反应的文字表达式，并讨论下列反应的异同点。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44374" y="2163130"/>
          <a:ext cx="9984657" cy="3588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9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44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实验内容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反应的文字表达式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00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红磷在氧气中燃烧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2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1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硫在氧气中燃烧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铁丝在氧气中燃烧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168" name="组合 4"/>
          <p:cNvGrpSpPr/>
          <p:nvPr/>
        </p:nvGrpSpPr>
        <p:grpSpPr>
          <a:xfrm>
            <a:off x="6007349" y="5029724"/>
            <a:ext cx="3662845" cy="574826"/>
            <a:chOff x="5187950" y="5595938"/>
            <a:chExt cx="5073026" cy="767945"/>
          </a:xfrm>
        </p:grpSpPr>
        <p:sp>
          <p:nvSpPr>
            <p:cNvPr id="8216" name="矩形 10"/>
            <p:cNvSpPr/>
            <p:nvPr/>
          </p:nvSpPr>
          <p:spPr>
            <a:xfrm>
              <a:off x="5187950" y="5764214"/>
              <a:ext cx="1623376" cy="5536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铁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7" name="矩形 11"/>
            <p:cNvSpPr/>
            <p:nvPr/>
          </p:nvSpPr>
          <p:spPr>
            <a:xfrm>
              <a:off x="8047039" y="5810249"/>
              <a:ext cx="2213937" cy="5536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四氧化三铁 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6813516" y="6119347"/>
              <a:ext cx="1153363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矩形 13"/>
            <p:cNvSpPr/>
            <p:nvPr/>
          </p:nvSpPr>
          <p:spPr>
            <a:xfrm>
              <a:off x="6916737" y="5595938"/>
              <a:ext cx="1123843" cy="5536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69" name="组合 1"/>
          <p:cNvGrpSpPr/>
          <p:nvPr/>
        </p:nvGrpSpPr>
        <p:grpSpPr>
          <a:xfrm>
            <a:off x="6020017" y="2999582"/>
            <a:ext cx="3629547" cy="437501"/>
            <a:chOff x="5187950" y="2465387"/>
            <a:chExt cx="4852016" cy="586498"/>
          </a:xfrm>
        </p:grpSpPr>
        <p:sp>
          <p:nvSpPr>
            <p:cNvPr id="8221" name="矩形 14"/>
            <p:cNvSpPr/>
            <p:nvPr/>
          </p:nvSpPr>
          <p:spPr>
            <a:xfrm>
              <a:off x="5187950" y="2465387"/>
              <a:ext cx="1566897" cy="5555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磷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2" name="矩形 15"/>
            <p:cNvSpPr/>
            <p:nvPr/>
          </p:nvSpPr>
          <p:spPr>
            <a:xfrm>
              <a:off x="7950200" y="2496343"/>
              <a:ext cx="2089766" cy="5555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五氧化二磷</a:t>
              </a: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6797842" y="3002751"/>
              <a:ext cx="1152645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4" name="矩形 17"/>
            <p:cNvSpPr/>
            <p:nvPr/>
          </p:nvSpPr>
          <p:spPr>
            <a:xfrm>
              <a:off x="6867527" y="2478088"/>
              <a:ext cx="1084743" cy="5555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70" name="组合 2"/>
          <p:cNvGrpSpPr/>
          <p:nvPr/>
        </p:nvGrpSpPr>
        <p:grpSpPr>
          <a:xfrm>
            <a:off x="6118200" y="3677352"/>
            <a:ext cx="3454875" cy="525159"/>
            <a:chOff x="5283200" y="3741738"/>
            <a:chExt cx="4618292" cy="715124"/>
          </a:xfrm>
        </p:grpSpPr>
        <p:sp>
          <p:nvSpPr>
            <p:cNvPr id="8226" name="矩形 18"/>
            <p:cNvSpPr/>
            <p:nvPr/>
          </p:nvSpPr>
          <p:spPr>
            <a:xfrm>
              <a:off x="5283200" y="3892549"/>
              <a:ext cx="1566822" cy="5643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碳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7" name="矩形 19"/>
            <p:cNvSpPr/>
            <p:nvPr/>
          </p:nvSpPr>
          <p:spPr>
            <a:xfrm>
              <a:off x="8180388" y="3878942"/>
              <a:ext cx="1721104" cy="5643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二氧化碳</a:t>
              </a:r>
            </a:p>
          </p:txBody>
        </p:sp>
        <p:cxnSp>
          <p:nvCxnSpPr>
            <p:cNvPr id="21" name="直接箭头连接符 20"/>
            <p:cNvCxnSpPr/>
            <p:nvPr/>
          </p:nvCxnSpPr>
          <p:spPr>
            <a:xfrm>
              <a:off x="6988244" y="4266274"/>
              <a:ext cx="1152571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9" name="矩形 21"/>
            <p:cNvSpPr/>
            <p:nvPr/>
          </p:nvSpPr>
          <p:spPr>
            <a:xfrm>
              <a:off x="7023100" y="3741738"/>
              <a:ext cx="1084691" cy="5643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71" name="组合 3"/>
          <p:cNvGrpSpPr/>
          <p:nvPr/>
        </p:nvGrpSpPr>
        <p:grpSpPr>
          <a:xfrm>
            <a:off x="6118200" y="4298116"/>
            <a:ext cx="3463953" cy="542846"/>
            <a:chOff x="5319713" y="4695825"/>
            <a:chExt cx="4628799" cy="724640"/>
          </a:xfrm>
        </p:grpSpPr>
        <p:sp>
          <p:nvSpPr>
            <p:cNvPr id="8231" name="矩形 22"/>
            <p:cNvSpPr/>
            <p:nvPr/>
          </p:nvSpPr>
          <p:spPr>
            <a:xfrm>
              <a:off x="5319713" y="4827588"/>
              <a:ext cx="1566271" cy="553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硫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32" name="矩形 23"/>
            <p:cNvSpPr/>
            <p:nvPr/>
          </p:nvSpPr>
          <p:spPr>
            <a:xfrm>
              <a:off x="8228013" y="4867274"/>
              <a:ext cx="1720499" cy="553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二氧化硫</a:t>
              </a:r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7007270" y="5219207"/>
              <a:ext cx="1152556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4" name="矩形 25"/>
            <p:cNvSpPr/>
            <p:nvPr/>
          </p:nvSpPr>
          <p:spPr>
            <a:xfrm>
              <a:off x="7059612" y="4695825"/>
              <a:ext cx="1084310" cy="5531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知识回顾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60400" y="1351390"/>
            <a:ext cx="12185445" cy="312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1.认识化合反应、氧化反应，知道化合反应与氧化反应的联系与区别。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能准确判断化合反应、氧化反应。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学习从具体到抽象、从个别到一般的归纳方法。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1"/>
          <p:cNvSpPr/>
          <p:nvPr/>
        </p:nvSpPr>
        <p:spPr>
          <a:xfrm>
            <a:off x="568707" y="1952188"/>
            <a:ext cx="6746052" cy="377475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写出下列物质的化学符号：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硫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2.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3.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    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镁</a:t>
            </a: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二氧化硫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四氧化三铁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7.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二氧化碳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64805" y="4998998"/>
            <a:ext cx="82747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SO</a:t>
            </a:r>
            <a:r>
              <a:rPr kumimoji="0" lang="en-US" altLang="zh-CN" sz="2395" b="1" i="0" u="none" strike="noStrike" kern="0" cap="none" spc="0" normalizeH="0" baseline="-2500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57340" y="4998997"/>
            <a:ext cx="1109599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kumimoji="0" lang="en-US" altLang="zh-CN" sz="2395" b="1" i="0" u="none" strike="noStrike" kern="0" cap="none" spc="0" normalizeH="0" baseline="-2500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kumimoji="0" lang="en-US" altLang="zh-CN" sz="2395" b="1" i="0" u="none" strike="noStrike" kern="0" cap="none" spc="0" normalizeH="0" baseline="-2500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94902" y="4998996"/>
            <a:ext cx="84350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kumimoji="0" lang="en-US" altLang="zh-CN" sz="2395" b="1" i="0" u="none" strike="noStrike" kern="0" cap="none" spc="0" normalizeH="0" baseline="-2500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04345" y="3475593"/>
            <a:ext cx="38985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 flipH="1">
            <a:off x="1892276" y="3475593"/>
            <a:ext cx="406980" cy="460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97337" y="3475593"/>
            <a:ext cx="548548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66939" y="3475593"/>
            <a:ext cx="63350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DF5963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Mg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DF5963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178" name="组合 11"/>
          <p:cNvGrpSpPr/>
          <p:nvPr/>
        </p:nvGrpSpPr>
        <p:grpSpPr>
          <a:xfrm>
            <a:off x="658813" y="1472610"/>
            <a:ext cx="3606383" cy="470076"/>
            <a:chOff x="1524000" y="968377"/>
            <a:chExt cx="4821425" cy="628803"/>
          </a:xfrm>
        </p:grpSpPr>
        <p:sp>
          <p:nvSpPr>
            <p:cNvPr id="13" name="矩形 5"/>
            <p:cNvSpPr>
              <a:spLocks noChangeArrowheads="1"/>
            </p:cNvSpPr>
            <p:nvPr/>
          </p:nvSpPr>
          <p:spPr bwMode="auto">
            <a:xfrm>
              <a:off x="1524000" y="981087"/>
              <a:ext cx="2733674" cy="6160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395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知识链接</a:t>
              </a:r>
              <a:endParaRPr kumimoji="0" lang="zh-CN" altLang="zh-CN" sz="2395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3" name="矩形 1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987611" y="968377"/>
              <a:ext cx="2357814" cy="6160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marL="0" marR="0" lvl="0" indent="0" algn="ctr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395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温故而知新</a:t>
              </a:r>
            </a:p>
          </p:txBody>
        </p:sp>
        <p:sp>
          <p:nvSpPr>
            <p:cNvPr id="15" name="右箭头 14"/>
            <p:cNvSpPr/>
            <p:nvPr/>
          </p:nvSpPr>
          <p:spPr>
            <a:xfrm>
              <a:off x="3386138" y="1127249"/>
              <a:ext cx="661987" cy="292324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19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395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自主探究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  <p:bldP spid="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2"/>
          <p:cNvSpPr/>
          <p:nvPr/>
        </p:nvSpPr>
        <p:spPr>
          <a:xfrm>
            <a:off x="605069" y="1281133"/>
            <a:ext cx="12256508" cy="4605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回忆并写出下列反应的文字表达式，并讨论下列反应的异同点。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31551" y="2080212"/>
          <a:ext cx="10380405" cy="357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6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实验内容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反应的文字表达式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2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红磷在氧气中燃烧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87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硫在氧气中燃烧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3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铁丝在氧气中燃烧</a:t>
                      </a:r>
                    </a:p>
                  </a:txBody>
                  <a:tcPr marL="51297" marR="512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2171700" algn="l"/>
                        </a:tabLs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51297" marR="512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168" name="组合 4"/>
          <p:cNvGrpSpPr/>
          <p:nvPr/>
        </p:nvGrpSpPr>
        <p:grpSpPr>
          <a:xfrm>
            <a:off x="6319937" y="5033599"/>
            <a:ext cx="3662845" cy="574826"/>
            <a:chOff x="5187950" y="5595938"/>
            <a:chExt cx="5073026" cy="767945"/>
          </a:xfrm>
        </p:grpSpPr>
        <p:sp>
          <p:nvSpPr>
            <p:cNvPr id="8216" name="矩形 10"/>
            <p:cNvSpPr/>
            <p:nvPr/>
          </p:nvSpPr>
          <p:spPr>
            <a:xfrm>
              <a:off x="5187950" y="5764214"/>
              <a:ext cx="1527910" cy="534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铁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7" name="矩形 11"/>
            <p:cNvSpPr/>
            <p:nvPr/>
          </p:nvSpPr>
          <p:spPr>
            <a:xfrm>
              <a:off x="8047039" y="5810249"/>
              <a:ext cx="2213937" cy="5536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四氧化三铁 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6813516" y="6119347"/>
              <a:ext cx="1153363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矩形 13"/>
            <p:cNvSpPr/>
            <p:nvPr/>
          </p:nvSpPr>
          <p:spPr>
            <a:xfrm>
              <a:off x="6916737" y="5595938"/>
              <a:ext cx="1063897" cy="534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69" name="组合 1"/>
          <p:cNvGrpSpPr/>
          <p:nvPr/>
        </p:nvGrpSpPr>
        <p:grpSpPr>
          <a:xfrm>
            <a:off x="6319937" y="2803794"/>
            <a:ext cx="3533367" cy="423203"/>
            <a:chOff x="5187950" y="2465386"/>
            <a:chExt cx="4723442" cy="567330"/>
          </a:xfrm>
        </p:grpSpPr>
        <p:sp>
          <p:nvSpPr>
            <p:cNvPr id="8221" name="矩形 14"/>
            <p:cNvSpPr/>
            <p:nvPr/>
          </p:nvSpPr>
          <p:spPr>
            <a:xfrm>
              <a:off x="5187950" y="2465386"/>
              <a:ext cx="1474752" cy="5363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磷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2" name="矩形 15"/>
            <p:cNvSpPr/>
            <p:nvPr/>
          </p:nvSpPr>
          <p:spPr>
            <a:xfrm>
              <a:off x="7950200" y="2496343"/>
              <a:ext cx="1961192" cy="5363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五氧化二磷</a:t>
              </a: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6797842" y="3002751"/>
              <a:ext cx="1152645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4" name="矩形 17"/>
            <p:cNvSpPr/>
            <p:nvPr/>
          </p:nvSpPr>
          <p:spPr>
            <a:xfrm>
              <a:off x="6867527" y="2478087"/>
              <a:ext cx="1026883" cy="5363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70" name="组合 2"/>
          <p:cNvGrpSpPr/>
          <p:nvPr/>
        </p:nvGrpSpPr>
        <p:grpSpPr>
          <a:xfrm>
            <a:off x="6319937" y="3481931"/>
            <a:ext cx="3377931" cy="510860"/>
            <a:chOff x="5283200" y="3741738"/>
            <a:chExt cx="4515437" cy="695652"/>
          </a:xfrm>
        </p:grpSpPr>
        <p:sp>
          <p:nvSpPr>
            <p:cNvPr id="8226" name="矩形 18"/>
            <p:cNvSpPr/>
            <p:nvPr/>
          </p:nvSpPr>
          <p:spPr>
            <a:xfrm>
              <a:off x="5283200" y="3892549"/>
              <a:ext cx="1474681" cy="5448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碳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7" name="矩形 19"/>
            <p:cNvSpPr/>
            <p:nvPr/>
          </p:nvSpPr>
          <p:spPr>
            <a:xfrm>
              <a:off x="8180388" y="3878942"/>
              <a:ext cx="1618249" cy="5448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二氧化碳</a:t>
              </a:r>
            </a:p>
          </p:txBody>
        </p:sp>
        <p:cxnSp>
          <p:nvCxnSpPr>
            <p:cNvPr id="21" name="直接箭头连接符 20"/>
            <p:cNvCxnSpPr/>
            <p:nvPr/>
          </p:nvCxnSpPr>
          <p:spPr>
            <a:xfrm>
              <a:off x="6988244" y="4266274"/>
              <a:ext cx="1152571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9" name="矩形 21"/>
            <p:cNvSpPr/>
            <p:nvPr/>
          </p:nvSpPr>
          <p:spPr>
            <a:xfrm>
              <a:off x="7023100" y="3741738"/>
              <a:ext cx="1026834" cy="5448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71" name="组合 3"/>
          <p:cNvGrpSpPr/>
          <p:nvPr/>
        </p:nvGrpSpPr>
        <p:grpSpPr>
          <a:xfrm>
            <a:off x="6319937" y="4299785"/>
            <a:ext cx="3387009" cy="528547"/>
            <a:chOff x="5319713" y="4695825"/>
            <a:chExt cx="4525980" cy="705552"/>
          </a:xfrm>
        </p:grpSpPr>
        <p:sp>
          <p:nvSpPr>
            <p:cNvPr id="8231" name="矩形 22"/>
            <p:cNvSpPr/>
            <p:nvPr/>
          </p:nvSpPr>
          <p:spPr>
            <a:xfrm>
              <a:off x="5319713" y="4827588"/>
              <a:ext cx="1474163" cy="534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硫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+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氧气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32" name="矩形 23"/>
            <p:cNvSpPr/>
            <p:nvPr/>
          </p:nvSpPr>
          <p:spPr>
            <a:xfrm>
              <a:off x="8228013" y="4867274"/>
              <a:ext cx="1617680" cy="534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二氧化硫</a:t>
              </a:r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7007270" y="5219207"/>
              <a:ext cx="1152556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34" name="矩形 25"/>
            <p:cNvSpPr/>
            <p:nvPr/>
          </p:nvSpPr>
          <p:spPr>
            <a:xfrm>
              <a:off x="7059612" y="4695825"/>
              <a:ext cx="1026473" cy="5341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点燃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自主探究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/>
          <p:nvPr/>
        </p:nvSpPr>
        <p:spPr>
          <a:xfrm>
            <a:off x="597403" y="2025873"/>
            <a:ext cx="9733280" cy="230178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12192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都是由两种或两种以上物质生成另一种物质的反应。</a:t>
            </a: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都是物质与氧气发生的反应。</a:t>
            </a:r>
          </a:p>
        </p:txBody>
      </p:sp>
      <p:sp>
        <p:nvSpPr>
          <p:cNvPr id="9219" name="Text Box 41"/>
          <p:cNvSpPr txBox="1"/>
          <p:nvPr/>
        </p:nvSpPr>
        <p:spPr>
          <a:xfrm>
            <a:off x="597403" y="1368321"/>
            <a:ext cx="7049960" cy="461665"/>
          </a:xfrm>
          <a:prstGeom prst="rect">
            <a:avLst/>
          </a:prstGeom>
          <a:noFill/>
          <a:ln w="76200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上述几个变化中，有什么共同的特征？ 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自主探究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2"/>
          <p:cNvGrpSpPr/>
          <p:nvPr/>
        </p:nvGrpSpPr>
        <p:grpSpPr>
          <a:xfrm>
            <a:off x="660400" y="1130300"/>
            <a:ext cx="10858500" cy="3414140"/>
            <a:chOff x="1607458" y="1350963"/>
            <a:chExt cx="8287656" cy="4563817"/>
          </a:xfrm>
        </p:grpSpPr>
        <p:sp>
          <p:nvSpPr>
            <p:cNvPr id="10243" name="矩形 2"/>
            <p:cNvSpPr/>
            <p:nvPr/>
          </p:nvSpPr>
          <p:spPr>
            <a:xfrm>
              <a:off x="1607458" y="1350963"/>
              <a:ext cx="8287656" cy="45638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0" marR="0" lvl="0" indent="0" defTabSz="12192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化合反应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12192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395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）定义：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由两种或两种以上物质生成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另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一种物质的反应，叫做化合反应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。化合反应属于</a:t>
              </a:r>
              <a:r>
                <a:rPr kumimoji="0" lang="zh-CN" altLang="zh-CN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基本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反应类型。</a:t>
              </a:r>
              <a:endPara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defTabSz="12192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）特点：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多变一</a:t>
              </a:r>
            </a:p>
            <a:p>
              <a:pPr marL="0" marR="0" lvl="0" indent="0" defTabSz="121920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kumimoji="0" lang="en-US" altLang="zh-CN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r>
                <a:rPr kumimoji="0" lang="zh-CN" altLang="en-US" sz="200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）表达式：</a:t>
              </a:r>
              <a:endPara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0244" name="组合 14"/>
            <p:cNvGrpSpPr/>
            <p:nvPr/>
          </p:nvGrpSpPr>
          <p:grpSpPr>
            <a:xfrm>
              <a:off x="3036831" y="4806867"/>
              <a:ext cx="3903366" cy="1107913"/>
              <a:chOff x="4421959" y="3304642"/>
              <a:chExt cx="3903366" cy="1107913"/>
            </a:xfrm>
          </p:grpSpPr>
          <p:sp>
            <p:nvSpPr>
              <p:cNvPr id="16" name="矩形 7"/>
              <p:cNvSpPr>
                <a:spLocks noChangeArrowheads="1"/>
              </p:cNvSpPr>
              <p:nvPr/>
            </p:nvSpPr>
            <p:spPr bwMode="auto">
              <a:xfrm>
                <a:off x="4421959" y="3304642"/>
                <a:ext cx="3903366" cy="110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1219200" eaLnBrk="1" fontAlgn="base" latinLnBrk="0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395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A+B+…              C </a:t>
                </a:r>
                <a:endParaRPr kumimoji="0" lang="zh-CN" altLang="en-US" sz="2395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右箭头 16"/>
              <p:cNvSpPr/>
              <p:nvPr/>
            </p:nvSpPr>
            <p:spPr bwMode="auto">
              <a:xfrm>
                <a:off x="5557123" y="3940086"/>
                <a:ext cx="351167" cy="131209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219200" eaLnBrk="1" fontAlgn="base" latinLnBrk="0" hangingPunct="1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45" b="0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9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三、化合反应和氧化反应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/>
          <p:nvPr/>
        </p:nvSpPr>
        <p:spPr>
          <a:xfrm>
            <a:off x="714096" y="1130300"/>
            <a:ext cx="10804804" cy="473309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algn="just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</a:t>
            </a: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）定义：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物质与氧气发生的反应属于氧化反应。氧化反应不属于</a:t>
            </a:r>
            <a:r>
              <a:rPr kumimoji="0" lang="zh-CN" altLang="zh-CN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基本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反应类型。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）特点：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有氧气参加，氧气体现氧化性。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）缓慢氧化：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进行得很慢，甚至不容易被察觉的氧化反应叫缓慢氧化。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920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注意：生活中，缓慢氧化的例子很多，如动植物的呼吸、食物的腐烂、酒和醋的酿造、农家肥料的腐熟、钢铁制品的生锈等。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三、化合反应和氧化反应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"/>
          <p:cNvSpPr/>
          <p:nvPr/>
        </p:nvSpPr>
        <p:spPr>
          <a:xfrm>
            <a:off x="658813" y="1104538"/>
            <a:ext cx="10848389" cy="4511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下述物质在氧气中燃烧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表达式和基本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反应类型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完全正确的是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kumimoji="0" lang="zh-CN" altLang="zh-CN" sz="2395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硫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二氧化硫           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氧化反应 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红磷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           五氧化二磷         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化合反应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              四氧化三铁         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化合反应 </a:t>
            </a:r>
          </a:p>
          <a:p>
            <a:pPr marL="0" marR="0" lvl="0" indent="0" defTabSz="12192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木炭</a:t>
            </a:r>
            <a:r>
              <a:rPr kumimoji="0" lang="en-US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  <a:r>
              <a:rPr kumimoji="0" lang="zh-CN" altLang="en-US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           二氧化碳           </a:t>
            </a:r>
            <a:r>
              <a:rPr kumimoji="0" lang="zh-CN" altLang="zh-CN" sz="2395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化合反应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3371" y="2103575"/>
            <a:ext cx="40588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3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kumimoji="0" lang="zh-CN" altLang="en-US" sz="23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1" name="矩形 8"/>
          <p:cNvSpPr/>
          <p:nvPr/>
        </p:nvSpPr>
        <p:spPr>
          <a:xfrm>
            <a:off x="2504113" y="2813477"/>
            <a:ext cx="811441" cy="41440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>
            <a:off x="4819510" y="3022154"/>
            <a:ext cx="60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4954255" y="3771760"/>
            <a:ext cx="608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矩形 11"/>
          <p:cNvSpPr/>
          <p:nvPr/>
        </p:nvSpPr>
        <p:spPr>
          <a:xfrm>
            <a:off x="2528182" y="4259068"/>
            <a:ext cx="811441" cy="41440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4954255" y="4466272"/>
            <a:ext cx="60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矩形 13"/>
          <p:cNvSpPr/>
          <p:nvPr/>
        </p:nvSpPr>
        <p:spPr>
          <a:xfrm>
            <a:off x="2528182" y="3564556"/>
            <a:ext cx="811441" cy="41440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4819509" y="5220156"/>
            <a:ext cx="609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矩形 15"/>
          <p:cNvSpPr/>
          <p:nvPr/>
        </p:nvSpPr>
        <p:spPr>
          <a:xfrm>
            <a:off x="2528182" y="5012952"/>
            <a:ext cx="811441" cy="41440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点燃</a:t>
            </a:r>
            <a:r>
              <a:rPr kumimoji="0" lang="en-US" altLang="zh-CN" sz="2095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95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58813" y="1326679"/>
            <a:ext cx="1261884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defTabSz="1219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练一练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三、化合反应和氧化反应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Microsoft Office PowerPoint</Application>
  <PresentationFormat>宽屏</PresentationFormat>
  <Paragraphs>204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2020-06-16T03:45:23Z</dcterms:created>
  <dcterms:modified xsi:type="dcterms:W3CDTF">2021-01-09T09:57:44Z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