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6" r:id="rId26"/>
    <p:sldId id="287" r:id="rId27"/>
    <p:sldId id="289" r:id="rId28"/>
    <p:sldId id="288" r:id="rId29"/>
    <p:sldId id="290" r:id="rId30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6">
          <p15:clr>
            <a:srgbClr val="A4A3A4"/>
          </p15:clr>
        </p15:guide>
        <p15:guide id="4" orient="horz" pos="728">
          <p15:clr>
            <a:srgbClr val="A4A3A4"/>
          </p15:clr>
        </p15:guide>
        <p15:guide id="5" orient="horz" pos="3884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72"/>
      </p:cViewPr>
      <p:guideLst>
        <p:guide pos="416"/>
        <p:guide pos="7256"/>
        <p:guide orient="horz" pos="646"/>
        <p:guide orient="horz" pos="728"/>
        <p:guide orient="horz" pos="3884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F094ADE-E998-4796-A965-E5170FFF682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62FAF94-05D8-49AF-8E8B-6CD5367462D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A0DB2DC-4C9A-4742-B13C-FB6460FD3503}" type="slidenum"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9</a:t>
            </a:fld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024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0244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r>
              <a:rPr lang="en-US" altLang="zh-CN" dirty="0"/>
              <a:t>eeeeeee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548640" y="381000"/>
            <a:ext cx="853440" cy="487680"/>
            <a:chOff x="548640" y="381000"/>
            <a:chExt cx="1173480" cy="670560"/>
          </a:xfrm>
        </p:grpSpPr>
        <p:sp>
          <p:nvSpPr>
            <p:cNvPr id="8" name="燕尾形 7"/>
            <p:cNvSpPr/>
            <p:nvPr userDrawn="1"/>
          </p:nvSpPr>
          <p:spPr>
            <a:xfrm>
              <a:off x="548640" y="381000"/>
              <a:ext cx="670560" cy="670560"/>
            </a:xfrm>
            <a:prstGeom prst="chevron">
              <a:avLst/>
            </a:prstGeom>
            <a:solidFill>
              <a:srgbClr val="00DA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9" name="燕尾形 8"/>
            <p:cNvSpPr/>
            <p:nvPr userDrawn="1"/>
          </p:nvSpPr>
          <p:spPr>
            <a:xfrm>
              <a:off x="1051560" y="381000"/>
              <a:ext cx="670560" cy="670560"/>
            </a:xfrm>
            <a:prstGeom prst="chevron">
              <a:avLst/>
            </a:prstGeom>
            <a:solidFill>
              <a:srgbClr val="00DA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合并 6"/>
          <p:cNvSpPr/>
          <p:nvPr/>
        </p:nvSpPr>
        <p:spPr>
          <a:xfrm rot="13089544">
            <a:off x="1917552" y="1154888"/>
            <a:ext cx="4450713" cy="4450713"/>
          </a:xfrm>
          <a:prstGeom prst="flowChartMerge">
            <a:avLst/>
          </a:prstGeom>
          <a:solidFill>
            <a:srgbClr val="00AC7F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AC7F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" name="等腰三角形 2"/>
          <p:cNvSpPr/>
          <p:nvPr/>
        </p:nvSpPr>
        <p:spPr>
          <a:xfrm>
            <a:off x="8872510" y="1026607"/>
            <a:ext cx="3698736" cy="5834375"/>
          </a:xfrm>
          <a:prstGeom prst="triangle">
            <a:avLst>
              <a:gd name="adj" fmla="val 91125"/>
            </a:avLst>
          </a:prstGeom>
          <a:solidFill>
            <a:srgbClr val="00A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65480" y="1950720"/>
            <a:ext cx="7137400" cy="3094990"/>
            <a:chOff x="6147269" y="2844265"/>
            <a:chExt cx="5112385" cy="2076459"/>
          </a:xfrm>
        </p:grpSpPr>
        <p:grpSp>
          <p:nvGrpSpPr>
            <p:cNvPr id="21" name="组合 20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33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AC7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35" name="组合 34"/>
              <p:cNvGrpSpPr/>
              <p:nvPr/>
            </p:nvGrpSpPr>
            <p:grpSpPr>
              <a:xfrm>
                <a:off x="-4714868" y="2110674"/>
                <a:ext cx="5033250" cy="1006811"/>
                <a:chOff x="-4714868" y="2110674"/>
                <a:chExt cx="5033250" cy="1006811"/>
              </a:xfrm>
            </p:grpSpPr>
            <p:sp>
              <p:nvSpPr>
                <p:cNvPr id="36" name="文本框 35"/>
                <p:cNvSpPr txBox="1"/>
                <p:nvPr/>
              </p:nvSpPr>
              <p:spPr>
                <a:xfrm>
                  <a:off x="-4714868" y="2808615"/>
                  <a:ext cx="5033249" cy="308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38" name="直接连接符 3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3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00AC7F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2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AC7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.</a:t>
                  </a:r>
                  <a:r>
                    <a:rPr lang="en-US" altLang="zh-CN" sz="5400" b="1" noProof="0" dirty="0">
                      <a:solidFill>
                        <a:srgbClr val="00AC7F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AC7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 </a:t>
                  </a:r>
                  <a:r>
                    <a:rPr lang="zh-CN" altLang="en-US" sz="5400" b="1" dirty="0">
                      <a:solidFill>
                        <a:srgbClr val="00AC7F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制取氧气</a:t>
                  </a:r>
                </a:p>
              </p:txBody>
            </p:sp>
          </p:grpSp>
        </p:grpSp>
        <p:sp>
          <p:nvSpPr>
            <p:cNvPr id="2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我们周围的空气</a:t>
              </a: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3" t="14086" r="1390" b="342"/>
          <a:stretch>
            <a:fillRect/>
          </a:stretch>
        </p:blipFill>
        <p:spPr>
          <a:xfrm>
            <a:off x="6453499" y="0"/>
            <a:ext cx="5969331" cy="5145974"/>
          </a:xfrm>
          <a:custGeom>
            <a:avLst/>
            <a:gdLst>
              <a:gd name="connsiteX0" fmla="*/ 0 w 5738501"/>
              <a:gd name="connsiteY0" fmla="*/ 0 h 4946983"/>
              <a:gd name="connsiteX1" fmla="*/ 5738501 w 5738501"/>
              <a:gd name="connsiteY1" fmla="*/ 0 h 4946983"/>
              <a:gd name="connsiteX2" fmla="*/ 2869250 w 5738501"/>
              <a:gd name="connsiteY2" fmla="*/ 4946983 h 494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8501" h="4946983">
                <a:moveTo>
                  <a:pt x="0" y="0"/>
                </a:moveTo>
                <a:lnTo>
                  <a:pt x="5738501" y="0"/>
                </a:lnTo>
                <a:lnTo>
                  <a:pt x="2869250" y="494698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/>
          <p:nvPr/>
        </p:nvSpPr>
        <p:spPr>
          <a:xfrm>
            <a:off x="695325" y="1335589"/>
            <a:ext cx="9121423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如何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检验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收集到的是氧气？</a:t>
            </a:r>
          </a:p>
          <a:p>
            <a:pPr marL="0" indent="0" defTabSz="1219200" eaLnBrk="1" hangingPunct="1">
              <a:spcBef>
                <a:spcPct val="50000"/>
              </a:spcBef>
              <a:buNone/>
            </a:pP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indent="0" defTabSz="1219200" eaLnBrk="1" hangingPunct="1">
              <a:spcBef>
                <a:spcPct val="50000"/>
              </a:spcBef>
              <a:buNone/>
            </a:pP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5779" name="Text Box 3"/>
          <p:cNvSpPr txBox="1"/>
          <p:nvPr/>
        </p:nvSpPr>
        <p:spPr>
          <a:xfrm>
            <a:off x="660400" y="2062031"/>
            <a:ext cx="982472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将一支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带火星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的木条伸进集气瓶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，若木条复燃，证明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是氧气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indent="0" defTabSz="1219200" eaLnBrk="1" hangingPunct="1">
              <a:spcBef>
                <a:spcPct val="50000"/>
              </a:spcBef>
              <a:buNone/>
            </a:pPr>
            <a:endParaRPr lang="zh-CN" altLang="en-US" sz="2400" kern="0" dirty="0">
              <a:solidFill>
                <a:schemeClr val="accent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0" name="Rectangle 6"/>
          <p:cNvSpPr/>
          <p:nvPr/>
        </p:nvSpPr>
        <p:spPr>
          <a:xfrm>
            <a:off x="660400" y="3470578"/>
            <a:ext cx="1128776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将一支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带火星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的木条伸到集气瓶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口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，若木条复燃，证明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已集满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indent="0" defTabSz="1219200" eaLnBrk="1" hangingPunct="1">
              <a:spcBef>
                <a:spcPct val="50000"/>
              </a:spcBef>
              <a:buNone/>
            </a:pPr>
            <a:endParaRPr lang="zh-CN" altLang="en-US" sz="2400" kern="0" dirty="0">
              <a:solidFill>
                <a:schemeClr val="accent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69" name="Rectangle 8"/>
          <p:cNvSpPr/>
          <p:nvPr/>
        </p:nvSpPr>
        <p:spPr>
          <a:xfrm>
            <a:off x="515484" y="2760639"/>
            <a:ext cx="5553123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用向上排空气法收集氧气，如何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验满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探究：用高锰酸钾制氧气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/>
          <p:nvPr/>
        </p:nvSpPr>
        <p:spPr>
          <a:xfrm>
            <a:off x="660400" y="1969580"/>
            <a:ext cx="2892138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、药品</a:t>
            </a:r>
            <a:r>
              <a:rPr lang="zh-CN" altLang="en-US" sz="2000" kern="0" dirty="0">
                <a:solidFill>
                  <a:srgbClr val="CC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平铺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在试管底部</a:t>
            </a:r>
          </a:p>
        </p:txBody>
      </p:sp>
      <p:sp>
        <p:nvSpPr>
          <p:cNvPr id="76803" name="Text Box 3"/>
          <p:cNvSpPr txBox="1"/>
          <p:nvPr/>
        </p:nvSpPr>
        <p:spPr>
          <a:xfrm>
            <a:off x="618953" y="3274960"/>
            <a:ext cx="3198311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en-US" altLang="zh-CN" sz="1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、导管伸入试管不能太长</a:t>
            </a:r>
          </a:p>
        </p:txBody>
      </p:sp>
      <p:sp>
        <p:nvSpPr>
          <p:cNvPr id="76805" name="Text Box 5"/>
          <p:cNvSpPr txBox="1"/>
          <p:nvPr/>
        </p:nvSpPr>
        <p:spPr>
          <a:xfrm>
            <a:off x="660400" y="2622270"/>
            <a:ext cx="668904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、铁夹夹在离试管口</a:t>
            </a:r>
            <a:r>
              <a:rPr lang="en-US" altLang="zh-CN" sz="2000" kern="0" dirty="0">
                <a:solidFill>
                  <a:srgbClr val="CC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1/3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处</a:t>
            </a:r>
          </a:p>
        </p:txBody>
      </p:sp>
      <p:sp>
        <p:nvSpPr>
          <p:cNvPr id="76806" name="Text Box 6"/>
          <p:cNvSpPr txBox="1"/>
          <p:nvPr/>
        </p:nvSpPr>
        <p:spPr>
          <a:xfrm>
            <a:off x="636562" y="3927650"/>
            <a:ext cx="668904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000" kern="0" dirty="0">
                <a:solidFill>
                  <a:srgbClr val="CC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原因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：不利于气体的排出</a:t>
            </a:r>
          </a:p>
        </p:txBody>
      </p:sp>
      <p:sp>
        <p:nvSpPr>
          <p:cNvPr id="19463" name="Rectangle 7"/>
          <p:cNvSpPr/>
          <p:nvPr/>
        </p:nvSpPr>
        <p:spPr>
          <a:xfrm>
            <a:off x="3315211" y="1969580"/>
            <a:ext cx="2550698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（使药品受热均匀）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探究：用高锰酸钾制氧气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721443" y="134958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实验中应该注意哪些事项？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5" grpId="0"/>
      <p:bldP spid="768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/>
          <p:nvPr/>
        </p:nvSpPr>
        <p:spPr>
          <a:xfrm>
            <a:off x="660400" y="1269889"/>
            <a:ext cx="813326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、试管口略向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倾斜</a:t>
            </a:r>
          </a:p>
        </p:txBody>
      </p:sp>
      <p:sp>
        <p:nvSpPr>
          <p:cNvPr id="77827" name="Text Box 3"/>
          <p:cNvSpPr txBox="1"/>
          <p:nvPr/>
        </p:nvSpPr>
        <p:spPr>
          <a:xfrm>
            <a:off x="660400" y="2530557"/>
            <a:ext cx="9808334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、用酒精灯的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外焰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先均匀预热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再集中在有药品的部位集中加热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</a:p>
        </p:txBody>
      </p:sp>
      <p:sp>
        <p:nvSpPr>
          <p:cNvPr id="77828" name="Text Box 4"/>
          <p:cNvSpPr txBox="1"/>
          <p:nvPr/>
        </p:nvSpPr>
        <p:spPr>
          <a:xfrm>
            <a:off x="690265" y="3160891"/>
            <a:ext cx="775320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、等有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连续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的气泡产生时再收集</a:t>
            </a:r>
          </a:p>
        </p:txBody>
      </p:sp>
      <p:sp>
        <p:nvSpPr>
          <p:cNvPr id="77829" name="Text Box 5"/>
          <p:cNvSpPr txBox="1"/>
          <p:nvPr/>
        </p:nvSpPr>
        <p:spPr>
          <a:xfrm>
            <a:off x="660400" y="1900223"/>
            <a:ext cx="691707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原因：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防止冷凝水倒流到试管底部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炸裂试管</a:t>
            </a:r>
          </a:p>
        </p:txBody>
      </p:sp>
      <p:sp>
        <p:nvSpPr>
          <p:cNvPr id="77830" name="Text Box 6"/>
          <p:cNvSpPr txBox="1"/>
          <p:nvPr/>
        </p:nvSpPr>
        <p:spPr>
          <a:xfrm>
            <a:off x="690265" y="3791226"/>
            <a:ext cx="931026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原因：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刚加热时产生的气泡中混有空气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这时的气体不纯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探究：用高锰酸钾制氧气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  <p:bldP spid="77828" grpId="0"/>
      <p:bldP spid="77829" grpId="0"/>
      <p:bldP spid="778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/>
          <p:nvPr/>
        </p:nvSpPr>
        <p:spPr>
          <a:xfrm>
            <a:off x="695325" y="1320809"/>
            <a:ext cx="828529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、实验完毕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u="sng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先撤导管</a:t>
            </a:r>
            <a:r>
              <a:rPr lang="en-US" altLang="zh-CN" sz="2400" u="sng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u="sng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后移酒精灯</a:t>
            </a:r>
          </a:p>
        </p:txBody>
      </p:sp>
      <p:sp>
        <p:nvSpPr>
          <p:cNvPr id="78851" name="Rectangle 3"/>
          <p:cNvSpPr/>
          <p:nvPr/>
        </p:nvSpPr>
        <p:spPr>
          <a:xfrm>
            <a:off x="660400" y="2691961"/>
            <a:ext cx="782922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、收集满的氧气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应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正放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在桌面上，并用毛玻璃片盖上</a:t>
            </a:r>
          </a:p>
        </p:txBody>
      </p:sp>
      <p:sp>
        <p:nvSpPr>
          <p:cNvPr id="78852" name="Text Box 4"/>
          <p:cNvSpPr txBox="1"/>
          <p:nvPr/>
        </p:nvSpPr>
        <p:spPr>
          <a:xfrm>
            <a:off x="660400" y="2006385"/>
            <a:ext cx="1033666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原因：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防止试管冷却后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水槽内的水沿导管上升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进入试管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使试管炸裂</a:t>
            </a:r>
          </a:p>
        </p:txBody>
      </p:sp>
      <p:sp>
        <p:nvSpPr>
          <p:cNvPr id="78853" name="Text Box 5"/>
          <p:cNvSpPr txBox="1"/>
          <p:nvPr/>
        </p:nvSpPr>
        <p:spPr>
          <a:xfrm>
            <a:off x="660400" y="3377537"/>
            <a:ext cx="608094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原因：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氧气密度空气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略大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探究：用高锰酸钾制氧气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  <p:bldP spid="78852" grpId="0"/>
      <p:bldP spid="788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/>
          <p:nvPr/>
        </p:nvSpPr>
        <p:spPr>
          <a:xfrm>
            <a:off x="695325" y="3954864"/>
            <a:ext cx="11181477" cy="18787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lnSpc>
                <a:spcPct val="150000"/>
              </a:lnSpc>
              <a:spcBef>
                <a:spcPct val="25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步骤一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：在常温下，把带火星的木条伸入过氧化氢溶液的试管，观察木条是否复燃？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25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现    象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木条不能复燃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25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    论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说明常温下放出氧气少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499126" y="1653884"/>
          <a:ext cx="7281481" cy="1939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753100" imgH="1533525" progId="Paint.Picture">
                  <p:embed/>
                </p:oleObj>
              </mc:Choice>
              <mc:Fallback>
                <p:oleObj r:id="rId2" imgW="5753100" imgH="1533525" progId="Paint.Picture">
                  <p:embed/>
                  <p:pic>
                    <p:nvPicPr>
                      <p:cNvPr id="0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99126" y="1653884"/>
                        <a:ext cx="7281481" cy="19397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占位符 20"/>
          <p:cNvSpPr txBox="1"/>
          <p:nvPr/>
        </p:nvSpPr>
        <p:spPr>
          <a:xfrm>
            <a:off x="1533756" y="381000"/>
            <a:ext cx="8246851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探究：过氧化氢（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H2O2</a:t>
            </a: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）溶液制取氧气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1" name="Rectangle 11"/>
          <p:cNvSpPr/>
          <p:nvPr/>
        </p:nvSpPr>
        <p:spPr>
          <a:xfrm>
            <a:off x="660400" y="1552990"/>
            <a:ext cx="10567514" cy="308834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lnSpc>
                <a:spcPct val="200000"/>
              </a:lnSpc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步骤二：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向上述试管中，加入少量二氧化锰，把带火星的木条伸入试管。观察发生的现象。</a:t>
            </a:r>
          </a:p>
          <a:p>
            <a:pPr marL="0" indent="0" defTabSz="1219200" eaLnBrk="1" hangingPunct="1">
              <a:lnSpc>
                <a:spcPct val="200000"/>
              </a:lnSpc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现     象：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木条复燃了</a:t>
            </a:r>
          </a:p>
          <a:p>
            <a:pPr marL="0" indent="0" defTabSz="1219200" eaLnBrk="1" hangingPunct="1">
              <a:lnSpc>
                <a:spcPct val="200000"/>
              </a:lnSpc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     论：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说明在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常温下过氧化氢溶液遇到二氧化锰（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MnO</a:t>
            </a:r>
            <a:r>
              <a:rPr lang="en-US" altLang="zh-CN" sz="2400" kern="0" baseline="-2500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）时迅速产生氧气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33756" y="381000"/>
            <a:ext cx="8246851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探究：过氧化氢（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H2O2</a:t>
            </a: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）溶液制取氧气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1" name="Rectangle 33"/>
          <p:cNvSpPr/>
          <p:nvPr/>
        </p:nvSpPr>
        <p:spPr>
          <a:xfrm>
            <a:off x="695324" y="1386016"/>
            <a:ext cx="10823575" cy="18651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lnSpc>
                <a:spcPct val="110000"/>
              </a:lnSpc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步骤三：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反应停止后，重新加入过氧化氢溶液，把带火星的木条伸入试管。观察发生的现象。</a:t>
            </a:r>
          </a:p>
          <a:p>
            <a:pPr marL="0" indent="0" defTabSz="1219200" eaLnBrk="1" hangingPunct="1">
              <a:lnSpc>
                <a:spcPct val="110000"/>
              </a:lnSpc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现     象：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木条复燃了</a:t>
            </a:r>
          </a:p>
          <a:p>
            <a:pPr marL="0" indent="0" defTabSz="1219200" eaLnBrk="1" hangingPunct="1">
              <a:lnSpc>
                <a:spcPct val="110000"/>
              </a:lnSpc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     论：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说明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二氧化锰（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MnO</a:t>
            </a:r>
            <a:r>
              <a:rPr lang="en-US" altLang="zh-CN" sz="2400" kern="0" baseline="-2500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）仍然起作用时产生氧气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7443" name="Text Box 35"/>
          <p:cNvSpPr txBox="1"/>
          <p:nvPr/>
        </p:nvSpPr>
        <p:spPr>
          <a:xfrm>
            <a:off x="660399" y="3251142"/>
            <a:ext cx="1085850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催化剂：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在化学反应里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能改变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其他物质的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化学反应速率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，而本身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质量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化学性质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在化学反应前后都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没有发生变化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的物质。催化剂的特点</a:t>
            </a:r>
          </a:p>
        </p:txBody>
      </p:sp>
      <p:sp>
        <p:nvSpPr>
          <p:cNvPr id="17444" name="Rectangle 36"/>
          <p:cNvSpPr/>
          <p:nvPr/>
        </p:nvSpPr>
        <p:spPr>
          <a:xfrm>
            <a:off x="695325" y="4451471"/>
            <a:ext cx="7449161" cy="9048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   变：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化学反应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速率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变</a:t>
            </a:r>
          </a:p>
          <a:p>
            <a:pPr marL="0" indent="0" defTabSz="1219200" eaLnBrk="1" hangingPunct="1"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二不变：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质量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不变、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化学性质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不变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33756" y="381000"/>
            <a:ext cx="8246851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探究：过氧化氢（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H2O2</a:t>
            </a: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）溶液制取氧气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1" grpId="0" build="p"/>
      <p:bldP spid="17443" grpId="0" build="p"/>
      <p:bldP spid="1744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/>
          <p:nvPr/>
        </p:nvSpPr>
        <p:spPr>
          <a:xfrm>
            <a:off x="1610251" y="2160866"/>
            <a:ext cx="6613031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过氧化氢                      水 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      </a:t>
            </a:r>
          </a:p>
        </p:txBody>
      </p:sp>
      <p:sp>
        <p:nvSpPr>
          <p:cNvPr id="80901" name="Line 5"/>
          <p:cNvSpPr/>
          <p:nvPr/>
        </p:nvSpPr>
        <p:spPr>
          <a:xfrm>
            <a:off x="3299140" y="2459909"/>
            <a:ext cx="174827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0902" name="Text Box 6"/>
          <p:cNvSpPr txBox="1"/>
          <p:nvPr/>
        </p:nvSpPr>
        <p:spPr>
          <a:xfrm>
            <a:off x="3087401" y="1989489"/>
            <a:ext cx="212833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二氧化锰</a:t>
            </a:r>
          </a:p>
        </p:txBody>
      </p:sp>
      <p:sp>
        <p:nvSpPr>
          <p:cNvPr id="80903" name="Text Box 7"/>
          <p:cNvSpPr txBox="1"/>
          <p:nvPr/>
        </p:nvSpPr>
        <p:spPr>
          <a:xfrm>
            <a:off x="1128286" y="4568371"/>
            <a:ext cx="6641536" cy="6667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36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36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36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36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36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H</a:t>
            </a:r>
            <a:r>
              <a:rPr lang="en-US" altLang="zh-CN" sz="36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36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  +  O</a:t>
            </a:r>
            <a:r>
              <a:rPr lang="en-US" altLang="zh-CN" sz="36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80904" name="Line 8"/>
          <p:cNvSpPr/>
          <p:nvPr/>
        </p:nvSpPr>
        <p:spPr>
          <a:xfrm flipV="1">
            <a:off x="3193111" y="5010731"/>
            <a:ext cx="1406219" cy="1900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0905" name="Text Box 9"/>
          <p:cNvSpPr txBox="1"/>
          <p:nvPr/>
        </p:nvSpPr>
        <p:spPr>
          <a:xfrm>
            <a:off x="3027053" y="4439948"/>
            <a:ext cx="167226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MnO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80906" name="Rectangle 10"/>
          <p:cNvSpPr/>
          <p:nvPr/>
        </p:nvSpPr>
        <p:spPr>
          <a:xfrm>
            <a:off x="-78637" y="1296757"/>
            <a:ext cx="337777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文字表达式：</a:t>
            </a:r>
          </a:p>
        </p:txBody>
      </p:sp>
      <p:sp>
        <p:nvSpPr>
          <p:cNvPr id="80907" name="Rectangle 11"/>
          <p:cNvSpPr/>
          <p:nvPr/>
        </p:nvSpPr>
        <p:spPr>
          <a:xfrm>
            <a:off x="-186320" y="3843154"/>
            <a:ext cx="3593144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符号表达式：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6" y="381000"/>
            <a:ext cx="8246851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探究：过氧化氢（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H2O2</a:t>
            </a: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）溶液制取氧气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2" grpId="0"/>
      <p:bldP spid="80903" grpId="0"/>
      <p:bldP spid="80905" grpId="0"/>
      <p:bldP spid="80906" grpId="0"/>
      <p:bldP spid="809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4204396" y="1345323"/>
          <a:ext cx="3783208" cy="2002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343525" imgH="3438525" progId="Paint.Picture">
                  <p:embed/>
                </p:oleObj>
              </mc:Choice>
              <mc:Fallback>
                <p:oleObj r:id="rId2" imgW="5343525" imgH="3438525" progId="Paint.Picture">
                  <p:embed/>
                  <p:pic>
                    <p:nvPicPr>
                      <p:cNvPr id="0" name="Object 3"/>
                      <p:cNvPicPr/>
                      <p:nvPr/>
                    </p:nvPicPr>
                    <p:blipFill>
                      <a:blip r:embed="rId3"/>
                      <a:srcRect t="17729"/>
                      <a:stretch>
                        <a:fillRect/>
                      </a:stretch>
                    </p:blipFill>
                    <p:spPr>
                      <a:xfrm>
                        <a:off x="4204396" y="1345323"/>
                        <a:ext cx="3783208" cy="200283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4" name="Group 22"/>
          <p:cNvGraphicFramePr>
            <a:graphicFrameLocks noGrp="1"/>
          </p:cNvGraphicFramePr>
          <p:nvPr/>
        </p:nvGraphicFramePr>
        <p:xfrm>
          <a:off x="1038286" y="3902967"/>
          <a:ext cx="10115428" cy="1758402"/>
        </p:xfrm>
        <a:graphic>
          <a:graphicData uri="http://schemas.openxmlformats.org/drawingml/2006/table">
            <a:tbl>
              <a:tblPr/>
              <a:tblGrid>
                <a:gridCol w="1419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5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0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编号</a:t>
                      </a:r>
                    </a:p>
                  </a:txBody>
                  <a:tcPr marL="91213" marR="91213" marT="45607" marB="456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现象</a:t>
                      </a:r>
                    </a:p>
                  </a:txBody>
                  <a:tcPr marL="91213" marR="91213" marT="45607" marB="456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原因</a:t>
                      </a:r>
                    </a:p>
                  </a:txBody>
                  <a:tcPr marL="91213" marR="91213" marT="45607" marB="456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kumimoji="1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）</a:t>
                      </a:r>
                    </a:p>
                  </a:txBody>
                  <a:tcPr marL="91213" marR="91213" marT="45607" marB="456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导管口有气泡冒出，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并较快收集到一瓶气体</a:t>
                      </a:r>
                    </a:p>
                  </a:txBody>
                  <a:tcPr marL="91213" marR="91213" marT="45607" marB="456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氯酸钾分解产生氧气；氧气不易溶于水</a:t>
                      </a:r>
                    </a:p>
                  </a:txBody>
                  <a:tcPr marL="91213" marR="91213" marT="45607" marB="456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kumimoji="1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1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）</a:t>
                      </a:r>
                    </a:p>
                  </a:txBody>
                  <a:tcPr marL="91213" marR="91213" marT="45607" marB="456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带火星的木条复燃</a:t>
                      </a:r>
                    </a:p>
                  </a:txBody>
                  <a:tcPr marL="91213" marR="91213" marT="45607" marB="456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氧气支持燃烧</a:t>
                      </a:r>
                    </a:p>
                  </a:txBody>
                  <a:tcPr marL="91213" marR="91213" marT="45607" marB="456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文本占位符 20"/>
          <p:cNvSpPr txBox="1"/>
          <p:nvPr/>
        </p:nvSpPr>
        <p:spPr>
          <a:xfrm>
            <a:off x="1533756" y="381000"/>
            <a:ext cx="11950750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探究：加热氯酸钾（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KClO3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）和二氧化锰（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MnO2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）制取氧气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/>
          <p:nvPr/>
        </p:nvSpPr>
        <p:spPr>
          <a:xfrm>
            <a:off x="492260" y="2293368"/>
            <a:ext cx="72211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氯酸钾                            氯化钾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 </a:t>
            </a:r>
          </a:p>
        </p:txBody>
      </p:sp>
      <p:sp>
        <p:nvSpPr>
          <p:cNvPr id="20483" name="Line 3"/>
          <p:cNvSpPr/>
          <p:nvPr/>
        </p:nvSpPr>
        <p:spPr>
          <a:xfrm>
            <a:off x="2595254" y="2524200"/>
            <a:ext cx="212833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1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4" name="Text Box 4"/>
          <p:cNvSpPr txBox="1"/>
          <p:nvPr/>
        </p:nvSpPr>
        <p:spPr>
          <a:xfrm>
            <a:off x="2329213" y="2139479"/>
            <a:ext cx="2660415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二氧化锰</a:t>
            </a:r>
          </a:p>
          <a:p>
            <a:pPr marL="0" indent="0" algn="ctr" defTabSz="1219200" eaLnBrk="1" hangingPunct="1"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加热</a:t>
            </a:r>
          </a:p>
        </p:txBody>
      </p:sp>
      <p:sp>
        <p:nvSpPr>
          <p:cNvPr id="20485" name="Text Box 5"/>
          <p:cNvSpPr txBox="1"/>
          <p:nvPr/>
        </p:nvSpPr>
        <p:spPr>
          <a:xfrm>
            <a:off x="48857" y="4725988"/>
            <a:ext cx="72211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KClO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KCl + O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6" name="Line 6"/>
          <p:cNvSpPr/>
          <p:nvPr/>
        </p:nvSpPr>
        <p:spPr>
          <a:xfrm>
            <a:off x="2694504" y="5003120"/>
            <a:ext cx="174827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7" name="Text Box 7"/>
          <p:cNvSpPr txBox="1"/>
          <p:nvPr/>
        </p:nvSpPr>
        <p:spPr>
          <a:xfrm>
            <a:off x="2238432" y="4618399"/>
            <a:ext cx="2660415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buNone/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MnO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en-US" altLang="zh-CN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indent="0" algn="ctr" defTabSz="1219200" eaLnBrk="1" hangingPunct="1"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加热</a:t>
            </a:r>
          </a:p>
        </p:txBody>
      </p:sp>
      <p:sp>
        <p:nvSpPr>
          <p:cNvPr id="20488" name="Text Box 8"/>
          <p:cNvSpPr txBox="1"/>
          <p:nvPr/>
        </p:nvSpPr>
        <p:spPr>
          <a:xfrm>
            <a:off x="13518" y="1432031"/>
            <a:ext cx="30404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文字表达式</a:t>
            </a:r>
          </a:p>
        </p:txBody>
      </p:sp>
      <p:sp>
        <p:nvSpPr>
          <p:cNvPr id="20489" name="Text Box 9"/>
          <p:cNvSpPr txBox="1"/>
          <p:nvPr/>
        </p:nvSpPr>
        <p:spPr>
          <a:xfrm>
            <a:off x="48857" y="3729203"/>
            <a:ext cx="30404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符号表达式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6" y="381000"/>
            <a:ext cx="11950750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探究：加热氯酸钾（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KClO3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）和二氧化锰（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MnO2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）制取氧气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027"/>
          <p:cNvSpPr txBox="1">
            <a:spLocks noChangeArrowheads="1"/>
          </p:cNvSpPr>
          <p:nvPr/>
        </p:nvSpPr>
        <p:spPr bwMode="auto">
          <a:xfrm>
            <a:off x="660400" y="1361422"/>
            <a:ext cx="10858500" cy="3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0" defTabSz="1219200" eaLnBrk="1" hangingPunct="1">
              <a:lnSpc>
                <a:spcPct val="30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通过前面的学习我们知道，氧气除供给呼吸与支持燃烧外，还广泛用于气焊、炼钢、登山、潜水和医院抢救病人。那么氧气是怎样获得的呢？制取氧气主要有哪几种种方法呢？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4" name="Picture 8" descr="yhx"/>
          <p:cNvPicPr>
            <a:picLocks noChangeAspect="1"/>
          </p:cNvPicPr>
          <p:nvPr/>
        </p:nvPicPr>
        <p:blipFill>
          <a:blip r:embed="rId2">
            <a:clrChange>
              <a:clrFrom>
                <a:srgbClr val="F8F4F3"/>
              </a:clrFrom>
              <a:clrTo>
                <a:srgbClr val="F8F4F3">
                  <a:alpha val="0"/>
                </a:srgbClr>
              </a:clrTo>
            </a:clrChange>
            <a:lum contrast="30000"/>
          </a:blip>
          <a:srcRect r="48056"/>
          <a:stretch>
            <a:fillRect/>
          </a:stretch>
        </p:blipFill>
        <p:spPr>
          <a:xfrm>
            <a:off x="7649220" y="3628195"/>
            <a:ext cx="1306738" cy="18875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658" name="Picture 2" descr="yhx4"/>
          <p:cNvPicPr>
            <a:picLocks noChangeAspect="1"/>
          </p:cNvPicPr>
          <p:nvPr/>
        </p:nvPicPr>
        <p:blipFill>
          <a:blip r:embed="rId3">
            <a:clrChange>
              <a:clrFrom>
                <a:srgbClr val="F8F4F3"/>
              </a:clrFrom>
              <a:clrTo>
                <a:srgbClr val="F8F4F3">
                  <a:alpha val="0"/>
                </a:srgbClr>
              </a:clrTo>
            </a:clrChange>
            <a:lum contrast="30000"/>
          </a:blip>
          <a:srcRect r="59407"/>
          <a:stretch>
            <a:fillRect/>
          </a:stretch>
        </p:blipFill>
        <p:spPr>
          <a:xfrm>
            <a:off x="2333336" y="3547742"/>
            <a:ext cx="1316166" cy="204841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0660" name="Text Box 4"/>
          <p:cNvSpPr txBox="1"/>
          <p:nvPr/>
        </p:nvSpPr>
        <p:spPr>
          <a:xfrm>
            <a:off x="568791" y="2908812"/>
            <a:ext cx="446210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反应物都是固体，反应需要加热</a:t>
            </a:r>
          </a:p>
        </p:txBody>
      </p:sp>
      <p:sp>
        <p:nvSpPr>
          <p:cNvPr id="70661" name="Text Box 5"/>
          <p:cNvSpPr txBox="1"/>
          <p:nvPr/>
        </p:nvSpPr>
        <p:spPr>
          <a:xfrm>
            <a:off x="6003132" y="2853412"/>
            <a:ext cx="5421079" cy="5170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反应物是固体和液体，反应不需要加热</a:t>
            </a:r>
          </a:p>
        </p:txBody>
      </p:sp>
      <p:sp>
        <p:nvSpPr>
          <p:cNvPr id="70662" name="Text Box 6"/>
          <p:cNvSpPr txBox="1"/>
          <p:nvPr/>
        </p:nvSpPr>
        <p:spPr>
          <a:xfrm>
            <a:off x="7155090" y="2269882"/>
            <a:ext cx="229499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固液不加热型</a:t>
            </a:r>
          </a:p>
        </p:txBody>
      </p:sp>
      <p:sp>
        <p:nvSpPr>
          <p:cNvPr id="70663" name="Text Box 7"/>
          <p:cNvSpPr txBox="1"/>
          <p:nvPr/>
        </p:nvSpPr>
        <p:spPr>
          <a:xfrm>
            <a:off x="2017783" y="2269882"/>
            <a:ext cx="194727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固固加热型</a:t>
            </a:r>
          </a:p>
        </p:txBody>
      </p:sp>
      <p:sp>
        <p:nvSpPr>
          <p:cNvPr id="69635" name="Text Box 3"/>
          <p:cNvSpPr txBox="1"/>
          <p:nvPr/>
        </p:nvSpPr>
        <p:spPr>
          <a:xfrm>
            <a:off x="695325" y="1296833"/>
            <a:ext cx="1013750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过氧化氢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制氧气和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氯酸钾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制氧气的发生装置能否相同？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6" y="381000"/>
            <a:ext cx="1637194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 bldLvl="0"/>
      <p:bldP spid="70663" grpId="0" bldLvl="0"/>
      <p:bldP spid="696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yhx"/>
          <p:cNvPicPr>
            <a:picLocks noChangeAspect="1"/>
          </p:cNvPicPr>
          <p:nvPr/>
        </p:nvPicPr>
        <p:blipFill>
          <a:blip r:embed="rId2">
            <a:lum contrast="30000"/>
          </a:blip>
          <a:stretch>
            <a:fillRect/>
          </a:stretch>
        </p:blipFill>
        <p:spPr>
          <a:xfrm>
            <a:off x="7233360" y="1579681"/>
            <a:ext cx="3952616" cy="279660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83" name="Text Box 3"/>
          <p:cNvSpPr txBox="1"/>
          <p:nvPr/>
        </p:nvSpPr>
        <p:spPr>
          <a:xfrm>
            <a:off x="660400" y="1428439"/>
            <a:ext cx="203132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固液不加热型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2900684" y="1579681"/>
            <a:ext cx="3753085" cy="2719008"/>
            <a:chOff x="1701" y="709"/>
            <a:chExt cx="2358" cy="1769"/>
          </a:xfrm>
        </p:grpSpPr>
        <p:grpSp>
          <p:nvGrpSpPr>
            <p:cNvPr id="22542" name="Group 5"/>
            <p:cNvGrpSpPr/>
            <p:nvPr/>
          </p:nvGrpSpPr>
          <p:grpSpPr>
            <a:xfrm>
              <a:off x="1701" y="709"/>
              <a:ext cx="1386" cy="1769"/>
              <a:chOff x="4320" y="8474"/>
              <a:chExt cx="1539" cy="2186"/>
            </a:xfrm>
          </p:grpSpPr>
          <p:grpSp>
            <p:nvGrpSpPr>
              <p:cNvPr id="22556" name="Group 6"/>
              <p:cNvGrpSpPr/>
              <p:nvPr/>
            </p:nvGrpSpPr>
            <p:grpSpPr>
              <a:xfrm>
                <a:off x="5525" y="8907"/>
                <a:ext cx="334" cy="119"/>
                <a:chOff x="5370" y="1758"/>
                <a:chExt cx="334" cy="119"/>
              </a:xfrm>
            </p:grpSpPr>
            <p:sp>
              <p:nvSpPr>
                <p:cNvPr id="22603" name="Rectangle 7"/>
                <p:cNvSpPr/>
                <p:nvPr/>
              </p:nvSpPr>
              <p:spPr>
                <a:xfrm>
                  <a:off x="5460" y="1785"/>
                  <a:ext cx="154" cy="78"/>
                </a:xfrm>
                <a:prstGeom prst="rect">
                  <a:avLst/>
                </a:prstGeom>
                <a:solidFill>
                  <a:srgbClr val="5C0000"/>
                </a:soli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5pPr>
                </a:lstStyle>
                <a:p>
                  <a:pPr marL="0" indent="0" algn="ctr" defTabSz="1219200" eaLnBrk="1" hangingPunct="1">
                    <a:spcBef>
                      <a:spcPct val="50000"/>
                    </a:spcBef>
                    <a:buNone/>
                  </a:pPr>
                  <a:endParaRPr lang="zh-CN" altLang="en-US" sz="3195" kern="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604" name="AutoShape 8"/>
                <p:cNvSpPr/>
                <p:nvPr/>
              </p:nvSpPr>
              <p:spPr>
                <a:xfrm>
                  <a:off x="5370" y="1758"/>
                  <a:ext cx="112" cy="119"/>
                </a:xfrm>
                <a:prstGeom prst="flowChartDelay">
                  <a:avLst/>
                </a:prstGeom>
                <a:solidFill>
                  <a:srgbClr val="5C0000"/>
                </a:soli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5pPr>
                </a:lstStyle>
                <a:p>
                  <a:pPr marL="0" indent="0" algn="ctr" defTabSz="1219200" eaLnBrk="1" hangingPunct="1">
                    <a:spcBef>
                      <a:spcPct val="50000"/>
                    </a:spcBef>
                    <a:buNone/>
                  </a:pPr>
                  <a:endParaRPr lang="zh-CN" altLang="en-US" sz="3195" kern="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605" name="AutoShape 9"/>
                <p:cNvSpPr/>
                <p:nvPr/>
              </p:nvSpPr>
              <p:spPr>
                <a:xfrm flipH="1">
                  <a:off x="5592" y="1758"/>
                  <a:ext cx="112" cy="119"/>
                </a:xfrm>
                <a:prstGeom prst="flowChartDelay">
                  <a:avLst/>
                </a:prstGeom>
                <a:solidFill>
                  <a:srgbClr val="5C0000"/>
                </a:soli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5pPr>
                </a:lstStyle>
                <a:p>
                  <a:pPr marL="0" indent="0" algn="ctr" defTabSz="1219200" eaLnBrk="1" hangingPunct="1">
                    <a:spcBef>
                      <a:spcPct val="50000"/>
                    </a:spcBef>
                    <a:buNone/>
                  </a:pPr>
                  <a:endParaRPr lang="zh-CN" altLang="en-US" sz="3195" kern="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2557" name="Group 10"/>
              <p:cNvGrpSpPr/>
              <p:nvPr/>
            </p:nvGrpSpPr>
            <p:grpSpPr>
              <a:xfrm>
                <a:off x="4320" y="8474"/>
                <a:ext cx="1202" cy="2186"/>
                <a:chOff x="4320" y="8474"/>
                <a:chExt cx="1202" cy="2186"/>
              </a:xfrm>
            </p:grpSpPr>
            <p:grpSp>
              <p:nvGrpSpPr>
                <p:cNvPr id="22558" name="Group 11"/>
                <p:cNvGrpSpPr/>
                <p:nvPr/>
              </p:nvGrpSpPr>
              <p:grpSpPr>
                <a:xfrm>
                  <a:off x="4320" y="9240"/>
                  <a:ext cx="617" cy="1420"/>
                  <a:chOff x="6840" y="1440"/>
                  <a:chExt cx="618" cy="1424"/>
                </a:xfrm>
              </p:grpSpPr>
              <p:grpSp>
                <p:nvGrpSpPr>
                  <p:cNvPr id="22597" name="Group 12"/>
                  <p:cNvGrpSpPr/>
                  <p:nvPr/>
                </p:nvGrpSpPr>
                <p:grpSpPr>
                  <a:xfrm>
                    <a:off x="6840" y="1440"/>
                    <a:ext cx="618" cy="1398"/>
                    <a:chOff x="4680" y="2220"/>
                    <a:chExt cx="618" cy="1398"/>
                  </a:xfrm>
                </p:grpSpPr>
                <p:sp>
                  <p:nvSpPr>
                    <p:cNvPr id="22601" name="Oval 13"/>
                    <p:cNvSpPr/>
                    <p:nvPr/>
                  </p:nvSpPr>
                  <p:spPr>
                    <a:xfrm>
                      <a:off x="4680" y="3000"/>
                      <a:ext cx="618" cy="6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indent="0" algn="ctr" defTabSz="1219200" eaLnBrk="1" hangingPunct="1">
                        <a:spcBef>
                          <a:spcPct val="50000"/>
                        </a:spcBef>
                        <a:buNone/>
                      </a:pPr>
                      <a:endParaRPr lang="zh-CN" altLang="en-US" sz="3195" kern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602" name="Freeform 14"/>
                    <p:cNvSpPr/>
                    <p:nvPr/>
                  </p:nvSpPr>
                  <p:spPr>
                    <a:xfrm>
                      <a:off x="4900" y="2220"/>
                      <a:ext cx="175" cy="79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7"/>
                        </a:cxn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207"/>
                        </a:cxn>
                      </a:cxnLst>
                      <a:rect l="0" t="0" r="0" b="0"/>
                      <a:pathLst>
                        <a:path w="540" h="1560">
                          <a:moveTo>
                            <a:pt x="0" y="1560"/>
                          </a:moveTo>
                          <a:lnTo>
                            <a:pt x="0" y="0"/>
                          </a:lnTo>
                          <a:lnTo>
                            <a:pt x="540" y="0"/>
                          </a:lnTo>
                          <a:lnTo>
                            <a:pt x="540" y="1560"/>
                          </a:lnTo>
                        </a:path>
                      </a:pathLst>
                    </a:custGeom>
                    <a:solidFill>
                      <a:srgbClr val="FFFFFF">
                        <a:alpha val="100000"/>
                      </a:srgbClr>
                    </a:solidFill>
                    <a:ln w="9525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200"/>
                      <a:endParaRPr lang="zh-CN" altLang="en-US" sz="135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598" name="Group 15"/>
                  <p:cNvGrpSpPr/>
                  <p:nvPr/>
                </p:nvGrpSpPr>
                <p:grpSpPr>
                  <a:xfrm>
                    <a:off x="6987" y="2809"/>
                    <a:ext cx="293" cy="55"/>
                    <a:chOff x="7200" y="660"/>
                    <a:chExt cx="1440" cy="156"/>
                  </a:xfrm>
                </p:grpSpPr>
                <p:sp>
                  <p:nvSpPr>
                    <p:cNvPr id="22599" name="Rectangle 16"/>
                    <p:cNvSpPr/>
                    <p:nvPr/>
                  </p:nvSpPr>
                  <p:spPr>
                    <a:xfrm>
                      <a:off x="7200" y="660"/>
                      <a:ext cx="1440" cy="15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indent="0" algn="ctr" defTabSz="1219200" eaLnBrk="1" hangingPunct="1">
                        <a:spcBef>
                          <a:spcPct val="50000"/>
                        </a:spcBef>
                        <a:buNone/>
                      </a:pPr>
                      <a:endParaRPr lang="zh-CN" altLang="en-US" sz="3195" kern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600" name="Line 17"/>
                    <p:cNvSpPr/>
                    <p:nvPr/>
                  </p:nvSpPr>
                  <p:spPr>
                    <a:xfrm>
                      <a:off x="7200" y="660"/>
                      <a:ext cx="1440" cy="0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2559" name="Group 18"/>
                <p:cNvGrpSpPr/>
                <p:nvPr/>
              </p:nvGrpSpPr>
              <p:grpSpPr>
                <a:xfrm>
                  <a:off x="4450" y="8474"/>
                  <a:ext cx="307" cy="690"/>
                  <a:chOff x="4631" y="8349"/>
                  <a:chExt cx="323" cy="726"/>
                </a:xfrm>
              </p:grpSpPr>
              <p:grpSp>
                <p:nvGrpSpPr>
                  <p:cNvPr id="22586" name="Group 19"/>
                  <p:cNvGrpSpPr/>
                  <p:nvPr/>
                </p:nvGrpSpPr>
                <p:grpSpPr>
                  <a:xfrm>
                    <a:off x="4631" y="8349"/>
                    <a:ext cx="323" cy="726"/>
                    <a:chOff x="4631" y="8349"/>
                    <a:chExt cx="323" cy="726"/>
                  </a:xfrm>
                </p:grpSpPr>
                <p:grpSp>
                  <p:nvGrpSpPr>
                    <p:cNvPr id="22588" name="Group 20"/>
                    <p:cNvGrpSpPr/>
                    <p:nvPr/>
                  </p:nvGrpSpPr>
                  <p:grpSpPr>
                    <a:xfrm>
                      <a:off x="4631" y="8349"/>
                      <a:ext cx="323" cy="358"/>
                      <a:chOff x="4279" y="1281"/>
                      <a:chExt cx="323" cy="358"/>
                    </a:xfrm>
                  </p:grpSpPr>
                  <p:sp>
                    <p:nvSpPr>
                      <p:cNvPr id="22593" name="Oval 21"/>
                      <p:cNvSpPr/>
                      <p:nvPr/>
                    </p:nvSpPr>
                    <p:spPr>
                      <a:xfrm>
                        <a:off x="4279" y="1324"/>
                        <a:ext cx="314" cy="315"/>
                      </a:xfrm>
                      <a:prstGeom prst="ellipse">
                        <a:avLst/>
                      </a:prstGeom>
                      <a:noFill/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>
                        <a:lvl1pPr marL="342900" indent="-3429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742950" indent="-28575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</a:defRPr>
                        </a:lvl2pPr>
                        <a:lvl3pPr marL="11430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</a:defRPr>
                        </a:lvl3pPr>
                        <a:lvl4pPr marL="16002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</a:defRPr>
                        </a:lvl4pPr>
                        <a:lvl5pPr marL="20574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</a:defRPr>
                        </a:lvl5pPr>
                      </a:lstStyle>
                      <a:p>
                        <a:pPr marL="0" indent="0" algn="ctr" defTabSz="1219200" eaLnBrk="1" hangingPunct="1">
                          <a:spcBef>
                            <a:spcPct val="50000"/>
                          </a:spcBef>
                          <a:buNone/>
                        </a:pPr>
                        <a:endParaRPr lang="zh-CN" altLang="en-US" sz="3195" kern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2594" name="xjhxzj1" descr="横虚线"/>
                      <p:cNvSpPr/>
                      <p:nvPr/>
                    </p:nvSpPr>
                    <p:spPr>
                      <a:xfrm rot="5400000">
                        <a:off x="4359" y="1411"/>
                        <a:ext cx="144" cy="2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" y="0"/>
                          </a:cxn>
                          <a:cxn ang="0">
                            <a:pos x="2" y="0"/>
                          </a:cxn>
                          <a:cxn ang="0">
                            <a:pos x="2" y="0"/>
                          </a:cxn>
                          <a:cxn ang="0">
                            <a:pos x="3" y="1"/>
                          </a:cxn>
                          <a:cxn ang="0">
                            <a:pos x="4" y="1"/>
                          </a:cxn>
                          <a:cxn ang="0">
                            <a:pos x="5" y="1"/>
                          </a:cxn>
                          <a:cxn ang="0">
                            <a:pos x="5" y="1"/>
                          </a:cxn>
                          <a:cxn ang="0">
                            <a:pos x="6" y="2"/>
                          </a:cxn>
                          <a:cxn ang="0">
                            <a:pos x="6" y="2"/>
                          </a:cxn>
                          <a:cxn ang="0">
                            <a:pos x="7" y="2"/>
                          </a:cxn>
                          <a:cxn ang="0">
                            <a:pos x="8" y="3"/>
                          </a:cxn>
                          <a:cxn ang="0">
                            <a:pos x="8" y="3"/>
                          </a:cxn>
                          <a:cxn ang="0">
                            <a:pos x="8" y="4"/>
                          </a:cxn>
                          <a:cxn ang="0">
                            <a:pos x="9" y="4"/>
                          </a:cxn>
                          <a:cxn ang="0">
                            <a:pos x="9" y="5"/>
                          </a:cxn>
                          <a:cxn ang="0">
                            <a:pos x="10" y="5"/>
                          </a:cxn>
                          <a:cxn ang="0">
                            <a:pos x="10" y="6"/>
                          </a:cxn>
                          <a:cxn ang="0">
                            <a:pos x="10" y="7"/>
                          </a:cxn>
                          <a:cxn ang="0">
                            <a:pos x="10" y="8"/>
                          </a:cxn>
                          <a:cxn ang="0">
                            <a:pos x="11" y="8"/>
                          </a:cxn>
                          <a:cxn ang="0">
                            <a:pos x="11" y="9"/>
                          </a:cxn>
                          <a:cxn ang="0">
                            <a:pos x="11" y="9"/>
                          </a:cxn>
                          <a:cxn ang="0">
                            <a:pos x="11" y="10"/>
                          </a:cxn>
                          <a:cxn ang="0">
                            <a:pos x="11" y="11"/>
                          </a:cxn>
                          <a:cxn ang="0">
                            <a:pos x="10" y="11"/>
                          </a:cxn>
                          <a:cxn ang="0">
                            <a:pos x="10" y="12"/>
                          </a:cxn>
                          <a:cxn ang="0">
                            <a:pos x="10" y="13"/>
                          </a:cxn>
                          <a:cxn ang="0">
                            <a:pos x="10" y="13"/>
                          </a:cxn>
                          <a:cxn ang="0">
                            <a:pos x="9" y="14"/>
                          </a:cxn>
                          <a:cxn ang="0">
                            <a:pos x="9" y="15"/>
                          </a:cxn>
                          <a:cxn ang="0">
                            <a:pos x="8" y="15"/>
                          </a:cxn>
                          <a:cxn ang="0">
                            <a:pos x="8" y="16"/>
                          </a:cxn>
                          <a:cxn ang="0">
                            <a:pos x="8" y="16"/>
                          </a:cxn>
                          <a:cxn ang="0">
                            <a:pos x="7" y="16"/>
                          </a:cxn>
                          <a:cxn ang="0">
                            <a:pos x="6" y="17"/>
                          </a:cxn>
                          <a:cxn ang="0">
                            <a:pos x="6" y="17"/>
                          </a:cxn>
                          <a:cxn ang="0">
                            <a:pos x="5" y="18"/>
                          </a:cxn>
                          <a:cxn ang="0">
                            <a:pos x="5" y="18"/>
                          </a:cxn>
                          <a:cxn ang="0">
                            <a:pos x="4" y="18"/>
                          </a:cxn>
                          <a:cxn ang="0">
                            <a:pos x="3" y="19"/>
                          </a:cxn>
                          <a:cxn ang="0">
                            <a:pos x="2" y="19"/>
                          </a:cxn>
                          <a:cxn ang="0">
                            <a:pos x="2" y="19"/>
                          </a:cxn>
                          <a:cxn ang="0">
                            <a:pos x="1" y="19"/>
                          </a:cxn>
                          <a:cxn ang="0">
                            <a:pos x="0" y="19"/>
                          </a:cxn>
                        </a:cxnLst>
                        <a:rect l="0" t="0" r="0" b="0"/>
                        <a:pathLst>
                          <a:path w="532" h="1065">
                            <a:moveTo>
                              <a:pt x="0" y="0"/>
                            </a:moveTo>
                            <a:lnTo>
                              <a:pt x="19" y="0"/>
                            </a:lnTo>
                            <a:lnTo>
                              <a:pt x="37" y="1"/>
                            </a:lnTo>
                            <a:lnTo>
                              <a:pt x="56" y="3"/>
                            </a:lnTo>
                            <a:lnTo>
                              <a:pt x="74" y="5"/>
                            </a:lnTo>
                            <a:lnTo>
                              <a:pt x="92" y="8"/>
                            </a:lnTo>
                            <a:lnTo>
                              <a:pt x="111" y="12"/>
                            </a:lnTo>
                            <a:lnTo>
                              <a:pt x="129" y="16"/>
                            </a:lnTo>
                            <a:lnTo>
                              <a:pt x="147" y="21"/>
                            </a:lnTo>
                            <a:lnTo>
                              <a:pt x="164" y="26"/>
                            </a:lnTo>
                            <a:lnTo>
                              <a:pt x="182" y="32"/>
                            </a:lnTo>
                            <a:lnTo>
                              <a:pt x="199" y="39"/>
                            </a:lnTo>
                            <a:lnTo>
                              <a:pt x="216" y="46"/>
                            </a:lnTo>
                            <a:lnTo>
                              <a:pt x="233" y="54"/>
                            </a:lnTo>
                            <a:lnTo>
                              <a:pt x="250" y="62"/>
                            </a:lnTo>
                            <a:lnTo>
                              <a:pt x="266" y="71"/>
                            </a:lnTo>
                            <a:lnTo>
                              <a:pt x="282" y="81"/>
                            </a:lnTo>
                            <a:lnTo>
                              <a:pt x="297" y="91"/>
                            </a:lnTo>
                            <a:lnTo>
                              <a:pt x="313" y="102"/>
                            </a:lnTo>
                            <a:lnTo>
                              <a:pt x="328" y="113"/>
                            </a:lnTo>
                            <a:lnTo>
                              <a:pt x="342" y="125"/>
                            </a:lnTo>
                            <a:lnTo>
                              <a:pt x="356" y="137"/>
                            </a:lnTo>
                            <a:lnTo>
                              <a:pt x="370" y="149"/>
                            </a:lnTo>
                            <a:lnTo>
                              <a:pt x="383" y="163"/>
                            </a:lnTo>
                            <a:lnTo>
                              <a:pt x="395" y="176"/>
                            </a:lnTo>
                            <a:lnTo>
                              <a:pt x="408" y="190"/>
                            </a:lnTo>
                            <a:lnTo>
                              <a:pt x="419" y="205"/>
                            </a:lnTo>
                            <a:lnTo>
                              <a:pt x="430" y="219"/>
                            </a:lnTo>
                            <a:lnTo>
                              <a:pt x="441" y="235"/>
                            </a:lnTo>
                            <a:lnTo>
                              <a:pt x="451" y="250"/>
                            </a:lnTo>
                            <a:lnTo>
                              <a:pt x="461" y="266"/>
                            </a:lnTo>
                            <a:lnTo>
                              <a:pt x="470" y="282"/>
                            </a:lnTo>
                            <a:lnTo>
                              <a:pt x="478" y="299"/>
                            </a:lnTo>
                            <a:lnTo>
                              <a:pt x="486" y="316"/>
                            </a:lnTo>
                            <a:lnTo>
                              <a:pt x="493" y="333"/>
                            </a:lnTo>
                            <a:lnTo>
                              <a:pt x="500" y="350"/>
                            </a:lnTo>
                            <a:lnTo>
                              <a:pt x="506" y="368"/>
                            </a:lnTo>
                            <a:lnTo>
                              <a:pt x="511" y="386"/>
                            </a:lnTo>
                            <a:lnTo>
                              <a:pt x="516" y="404"/>
                            </a:lnTo>
                            <a:lnTo>
                              <a:pt x="520" y="422"/>
                            </a:lnTo>
                            <a:lnTo>
                              <a:pt x="524" y="440"/>
                            </a:lnTo>
                            <a:lnTo>
                              <a:pt x="527" y="458"/>
                            </a:lnTo>
                            <a:lnTo>
                              <a:pt x="529" y="477"/>
                            </a:lnTo>
                            <a:lnTo>
                              <a:pt x="531" y="495"/>
                            </a:lnTo>
                            <a:lnTo>
                              <a:pt x="532" y="514"/>
                            </a:lnTo>
                            <a:lnTo>
                              <a:pt x="532" y="533"/>
                            </a:lnTo>
                            <a:lnTo>
                              <a:pt x="532" y="551"/>
                            </a:lnTo>
                            <a:lnTo>
                              <a:pt x="531" y="570"/>
                            </a:lnTo>
                            <a:lnTo>
                              <a:pt x="529" y="588"/>
                            </a:lnTo>
                            <a:lnTo>
                              <a:pt x="527" y="607"/>
                            </a:lnTo>
                            <a:lnTo>
                              <a:pt x="524" y="625"/>
                            </a:lnTo>
                            <a:lnTo>
                              <a:pt x="520" y="643"/>
                            </a:lnTo>
                            <a:lnTo>
                              <a:pt x="516" y="661"/>
                            </a:lnTo>
                            <a:lnTo>
                              <a:pt x="511" y="679"/>
                            </a:lnTo>
                            <a:lnTo>
                              <a:pt x="506" y="697"/>
                            </a:lnTo>
                            <a:lnTo>
                              <a:pt x="500" y="715"/>
                            </a:lnTo>
                            <a:lnTo>
                              <a:pt x="493" y="732"/>
                            </a:lnTo>
                            <a:lnTo>
                              <a:pt x="486" y="749"/>
                            </a:lnTo>
                            <a:lnTo>
                              <a:pt x="478" y="766"/>
                            </a:lnTo>
                            <a:lnTo>
                              <a:pt x="470" y="783"/>
                            </a:lnTo>
                            <a:lnTo>
                              <a:pt x="461" y="799"/>
                            </a:lnTo>
                            <a:lnTo>
                              <a:pt x="451" y="815"/>
                            </a:lnTo>
                            <a:lnTo>
                              <a:pt x="441" y="830"/>
                            </a:lnTo>
                            <a:lnTo>
                              <a:pt x="430" y="846"/>
                            </a:lnTo>
                            <a:lnTo>
                              <a:pt x="419" y="860"/>
                            </a:lnTo>
                            <a:lnTo>
                              <a:pt x="408" y="875"/>
                            </a:lnTo>
                            <a:lnTo>
                              <a:pt x="395" y="889"/>
                            </a:lnTo>
                            <a:lnTo>
                              <a:pt x="383" y="902"/>
                            </a:lnTo>
                            <a:lnTo>
                              <a:pt x="370" y="916"/>
                            </a:lnTo>
                            <a:lnTo>
                              <a:pt x="356" y="928"/>
                            </a:lnTo>
                            <a:lnTo>
                              <a:pt x="342" y="940"/>
                            </a:lnTo>
                            <a:lnTo>
                              <a:pt x="328" y="952"/>
                            </a:lnTo>
                            <a:lnTo>
                              <a:pt x="313" y="963"/>
                            </a:lnTo>
                            <a:lnTo>
                              <a:pt x="297" y="974"/>
                            </a:lnTo>
                            <a:lnTo>
                              <a:pt x="282" y="984"/>
                            </a:lnTo>
                            <a:lnTo>
                              <a:pt x="266" y="994"/>
                            </a:lnTo>
                            <a:lnTo>
                              <a:pt x="250" y="1003"/>
                            </a:lnTo>
                            <a:lnTo>
                              <a:pt x="233" y="1011"/>
                            </a:lnTo>
                            <a:lnTo>
                              <a:pt x="216" y="1019"/>
                            </a:lnTo>
                            <a:lnTo>
                              <a:pt x="199" y="1026"/>
                            </a:lnTo>
                            <a:lnTo>
                              <a:pt x="182" y="1033"/>
                            </a:lnTo>
                            <a:lnTo>
                              <a:pt x="164" y="1039"/>
                            </a:lnTo>
                            <a:lnTo>
                              <a:pt x="147" y="1044"/>
                            </a:lnTo>
                            <a:lnTo>
                              <a:pt x="129" y="1049"/>
                            </a:lnTo>
                            <a:lnTo>
                              <a:pt x="111" y="1053"/>
                            </a:lnTo>
                            <a:lnTo>
                              <a:pt x="92" y="1057"/>
                            </a:lnTo>
                            <a:lnTo>
                              <a:pt x="74" y="1060"/>
                            </a:lnTo>
                            <a:lnTo>
                              <a:pt x="56" y="1062"/>
                            </a:lnTo>
                            <a:lnTo>
                              <a:pt x="37" y="1064"/>
                            </a:lnTo>
                            <a:lnTo>
                              <a:pt x="19" y="1065"/>
                            </a:lnTo>
                            <a:lnTo>
                              <a:pt x="0" y="1065"/>
                            </a:lnTo>
                          </a:path>
                        </a:pathLst>
                      </a:custGeom>
                      <a:pattFill prst="dashHorz">
                        <a:fgClr>
                          <a:srgbClr val="000000">
                            <a:alpha val="100000"/>
                          </a:srgbClr>
                        </a:fgClr>
                        <a:bgClr>
                          <a:srgbClr val="FFFFFF">
                            <a:alpha val="100000"/>
                          </a:srgbClr>
                        </a:bgClr>
                      </a:pattFill>
                      <a:ln w="9525">
                        <a:noFill/>
                      </a:ln>
                    </p:spPr>
                    <p:txBody>
                      <a:bodyPr/>
                      <a:lstStyle/>
                      <a:p>
                        <a:pPr defTabSz="1219200"/>
                        <a:endParaRPr lang="zh-CN" altLang="en-US" sz="135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2595" name="Line 23"/>
                      <p:cNvSpPr/>
                      <p:nvPr/>
                    </p:nvSpPr>
                    <p:spPr>
                      <a:xfrm>
                        <a:off x="4279" y="1440"/>
                        <a:ext cx="323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2596" name="Freeform 24"/>
                      <p:cNvSpPr/>
                      <p:nvPr/>
                    </p:nvSpPr>
                    <p:spPr>
                      <a:xfrm>
                        <a:off x="4361" y="1281"/>
                        <a:ext cx="143" cy="6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10" y="0"/>
                          </a:cxn>
                          <a:cxn ang="0">
                            <a:pos x="10" y="0"/>
                          </a:cxn>
                        </a:cxnLst>
                        <a:rect l="0" t="0" r="0" b="0"/>
                        <a:pathLst>
                          <a:path w="540" h="1560">
                            <a:moveTo>
                              <a:pt x="0" y="1560"/>
                            </a:moveTo>
                            <a:lnTo>
                              <a:pt x="0" y="0"/>
                            </a:lnTo>
                            <a:lnTo>
                              <a:pt x="540" y="0"/>
                            </a:lnTo>
                            <a:lnTo>
                              <a:pt x="540" y="1560"/>
                            </a:lnTo>
                          </a:path>
                        </a:pathLst>
                      </a:custGeom>
                      <a:solidFill>
                        <a:srgbClr val="FFFFFF">
                          <a:alpha val="100000"/>
                        </a:srgbClr>
                      </a:solidFill>
                      <a:ln w="9525" cap="flat" cmpd="sng">
                        <a:solidFill>
                          <a:srgbClr val="000000">
                            <a:alpha val="100000"/>
                          </a:srgb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pPr defTabSz="1219200"/>
                        <a:endParaRPr lang="zh-CN" altLang="en-US" sz="135" ker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22589" name="Rectangle 25"/>
                    <p:cNvSpPr/>
                    <p:nvPr/>
                  </p:nvSpPr>
                  <p:spPr>
                    <a:xfrm rot="5400000" flipH="1">
                      <a:off x="4844" y="8773"/>
                      <a:ext cx="78" cy="4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indent="0" algn="ctr" defTabSz="1219200" eaLnBrk="1" hangingPunct="1">
                        <a:spcBef>
                          <a:spcPct val="50000"/>
                        </a:spcBef>
                        <a:buNone/>
                      </a:pPr>
                      <a:endParaRPr lang="zh-CN" altLang="en-US" sz="3195" kern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590" name="Line 26"/>
                    <p:cNvSpPr/>
                    <p:nvPr/>
                  </p:nvSpPr>
                  <p:spPr>
                    <a:xfrm rot="-5400000">
                      <a:off x="4572" y="8875"/>
                      <a:ext cx="397" cy="0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591" name="Line 27"/>
                    <p:cNvSpPr/>
                    <p:nvPr/>
                  </p:nvSpPr>
                  <p:spPr>
                    <a:xfrm rot="-5400000">
                      <a:off x="4606" y="8875"/>
                      <a:ext cx="397" cy="0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592" name="Rectangle 28"/>
                    <p:cNvSpPr/>
                    <p:nvPr/>
                  </p:nvSpPr>
                  <p:spPr>
                    <a:xfrm rot="5400000" flipH="1">
                      <a:off x="4781" y="8730"/>
                      <a:ext cx="35" cy="12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indent="0" algn="ctr" defTabSz="1219200" eaLnBrk="1" hangingPunct="1">
                        <a:spcBef>
                          <a:spcPct val="50000"/>
                        </a:spcBef>
                        <a:buNone/>
                      </a:pPr>
                      <a:endParaRPr lang="zh-CN" altLang="en-US" sz="3195" kern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2587" name="Rectangle 29"/>
                  <p:cNvSpPr/>
                  <p:nvPr/>
                </p:nvSpPr>
                <p:spPr>
                  <a:xfrm rot="5400000" flipH="1">
                    <a:off x="4742" y="8751"/>
                    <a:ext cx="106" cy="8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5pPr>
                  </a:lstStyle>
                  <a:p>
                    <a:pPr marL="0" indent="0" algn="ctr" defTabSz="1219200" eaLnBrk="1" hangingPunct="1">
                      <a:spcBef>
                        <a:spcPct val="50000"/>
                      </a:spcBef>
                      <a:buNone/>
                    </a:pPr>
                    <a:endParaRPr lang="zh-CN" altLang="en-US" sz="3195" kern="0" dirty="0"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2560" name="Group 30"/>
                <p:cNvGrpSpPr/>
                <p:nvPr/>
              </p:nvGrpSpPr>
              <p:grpSpPr>
                <a:xfrm>
                  <a:off x="4667" y="8945"/>
                  <a:ext cx="855" cy="229"/>
                  <a:chOff x="4512" y="1796"/>
                  <a:chExt cx="855" cy="229"/>
                </a:xfrm>
              </p:grpSpPr>
              <p:sp>
                <p:nvSpPr>
                  <p:cNvPr id="22582" name="Freeform 31"/>
                  <p:cNvSpPr>
                    <a:spLocks noChangeAspect="1"/>
                  </p:cNvSpPr>
                  <p:nvPr/>
                </p:nvSpPr>
                <p:spPr>
                  <a:xfrm>
                    <a:off x="4548" y="1832"/>
                    <a:ext cx="349" cy="193"/>
                  </a:xfrm>
                  <a:custGeom>
                    <a:avLst/>
                    <a:gdLst/>
                    <a:ahLst/>
                    <a:cxnLst>
                      <a:cxn ang="0">
                        <a:pos x="349" y="1"/>
                      </a:cxn>
                      <a:cxn ang="0">
                        <a:pos x="59" y="0"/>
                      </a:cxn>
                      <a:cxn ang="0">
                        <a:pos x="29" y="8"/>
                      </a:cxn>
                      <a:cxn ang="0">
                        <a:pos x="8" y="29"/>
                      </a:cxn>
                      <a:cxn ang="0">
                        <a:pos x="0" y="59"/>
                      </a:cxn>
                      <a:cxn ang="0">
                        <a:pos x="1" y="193"/>
                      </a:cxn>
                    </a:cxnLst>
                    <a:rect l="0" t="0" r="0" b="0"/>
                    <a:pathLst>
                      <a:path w="349" h="193">
                        <a:moveTo>
                          <a:pt x="349" y="1"/>
                        </a:moveTo>
                        <a:lnTo>
                          <a:pt x="59" y="0"/>
                        </a:lnTo>
                        <a:lnTo>
                          <a:pt x="29" y="8"/>
                        </a:lnTo>
                        <a:lnTo>
                          <a:pt x="8" y="29"/>
                        </a:lnTo>
                        <a:lnTo>
                          <a:pt x="0" y="59"/>
                        </a:lnTo>
                        <a:lnTo>
                          <a:pt x="1" y="193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83" name="Freeform 32"/>
                  <p:cNvSpPr>
                    <a:spLocks noChangeAspect="1"/>
                  </p:cNvSpPr>
                  <p:nvPr/>
                </p:nvSpPr>
                <p:spPr>
                  <a:xfrm>
                    <a:off x="4512" y="1796"/>
                    <a:ext cx="388" cy="217"/>
                  </a:xfrm>
                  <a:custGeom>
                    <a:avLst/>
                    <a:gdLst/>
                    <a:ahLst/>
                    <a:cxnLst>
                      <a:cxn ang="0">
                        <a:pos x="388" y="0"/>
                      </a:cxn>
                      <a:cxn ang="0">
                        <a:pos x="94" y="0"/>
                      </a:cxn>
                      <a:cxn ang="0">
                        <a:pos x="70" y="3"/>
                      </a:cxn>
                      <a:cxn ang="0">
                        <a:pos x="47" y="13"/>
                      </a:cxn>
                      <a:cxn ang="0">
                        <a:pos x="27" y="27"/>
                      </a:cxn>
                      <a:cxn ang="0">
                        <a:pos x="13" y="47"/>
                      </a:cxn>
                      <a:cxn ang="0">
                        <a:pos x="3" y="70"/>
                      </a:cxn>
                      <a:cxn ang="0">
                        <a:pos x="0" y="94"/>
                      </a:cxn>
                      <a:cxn ang="0">
                        <a:pos x="1" y="217"/>
                      </a:cxn>
                    </a:cxnLst>
                    <a:rect l="0" t="0" r="0" b="0"/>
                    <a:pathLst>
                      <a:path w="388" h="217">
                        <a:moveTo>
                          <a:pt x="388" y="0"/>
                        </a:moveTo>
                        <a:lnTo>
                          <a:pt x="94" y="0"/>
                        </a:lnTo>
                        <a:lnTo>
                          <a:pt x="70" y="3"/>
                        </a:lnTo>
                        <a:lnTo>
                          <a:pt x="47" y="13"/>
                        </a:lnTo>
                        <a:lnTo>
                          <a:pt x="27" y="27"/>
                        </a:lnTo>
                        <a:lnTo>
                          <a:pt x="13" y="47"/>
                        </a:lnTo>
                        <a:lnTo>
                          <a:pt x="3" y="70"/>
                        </a:lnTo>
                        <a:lnTo>
                          <a:pt x="0" y="94"/>
                        </a:lnTo>
                        <a:lnTo>
                          <a:pt x="1" y="217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84" name="Line 33"/>
                  <p:cNvSpPr>
                    <a:spLocks noChangeAspect="1"/>
                  </p:cNvSpPr>
                  <p:nvPr/>
                </p:nvSpPr>
                <p:spPr>
                  <a:xfrm flipH="1" flipV="1">
                    <a:off x="4756" y="1832"/>
                    <a:ext cx="611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85" name="Line 34"/>
                  <p:cNvSpPr>
                    <a:spLocks noChangeAspect="1"/>
                  </p:cNvSpPr>
                  <p:nvPr/>
                </p:nvSpPr>
                <p:spPr>
                  <a:xfrm flipH="1" flipV="1">
                    <a:off x="4750" y="1798"/>
                    <a:ext cx="611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2561" name="Freeform 35"/>
                <p:cNvSpPr/>
                <p:nvPr/>
              </p:nvSpPr>
              <p:spPr>
                <a:xfrm>
                  <a:off x="4586" y="9360"/>
                  <a:ext cx="30" cy="856"/>
                </a:xfrm>
                <a:custGeom>
                  <a:avLst/>
                  <a:gdLst/>
                  <a:ahLst/>
                  <a:cxnLst>
                    <a:cxn ang="0">
                      <a:pos x="30" y="20"/>
                    </a:cxn>
                    <a:cxn ang="0">
                      <a:pos x="30" y="856"/>
                    </a:cxn>
                    <a:cxn ang="0">
                      <a:pos x="0" y="787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30" h="856">
                      <a:moveTo>
                        <a:pt x="30" y="20"/>
                      </a:moveTo>
                      <a:lnTo>
                        <a:pt x="30" y="856"/>
                      </a:lnTo>
                      <a:lnTo>
                        <a:pt x="0" y="78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22562" name="Group 36"/>
                <p:cNvGrpSpPr/>
                <p:nvPr/>
              </p:nvGrpSpPr>
              <p:grpSpPr>
                <a:xfrm>
                  <a:off x="4516" y="9170"/>
                  <a:ext cx="227" cy="196"/>
                  <a:chOff x="4721" y="9085"/>
                  <a:chExt cx="227" cy="196"/>
                </a:xfrm>
              </p:grpSpPr>
              <p:sp>
                <p:nvSpPr>
                  <p:cNvPr id="22580" name="Rectangle 37"/>
                  <p:cNvSpPr/>
                  <p:nvPr/>
                </p:nvSpPr>
                <p:spPr>
                  <a:xfrm>
                    <a:off x="4721" y="9085"/>
                    <a:ext cx="227" cy="11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595959"/>
                      </a:gs>
                      <a:gs pos="50000">
                        <a:srgbClr val="FFFFFF"/>
                      </a:gs>
                      <a:gs pos="100000">
                        <a:srgbClr val="595959"/>
                      </a:gs>
                    </a:gsLst>
                    <a:lin ang="0" scaled="1"/>
                    <a:tileRect/>
                  </a:gradFill>
                  <a:ln w="3175" cap="flat" cmpd="sng">
                    <a:solidFill>
                      <a:srgbClr val="333333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5pPr>
                  </a:lstStyle>
                  <a:p>
                    <a:pPr marL="0" indent="0" algn="ctr" defTabSz="1219200" eaLnBrk="1" hangingPunct="1">
                      <a:spcBef>
                        <a:spcPct val="50000"/>
                      </a:spcBef>
                      <a:buNone/>
                    </a:pPr>
                    <a:endParaRPr lang="zh-CN" altLang="en-US" sz="3195" kern="0" dirty="0"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81" name="Rectangle 38"/>
                  <p:cNvSpPr/>
                  <p:nvPr/>
                </p:nvSpPr>
                <p:spPr>
                  <a:xfrm>
                    <a:off x="4747" y="9198"/>
                    <a:ext cx="181" cy="8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454545"/>
                      </a:gs>
                    </a:gsLst>
                    <a:lin ang="0" scaled="1"/>
                    <a:tileRect/>
                  </a:gradFill>
                  <a:ln w="6350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+mn-lt"/>
                        <a:ea typeface="+mn-ea"/>
                      </a:defRPr>
                    </a:lvl5pPr>
                  </a:lstStyle>
                  <a:p>
                    <a:pPr marL="0" indent="0" algn="ctr" defTabSz="1219200" eaLnBrk="1" hangingPunct="1">
                      <a:spcBef>
                        <a:spcPct val="50000"/>
                      </a:spcBef>
                      <a:buNone/>
                    </a:pPr>
                    <a:endParaRPr lang="zh-CN" altLang="en-US" sz="3195" kern="0" dirty="0"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2563" name="Group 39"/>
                <p:cNvGrpSpPr/>
                <p:nvPr/>
              </p:nvGrpSpPr>
              <p:grpSpPr>
                <a:xfrm>
                  <a:off x="4651" y="9372"/>
                  <a:ext cx="39" cy="85"/>
                  <a:chOff x="4496" y="2247"/>
                  <a:chExt cx="39" cy="85"/>
                </a:xfrm>
              </p:grpSpPr>
              <p:sp>
                <p:nvSpPr>
                  <p:cNvPr id="22577" name="Line 40"/>
                  <p:cNvSpPr/>
                  <p:nvPr/>
                </p:nvSpPr>
                <p:spPr>
                  <a:xfrm rot="-5400000">
                    <a:off x="4452" y="2288"/>
                    <a:ext cx="8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78" name="Line 41"/>
                  <p:cNvSpPr/>
                  <p:nvPr/>
                </p:nvSpPr>
                <p:spPr>
                  <a:xfrm rot="-5400000">
                    <a:off x="4486" y="2288"/>
                    <a:ext cx="8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79" name="Line 42"/>
                  <p:cNvSpPr/>
                  <p:nvPr/>
                </p:nvSpPr>
                <p:spPr>
                  <a:xfrm>
                    <a:off x="4497" y="2331"/>
                    <a:ext cx="38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2564" name="Group 43"/>
                <p:cNvGrpSpPr/>
                <p:nvPr/>
              </p:nvGrpSpPr>
              <p:grpSpPr>
                <a:xfrm>
                  <a:off x="4470" y="10450"/>
                  <a:ext cx="355" cy="161"/>
                  <a:chOff x="4710" y="10530"/>
                  <a:chExt cx="355" cy="161"/>
                </a:xfrm>
              </p:grpSpPr>
              <p:sp>
                <p:nvSpPr>
                  <p:cNvPr id="22565" name="Freeform 44"/>
                  <p:cNvSpPr/>
                  <p:nvPr/>
                </p:nvSpPr>
                <p:spPr>
                  <a:xfrm>
                    <a:off x="4972" y="10586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66" name="Freeform 45"/>
                  <p:cNvSpPr/>
                  <p:nvPr/>
                </p:nvSpPr>
                <p:spPr>
                  <a:xfrm>
                    <a:off x="4902" y="10578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67" name="Freeform 46"/>
                  <p:cNvSpPr/>
                  <p:nvPr/>
                </p:nvSpPr>
                <p:spPr>
                  <a:xfrm>
                    <a:off x="4710" y="10604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68" name="Freeform 47"/>
                  <p:cNvSpPr/>
                  <p:nvPr/>
                </p:nvSpPr>
                <p:spPr>
                  <a:xfrm rot="5400000">
                    <a:off x="4926" y="10629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69" name="Freeform 48"/>
                  <p:cNvSpPr/>
                  <p:nvPr/>
                </p:nvSpPr>
                <p:spPr>
                  <a:xfrm rot="5400000">
                    <a:off x="4734" y="10655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70" name="Freeform 49"/>
                  <p:cNvSpPr/>
                  <p:nvPr/>
                </p:nvSpPr>
                <p:spPr>
                  <a:xfrm rot="5400000">
                    <a:off x="4842" y="10648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71" name="Freeform 50"/>
                  <p:cNvSpPr/>
                  <p:nvPr/>
                </p:nvSpPr>
                <p:spPr>
                  <a:xfrm flipH="1" flipV="1">
                    <a:off x="4785" y="10530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72" name="Freeform 51"/>
                  <p:cNvSpPr/>
                  <p:nvPr/>
                </p:nvSpPr>
                <p:spPr>
                  <a:xfrm flipH="1" flipV="1">
                    <a:off x="5005" y="10550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73" name="Freeform 52"/>
                  <p:cNvSpPr/>
                  <p:nvPr/>
                </p:nvSpPr>
                <p:spPr>
                  <a:xfrm flipH="1" flipV="1">
                    <a:off x="4935" y="10542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74" name="Freeform 53"/>
                  <p:cNvSpPr/>
                  <p:nvPr/>
                </p:nvSpPr>
                <p:spPr>
                  <a:xfrm flipH="1" flipV="1">
                    <a:off x="4743" y="10568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75" name="Freeform 54"/>
                  <p:cNvSpPr/>
                  <p:nvPr/>
                </p:nvSpPr>
                <p:spPr>
                  <a:xfrm rot="5400000" flipH="1" flipV="1">
                    <a:off x="4809" y="10581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2576" name="Freeform 55"/>
                  <p:cNvSpPr/>
                  <p:nvPr/>
                </p:nvSpPr>
                <p:spPr>
                  <a:xfrm rot="5400000" flipH="1" flipV="1">
                    <a:off x="5029" y="10601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27" y="27"/>
                      </a:cxn>
                      <a:cxn ang="0">
                        <a:pos x="18" y="6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42" h="27">
                        <a:moveTo>
                          <a:pt x="0" y="3"/>
                        </a:moveTo>
                        <a:cubicBezTo>
                          <a:pt x="8" y="22"/>
                          <a:pt x="10" y="18"/>
                          <a:pt x="27" y="27"/>
                        </a:cubicBezTo>
                        <a:cubicBezTo>
                          <a:pt x="36" y="13"/>
                          <a:pt x="42" y="0"/>
                          <a:pt x="18" y="6"/>
                        </a:cubicBezTo>
                        <a:cubicBezTo>
                          <a:pt x="12" y="24"/>
                          <a:pt x="6" y="19"/>
                          <a:pt x="0" y="3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317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22543" name="Group 56"/>
            <p:cNvGrpSpPr/>
            <p:nvPr/>
          </p:nvGrpSpPr>
          <p:grpSpPr>
            <a:xfrm>
              <a:off x="2925" y="1071"/>
              <a:ext cx="1134" cy="1088"/>
              <a:chOff x="6071" y="1722"/>
              <a:chExt cx="1204" cy="1361"/>
            </a:xfrm>
          </p:grpSpPr>
          <p:sp>
            <p:nvSpPr>
              <p:cNvPr id="22544" name="AutoShape 57"/>
              <p:cNvSpPr/>
              <p:nvPr/>
            </p:nvSpPr>
            <p:spPr>
              <a:xfrm>
                <a:off x="6688" y="2274"/>
                <a:ext cx="587" cy="80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indent="0" algn="ctr" defTabSz="1219200" eaLnBrk="1" hangingPunct="1">
                  <a:spcBef>
                    <a:spcPct val="50000"/>
                  </a:spcBef>
                  <a:buNone/>
                </a:pPr>
                <a:endParaRPr lang="zh-CN" altLang="en-US" sz="3195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5" name="Freeform 58"/>
              <p:cNvSpPr/>
              <p:nvPr/>
            </p:nvSpPr>
            <p:spPr>
              <a:xfrm>
                <a:off x="6746" y="2050"/>
                <a:ext cx="474" cy="235"/>
              </a:xfrm>
              <a:custGeom>
                <a:avLst/>
                <a:gdLst/>
                <a:ahLst/>
                <a:cxnLst>
                  <a:cxn ang="0">
                    <a:pos x="0" y="235"/>
                  </a:cxn>
                  <a:cxn ang="0">
                    <a:pos x="102" y="180"/>
                  </a:cxn>
                  <a:cxn ang="0">
                    <a:pos x="105" y="54"/>
                  </a:cxn>
                  <a:cxn ang="0">
                    <a:pos x="57" y="0"/>
                  </a:cxn>
                  <a:cxn ang="0">
                    <a:pos x="420" y="0"/>
                  </a:cxn>
                  <a:cxn ang="0">
                    <a:pos x="375" y="51"/>
                  </a:cxn>
                  <a:cxn ang="0">
                    <a:pos x="372" y="180"/>
                  </a:cxn>
                  <a:cxn ang="0">
                    <a:pos x="474" y="235"/>
                  </a:cxn>
                </a:cxnLst>
                <a:rect l="0" t="0" r="0" b="0"/>
                <a:pathLst>
                  <a:path w="474" h="235">
                    <a:moveTo>
                      <a:pt x="0" y="235"/>
                    </a:moveTo>
                    <a:lnTo>
                      <a:pt x="102" y="180"/>
                    </a:lnTo>
                    <a:lnTo>
                      <a:pt x="105" y="54"/>
                    </a:lnTo>
                    <a:lnTo>
                      <a:pt x="57" y="0"/>
                    </a:lnTo>
                    <a:lnTo>
                      <a:pt x="420" y="0"/>
                    </a:lnTo>
                    <a:lnTo>
                      <a:pt x="375" y="51"/>
                    </a:lnTo>
                    <a:lnTo>
                      <a:pt x="372" y="180"/>
                    </a:lnTo>
                    <a:lnTo>
                      <a:pt x="474" y="23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6" name="Line 59"/>
              <p:cNvSpPr/>
              <p:nvPr/>
            </p:nvSpPr>
            <p:spPr>
              <a:xfrm rot="-5400000">
                <a:off x="6543" y="2497"/>
                <a:ext cx="85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7" name="Line 60"/>
              <p:cNvSpPr/>
              <p:nvPr/>
            </p:nvSpPr>
            <p:spPr>
              <a:xfrm rot="-5400000">
                <a:off x="6583" y="2497"/>
                <a:ext cx="85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8" name="Freeform 61"/>
              <p:cNvSpPr>
                <a:spLocks noChangeAspect="1"/>
              </p:cNvSpPr>
              <p:nvPr/>
            </p:nvSpPr>
            <p:spPr>
              <a:xfrm flipH="1">
                <a:off x="6598" y="1799"/>
                <a:ext cx="366" cy="202"/>
              </a:xfrm>
              <a:custGeom>
                <a:avLst/>
                <a:gdLst/>
                <a:ahLst/>
                <a:cxnLst>
                  <a:cxn ang="0">
                    <a:pos x="403" y="1"/>
                  </a:cxn>
                  <a:cxn ang="0">
                    <a:pos x="68" y="0"/>
                  </a:cxn>
                  <a:cxn ang="0">
                    <a:pos x="33" y="8"/>
                  </a:cxn>
                  <a:cxn ang="0">
                    <a:pos x="8" y="32"/>
                  </a:cxn>
                  <a:cxn ang="0">
                    <a:pos x="0" y="68"/>
                  </a:cxn>
                  <a:cxn ang="0">
                    <a:pos x="1" y="221"/>
                  </a:cxn>
                </a:cxnLst>
                <a:rect l="0" t="0" r="0" b="0"/>
                <a:pathLst>
                  <a:path w="349" h="193">
                    <a:moveTo>
                      <a:pt x="349" y="1"/>
                    </a:moveTo>
                    <a:lnTo>
                      <a:pt x="59" y="0"/>
                    </a:lnTo>
                    <a:lnTo>
                      <a:pt x="29" y="8"/>
                    </a:lnTo>
                    <a:lnTo>
                      <a:pt x="8" y="29"/>
                    </a:lnTo>
                    <a:lnTo>
                      <a:pt x="0" y="59"/>
                    </a:lnTo>
                    <a:lnTo>
                      <a:pt x="1" y="193"/>
                    </a:lnTo>
                  </a:path>
                </a:pathLst>
              </a:custGeom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9" name="Freeform 62"/>
              <p:cNvSpPr>
                <a:spLocks noChangeAspect="1"/>
              </p:cNvSpPr>
              <p:nvPr/>
            </p:nvSpPr>
            <p:spPr>
              <a:xfrm flipH="1">
                <a:off x="6595" y="1761"/>
                <a:ext cx="407" cy="227"/>
              </a:xfrm>
              <a:custGeom>
                <a:avLst/>
                <a:gdLst/>
                <a:ahLst/>
                <a:cxnLst>
                  <a:cxn ang="0">
                    <a:pos x="448" y="0"/>
                  </a:cxn>
                  <a:cxn ang="0">
                    <a:pos x="109" y="0"/>
                  </a:cxn>
                  <a:cxn ang="0">
                    <a:pos x="81" y="3"/>
                  </a:cxn>
                  <a:cxn ang="0">
                    <a:pos x="53" y="16"/>
                  </a:cxn>
                  <a:cxn ang="0">
                    <a:pos x="30" y="30"/>
                  </a:cxn>
                  <a:cxn ang="0">
                    <a:pos x="16" y="53"/>
                  </a:cxn>
                  <a:cxn ang="0">
                    <a:pos x="3" y="80"/>
                  </a:cxn>
                  <a:cxn ang="0">
                    <a:pos x="0" y="108"/>
                  </a:cxn>
                  <a:cxn ang="0">
                    <a:pos x="1" y="248"/>
                  </a:cxn>
                </a:cxnLst>
                <a:rect l="0" t="0" r="0" b="0"/>
                <a:pathLst>
                  <a:path w="388" h="217">
                    <a:moveTo>
                      <a:pt x="388" y="0"/>
                    </a:moveTo>
                    <a:lnTo>
                      <a:pt x="94" y="0"/>
                    </a:lnTo>
                    <a:lnTo>
                      <a:pt x="70" y="3"/>
                    </a:lnTo>
                    <a:lnTo>
                      <a:pt x="47" y="13"/>
                    </a:lnTo>
                    <a:lnTo>
                      <a:pt x="27" y="27"/>
                    </a:lnTo>
                    <a:lnTo>
                      <a:pt x="13" y="47"/>
                    </a:lnTo>
                    <a:lnTo>
                      <a:pt x="3" y="70"/>
                    </a:lnTo>
                    <a:lnTo>
                      <a:pt x="0" y="94"/>
                    </a:lnTo>
                    <a:lnTo>
                      <a:pt x="1" y="217"/>
                    </a:lnTo>
                  </a:path>
                </a:pathLst>
              </a:custGeom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0" name="Line 63"/>
              <p:cNvSpPr>
                <a:spLocks noChangeAspect="1"/>
              </p:cNvSpPr>
              <p:nvPr/>
            </p:nvSpPr>
            <p:spPr>
              <a:xfrm flipV="1">
                <a:off x="6105" y="1799"/>
                <a:ext cx="64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1" name="Line 64"/>
              <p:cNvSpPr>
                <a:spLocks noChangeAspect="1"/>
              </p:cNvSpPr>
              <p:nvPr/>
            </p:nvSpPr>
            <p:spPr>
              <a:xfrm flipV="1">
                <a:off x="6111" y="1763"/>
                <a:ext cx="64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2" name="Rectangle 65"/>
              <p:cNvSpPr/>
              <p:nvPr/>
            </p:nvSpPr>
            <p:spPr>
              <a:xfrm>
                <a:off x="6071" y="1750"/>
                <a:ext cx="162" cy="79"/>
              </a:xfrm>
              <a:prstGeom prst="rect">
                <a:avLst/>
              </a:prstGeom>
              <a:solidFill>
                <a:srgbClr val="5C0000"/>
              </a:solidFill>
              <a:ln w="9525">
                <a:noFill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indent="0" algn="ctr" defTabSz="1219200" eaLnBrk="1" hangingPunct="1">
                  <a:spcBef>
                    <a:spcPct val="50000"/>
                  </a:spcBef>
                  <a:buNone/>
                </a:pPr>
                <a:endParaRPr lang="zh-CN" altLang="en-US" sz="3195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3" name="AutoShape 66"/>
              <p:cNvSpPr/>
              <p:nvPr/>
            </p:nvSpPr>
            <p:spPr>
              <a:xfrm flipH="1">
                <a:off x="6210" y="1722"/>
                <a:ext cx="118" cy="121"/>
              </a:xfrm>
              <a:prstGeom prst="flowChartDelay">
                <a:avLst/>
              </a:prstGeom>
              <a:solidFill>
                <a:srgbClr val="5C0000"/>
              </a:solidFill>
              <a:ln w="9525">
                <a:noFill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indent="0" algn="ctr" defTabSz="1219200" eaLnBrk="1" hangingPunct="1">
                  <a:spcBef>
                    <a:spcPct val="50000"/>
                  </a:spcBef>
                  <a:buNone/>
                </a:pPr>
                <a:endParaRPr lang="zh-CN" altLang="en-US" sz="3195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4" name="Rectangle 67"/>
              <p:cNvSpPr/>
              <p:nvPr/>
            </p:nvSpPr>
            <p:spPr>
              <a:xfrm>
                <a:off x="6744" y="2006"/>
                <a:ext cx="485" cy="29"/>
              </a:xfrm>
              <a:prstGeom prst="rect">
                <a:avLst/>
              </a:prstGeom>
              <a:solidFill>
                <a:srgbClr val="FFFFFF"/>
              </a:solidFill>
              <a:ln w="63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indent="0" algn="ctr" defTabSz="1219200" eaLnBrk="1" hangingPunct="1">
                  <a:spcBef>
                    <a:spcPct val="50000"/>
                  </a:spcBef>
                  <a:buNone/>
                </a:pPr>
                <a:endParaRPr lang="zh-CN" altLang="en-US" sz="3195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5" name="Line 68"/>
              <p:cNvSpPr/>
              <p:nvPr/>
            </p:nvSpPr>
            <p:spPr>
              <a:xfrm>
                <a:off x="6876" y="2070"/>
                <a:ext cx="252" cy="0"/>
              </a:xfrm>
              <a:prstGeom prst="line">
                <a:avLst/>
              </a:prstGeom>
              <a:ln w="63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1749" name="Text Box 69"/>
          <p:cNvSpPr txBox="1"/>
          <p:nvPr/>
        </p:nvSpPr>
        <p:spPr>
          <a:xfrm>
            <a:off x="653564" y="5330379"/>
            <a:ext cx="10865336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20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使用长颈漏斗时，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长颈漏斗的下端管口必须插入液面以下</a:t>
            </a:r>
            <a:r>
              <a:rPr lang="zh-CN" altLang="en-US" sz="20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防止生成的气体从长颈漏斗口逸出</a:t>
            </a:r>
            <a:r>
              <a:rPr lang="zh-CN" altLang="en-US" sz="20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，所以必须液封。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54287" y="1861558"/>
            <a:ext cx="1864613" cy="5836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3195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长颈漏斗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18235" y="3163261"/>
            <a:ext cx="1864613" cy="5836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3195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分液漏斗</a:t>
            </a:r>
          </a:p>
        </p:txBody>
      </p:sp>
      <p:cxnSp>
        <p:nvCxnSpPr>
          <p:cNvPr id="73" name="直接箭头连接符 72"/>
          <p:cNvCxnSpPr/>
          <p:nvPr/>
        </p:nvCxnSpPr>
        <p:spPr>
          <a:xfrm>
            <a:off x="3325085" y="2266955"/>
            <a:ext cx="912143" cy="912143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75" name="直接箭头连接符 74"/>
          <p:cNvCxnSpPr/>
          <p:nvPr/>
        </p:nvCxnSpPr>
        <p:spPr>
          <a:xfrm>
            <a:off x="8447968" y="2127599"/>
            <a:ext cx="1083169" cy="20587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sp>
        <p:nvSpPr>
          <p:cNvPr id="5" name="左箭头 4"/>
          <p:cNvSpPr/>
          <p:nvPr/>
        </p:nvSpPr>
        <p:spPr>
          <a:xfrm rot="-1380000">
            <a:off x="3523032" y="1649359"/>
            <a:ext cx="1629504" cy="188447"/>
          </a:xfrm>
          <a:prstGeom prst="leftArrow">
            <a:avLst>
              <a:gd name="adj1" fmla="val 50000"/>
              <a:gd name="adj2" fmla="val 4988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endParaRPr lang="zh-CN" altLang="en-US" sz="3195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左箭头 5"/>
          <p:cNvSpPr/>
          <p:nvPr/>
        </p:nvSpPr>
        <p:spPr>
          <a:xfrm rot="-1380000">
            <a:off x="8175591" y="3361209"/>
            <a:ext cx="1629504" cy="188445"/>
          </a:xfrm>
          <a:prstGeom prst="leftArrow">
            <a:avLst>
              <a:gd name="adj1" fmla="val 50000"/>
              <a:gd name="adj2" fmla="val 4988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endParaRPr lang="zh-CN" altLang="en-US" sz="3195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95225" y="4724147"/>
            <a:ext cx="2271823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可以随时添加液体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30353" y="4722353"/>
            <a:ext cx="2532353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可以控制反应的速率</a:t>
            </a:r>
          </a:p>
        </p:txBody>
      </p:sp>
      <p:sp>
        <p:nvSpPr>
          <p:cNvPr id="80" name="文本占位符 20"/>
          <p:cNvSpPr txBox="1"/>
          <p:nvPr/>
        </p:nvSpPr>
        <p:spPr>
          <a:xfrm>
            <a:off x="1533756" y="381000"/>
            <a:ext cx="1637194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ldLvl="0"/>
      <p:bldP spid="71749" grpId="0"/>
      <p:bldP spid="5" grpId="0" bldLvl="0" animBg="1"/>
      <p:bldP spid="6" grpId="0" bldLvl="0" animBg="1"/>
      <p:bldP spid="7" grpId="0" bldLvl="0"/>
      <p:bldP spid="8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/>
          <p:nvPr/>
        </p:nvSpPr>
        <p:spPr>
          <a:xfrm>
            <a:off x="660400" y="1431760"/>
            <a:ext cx="703268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过氧化氢                      水  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</a:p>
        </p:txBody>
      </p:sp>
      <p:sp>
        <p:nvSpPr>
          <p:cNvPr id="23555" name="Line 3"/>
          <p:cNvSpPr/>
          <p:nvPr/>
        </p:nvSpPr>
        <p:spPr>
          <a:xfrm>
            <a:off x="2473600" y="1723138"/>
            <a:ext cx="174827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16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6" name="Text Box 4"/>
          <p:cNvSpPr txBox="1"/>
          <p:nvPr/>
        </p:nvSpPr>
        <p:spPr>
          <a:xfrm>
            <a:off x="2194892" y="1236980"/>
            <a:ext cx="2128332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二氧化锰</a:t>
            </a:r>
          </a:p>
        </p:txBody>
      </p:sp>
      <p:sp>
        <p:nvSpPr>
          <p:cNvPr id="23557" name="Text Box 5"/>
          <p:cNvSpPr txBox="1"/>
          <p:nvPr/>
        </p:nvSpPr>
        <p:spPr>
          <a:xfrm>
            <a:off x="-384338" y="2321866"/>
            <a:ext cx="786406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氯酸钾                          氯化钾 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</a:p>
        </p:txBody>
      </p:sp>
      <p:sp>
        <p:nvSpPr>
          <p:cNvPr id="23558" name="Line 6"/>
          <p:cNvSpPr/>
          <p:nvPr/>
        </p:nvSpPr>
        <p:spPr>
          <a:xfrm>
            <a:off x="1981532" y="2521151"/>
            <a:ext cx="212833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16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9" name="Text Box 7"/>
          <p:cNvSpPr txBox="1"/>
          <p:nvPr/>
        </p:nvSpPr>
        <p:spPr>
          <a:xfrm>
            <a:off x="1823786" y="2105759"/>
            <a:ext cx="2660415" cy="9048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二氧化锰</a:t>
            </a:r>
          </a:p>
          <a:p>
            <a:pPr marL="0" indent="0" algn="ctr" defTabSz="1219200" eaLnBrk="1" hangingPunct="1"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加热</a:t>
            </a:r>
          </a:p>
        </p:txBody>
      </p:sp>
      <p:sp>
        <p:nvSpPr>
          <p:cNvPr id="23560" name="Text Box 8"/>
          <p:cNvSpPr txBox="1"/>
          <p:nvPr/>
        </p:nvSpPr>
        <p:spPr>
          <a:xfrm>
            <a:off x="0" y="3211971"/>
            <a:ext cx="8589339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高锰酸钾                锰酸钾 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二氧化锰 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</a:p>
        </p:txBody>
      </p:sp>
      <p:sp>
        <p:nvSpPr>
          <p:cNvPr id="23561" name="Line 9"/>
          <p:cNvSpPr/>
          <p:nvPr/>
        </p:nvSpPr>
        <p:spPr>
          <a:xfrm>
            <a:off x="2266944" y="3517450"/>
            <a:ext cx="1502819" cy="534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16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2" name="Text Box 10"/>
          <p:cNvSpPr txBox="1"/>
          <p:nvPr/>
        </p:nvSpPr>
        <p:spPr>
          <a:xfrm>
            <a:off x="2194892" y="3114687"/>
            <a:ext cx="1646924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加热</a:t>
            </a:r>
          </a:p>
        </p:txBody>
      </p:sp>
      <p:sp>
        <p:nvSpPr>
          <p:cNvPr id="53259" name="Text Box 11"/>
          <p:cNvSpPr txBox="1"/>
          <p:nvPr/>
        </p:nvSpPr>
        <p:spPr>
          <a:xfrm>
            <a:off x="660400" y="4718481"/>
            <a:ext cx="9578737" cy="11633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</a:t>
            </a:r>
            <a:r>
              <a:rPr lang="zh-CN" altLang="en-US" sz="2400" kern="0" dirty="0">
                <a:solidFill>
                  <a:srgbClr val="0B5FD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一种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反应物生成</a:t>
            </a:r>
            <a:r>
              <a:rPr lang="zh-CN" altLang="en-US" sz="2400" kern="0" dirty="0">
                <a:solidFill>
                  <a:srgbClr val="0B5FD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两种或两种以上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其他物质的反应。“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一变多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</a:p>
          <a:p>
            <a:pPr marL="0" indent="0" defTabSz="1219200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 =  B  +  C  + ···</a:t>
            </a:r>
          </a:p>
        </p:txBody>
      </p:sp>
      <p:sp>
        <p:nvSpPr>
          <p:cNvPr id="53260" name="Rectangle 12"/>
          <p:cNvSpPr/>
          <p:nvPr/>
        </p:nvSpPr>
        <p:spPr>
          <a:xfrm>
            <a:off x="660400" y="4023954"/>
            <a:ext cx="17235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分解反应：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33756" y="381000"/>
            <a:ext cx="1637194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3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9" grpId="0" build="p"/>
      <p:bldP spid="532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/>
          <p:nvPr/>
        </p:nvSpPr>
        <p:spPr>
          <a:xfrm>
            <a:off x="660400" y="1630555"/>
            <a:ext cx="8361304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工业方法制氧气</a:t>
            </a:r>
          </a:p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分离液态空气方法</a:t>
            </a:r>
          </a:p>
        </p:txBody>
      </p:sp>
      <p:sp>
        <p:nvSpPr>
          <p:cNvPr id="25603" name="Text Box 3"/>
          <p:cNvSpPr txBox="1"/>
          <p:nvPr/>
        </p:nvSpPr>
        <p:spPr>
          <a:xfrm>
            <a:off x="695325" y="3389280"/>
            <a:ext cx="804617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原理：利用液态空气的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沸点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不同，属于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物理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变化。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33756" y="381000"/>
            <a:ext cx="1637194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ict00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457" y="1855694"/>
            <a:ext cx="5018598" cy="323333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Text Box 3"/>
          <p:cNvSpPr txBox="1"/>
          <p:nvPr/>
        </p:nvSpPr>
        <p:spPr>
          <a:xfrm>
            <a:off x="390313" y="3352377"/>
            <a:ext cx="4788747" cy="212365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A__________B_________</a:t>
            </a:r>
          </a:p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C__________D_________</a:t>
            </a:r>
          </a:p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E___________F_________</a:t>
            </a:r>
          </a:p>
          <a:p>
            <a:pPr marL="0" indent="0" algn="ctr" defTabSz="1219200" eaLnBrk="1" hangingPunct="1">
              <a:spcBef>
                <a:spcPct val="50000"/>
              </a:spcBef>
              <a:buNone/>
            </a:pPr>
            <a:endParaRPr lang="en-US" altLang="zh-CN" sz="2400" kern="0" dirty="0">
              <a:solidFill>
                <a:srgbClr val="66FF33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Text Box 5"/>
          <p:cNvSpPr txBox="1"/>
          <p:nvPr/>
        </p:nvSpPr>
        <p:spPr>
          <a:xfrm>
            <a:off x="499582" y="3282656"/>
            <a:ext cx="319249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试管</a:t>
            </a:r>
          </a:p>
        </p:txBody>
      </p:sp>
      <p:sp>
        <p:nvSpPr>
          <p:cNvPr id="5126" name="Text Box 6"/>
          <p:cNvSpPr txBox="1"/>
          <p:nvPr/>
        </p:nvSpPr>
        <p:spPr>
          <a:xfrm>
            <a:off x="2721326" y="3282656"/>
            <a:ext cx="235636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铁架台</a:t>
            </a:r>
          </a:p>
        </p:txBody>
      </p:sp>
      <p:sp>
        <p:nvSpPr>
          <p:cNvPr id="5127" name="Text Box 7"/>
          <p:cNvSpPr txBox="1"/>
          <p:nvPr/>
        </p:nvSpPr>
        <p:spPr>
          <a:xfrm>
            <a:off x="662172" y="3841821"/>
            <a:ext cx="273642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酒精灯</a:t>
            </a:r>
          </a:p>
        </p:txBody>
      </p:sp>
      <p:sp>
        <p:nvSpPr>
          <p:cNvPr id="5128" name="Text Box 8"/>
          <p:cNvSpPr txBox="1"/>
          <p:nvPr/>
        </p:nvSpPr>
        <p:spPr>
          <a:xfrm>
            <a:off x="2470317" y="3744321"/>
            <a:ext cx="258440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导管</a:t>
            </a:r>
          </a:p>
        </p:txBody>
      </p:sp>
      <p:sp>
        <p:nvSpPr>
          <p:cNvPr id="5129" name="Text Box 9"/>
          <p:cNvSpPr txBox="1"/>
          <p:nvPr/>
        </p:nvSpPr>
        <p:spPr>
          <a:xfrm>
            <a:off x="668209" y="4388072"/>
            <a:ext cx="266041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集气瓶</a:t>
            </a:r>
          </a:p>
        </p:txBody>
      </p:sp>
      <p:sp>
        <p:nvSpPr>
          <p:cNvPr id="5130" name="Text Box 10"/>
          <p:cNvSpPr txBox="1"/>
          <p:nvPr/>
        </p:nvSpPr>
        <p:spPr>
          <a:xfrm>
            <a:off x="2698352" y="4388072"/>
            <a:ext cx="212833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水槽</a:t>
            </a:r>
          </a:p>
        </p:txBody>
      </p:sp>
      <p:sp>
        <p:nvSpPr>
          <p:cNvPr id="26635" name="文本框 1"/>
          <p:cNvSpPr txBox="1"/>
          <p:nvPr/>
        </p:nvSpPr>
        <p:spPr>
          <a:xfrm>
            <a:off x="746145" y="1594522"/>
            <a:ext cx="321113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指出下列仪器名称：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33756" y="381000"/>
            <a:ext cx="2276244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29" grpId="0"/>
      <p:bldP spid="51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/>
          <p:nvPr/>
        </p:nvSpPr>
        <p:spPr>
          <a:xfrm>
            <a:off x="777546" y="1525977"/>
            <a:ext cx="8817375" cy="4339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．工业上制取大量氧气的方法是 （         ）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）加热氯酸钾 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）加热高锰酸钾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）分离液态空气 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）加热二氧化锰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．催化剂在化学反应中所起的作用是（         ）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）加快化学反应速率 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）使生成物质量增加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）改变化学反应速率 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）减慢化学反应速率</a:t>
            </a:r>
          </a:p>
        </p:txBody>
      </p:sp>
      <p:sp>
        <p:nvSpPr>
          <p:cNvPr id="87043" name="Text Box 3"/>
          <p:cNvSpPr txBox="1"/>
          <p:nvPr/>
        </p:nvSpPr>
        <p:spPr>
          <a:xfrm>
            <a:off x="5713966" y="1416254"/>
            <a:ext cx="608095" cy="7067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3995" b="1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Ｃ</a:t>
            </a:r>
          </a:p>
        </p:txBody>
      </p:sp>
      <p:sp>
        <p:nvSpPr>
          <p:cNvPr id="87044" name="Text Box 4"/>
          <p:cNvSpPr txBox="1"/>
          <p:nvPr/>
        </p:nvSpPr>
        <p:spPr>
          <a:xfrm>
            <a:off x="6191110" y="2928348"/>
            <a:ext cx="1140177" cy="7674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4385" b="1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Ｃ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33756" y="381000"/>
            <a:ext cx="2276244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  <p:bldP spid="870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/>
          <p:nvPr/>
        </p:nvSpPr>
        <p:spPr>
          <a:xfrm>
            <a:off x="612502" y="1217595"/>
            <a:ext cx="10906398" cy="5018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．实验室制取氧气时，装药品的大试管口应 （          ）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）朝下       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）朝上 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）略向下倾斜 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）略向上倾斜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．实验室采用排水法收集氧气时，需将导气管伸入盛满水的集气瓶，这个操作应在（           ）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）加热固体药品前 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）与加热固体药品同时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）开始有气泡放出时 </a:t>
            </a:r>
          </a:p>
          <a:p>
            <a:pPr marL="0" indent="0" defTabSz="1219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）气泡连续并均匀放出时 </a:t>
            </a:r>
          </a:p>
        </p:txBody>
      </p:sp>
      <p:sp>
        <p:nvSpPr>
          <p:cNvPr id="88067" name="Text Box 3"/>
          <p:cNvSpPr txBox="1"/>
          <p:nvPr/>
        </p:nvSpPr>
        <p:spPr>
          <a:xfrm>
            <a:off x="7180847" y="1217595"/>
            <a:ext cx="988155" cy="6667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Ｃ </a:t>
            </a:r>
          </a:p>
        </p:txBody>
      </p:sp>
      <p:sp>
        <p:nvSpPr>
          <p:cNvPr id="88068" name="Text Box 4"/>
          <p:cNvSpPr txBox="1"/>
          <p:nvPr/>
        </p:nvSpPr>
        <p:spPr>
          <a:xfrm>
            <a:off x="1752381" y="3454214"/>
            <a:ext cx="760119" cy="6667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Ｄ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33756" y="381000"/>
            <a:ext cx="2276244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/>
      <p:bldP spid="880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/>
          <p:nvPr/>
        </p:nvSpPr>
        <p:spPr>
          <a:xfrm>
            <a:off x="695325" y="1281248"/>
            <a:ext cx="10704195" cy="452431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368300" defTabSz="12192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医院给病人输氧时用到类似下图所示的装置。 关于该装置，下列说法不正确的是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    )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  <a:p>
            <a:pPr marL="0" indent="368300" defTabSz="12192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导管连接供给氧气的钢瓶  </a:t>
            </a:r>
          </a:p>
          <a:p>
            <a:pPr marL="0" indent="368300" defTabSz="12192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导管连接病人吸氧气的塑料管 </a:t>
            </a:r>
          </a:p>
          <a:p>
            <a:pPr marL="0" indent="368300" defTabSz="12192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．使用该装置来观测是否有氧气输出</a:t>
            </a:r>
          </a:p>
          <a:p>
            <a:pPr marL="0" indent="368300" defTabSz="12192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．使用该装置用来观测氧气输出的速率</a:t>
            </a:r>
          </a:p>
        </p:txBody>
      </p:sp>
      <p:grpSp>
        <p:nvGrpSpPr>
          <p:cNvPr id="31746" name="Group 5"/>
          <p:cNvGrpSpPr/>
          <p:nvPr/>
        </p:nvGrpSpPr>
        <p:grpSpPr>
          <a:xfrm>
            <a:off x="7798263" y="2703739"/>
            <a:ext cx="3376193" cy="3160827"/>
            <a:chOff x="4513" y="346"/>
            <a:chExt cx="1270" cy="1496"/>
          </a:xfrm>
        </p:grpSpPr>
        <p:pic>
          <p:nvPicPr>
            <p:cNvPr id="31752" name="Picture 6" descr="洗气瓶(液)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4" y="346"/>
              <a:ext cx="907" cy="149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1753" name="Text Box 7"/>
            <p:cNvSpPr txBox="1"/>
            <p:nvPr/>
          </p:nvSpPr>
          <p:spPr>
            <a:xfrm>
              <a:off x="5420" y="436"/>
              <a:ext cx="363" cy="3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defTabSz="1219200" eaLnBrk="1" hangingPunct="1">
                <a:spcBef>
                  <a:spcPct val="50000"/>
                </a:spcBef>
                <a:buNone/>
              </a:pPr>
              <a:r>
                <a:rPr lang="en-US" altLang="zh-CN" sz="3595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31754" name="Text Box 8"/>
            <p:cNvSpPr txBox="1"/>
            <p:nvPr/>
          </p:nvSpPr>
          <p:spPr>
            <a:xfrm>
              <a:off x="4513" y="480"/>
              <a:ext cx="249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defTabSz="1219200" eaLnBrk="1" hangingPunct="1">
                <a:spcBef>
                  <a:spcPct val="50000"/>
                </a:spcBef>
                <a:buNone/>
              </a:pPr>
              <a:r>
                <a:rPr lang="en-US" altLang="zh-CN" sz="3195" b="1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31748" name="Text Box 3"/>
          <p:cNvSpPr txBox="1"/>
          <p:nvPr/>
        </p:nvSpPr>
        <p:spPr>
          <a:xfrm>
            <a:off x="2393307" y="4721202"/>
            <a:ext cx="3160827" cy="36824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endParaRPr lang="zh-CN" altLang="zh-CN" sz="1795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749" name="Text Box 4"/>
          <p:cNvSpPr txBox="1"/>
          <p:nvPr/>
        </p:nvSpPr>
        <p:spPr>
          <a:xfrm>
            <a:off x="3924630" y="5493989"/>
            <a:ext cx="3648569" cy="4605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endParaRPr lang="zh-CN" altLang="zh-CN" sz="2395" kern="0" dirty="0">
              <a:solidFill>
                <a:srgbClr val="CC99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169" name="Text Box 9"/>
          <p:cNvSpPr txBox="1"/>
          <p:nvPr/>
        </p:nvSpPr>
        <p:spPr>
          <a:xfrm>
            <a:off x="1930687" y="2103090"/>
            <a:ext cx="1220941" cy="8290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en-US" altLang="zh-CN" sz="478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合并 6"/>
          <p:cNvSpPr/>
          <p:nvPr/>
        </p:nvSpPr>
        <p:spPr>
          <a:xfrm rot="13089544">
            <a:off x="1917552" y="1154888"/>
            <a:ext cx="4450713" cy="4450713"/>
          </a:xfrm>
          <a:prstGeom prst="flowChartMerge">
            <a:avLst/>
          </a:prstGeom>
          <a:solidFill>
            <a:srgbClr val="00AC7F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AC7F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" name="等腰三角形 2"/>
          <p:cNvSpPr/>
          <p:nvPr/>
        </p:nvSpPr>
        <p:spPr>
          <a:xfrm>
            <a:off x="8872510" y="1026607"/>
            <a:ext cx="3698736" cy="5834375"/>
          </a:xfrm>
          <a:prstGeom prst="triangle">
            <a:avLst>
              <a:gd name="adj" fmla="val 91125"/>
            </a:avLst>
          </a:prstGeom>
          <a:solidFill>
            <a:srgbClr val="00A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99135" y="1998345"/>
            <a:ext cx="7093585" cy="3007360"/>
            <a:chOff x="6147269" y="2844265"/>
            <a:chExt cx="5112385" cy="2076459"/>
          </a:xfrm>
        </p:grpSpPr>
        <p:grpSp>
          <p:nvGrpSpPr>
            <p:cNvPr id="21" name="组合 20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33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AC7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35" name="组合 34"/>
              <p:cNvGrpSpPr/>
              <p:nvPr/>
            </p:nvGrpSpPr>
            <p:grpSpPr>
              <a:xfrm>
                <a:off x="-4714868" y="2110674"/>
                <a:ext cx="5033250" cy="1015811"/>
                <a:chOff x="-4714868" y="2110674"/>
                <a:chExt cx="5033250" cy="1015811"/>
              </a:xfrm>
            </p:grpSpPr>
            <p:sp>
              <p:nvSpPr>
                <p:cNvPr id="36" name="文本框 35"/>
                <p:cNvSpPr txBox="1"/>
                <p:nvPr/>
              </p:nvSpPr>
              <p:spPr>
                <a:xfrm>
                  <a:off x="-4714868" y="2808615"/>
                  <a:ext cx="5033249" cy="317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38" name="直接连接符 3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3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AC7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2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我们周围的空气</a:t>
              </a: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3" t="14086" r="1390" b="342"/>
          <a:stretch>
            <a:fillRect/>
          </a:stretch>
        </p:blipFill>
        <p:spPr>
          <a:xfrm>
            <a:off x="6453499" y="0"/>
            <a:ext cx="5969331" cy="5145974"/>
          </a:xfrm>
          <a:custGeom>
            <a:avLst/>
            <a:gdLst>
              <a:gd name="connsiteX0" fmla="*/ 0 w 5738501"/>
              <a:gd name="connsiteY0" fmla="*/ 0 h 4946983"/>
              <a:gd name="connsiteX1" fmla="*/ 5738501 w 5738501"/>
              <a:gd name="connsiteY1" fmla="*/ 0 h 4946983"/>
              <a:gd name="connsiteX2" fmla="*/ 2869250 w 5738501"/>
              <a:gd name="connsiteY2" fmla="*/ 4946983 h 494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8501" h="4946983">
                <a:moveTo>
                  <a:pt x="0" y="0"/>
                </a:moveTo>
                <a:lnTo>
                  <a:pt x="5738501" y="0"/>
                </a:lnTo>
                <a:lnTo>
                  <a:pt x="2869250" y="494698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63178" y="1313819"/>
            <a:ext cx="2148885" cy="1208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矩形 7"/>
          <p:cNvSpPr/>
          <p:nvPr/>
        </p:nvSpPr>
        <p:spPr>
          <a:xfrm>
            <a:off x="694954" y="1226386"/>
            <a:ext cx="6514123" cy="965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kumimoji="1"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第一</a:t>
            </a:r>
            <a:r>
              <a:rPr kumimoji="1" lang="zh-CN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自然界</a:t>
            </a:r>
            <a:r>
              <a:rPr kumimoji="1"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endParaRPr kumimoji="1"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kumimoji="1" lang="zh-CN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自然界获得氧气的方法是利用植物的光合作用</a:t>
            </a:r>
            <a:r>
              <a:rPr kumimoji="1"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9" name="矩形 8"/>
          <p:cNvSpPr/>
          <p:nvPr/>
        </p:nvSpPr>
        <p:spPr>
          <a:xfrm>
            <a:off x="694954" y="2663398"/>
            <a:ext cx="7177872" cy="965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kumimoji="1"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第二工</a:t>
            </a:r>
            <a:r>
              <a:rPr kumimoji="1" lang="zh-CN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业上</a:t>
            </a:r>
            <a:r>
              <a:rPr kumimoji="1"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endParaRPr kumimoji="1"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kumimoji="1"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工</a:t>
            </a:r>
            <a:r>
              <a:rPr kumimoji="1" lang="zh-CN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业上常用分离液态空气的方法制取氧气</a:t>
            </a:r>
            <a:r>
              <a:rPr kumimoji="1"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27062" y="2752996"/>
            <a:ext cx="2021119" cy="1347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563180" y="4335000"/>
            <a:ext cx="2148884" cy="1461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矩形 12"/>
          <p:cNvSpPr/>
          <p:nvPr/>
        </p:nvSpPr>
        <p:spPr>
          <a:xfrm>
            <a:off x="624058" y="4100409"/>
            <a:ext cx="8162053" cy="965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kumimoji="1"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第三实验室：</a:t>
            </a:r>
            <a:endParaRPr kumimoji="1"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kumimoji="1"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实验室制取少量氧气的方法是什么呢？接下来我们共同研究一下。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/>
          <p:nvPr/>
        </p:nvSpPr>
        <p:spPr>
          <a:xfrm>
            <a:off x="4750862" y="4073888"/>
            <a:ext cx="615696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加热氯酸钾</a:t>
            </a:r>
            <a:r>
              <a:rPr lang="zh-CN" altLang="en-US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KClO</a:t>
            </a:r>
            <a:r>
              <a:rPr lang="en-US" altLang="zh-CN" sz="2400" kern="0" baseline="-2500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54275" name="AutoShape 3"/>
          <p:cNvSpPr/>
          <p:nvPr/>
        </p:nvSpPr>
        <p:spPr>
          <a:xfrm>
            <a:off x="4538804" y="2334427"/>
            <a:ext cx="215053" cy="2189480"/>
          </a:xfrm>
          <a:prstGeom prst="leftBrace">
            <a:avLst>
              <a:gd name="adj1" fmla="val 75000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endParaRPr lang="zh-CN" altLang="en-US" sz="18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00" name="Rectangle 4"/>
          <p:cNvSpPr/>
          <p:nvPr/>
        </p:nvSpPr>
        <p:spPr>
          <a:xfrm>
            <a:off x="660400" y="3198334"/>
            <a:ext cx="3570208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实验室制取氧气的方法：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54031" y="3092068"/>
            <a:ext cx="3656770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分解过氧化氢</a:t>
            </a:r>
            <a:r>
              <a:rPr lang="zh-CN" altLang="en-US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50862" y="2154681"/>
            <a:ext cx="401103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加热高锰酸钾</a:t>
            </a:r>
            <a:r>
              <a:rPr lang="zh-CN" altLang="en-US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KMnO4</a:t>
            </a:r>
            <a:r>
              <a:rPr lang="zh-CN" altLang="en-US" sz="2400" kern="0" dirty="0">
                <a:solidFill>
                  <a:srgbClr val="99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新课讲授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allAtOnce"/>
      <p:bldP spid="5427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0" descr="pic_32588"/>
          <p:cNvPicPr>
            <a:picLocks noChangeAspect="1"/>
          </p:cNvPicPr>
          <p:nvPr/>
        </p:nvPicPr>
        <p:blipFill>
          <a:blip r:embed="rId2"/>
          <a:srcRect l="3999" t="23924" r="8000" b="5434"/>
          <a:stretch>
            <a:fillRect/>
          </a:stretch>
        </p:blipFill>
        <p:spPr>
          <a:xfrm>
            <a:off x="4138537" y="2019609"/>
            <a:ext cx="3162476" cy="186873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Text Box 21"/>
          <p:cNvSpPr txBox="1"/>
          <p:nvPr/>
        </p:nvSpPr>
        <p:spPr>
          <a:xfrm>
            <a:off x="-1078537" y="4205610"/>
            <a:ext cx="889338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高锰酸钾                     锰酸钾 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二氧化锰 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</a:p>
        </p:txBody>
      </p:sp>
      <p:sp>
        <p:nvSpPr>
          <p:cNvPr id="5125" name="Line 22"/>
          <p:cNvSpPr/>
          <p:nvPr/>
        </p:nvSpPr>
        <p:spPr>
          <a:xfrm>
            <a:off x="1847921" y="4418461"/>
            <a:ext cx="1292201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1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6" name="Text Box 23"/>
          <p:cNvSpPr txBox="1"/>
          <p:nvPr/>
        </p:nvSpPr>
        <p:spPr>
          <a:xfrm>
            <a:off x="1619885" y="3992759"/>
            <a:ext cx="1748272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加热</a:t>
            </a:r>
          </a:p>
        </p:txBody>
      </p:sp>
      <p:sp>
        <p:nvSpPr>
          <p:cNvPr id="5127" name="Text Box 24"/>
          <p:cNvSpPr txBox="1"/>
          <p:nvPr/>
        </p:nvSpPr>
        <p:spPr>
          <a:xfrm>
            <a:off x="-1142636" y="5736189"/>
            <a:ext cx="8443649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KMnO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K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MnO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+ MnO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+ O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5128" name="Line 25"/>
          <p:cNvSpPr/>
          <p:nvPr/>
        </p:nvSpPr>
        <p:spPr>
          <a:xfrm>
            <a:off x="1587130" y="6022507"/>
            <a:ext cx="136821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1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29" name="Text Box 26"/>
          <p:cNvSpPr txBox="1"/>
          <p:nvPr/>
        </p:nvSpPr>
        <p:spPr>
          <a:xfrm>
            <a:off x="1482939" y="5647283"/>
            <a:ext cx="1596249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加热</a:t>
            </a:r>
          </a:p>
        </p:txBody>
      </p:sp>
      <p:sp>
        <p:nvSpPr>
          <p:cNvPr id="5130" name="Text Box 27"/>
          <p:cNvSpPr txBox="1"/>
          <p:nvPr/>
        </p:nvSpPr>
        <p:spPr>
          <a:xfrm>
            <a:off x="128308" y="3632638"/>
            <a:ext cx="237378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0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文字表达式</a:t>
            </a:r>
          </a:p>
        </p:txBody>
      </p:sp>
      <p:sp>
        <p:nvSpPr>
          <p:cNvPr id="5131" name="Text Box 28"/>
          <p:cNvSpPr txBox="1"/>
          <p:nvPr/>
        </p:nvSpPr>
        <p:spPr>
          <a:xfrm>
            <a:off x="37251" y="5202720"/>
            <a:ext cx="2555899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000" b="1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符号表达式</a:t>
            </a:r>
          </a:p>
        </p:txBody>
      </p:sp>
      <p:sp>
        <p:nvSpPr>
          <p:cNvPr id="33821" name="Oval 29"/>
          <p:cNvSpPr/>
          <p:nvPr/>
        </p:nvSpPr>
        <p:spPr>
          <a:xfrm>
            <a:off x="5504408" y="2514047"/>
            <a:ext cx="215367" cy="288212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endParaRPr lang="zh-CN" altLang="en-US" sz="2665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824" name="AutoShape 32"/>
          <p:cNvSpPr/>
          <p:nvPr/>
        </p:nvSpPr>
        <p:spPr>
          <a:xfrm>
            <a:off x="6480985" y="1277297"/>
            <a:ext cx="2274133" cy="887487"/>
          </a:xfrm>
          <a:prstGeom prst="cloudCallout">
            <a:avLst>
              <a:gd name="adj1" fmla="val -71546"/>
              <a:gd name="adj2" fmla="val 90694"/>
            </a:avLst>
          </a:prstGeom>
          <a:solidFill>
            <a:srgbClr val="99FFCC"/>
          </a:solidFill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为什么呢？</a:t>
            </a:r>
          </a:p>
        </p:txBody>
      </p:sp>
      <p:sp>
        <p:nvSpPr>
          <p:cNvPr id="33825" name="Rectangle 33"/>
          <p:cNvSpPr/>
          <p:nvPr/>
        </p:nvSpPr>
        <p:spPr>
          <a:xfrm>
            <a:off x="6938288" y="2503434"/>
            <a:ext cx="4697701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防止加热时高锰酸钾粉末进入导管</a:t>
            </a:r>
          </a:p>
        </p:txBody>
      </p:sp>
      <p:sp>
        <p:nvSpPr>
          <p:cNvPr id="5135" name="Text Box 24"/>
          <p:cNvSpPr txBox="1"/>
          <p:nvPr/>
        </p:nvSpPr>
        <p:spPr>
          <a:xfrm>
            <a:off x="-902209" y="4618516"/>
            <a:ext cx="85545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KMnO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K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MnO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MnO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O</a:t>
            </a:r>
            <a:r>
              <a:rPr lang="en-US" altLang="zh-CN" sz="20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  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探究：用高锰酸钾制氧气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 bldLvl="0" animBg="1"/>
      <p:bldP spid="33824" grpId="0" bldLvl="0" animBg="1"/>
      <p:bldP spid="338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3285936" y="1554019"/>
          <a:ext cx="5330331" cy="2821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343525" imgH="3438525" progId="Paint.Picture">
                  <p:embed/>
                </p:oleObj>
              </mc:Choice>
              <mc:Fallback>
                <p:oleObj r:id="rId2" imgW="5343525" imgH="3438525" progId="Paint.Picture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3"/>
                      <a:srcRect t="17729"/>
                      <a:stretch>
                        <a:fillRect/>
                      </a:stretch>
                    </p:blipFill>
                    <p:spPr>
                      <a:xfrm>
                        <a:off x="3285936" y="1554019"/>
                        <a:ext cx="5330331" cy="28219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6" name="Rectangle 6"/>
          <p:cNvSpPr/>
          <p:nvPr/>
        </p:nvSpPr>
        <p:spPr>
          <a:xfrm>
            <a:off x="425199" y="4844775"/>
            <a:ext cx="8475321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）在上图所示装置中，使用了哪些仪器？</a:t>
            </a:r>
          </a:p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）哪部分是气体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发生装置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，哪部分是气体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收集装置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sp>
        <p:nvSpPr>
          <p:cNvPr id="66567" name="Line 7"/>
          <p:cNvSpPr/>
          <p:nvPr/>
        </p:nvSpPr>
        <p:spPr>
          <a:xfrm>
            <a:off x="6310575" y="1341819"/>
            <a:ext cx="0" cy="3160827"/>
          </a:xfrm>
          <a:prstGeom prst="line">
            <a:avLst/>
          </a:prstGeom>
          <a:ln w="57150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9396" y="1449503"/>
            <a:ext cx="679356" cy="270843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lnSpc>
                <a:spcPts val="5120"/>
              </a:lnSpc>
              <a:spcBef>
                <a:spcPct val="0"/>
              </a:spcBef>
              <a:buNone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发生装置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94041" y="1341819"/>
            <a:ext cx="699943" cy="270843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lnSpc>
                <a:spcPts val="5120"/>
              </a:lnSpc>
              <a:spcBef>
                <a:spcPct val="0"/>
              </a:spcBef>
              <a:buNone/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收集装置</a:t>
            </a:r>
          </a:p>
        </p:txBody>
      </p:sp>
      <p:sp>
        <p:nvSpPr>
          <p:cNvPr id="6152" name="TextBox 7"/>
          <p:cNvSpPr txBox="1"/>
          <p:nvPr/>
        </p:nvSpPr>
        <p:spPr>
          <a:xfrm>
            <a:off x="3171919" y="2816134"/>
            <a:ext cx="64610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6153" name="TextBox 9"/>
          <p:cNvSpPr txBox="1"/>
          <p:nvPr/>
        </p:nvSpPr>
        <p:spPr>
          <a:xfrm>
            <a:off x="3849546" y="1631616"/>
            <a:ext cx="389851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6154" name="TextBox 11"/>
          <p:cNvSpPr txBox="1"/>
          <p:nvPr/>
        </p:nvSpPr>
        <p:spPr>
          <a:xfrm>
            <a:off x="5125013" y="2816134"/>
            <a:ext cx="40748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6155" name="TextBox 12"/>
          <p:cNvSpPr txBox="1"/>
          <p:nvPr/>
        </p:nvSpPr>
        <p:spPr>
          <a:xfrm>
            <a:off x="6515397" y="2634022"/>
            <a:ext cx="40748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6156" name="TextBox 15"/>
          <p:cNvSpPr txBox="1"/>
          <p:nvPr/>
        </p:nvSpPr>
        <p:spPr>
          <a:xfrm>
            <a:off x="6547967" y="3793202"/>
            <a:ext cx="389850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</a:t>
            </a:r>
          </a:p>
        </p:txBody>
      </p:sp>
      <p:sp>
        <p:nvSpPr>
          <p:cNvPr id="6157" name="TextBox 18"/>
          <p:cNvSpPr txBox="1"/>
          <p:nvPr/>
        </p:nvSpPr>
        <p:spPr>
          <a:xfrm>
            <a:off x="7511682" y="2922233"/>
            <a:ext cx="372218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198141" y="2214373"/>
            <a:ext cx="154874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b="1" kern="0" dirty="0">
                <a:solidFill>
                  <a:srgbClr val="0766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导管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72981" y="3793202"/>
            <a:ext cx="1192436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b="1" kern="0" dirty="0">
                <a:solidFill>
                  <a:srgbClr val="0766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54385" y="3333964"/>
            <a:ext cx="154874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b="1" kern="0" dirty="0">
                <a:solidFill>
                  <a:srgbClr val="0766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铁架台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8750" y="3216780"/>
            <a:ext cx="154715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b="1" kern="0" dirty="0">
                <a:solidFill>
                  <a:srgbClr val="0766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酒精灯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68226" y="1633200"/>
            <a:ext cx="118926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b="1" kern="0" dirty="0">
                <a:solidFill>
                  <a:srgbClr val="0766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试管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746882" y="2922233"/>
            <a:ext cx="154715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b="1" kern="0" dirty="0">
                <a:solidFill>
                  <a:srgbClr val="0766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集气瓶</a:t>
            </a:r>
          </a:p>
        </p:txBody>
      </p:sp>
      <p:sp>
        <p:nvSpPr>
          <p:cNvPr id="2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探究：用高锰酸钾制氧气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/>
          <p:nvPr/>
        </p:nvSpPr>
        <p:spPr>
          <a:xfrm>
            <a:off x="452325" y="1881948"/>
            <a:ext cx="866535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>
              <a:spcBef>
                <a:spcPct val="3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）连接装置，检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查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装置气密性。</a:t>
            </a:r>
          </a:p>
        </p:txBody>
      </p:sp>
      <p:sp>
        <p:nvSpPr>
          <p:cNvPr id="7171" name="Rectangle 3"/>
          <p:cNvSpPr/>
          <p:nvPr/>
        </p:nvSpPr>
        <p:spPr>
          <a:xfrm>
            <a:off x="660400" y="1290496"/>
            <a:ext cx="207941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实验步骤是：</a:t>
            </a:r>
          </a:p>
        </p:txBody>
      </p:sp>
      <p:sp>
        <p:nvSpPr>
          <p:cNvPr id="72709" name="Rectangle 5"/>
          <p:cNvSpPr/>
          <p:nvPr/>
        </p:nvSpPr>
        <p:spPr>
          <a:xfrm>
            <a:off x="553720" y="2416399"/>
            <a:ext cx="4921540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连接装置（从左到右，自下而上）</a:t>
            </a:r>
          </a:p>
        </p:txBody>
      </p:sp>
      <p:pic>
        <p:nvPicPr>
          <p:cNvPr id="72710" name="Picture 6" descr="pic_32590"/>
          <p:cNvPicPr>
            <a:picLocks noChangeAspect="1"/>
          </p:cNvPicPr>
          <p:nvPr/>
        </p:nvPicPr>
        <p:blipFill>
          <a:blip r:embed="rId2">
            <a:clrChange>
              <a:clrFrom>
                <a:srgbClr val="D1E4EA"/>
              </a:clrFrom>
              <a:clrTo>
                <a:srgbClr val="D1E4EA">
                  <a:alpha val="0"/>
                </a:srgbClr>
              </a:clrTo>
            </a:clrChange>
            <a:lum contrast="24000"/>
          </a:blip>
          <a:stretch>
            <a:fillRect/>
          </a:stretch>
        </p:blipFill>
        <p:spPr>
          <a:xfrm>
            <a:off x="7214745" y="2343613"/>
            <a:ext cx="3180038" cy="237829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711" name="Rectangle 7"/>
          <p:cNvSpPr/>
          <p:nvPr/>
        </p:nvSpPr>
        <p:spPr>
          <a:xfrm>
            <a:off x="626534" y="2722250"/>
            <a:ext cx="5896185" cy="240065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lnSpc>
                <a:spcPct val="250000"/>
              </a:lnSpc>
              <a:spcBef>
                <a:spcPct val="50000"/>
              </a:spcBef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检查气密性的方法</a:t>
            </a:r>
            <a:r>
              <a:rPr lang="zh-CN" altLang="en-US" sz="20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：先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将导管一端伸入水中，</a:t>
            </a:r>
            <a:r>
              <a:rPr lang="zh-CN" altLang="en-US" sz="20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然后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用手紧握试管，观察导管口有没有气泡冒出或冷却后导管内能否形成一段水柱。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探究：用高锰酸钾制氧气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  <p:bldP spid="72709" grpId="0"/>
      <p:bldP spid="727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/>
          <p:nvPr/>
        </p:nvSpPr>
        <p:spPr>
          <a:xfrm>
            <a:off x="474042" y="1864796"/>
            <a:ext cx="82330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>
              <a:spcBef>
                <a:spcPct val="3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）连接装置，检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查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装置气密性</a:t>
            </a:r>
          </a:p>
        </p:txBody>
      </p:sp>
      <p:sp>
        <p:nvSpPr>
          <p:cNvPr id="8195" name="Rectangle 3"/>
          <p:cNvSpPr/>
          <p:nvPr/>
        </p:nvSpPr>
        <p:spPr>
          <a:xfrm>
            <a:off x="695925" y="1303144"/>
            <a:ext cx="172354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实验步骤：</a:t>
            </a:r>
          </a:p>
        </p:txBody>
      </p:sp>
      <p:sp>
        <p:nvSpPr>
          <p:cNvPr id="73733" name="Rectangle 5"/>
          <p:cNvSpPr/>
          <p:nvPr/>
        </p:nvSpPr>
        <p:spPr>
          <a:xfrm>
            <a:off x="-326813" y="2426448"/>
            <a:ext cx="58132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>
              <a:spcBef>
                <a:spcPct val="3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装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药品    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）固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定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装置</a:t>
            </a:r>
          </a:p>
        </p:txBody>
      </p:sp>
      <p:sp>
        <p:nvSpPr>
          <p:cNvPr id="73735" name="Rectangle 7"/>
          <p:cNvSpPr/>
          <p:nvPr/>
        </p:nvSpPr>
        <p:spPr>
          <a:xfrm>
            <a:off x="-553720" y="2988100"/>
            <a:ext cx="54254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>
              <a:spcBef>
                <a:spcPct val="3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燃酒精灯，加热</a:t>
            </a:r>
          </a:p>
        </p:txBody>
      </p:sp>
      <p:sp>
        <p:nvSpPr>
          <p:cNvPr id="73736" name="Rectangle 8"/>
          <p:cNvSpPr/>
          <p:nvPr/>
        </p:nvSpPr>
        <p:spPr>
          <a:xfrm>
            <a:off x="408289" y="3549752"/>
            <a:ext cx="2250936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>
              <a:spcBef>
                <a:spcPct val="3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收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集气体</a:t>
            </a:r>
          </a:p>
        </p:txBody>
      </p:sp>
      <p:sp>
        <p:nvSpPr>
          <p:cNvPr id="73737" name="Rectangle 9"/>
          <p:cNvSpPr/>
          <p:nvPr/>
        </p:nvSpPr>
        <p:spPr>
          <a:xfrm>
            <a:off x="-643233" y="4111404"/>
            <a:ext cx="560270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）先把导管移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水面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553720" y="4673057"/>
            <a:ext cx="48125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）后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熄</a:t>
            </a:r>
            <a:r>
              <a:rPr lang="zh-CN" altLang="en-US" sz="2400" kern="0" dirty="0">
                <a:solidFill>
                  <a:schemeClr val="accent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灭酒精灯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-1110031" y="5288528"/>
            <a:ext cx="5925121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查装定点收离熄</a:t>
            </a:r>
          </a:p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茶庄定点收利息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探究：用高锰酸钾制氧气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  <p:bldP spid="73733" grpId="0"/>
      <p:bldP spid="73735" grpId="0"/>
      <p:bldP spid="73736" grpId="0"/>
      <p:bldP spid="73737" grpId="0"/>
      <p:bldP spid="2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排水法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642" r="35135" b="31111"/>
          <a:stretch>
            <a:fillRect/>
          </a:stretch>
        </p:blipFill>
        <p:spPr>
          <a:xfrm>
            <a:off x="2640283" y="1624950"/>
            <a:ext cx="2432379" cy="235636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Line 3"/>
          <p:cNvSpPr/>
          <p:nvPr/>
        </p:nvSpPr>
        <p:spPr>
          <a:xfrm flipH="1">
            <a:off x="6516888" y="1886242"/>
            <a:ext cx="1520237" cy="1368213"/>
          </a:xfrm>
          <a:prstGeom prst="line">
            <a:avLst/>
          </a:prstGeom>
          <a:ln w="9525">
            <a:noFill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0" name="Text Box 4"/>
          <p:cNvSpPr txBox="1"/>
          <p:nvPr/>
        </p:nvSpPr>
        <p:spPr>
          <a:xfrm>
            <a:off x="-286172" y="1267255"/>
            <a:ext cx="3876604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气体收集装置</a:t>
            </a:r>
          </a:p>
        </p:txBody>
      </p:sp>
      <p:pic>
        <p:nvPicPr>
          <p:cNvPr id="9221" name="Picture 5" descr="排空气法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748" r="22958" b="18182"/>
          <a:stretch>
            <a:fillRect/>
          </a:stretch>
        </p:blipFill>
        <p:spPr>
          <a:xfrm>
            <a:off x="5908793" y="1776974"/>
            <a:ext cx="1368213" cy="20523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7590" name="Text Box 6"/>
          <p:cNvSpPr txBox="1"/>
          <p:nvPr/>
        </p:nvSpPr>
        <p:spPr>
          <a:xfrm>
            <a:off x="2260223" y="4301841"/>
            <a:ext cx="3192497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排水法</a:t>
            </a:r>
          </a:p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不易溶于水或难溶于水的气体</a:t>
            </a:r>
          </a:p>
        </p:txBody>
      </p:sp>
      <p:sp>
        <p:nvSpPr>
          <p:cNvPr id="67591" name="Text Box 7"/>
          <p:cNvSpPr txBox="1"/>
          <p:nvPr/>
        </p:nvSpPr>
        <p:spPr>
          <a:xfrm>
            <a:off x="5490727" y="4375056"/>
            <a:ext cx="2660415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向上排空气法</a:t>
            </a:r>
          </a:p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密度比空气大的气体</a:t>
            </a:r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8569207" y="1843485"/>
          <a:ext cx="1368213" cy="2061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371600" imgH="2066925" progId="Paint.Picture">
                  <p:embed/>
                </p:oleObj>
              </mc:Choice>
              <mc:Fallback>
                <p:oleObj r:id="rId5" imgW="1371600" imgH="2066925" progId="Paint.Picture">
                  <p:embed/>
                  <p:pic>
                    <p:nvPicPr>
                      <p:cNvPr id="0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69207" y="1843485"/>
                        <a:ext cx="1368213" cy="206182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3" name="Text Box 9"/>
          <p:cNvSpPr txBox="1"/>
          <p:nvPr/>
        </p:nvSpPr>
        <p:spPr>
          <a:xfrm>
            <a:off x="8189149" y="4301841"/>
            <a:ext cx="2964463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向下排空气法</a:t>
            </a:r>
          </a:p>
          <a:p>
            <a:pPr marL="0" indent="0" algn="ctr" defTabSz="1219200" eaLnBrk="1" hangingPunct="1">
              <a:spcBef>
                <a:spcPct val="5000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密度比空气小的气体</a:t>
            </a:r>
          </a:p>
        </p:txBody>
      </p:sp>
      <p:sp>
        <p:nvSpPr>
          <p:cNvPr id="9226" name="Text Box 10"/>
          <p:cNvSpPr txBox="1"/>
          <p:nvPr/>
        </p:nvSpPr>
        <p:spPr>
          <a:xfrm>
            <a:off x="3704450" y="7131060"/>
            <a:ext cx="212833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endParaRPr lang="zh-CN" altLang="zh-CN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7" name="Text Box 11"/>
          <p:cNvSpPr txBox="1"/>
          <p:nvPr/>
        </p:nvSpPr>
        <p:spPr>
          <a:xfrm>
            <a:off x="2108200" y="6979036"/>
            <a:ext cx="562487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1219200" eaLnBrk="1" hangingPunct="1">
              <a:spcBef>
                <a:spcPct val="50000"/>
              </a:spcBef>
              <a:buNone/>
            </a:pPr>
            <a:endParaRPr lang="zh-CN" altLang="zh-CN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7596" name="AutoShape 12"/>
          <p:cNvSpPr>
            <a:spLocks noChangeArrowheads="1"/>
          </p:cNvSpPr>
          <p:nvPr/>
        </p:nvSpPr>
        <p:spPr bwMode="auto">
          <a:xfrm flipV="1">
            <a:off x="3400401" y="5835873"/>
            <a:ext cx="679215" cy="53367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defTabSz="1219200" fontAlgn="base">
              <a:spcBef>
                <a:spcPct val="50000"/>
              </a:spcBef>
              <a:spcAft>
                <a:spcPct val="0"/>
              </a:spcAft>
              <a:defRPr/>
            </a:pPr>
            <a:endParaRPr kumimoji="1" lang="zh-CN" altLang="zh-CN" sz="2400">
              <a:solidFill>
                <a:srgbClr val="99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7597" name="AutoShape 13"/>
          <p:cNvSpPr>
            <a:spLocks noChangeArrowheads="1"/>
          </p:cNvSpPr>
          <p:nvPr/>
        </p:nvSpPr>
        <p:spPr bwMode="auto">
          <a:xfrm flipV="1">
            <a:off x="6516888" y="5835873"/>
            <a:ext cx="679215" cy="53367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defTabSz="1219200" fontAlgn="base">
              <a:spcBef>
                <a:spcPct val="50000"/>
              </a:spcBef>
              <a:spcAft>
                <a:spcPct val="0"/>
              </a:spcAft>
              <a:defRPr/>
            </a:pPr>
            <a:endParaRPr kumimoji="1" lang="zh-CN" altLang="zh-CN" sz="2400">
              <a:solidFill>
                <a:srgbClr val="99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探究：用高锰酸钾制氧气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67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build="p"/>
      <p:bldP spid="67591" grpId="0" build="p"/>
      <p:bldP spid="6759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1672</Words>
  <Application>Microsoft Office PowerPoint</Application>
  <PresentationFormat>宽屏</PresentationFormat>
  <Paragraphs>216</Paragraphs>
  <Slides>29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5" baseType="lpstr">
      <vt:lpstr>FandolFang R</vt:lpstr>
      <vt:lpstr>思源黑体 CN Light</vt:lpstr>
      <vt:lpstr>Arial</vt:lpstr>
      <vt:lpstr>Calibri</vt:lpstr>
      <vt:lpstr>办公资源网：www.bangongziyuan.com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2020-06-16T03:48:14Z</dcterms:created>
  <dcterms:modified xsi:type="dcterms:W3CDTF">2021-01-09T09:58:01Z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