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58" r:id="rId37"/>
  </p:sldIdLst>
  <p:sldSz cx="12192000" cy="6858000"/>
  <p:notesSz cx="6858000" cy="9144000"/>
  <p:custDataLst>
    <p:tags r:id="rId4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18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16"/>
        <p:guide pos="7256"/>
        <p:guide orient="horz" pos="618"/>
        <p:guide orient="horz" pos="3884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D503C274-4520-4D93-8A83-71D04B089F37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AC4E3C76-2A6C-4468-845F-E1DA72CC2CEE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35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/>
        </p:nvGrpSpPr>
        <p:grpSpPr>
          <a:xfrm>
            <a:off x="548640" y="381000"/>
            <a:ext cx="853440" cy="487680"/>
            <a:chOff x="548640" y="381000"/>
            <a:chExt cx="1173480" cy="670560"/>
          </a:xfrm>
        </p:grpSpPr>
        <p:sp>
          <p:nvSpPr>
            <p:cNvPr id="8" name="燕尾形 7"/>
            <p:cNvSpPr/>
            <p:nvPr userDrawn="1"/>
          </p:nvSpPr>
          <p:spPr>
            <a:xfrm>
              <a:off x="548640" y="381000"/>
              <a:ext cx="670560" cy="670560"/>
            </a:xfrm>
            <a:prstGeom prst="chevron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</p:txBody>
        </p:sp>
        <p:sp>
          <p:nvSpPr>
            <p:cNvPr id="9" name="燕尾形 8"/>
            <p:cNvSpPr/>
            <p:nvPr userDrawn="1"/>
          </p:nvSpPr>
          <p:spPr>
            <a:xfrm>
              <a:off x="1051560" y="381000"/>
              <a:ext cx="670560" cy="670560"/>
            </a:xfrm>
            <a:prstGeom prst="chevron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黑体" panose="0201060906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5.xml"/><Relationship Id="rId6" Type="http://schemas.openxmlformats.org/officeDocument/2006/relationships/audio" Target="../media/audio6.wav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&#20998;&#23376;&#30340;&#24615;&#36136;&#23454;&#39564;_&#26631;&#28165;.flv" TargetMode="Externa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&#22797;&#20214;%20&#30005;&#35299;&#27700;.swf" TargetMode="External"/><Relationship Id="rId2" Type="http://schemas.openxmlformats.org/officeDocument/2006/relationships/hyperlink" Target="~&#27700;&#33976;&#21457;.swf" TargetMode="Externa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&#22797;&#20214;%20&#30005;&#35299;&#27700;.swf" TargetMode="Externa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&#27687;&#21270;&#27742;&#21463;&#28909;&#20998;&#35299;&#21450;&#21160;&#30011;&#27169;&#25311;&#21407;&#29702;_&#26631;&#28165;.flv" TargetMode="Externa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21697;&#32418;&#22312;40&#8451;&#27700;&#20013;&#25193;&#25955;_&#26631;&#28165;.flv" TargetMode="External"/><Relationship Id="rId2" Type="http://schemas.openxmlformats.org/officeDocument/2006/relationships/hyperlink" Target="27%20&#21697;&#32418;&#30340;&#25193;&#25955;&#23454;&#39564;_&#26631;&#28165;.flv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&#21697;&#32418;&#22312;60&#8451;&#27700;&#20013;&#25193;&#25955;_&#26631;&#28165;.flv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txjys.com/uploadfile/2006&#24180;&#20998;&#23376;&#21644;&#21407;&#23376;03.ppt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27688;&#20998;&#23376;&#30340;&#25193;&#25955;_&#26631;&#28165;1.flv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hyperlink" Target="&#27688;&#20998;&#23376;&#30340;&#25193;&#25955;&#25913;&#36827;&#23454;&#39564;_&#26631;&#28165;.flv" TargetMode="External"/><Relationship Id="rId4" Type="http://schemas.openxmlformats.org/officeDocument/2006/relationships/hyperlink" Target="&#27688;&#20998;&#23376;&#30340;&#25193;&#25955;_&#26631;&#28165;2.flv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txjys.com/uploadfile/2006&#24180;&#20998;&#23376;&#21644;&#21407;&#23376;03.ppt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716540" y="1066327"/>
            <a:ext cx="3612855" cy="486895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同心圆 15"/>
          <p:cNvSpPr/>
          <p:nvPr/>
        </p:nvSpPr>
        <p:spPr>
          <a:xfrm rot="3750380">
            <a:off x="1471192" y="6359637"/>
            <a:ext cx="2433846" cy="2433846"/>
          </a:xfrm>
          <a:prstGeom prst="donut">
            <a:avLst>
              <a:gd name="adj" fmla="val 4814"/>
            </a:avLst>
          </a:prstGeom>
          <a:solidFill>
            <a:srgbClr val="0070C0">
              <a:alpha val="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同心圆 16"/>
          <p:cNvSpPr/>
          <p:nvPr/>
        </p:nvSpPr>
        <p:spPr>
          <a:xfrm rot="3750380">
            <a:off x="113098" y="5089523"/>
            <a:ext cx="5150034" cy="5150034"/>
          </a:xfrm>
          <a:prstGeom prst="donut">
            <a:avLst>
              <a:gd name="adj" fmla="val 13452"/>
            </a:avLst>
          </a:prstGeom>
          <a:solidFill>
            <a:srgbClr val="0070C0">
              <a:alpha val="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60" r="39240"/>
          <a:stretch>
            <a:fillRect/>
          </a:stretch>
        </p:blipFill>
        <p:spPr>
          <a:xfrm>
            <a:off x="541477" y="1363432"/>
            <a:ext cx="3461112" cy="4747808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-494144" y="353145"/>
            <a:ext cx="3182259" cy="300975"/>
          </a:xfrm>
          <a:prstGeom prst="rect">
            <a:avLst/>
          </a:prstGeom>
          <a:solidFill>
            <a:srgbClr val="0070C0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人教版初中化学九年级上册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5028565" y="1930400"/>
            <a:ext cx="7163435" cy="3091180"/>
            <a:chOff x="6147269" y="2844265"/>
            <a:chExt cx="5112385" cy="2076459"/>
          </a:xfrm>
        </p:grpSpPr>
        <p:grpSp>
          <p:nvGrpSpPr>
            <p:cNvPr id="20" name="组合 19"/>
            <p:cNvGrpSpPr/>
            <p:nvPr/>
          </p:nvGrpSpPr>
          <p:grpSpPr>
            <a:xfrm>
              <a:off x="6147270" y="3331609"/>
              <a:ext cx="4624485" cy="1589115"/>
              <a:chOff x="-4714867" y="2110674"/>
              <a:chExt cx="4624485" cy="1589115"/>
            </a:xfrm>
          </p:grpSpPr>
          <p:sp>
            <p:nvSpPr>
              <p:cNvPr id="22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0070C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23" name="组合 22"/>
              <p:cNvGrpSpPr/>
              <p:nvPr/>
            </p:nvGrpSpPr>
            <p:grpSpPr>
              <a:xfrm>
                <a:off x="-4714867" y="2110674"/>
                <a:ext cx="4624485" cy="1007192"/>
                <a:chOff x="-4714867" y="2110674"/>
                <a:chExt cx="4624485" cy="1007192"/>
              </a:xfrm>
            </p:grpSpPr>
            <p:sp>
              <p:nvSpPr>
                <p:cNvPr id="24" name="文本框 23"/>
                <p:cNvSpPr txBox="1"/>
                <p:nvPr/>
              </p:nvSpPr>
              <p:spPr>
                <a:xfrm>
                  <a:off x="-4714867" y="2808615"/>
                  <a:ext cx="4624485" cy="3092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5" name="直接连接符 24"/>
                <p:cNvCxnSpPr/>
                <p:nvPr/>
              </p:nvCxnSpPr>
              <p:spPr>
                <a:xfrm>
                  <a:off x="-4634728" y="2789746"/>
                  <a:ext cx="4459247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6" name="文本占位符 19"/>
                <p:cNvSpPr txBox="1"/>
                <p:nvPr/>
              </p:nvSpPr>
              <p:spPr>
                <a:xfrm>
                  <a:off x="-4708755" y="2110674"/>
                  <a:ext cx="4533274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3.1 </a:t>
                  </a:r>
                  <a:r>
                    <a:rPr lang="zh-CN" altLang="en-US" sz="4400" b="1" dirty="0">
                      <a:solidFill>
                        <a:srgbClr val="0070C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分子和原子</a:t>
                  </a:r>
                </a:p>
              </p:txBody>
            </p:sp>
          </p:grpSp>
        </p:grpSp>
        <p:sp>
          <p:nvSpPr>
            <p:cNvPr id="21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3</a:t>
              </a:r>
              <a:r>
                <a:rPr lang="zh-CN" altLang="en-US" sz="3600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章  物质构成的奥秘</a:t>
              </a:r>
            </a:p>
          </p:txBody>
        </p:sp>
      </p:grpSp>
      <p:sp>
        <p:nvSpPr>
          <p:cNvPr id="29" name="矩形 28"/>
          <p:cNvSpPr/>
          <p:nvPr/>
        </p:nvSpPr>
        <p:spPr>
          <a:xfrm rot="17063341">
            <a:off x="11677369" y="-772790"/>
            <a:ext cx="2438400" cy="2438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文本框 11266"/>
          <p:cNvSpPr txBox="1"/>
          <p:nvPr/>
        </p:nvSpPr>
        <p:spPr>
          <a:xfrm>
            <a:off x="587554" y="4224959"/>
            <a:ext cx="3806927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1）酒香不怕巷子深；</a:t>
            </a:r>
          </a:p>
        </p:txBody>
      </p:sp>
      <p:sp>
        <p:nvSpPr>
          <p:cNvPr id="11268" name="文本框 11267"/>
          <p:cNvSpPr txBox="1"/>
          <p:nvPr/>
        </p:nvSpPr>
        <p:spPr>
          <a:xfrm>
            <a:off x="587554" y="4715472"/>
            <a:ext cx="3735667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2）墙内开花墙外香；</a:t>
            </a:r>
          </a:p>
        </p:txBody>
      </p:sp>
      <p:sp>
        <p:nvSpPr>
          <p:cNvPr id="11269" name="文本框 11268"/>
          <p:cNvSpPr txBox="1"/>
          <p:nvPr/>
        </p:nvSpPr>
        <p:spPr>
          <a:xfrm>
            <a:off x="565964" y="5205984"/>
            <a:ext cx="8728695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3）入芝兰之室久不闻其香，入鲍鱼之肆久不闻其臭等。</a:t>
            </a:r>
          </a:p>
        </p:txBody>
      </p:sp>
      <p:sp>
        <p:nvSpPr>
          <p:cNvPr id="11270" name="文本框 11269"/>
          <p:cNvSpPr txBox="1"/>
          <p:nvPr/>
        </p:nvSpPr>
        <p:spPr>
          <a:xfrm>
            <a:off x="1281593" y="5754576"/>
            <a:ext cx="6248808" cy="4001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zh-CN" altLang="en-US" sz="1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）分子在不断的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运动</a:t>
            </a:r>
          </a:p>
        </p:txBody>
      </p:sp>
      <p:sp>
        <p:nvSpPr>
          <p:cNvPr id="11271" name="文本框 11270"/>
          <p:cNvSpPr txBox="1"/>
          <p:nvPr/>
        </p:nvSpPr>
        <p:spPr>
          <a:xfrm>
            <a:off x="548035" y="5725344"/>
            <a:ext cx="1399885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结论：</a:t>
            </a:r>
          </a:p>
        </p:txBody>
      </p:sp>
      <p:sp>
        <p:nvSpPr>
          <p:cNvPr id="11272" name="文本框 11271"/>
          <p:cNvSpPr txBox="1"/>
          <p:nvPr/>
        </p:nvSpPr>
        <p:spPr>
          <a:xfrm>
            <a:off x="615268" y="1330797"/>
            <a:ext cx="9050759" cy="4605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1）水和酒精的分子不断运动，扩散到空气中去的缘故。</a:t>
            </a:r>
          </a:p>
        </p:txBody>
      </p:sp>
      <p:sp>
        <p:nvSpPr>
          <p:cNvPr id="11273" name="文本框 11272"/>
          <p:cNvSpPr txBox="1"/>
          <p:nvPr/>
        </p:nvSpPr>
        <p:spPr>
          <a:xfrm>
            <a:off x="615267" y="1979647"/>
            <a:ext cx="9050759" cy="4605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2）构成花香的</a:t>
            </a:r>
            <a:r>
              <a:rPr lang="zh-CN" altLang="en-US" sz="2395" u="sng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</a:t>
            </a: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和酒精</a:t>
            </a:r>
            <a:r>
              <a:rPr lang="zh-CN" altLang="en-US" sz="2395" u="sng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</a:t>
            </a:r>
            <a:r>
              <a:rPr lang="zh-CN" altLang="en-US" sz="2395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不断运动</a:t>
            </a: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，扩散到空气中去的缘故。</a:t>
            </a:r>
          </a:p>
        </p:txBody>
      </p:sp>
      <p:sp>
        <p:nvSpPr>
          <p:cNvPr id="11274" name="文本框 11273"/>
          <p:cNvSpPr txBox="1"/>
          <p:nvPr/>
        </p:nvSpPr>
        <p:spPr>
          <a:xfrm>
            <a:off x="615267" y="3277347"/>
            <a:ext cx="7558429" cy="4605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4）水</a:t>
            </a:r>
            <a:r>
              <a:rPr lang="zh-CN" altLang="en-US" sz="2395" u="sng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分子不断运动</a:t>
            </a: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，在晾晒下扩散到空气中去的缘故。</a:t>
            </a:r>
          </a:p>
        </p:txBody>
      </p:sp>
      <p:sp>
        <p:nvSpPr>
          <p:cNvPr id="11275" name="文本框 11274"/>
          <p:cNvSpPr txBox="1"/>
          <p:nvPr/>
        </p:nvSpPr>
        <p:spPr>
          <a:xfrm>
            <a:off x="615267" y="2628497"/>
            <a:ext cx="9858571" cy="4605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3）水</a:t>
            </a:r>
            <a:r>
              <a:rPr lang="zh-CN" altLang="en-US" sz="2395" u="sng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</a:t>
            </a: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和糖</a:t>
            </a:r>
            <a:r>
              <a:rPr lang="zh-CN" altLang="en-US" sz="2395" u="sng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</a:t>
            </a: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很小且</a:t>
            </a:r>
            <a:r>
              <a:rPr lang="zh-CN" altLang="en-US" sz="2395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不断运动</a:t>
            </a: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2395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相互</a:t>
            </a: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扩散，因而糖水变甜。</a:t>
            </a:r>
          </a:p>
        </p:txBody>
      </p:sp>
      <p:sp>
        <p:nvSpPr>
          <p:cNvPr id="11276" name="文本框 11275"/>
          <p:cNvSpPr txBox="1"/>
          <p:nvPr/>
        </p:nvSpPr>
        <p:spPr>
          <a:xfrm>
            <a:off x="615267" y="3778718"/>
            <a:ext cx="1332653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再如：</a:t>
            </a:r>
          </a:p>
        </p:txBody>
      </p:sp>
      <p:sp>
        <p:nvSpPr>
          <p:cNvPr id="20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答一答</a:t>
            </a:r>
            <a:endParaRPr lang="zh-CN" altLang="en-US" sz="3200" dirty="0"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/>
      <p:bldP spid="11269" grpId="0"/>
      <p:bldP spid="11270" grpId="0"/>
      <p:bldP spid="11271" grpId="0"/>
      <p:bldP spid="11272" grpId="0"/>
      <p:bldP spid="11273" grpId="0"/>
      <p:bldP spid="11274" grpId="0"/>
      <p:bldP spid="11275" grpId="0"/>
      <p:bldP spid="1127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12289"/>
          <p:cNvSpPr>
            <a:spLocks noGrp="1"/>
          </p:cNvSpPr>
          <p:nvPr>
            <p:ph type="title" idx="4294967295"/>
          </p:nvPr>
        </p:nvSpPr>
        <p:spPr>
          <a:xfrm>
            <a:off x="0" y="2638425"/>
            <a:ext cx="8208963" cy="1139825"/>
          </a:xfrm>
        </p:spPr>
        <p:txBody>
          <a:bodyPr anchor="ctr">
            <a:normAutofit fontScale="90000"/>
          </a:bodyPr>
          <a:lstStyle/>
          <a:p>
            <a:pPr algn="l"/>
            <a:br>
              <a:rPr lang="en-US" altLang="zh-CN" sz="3995" b="1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</a:br>
            <a:endParaRPr lang="en-US" altLang="zh-CN" sz="3995" b="1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291" name="内容占位符 12290"/>
          <p:cNvSpPr>
            <a:spLocks noGrp="1"/>
          </p:cNvSpPr>
          <p:nvPr>
            <p:ph idx="4294967295"/>
          </p:nvPr>
        </p:nvSpPr>
        <p:spPr>
          <a:xfrm>
            <a:off x="622354" y="5066840"/>
            <a:ext cx="8772525" cy="501650"/>
          </a:xfrm>
        </p:spPr>
        <p:txBody>
          <a:bodyPr anchor="t"/>
          <a:lstStyle/>
          <a:p>
            <a:pPr>
              <a:spcBef>
                <a:spcPct val="50000"/>
              </a:spcBef>
              <a:buNone/>
            </a:pPr>
            <a:r>
              <a:rPr lang="zh-CN" altLang="en-US" sz="2395" dirty="0">
                <a:solidFill>
                  <a:schemeClr val="hlin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思考：</a:t>
            </a:r>
            <a:r>
              <a:rPr lang="en-US" altLang="zh-CN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100ml</a:t>
            </a: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水与</a:t>
            </a:r>
            <a:r>
              <a:rPr lang="en-US" altLang="zh-CN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100ml</a:t>
            </a: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酒精混合，所得总体积小于</a:t>
            </a:r>
            <a:r>
              <a:rPr lang="en-US" altLang="zh-CN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200ml </a:t>
            </a:r>
            <a:r>
              <a:rPr lang="zh-CN" altLang="en-US" sz="2795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？</a:t>
            </a:r>
          </a:p>
          <a:p>
            <a:endParaRPr lang="zh-CN" altLang="en-US" sz="1995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293" name="矩形 12292"/>
          <p:cNvSpPr>
            <a:spLocks noGrp="1"/>
          </p:cNvSpPr>
          <p:nvPr/>
        </p:nvSpPr>
        <p:spPr>
          <a:xfrm>
            <a:off x="660400" y="1200866"/>
            <a:ext cx="8046172" cy="592259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noAutofit/>
          </a:bodyPr>
          <a:lstStyle/>
          <a:p>
            <a:pPr lvl="0" algn="l" fontAlgn="base">
              <a:buClrTx/>
              <a:buSzTx/>
              <a:buFontTx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1.气体为什么可以被压缩储存在钢瓶中？</a:t>
            </a:r>
          </a:p>
        </p:txBody>
      </p:sp>
      <p:sp>
        <p:nvSpPr>
          <p:cNvPr id="12294" name="矩形 12293"/>
          <p:cNvSpPr>
            <a:spLocks noGrp="1"/>
          </p:cNvSpPr>
          <p:nvPr/>
        </p:nvSpPr>
        <p:spPr>
          <a:xfrm>
            <a:off x="666750" y="2216145"/>
            <a:ext cx="10858500" cy="93431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fontAlgn="base"/>
            <a:r>
              <a:rPr lang="en-US" altLang="zh-CN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相同质量的同一种物质在固态、液态和气态时所占的体积不同的原因是什么？</a:t>
            </a:r>
          </a:p>
        </p:txBody>
      </p:sp>
      <p:sp>
        <p:nvSpPr>
          <p:cNvPr id="12295" name="矩形 12294"/>
          <p:cNvSpPr>
            <a:spLocks noGrp="1"/>
          </p:cNvSpPr>
          <p:nvPr/>
        </p:nvSpPr>
        <p:spPr>
          <a:xfrm>
            <a:off x="622354" y="3451498"/>
            <a:ext cx="6752387" cy="592259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noAutofit/>
          </a:bodyPr>
          <a:lstStyle/>
          <a:p>
            <a:pPr lvl="0" algn="l" fontAlgn="base">
              <a:buClrTx/>
              <a:buSzTx/>
              <a:buFontTx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3.如何解释物体热胀冷缩的现象？</a:t>
            </a:r>
          </a:p>
        </p:txBody>
      </p:sp>
      <p:sp>
        <p:nvSpPr>
          <p:cNvPr id="12296" name="矩形 12295"/>
          <p:cNvSpPr>
            <a:spLocks noGrp="1"/>
          </p:cNvSpPr>
          <p:nvPr/>
        </p:nvSpPr>
        <p:spPr>
          <a:xfrm>
            <a:off x="660400" y="1711976"/>
            <a:ext cx="10858500" cy="71882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fontAlgn="base"/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因为分子之间有间隔，在受压的情况下气体液化，分子间的间隔减小。</a:t>
            </a:r>
          </a:p>
        </p:txBody>
      </p:sp>
      <p:sp>
        <p:nvSpPr>
          <p:cNvPr id="12297" name="矩形 12296"/>
          <p:cNvSpPr>
            <a:spLocks noGrp="1"/>
          </p:cNvSpPr>
          <p:nvPr/>
        </p:nvSpPr>
        <p:spPr>
          <a:xfrm>
            <a:off x="666750" y="2996202"/>
            <a:ext cx="4381767" cy="43073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fontAlgn="base"/>
            <a:r>
              <a:rPr lang="zh-CN" altLang="en-US" sz="200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因为它们分子之间的间隔不同。</a:t>
            </a:r>
          </a:p>
        </p:txBody>
      </p:sp>
      <p:sp>
        <p:nvSpPr>
          <p:cNvPr id="12298" name="矩形 12297"/>
          <p:cNvSpPr>
            <a:spLocks noGrp="1"/>
          </p:cNvSpPr>
          <p:nvPr/>
        </p:nvSpPr>
        <p:spPr>
          <a:xfrm>
            <a:off x="622354" y="4025378"/>
            <a:ext cx="8131387" cy="42926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fontAlgn="base"/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因为物质分子之间的间隔受热时变大，遇冷时缩小的缘故。</a:t>
            </a:r>
          </a:p>
        </p:txBody>
      </p:sp>
      <p:sp>
        <p:nvSpPr>
          <p:cNvPr id="12299" name="矩形 12298"/>
          <p:cNvSpPr>
            <a:spLocks noGrp="1"/>
          </p:cNvSpPr>
          <p:nvPr/>
        </p:nvSpPr>
        <p:spPr>
          <a:xfrm>
            <a:off x="488582" y="5568490"/>
            <a:ext cx="4194904" cy="5811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fontAlgn="base"/>
            <a:r>
              <a:rPr lang="zh-CN" altLang="en-US" sz="2400" dirty="0">
                <a:solidFill>
                  <a:srgbClr val="00B0F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dirty="0">
                <a:solidFill>
                  <a:srgbClr val="00B0F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dirty="0">
                <a:solidFill>
                  <a:srgbClr val="00B0F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）分子之间有间隔</a:t>
            </a:r>
          </a:p>
        </p:txBody>
      </p:sp>
      <p:sp>
        <p:nvSpPr>
          <p:cNvPr id="12300" name="矩形 12299"/>
          <p:cNvSpPr/>
          <p:nvPr/>
        </p:nvSpPr>
        <p:spPr>
          <a:xfrm>
            <a:off x="622354" y="4553489"/>
            <a:ext cx="6608281" cy="43073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457200" indent="-457200" fontAlgn="base">
              <a:spcBef>
                <a:spcPct val="50000"/>
              </a:spcBef>
            </a:pPr>
            <a:r>
              <a:rPr lang="zh-CN" altLang="en-US" sz="2400">
                <a:solidFill>
                  <a:schemeClr val="hlin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例如：</a:t>
            </a:r>
            <a:r>
              <a: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大多数物体都有热胀冷缩的现象。</a:t>
            </a:r>
          </a:p>
        </p:txBody>
      </p:sp>
      <p:sp>
        <p:nvSpPr>
          <p:cNvPr id="15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观察与思考</a:t>
            </a:r>
            <a:endParaRPr lang="zh-CN" altLang="en-US" sz="3200" dirty="0"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2293" grpId="0" bldLvl="0"/>
      <p:bldP spid="12294" grpId="0" bldLvl="0"/>
      <p:bldP spid="12295" grpId="0" bldLvl="0"/>
      <p:bldP spid="12296" grpId="0" bldLvl="0"/>
      <p:bldP spid="12297" grpId="0" bldLvl="0"/>
      <p:bldP spid="12298" grpId="0" bldLvl="0"/>
      <p:bldP spid="12299" grpId="0" bldLvl="0"/>
      <p:bldP spid="1230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组合 69"/>
          <p:cNvGrpSpPr/>
          <p:nvPr/>
        </p:nvGrpSpPr>
        <p:grpSpPr>
          <a:xfrm>
            <a:off x="3150736" y="3295301"/>
            <a:ext cx="1026160" cy="855133"/>
            <a:chOff x="0" y="0"/>
            <a:chExt cx="1255" cy="1104"/>
          </a:xfrm>
        </p:grpSpPr>
        <p:sp>
          <p:nvSpPr>
            <p:cNvPr id="71" name="矩形 13314"/>
            <p:cNvSpPr/>
            <p:nvPr/>
          </p:nvSpPr>
          <p:spPr>
            <a:xfrm>
              <a:off x="0" y="0"/>
              <a:ext cx="1248" cy="1104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 sz="10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grpSp>
          <p:nvGrpSpPr>
            <p:cNvPr id="72" name="组合 13315"/>
            <p:cNvGrpSpPr/>
            <p:nvPr/>
          </p:nvGrpSpPr>
          <p:grpSpPr>
            <a:xfrm>
              <a:off x="0" y="43"/>
              <a:ext cx="580" cy="293"/>
              <a:chOff x="0" y="0"/>
              <a:chExt cx="580" cy="293"/>
            </a:xfrm>
          </p:grpSpPr>
          <p:sp>
            <p:nvSpPr>
              <p:cNvPr id="88" name="椭圆 13316"/>
              <p:cNvSpPr/>
              <p:nvPr/>
            </p:nvSpPr>
            <p:spPr>
              <a:xfrm>
                <a:off x="0" y="0"/>
                <a:ext cx="292" cy="293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89" name="椭圆 13317"/>
              <p:cNvSpPr/>
              <p:nvPr/>
            </p:nvSpPr>
            <p:spPr>
              <a:xfrm>
                <a:off x="288" y="0"/>
                <a:ext cx="292" cy="293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</p:grpSp>
        <p:grpSp>
          <p:nvGrpSpPr>
            <p:cNvPr id="73" name="组合 13318"/>
            <p:cNvGrpSpPr/>
            <p:nvPr/>
          </p:nvGrpSpPr>
          <p:grpSpPr>
            <a:xfrm>
              <a:off x="625" y="27"/>
              <a:ext cx="584" cy="293"/>
              <a:chOff x="0" y="0"/>
              <a:chExt cx="584" cy="293"/>
            </a:xfrm>
          </p:grpSpPr>
          <p:sp>
            <p:nvSpPr>
              <p:cNvPr id="86" name="椭圆 13319"/>
              <p:cNvSpPr/>
              <p:nvPr/>
            </p:nvSpPr>
            <p:spPr>
              <a:xfrm>
                <a:off x="0" y="0"/>
                <a:ext cx="292" cy="293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87" name="椭圆 13320"/>
              <p:cNvSpPr/>
              <p:nvPr/>
            </p:nvSpPr>
            <p:spPr>
              <a:xfrm>
                <a:off x="292" y="0"/>
                <a:ext cx="292" cy="293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</p:grpSp>
        <p:grpSp>
          <p:nvGrpSpPr>
            <p:cNvPr id="74" name="组合 13321"/>
            <p:cNvGrpSpPr/>
            <p:nvPr/>
          </p:nvGrpSpPr>
          <p:grpSpPr>
            <a:xfrm>
              <a:off x="1" y="381"/>
              <a:ext cx="584" cy="292"/>
              <a:chOff x="0" y="0"/>
              <a:chExt cx="584" cy="292"/>
            </a:xfrm>
          </p:grpSpPr>
          <p:sp>
            <p:nvSpPr>
              <p:cNvPr id="84" name="椭圆 13322"/>
              <p:cNvSpPr/>
              <p:nvPr/>
            </p:nvSpPr>
            <p:spPr>
              <a:xfrm>
                <a:off x="0" y="0"/>
                <a:ext cx="292" cy="292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85" name="椭圆 13323"/>
              <p:cNvSpPr/>
              <p:nvPr/>
            </p:nvSpPr>
            <p:spPr>
              <a:xfrm>
                <a:off x="292" y="0"/>
                <a:ext cx="292" cy="292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</p:grpSp>
        <p:grpSp>
          <p:nvGrpSpPr>
            <p:cNvPr id="75" name="组合 13324"/>
            <p:cNvGrpSpPr/>
            <p:nvPr/>
          </p:nvGrpSpPr>
          <p:grpSpPr>
            <a:xfrm>
              <a:off x="638" y="373"/>
              <a:ext cx="583" cy="292"/>
              <a:chOff x="0" y="0"/>
              <a:chExt cx="583" cy="292"/>
            </a:xfrm>
          </p:grpSpPr>
          <p:sp>
            <p:nvSpPr>
              <p:cNvPr id="82" name="椭圆 13325"/>
              <p:cNvSpPr/>
              <p:nvPr/>
            </p:nvSpPr>
            <p:spPr>
              <a:xfrm>
                <a:off x="0" y="0"/>
                <a:ext cx="292" cy="292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83" name="椭圆 13326"/>
              <p:cNvSpPr/>
              <p:nvPr/>
            </p:nvSpPr>
            <p:spPr>
              <a:xfrm>
                <a:off x="292" y="0"/>
                <a:ext cx="291" cy="292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</p:grpSp>
        <p:grpSp>
          <p:nvGrpSpPr>
            <p:cNvPr id="76" name="组合 13327"/>
            <p:cNvGrpSpPr/>
            <p:nvPr/>
          </p:nvGrpSpPr>
          <p:grpSpPr>
            <a:xfrm>
              <a:off x="2" y="740"/>
              <a:ext cx="584" cy="293"/>
              <a:chOff x="0" y="0"/>
              <a:chExt cx="584" cy="293"/>
            </a:xfrm>
          </p:grpSpPr>
          <p:sp>
            <p:nvSpPr>
              <p:cNvPr id="80" name="椭圆 13328"/>
              <p:cNvSpPr/>
              <p:nvPr/>
            </p:nvSpPr>
            <p:spPr>
              <a:xfrm>
                <a:off x="0" y="0"/>
                <a:ext cx="292" cy="293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81" name="椭圆 13329"/>
              <p:cNvSpPr/>
              <p:nvPr/>
            </p:nvSpPr>
            <p:spPr>
              <a:xfrm>
                <a:off x="292" y="0"/>
                <a:ext cx="292" cy="293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</p:grpSp>
        <p:grpSp>
          <p:nvGrpSpPr>
            <p:cNvPr id="77" name="组合 13330"/>
            <p:cNvGrpSpPr/>
            <p:nvPr/>
          </p:nvGrpSpPr>
          <p:grpSpPr>
            <a:xfrm>
              <a:off x="672" y="768"/>
              <a:ext cx="583" cy="293"/>
              <a:chOff x="0" y="0"/>
              <a:chExt cx="583" cy="293"/>
            </a:xfrm>
          </p:grpSpPr>
          <p:sp>
            <p:nvSpPr>
              <p:cNvPr id="78" name="椭圆 13331"/>
              <p:cNvSpPr/>
              <p:nvPr/>
            </p:nvSpPr>
            <p:spPr>
              <a:xfrm>
                <a:off x="0" y="0"/>
                <a:ext cx="292" cy="293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79" name="椭圆 13332"/>
              <p:cNvSpPr/>
              <p:nvPr/>
            </p:nvSpPr>
            <p:spPr>
              <a:xfrm>
                <a:off x="292" y="0"/>
                <a:ext cx="291" cy="293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</p:grpSp>
      </p:grpSp>
      <p:grpSp>
        <p:nvGrpSpPr>
          <p:cNvPr id="90" name="组合 89"/>
          <p:cNvGrpSpPr/>
          <p:nvPr/>
        </p:nvGrpSpPr>
        <p:grpSpPr>
          <a:xfrm>
            <a:off x="4575958" y="2810726"/>
            <a:ext cx="1653258" cy="1824284"/>
            <a:chOff x="0" y="0"/>
            <a:chExt cx="1392" cy="1536"/>
          </a:xfrm>
        </p:grpSpPr>
        <p:sp>
          <p:nvSpPr>
            <p:cNvPr id="91" name="矩形 13334"/>
            <p:cNvSpPr/>
            <p:nvPr/>
          </p:nvSpPr>
          <p:spPr>
            <a:xfrm>
              <a:off x="0" y="0"/>
              <a:ext cx="1392" cy="1536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 sz="10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grpSp>
          <p:nvGrpSpPr>
            <p:cNvPr id="92" name="组合 13335"/>
            <p:cNvGrpSpPr/>
            <p:nvPr/>
          </p:nvGrpSpPr>
          <p:grpSpPr>
            <a:xfrm>
              <a:off x="96" y="96"/>
              <a:ext cx="376" cy="187"/>
              <a:chOff x="0" y="0"/>
              <a:chExt cx="480" cy="240"/>
            </a:xfrm>
          </p:grpSpPr>
          <p:sp>
            <p:nvSpPr>
              <p:cNvPr id="108" name="椭圆 13336"/>
              <p:cNvSpPr/>
              <p:nvPr/>
            </p:nvSpPr>
            <p:spPr>
              <a:xfrm>
                <a:off x="0" y="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109" name="椭圆 13337"/>
              <p:cNvSpPr/>
              <p:nvPr/>
            </p:nvSpPr>
            <p:spPr>
              <a:xfrm>
                <a:off x="240" y="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</p:grpSp>
        <p:grpSp>
          <p:nvGrpSpPr>
            <p:cNvPr id="93" name="组合 13338"/>
            <p:cNvGrpSpPr/>
            <p:nvPr/>
          </p:nvGrpSpPr>
          <p:grpSpPr>
            <a:xfrm>
              <a:off x="872" y="192"/>
              <a:ext cx="376" cy="187"/>
              <a:chOff x="0" y="0"/>
              <a:chExt cx="480" cy="240"/>
            </a:xfrm>
          </p:grpSpPr>
          <p:sp>
            <p:nvSpPr>
              <p:cNvPr id="106" name="椭圆 13339"/>
              <p:cNvSpPr/>
              <p:nvPr/>
            </p:nvSpPr>
            <p:spPr>
              <a:xfrm>
                <a:off x="0" y="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107" name="椭圆 13340"/>
              <p:cNvSpPr/>
              <p:nvPr/>
            </p:nvSpPr>
            <p:spPr>
              <a:xfrm>
                <a:off x="240" y="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</p:grpSp>
        <p:grpSp>
          <p:nvGrpSpPr>
            <p:cNvPr id="94" name="组合 13341"/>
            <p:cNvGrpSpPr/>
            <p:nvPr/>
          </p:nvGrpSpPr>
          <p:grpSpPr>
            <a:xfrm>
              <a:off x="144" y="528"/>
              <a:ext cx="376" cy="188"/>
              <a:chOff x="0" y="0"/>
              <a:chExt cx="480" cy="240"/>
            </a:xfrm>
          </p:grpSpPr>
          <p:sp>
            <p:nvSpPr>
              <p:cNvPr id="104" name="椭圆 13342"/>
              <p:cNvSpPr/>
              <p:nvPr/>
            </p:nvSpPr>
            <p:spPr>
              <a:xfrm>
                <a:off x="0" y="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105" name="椭圆 13343"/>
              <p:cNvSpPr/>
              <p:nvPr/>
            </p:nvSpPr>
            <p:spPr>
              <a:xfrm>
                <a:off x="240" y="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</p:grpSp>
        <p:grpSp>
          <p:nvGrpSpPr>
            <p:cNvPr id="95" name="组合 13344"/>
            <p:cNvGrpSpPr/>
            <p:nvPr/>
          </p:nvGrpSpPr>
          <p:grpSpPr>
            <a:xfrm>
              <a:off x="672" y="676"/>
              <a:ext cx="377" cy="188"/>
              <a:chOff x="0" y="0"/>
              <a:chExt cx="480" cy="240"/>
            </a:xfrm>
          </p:grpSpPr>
          <p:sp>
            <p:nvSpPr>
              <p:cNvPr id="102" name="椭圆 13345"/>
              <p:cNvSpPr/>
              <p:nvPr/>
            </p:nvSpPr>
            <p:spPr>
              <a:xfrm>
                <a:off x="0" y="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103" name="椭圆 13346"/>
              <p:cNvSpPr/>
              <p:nvPr/>
            </p:nvSpPr>
            <p:spPr>
              <a:xfrm>
                <a:off x="240" y="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</p:grpSp>
        <p:grpSp>
          <p:nvGrpSpPr>
            <p:cNvPr id="96" name="组合 13347"/>
            <p:cNvGrpSpPr/>
            <p:nvPr/>
          </p:nvGrpSpPr>
          <p:grpSpPr>
            <a:xfrm rot="4913233">
              <a:off x="169" y="986"/>
              <a:ext cx="376" cy="187"/>
              <a:chOff x="0" y="0"/>
              <a:chExt cx="480" cy="240"/>
            </a:xfrm>
          </p:grpSpPr>
          <p:sp>
            <p:nvSpPr>
              <p:cNvPr id="100" name="椭圆 13348"/>
              <p:cNvSpPr/>
              <p:nvPr/>
            </p:nvSpPr>
            <p:spPr>
              <a:xfrm>
                <a:off x="0" y="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101" name="椭圆 13349"/>
              <p:cNvSpPr/>
              <p:nvPr/>
            </p:nvSpPr>
            <p:spPr>
              <a:xfrm>
                <a:off x="240" y="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</p:grpSp>
        <p:grpSp>
          <p:nvGrpSpPr>
            <p:cNvPr id="97" name="组合 13350"/>
            <p:cNvGrpSpPr/>
            <p:nvPr/>
          </p:nvGrpSpPr>
          <p:grpSpPr>
            <a:xfrm rot="-1839040">
              <a:off x="720" y="1152"/>
              <a:ext cx="377" cy="187"/>
              <a:chOff x="0" y="0"/>
              <a:chExt cx="480" cy="240"/>
            </a:xfrm>
          </p:grpSpPr>
          <p:sp>
            <p:nvSpPr>
              <p:cNvPr id="98" name="椭圆 13351"/>
              <p:cNvSpPr/>
              <p:nvPr/>
            </p:nvSpPr>
            <p:spPr>
              <a:xfrm>
                <a:off x="0" y="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99" name="椭圆 13352"/>
              <p:cNvSpPr/>
              <p:nvPr/>
            </p:nvSpPr>
            <p:spPr>
              <a:xfrm>
                <a:off x="240" y="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</p:grpSp>
      </p:grpSp>
      <p:sp>
        <p:nvSpPr>
          <p:cNvPr id="110" name="文本框 109"/>
          <p:cNvSpPr txBox="1"/>
          <p:nvPr/>
        </p:nvSpPr>
        <p:spPr>
          <a:xfrm>
            <a:off x="7405024" y="5016363"/>
            <a:ext cx="1104265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000" dirty="0">
                <a:solidFill>
                  <a:schemeClr val="tx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气体</a:t>
            </a:r>
          </a:p>
        </p:txBody>
      </p:sp>
      <p:sp>
        <p:nvSpPr>
          <p:cNvPr id="111" name="文本框 110"/>
          <p:cNvSpPr txBox="1"/>
          <p:nvPr/>
        </p:nvSpPr>
        <p:spPr>
          <a:xfrm>
            <a:off x="5049174" y="4746488"/>
            <a:ext cx="1180465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000" dirty="0">
                <a:solidFill>
                  <a:schemeClr val="tx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液体</a:t>
            </a:r>
          </a:p>
        </p:txBody>
      </p:sp>
      <p:sp>
        <p:nvSpPr>
          <p:cNvPr id="112" name="文本框 111"/>
          <p:cNvSpPr txBox="1"/>
          <p:nvPr/>
        </p:nvSpPr>
        <p:spPr>
          <a:xfrm>
            <a:off x="3202994" y="4315523"/>
            <a:ext cx="912142" cy="4001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000" dirty="0">
                <a:solidFill>
                  <a:schemeClr val="tx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固体</a:t>
            </a:r>
          </a:p>
        </p:txBody>
      </p:sp>
      <p:sp>
        <p:nvSpPr>
          <p:cNvPr id="113" name="文本框 112"/>
          <p:cNvSpPr txBox="1"/>
          <p:nvPr/>
        </p:nvSpPr>
        <p:spPr>
          <a:xfrm>
            <a:off x="4172145" y="3507897"/>
            <a:ext cx="513080" cy="30777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1400" dirty="0">
                <a:solidFill>
                  <a:schemeClr val="tx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sym typeface="Wingdings 3" panose="05040102010807070707" pitchFamily="2" charset="2"/>
              </a:rPr>
              <a:t></a:t>
            </a:r>
            <a:endParaRPr lang="zh-CN" altLang="en-US" sz="1400" dirty="0">
              <a:solidFill>
                <a:schemeClr val="tx1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114" name="文本框 113"/>
          <p:cNvSpPr txBox="1"/>
          <p:nvPr/>
        </p:nvSpPr>
        <p:spPr>
          <a:xfrm>
            <a:off x="6219714" y="3238292"/>
            <a:ext cx="484576" cy="30777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1400" dirty="0">
                <a:solidFill>
                  <a:schemeClr val="tx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sym typeface="Wingdings 3" panose="05040102010807070707" pitchFamily="2" charset="2"/>
              </a:rPr>
              <a:t></a:t>
            </a:r>
            <a:endParaRPr lang="zh-CN" altLang="en-US" sz="1400" dirty="0">
              <a:solidFill>
                <a:schemeClr val="tx1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115" name="文本框 114"/>
          <p:cNvSpPr txBox="1"/>
          <p:nvPr/>
        </p:nvSpPr>
        <p:spPr>
          <a:xfrm>
            <a:off x="2095018" y="1621853"/>
            <a:ext cx="3511851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 fontAlgn="base">
              <a:spcBef>
                <a:spcPct val="5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物质的三态变化示意图：</a:t>
            </a:r>
          </a:p>
        </p:txBody>
      </p:sp>
      <p:sp>
        <p:nvSpPr>
          <p:cNvPr id="116" name="文本框 115"/>
          <p:cNvSpPr txBox="1"/>
          <p:nvPr/>
        </p:nvSpPr>
        <p:spPr>
          <a:xfrm>
            <a:off x="6812369" y="1352248"/>
            <a:ext cx="1824284" cy="4001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en-US" altLang="zh-CN" sz="2000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(</a:t>
            </a:r>
            <a:r>
              <a:rPr lang="zh-CN" altLang="en-US" sz="2000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物理变化</a:t>
            </a:r>
            <a:r>
              <a:rPr lang="en-US" altLang="zh-CN" sz="2000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)</a:t>
            </a:r>
          </a:p>
        </p:txBody>
      </p:sp>
      <p:grpSp>
        <p:nvGrpSpPr>
          <p:cNvPr id="117" name="组合 116"/>
          <p:cNvGrpSpPr/>
          <p:nvPr/>
        </p:nvGrpSpPr>
        <p:grpSpPr>
          <a:xfrm>
            <a:off x="6628278" y="1955592"/>
            <a:ext cx="2337364" cy="2964462"/>
            <a:chOff x="0" y="0"/>
            <a:chExt cx="1968" cy="2496"/>
          </a:xfrm>
        </p:grpSpPr>
        <p:sp>
          <p:nvSpPr>
            <p:cNvPr id="118" name="矩形 13361"/>
            <p:cNvSpPr/>
            <p:nvPr/>
          </p:nvSpPr>
          <p:spPr>
            <a:xfrm>
              <a:off x="0" y="0"/>
              <a:ext cx="1968" cy="2496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 sz="10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grpSp>
          <p:nvGrpSpPr>
            <p:cNvPr id="119" name="组合 13362"/>
            <p:cNvGrpSpPr/>
            <p:nvPr/>
          </p:nvGrpSpPr>
          <p:grpSpPr>
            <a:xfrm rot="3510099">
              <a:off x="384" y="480"/>
              <a:ext cx="384" cy="240"/>
              <a:chOff x="0" y="0"/>
              <a:chExt cx="384" cy="240"/>
            </a:xfrm>
          </p:grpSpPr>
          <p:sp>
            <p:nvSpPr>
              <p:cNvPr id="135" name="椭圆 13363"/>
              <p:cNvSpPr/>
              <p:nvPr/>
            </p:nvSpPr>
            <p:spPr>
              <a:xfrm>
                <a:off x="0" y="48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136" name="椭圆 13364"/>
              <p:cNvSpPr/>
              <p:nvPr/>
            </p:nvSpPr>
            <p:spPr>
              <a:xfrm>
                <a:off x="192" y="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</p:grpSp>
        <p:grpSp>
          <p:nvGrpSpPr>
            <p:cNvPr id="120" name="组合 13365"/>
            <p:cNvGrpSpPr/>
            <p:nvPr/>
          </p:nvGrpSpPr>
          <p:grpSpPr>
            <a:xfrm rot="2301470">
              <a:off x="432" y="1248"/>
              <a:ext cx="384" cy="240"/>
              <a:chOff x="0" y="0"/>
              <a:chExt cx="384" cy="240"/>
            </a:xfrm>
          </p:grpSpPr>
          <p:sp>
            <p:nvSpPr>
              <p:cNvPr id="133" name="椭圆 13366"/>
              <p:cNvSpPr/>
              <p:nvPr/>
            </p:nvSpPr>
            <p:spPr>
              <a:xfrm>
                <a:off x="0" y="48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134" name="椭圆 13367"/>
              <p:cNvSpPr/>
              <p:nvPr/>
            </p:nvSpPr>
            <p:spPr>
              <a:xfrm>
                <a:off x="192" y="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</p:grpSp>
        <p:grpSp>
          <p:nvGrpSpPr>
            <p:cNvPr id="121" name="组合 13368"/>
            <p:cNvGrpSpPr/>
            <p:nvPr/>
          </p:nvGrpSpPr>
          <p:grpSpPr>
            <a:xfrm>
              <a:off x="384" y="1776"/>
              <a:ext cx="384" cy="240"/>
              <a:chOff x="0" y="0"/>
              <a:chExt cx="384" cy="240"/>
            </a:xfrm>
          </p:grpSpPr>
          <p:sp>
            <p:nvSpPr>
              <p:cNvPr id="131" name="椭圆 13369"/>
              <p:cNvSpPr/>
              <p:nvPr/>
            </p:nvSpPr>
            <p:spPr>
              <a:xfrm>
                <a:off x="0" y="48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132" name="椭圆 13370"/>
              <p:cNvSpPr/>
              <p:nvPr/>
            </p:nvSpPr>
            <p:spPr>
              <a:xfrm>
                <a:off x="192" y="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</p:grpSp>
        <p:grpSp>
          <p:nvGrpSpPr>
            <p:cNvPr id="122" name="组合 13371"/>
            <p:cNvGrpSpPr/>
            <p:nvPr/>
          </p:nvGrpSpPr>
          <p:grpSpPr>
            <a:xfrm rot="-5012682">
              <a:off x="1200" y="1056"/>
              <a:ext cx="384" cy="240"/>
              <a:chOff x="0" y="0"/>
              <a:chExt cx="384" cy="240"/>
            </a:xfrm>
          </p:grpSpPr>
          <p:sp>
            <p:nvSpPr>
              <p:cNvPr id="129" name="椭圆 13372"/>
              <p:cNvSpPr/>
              <p:nvPr/>
            </p:nvSpPr>
            <p:spPr>
              <a:xfrm>
                <a:off x="0" y="48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130" name="椭圆 13373"/>
              <p:cNvSpPr/>
              <p:nvPr/>
            </p:nvSpPr>
            <p:spPr>
              <a:xfrm>
                <a:off x="192" y="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</p:grpSp>
        <p:grpSp>
          <p:nvGrpSpPr>
            <p:cNvPr id="123" name="组合 13374"/>
            <p:cNvGrpSpPr/>
            <p:nvPr/>
          </p:nvGrpSpPr>
          <p:grpSpPr>
            <a:xfrm>
              <a:off x="1344" y="1776"/>
              <a:ext cx="384" cy="240"/>
              <a:chOff x="0" y="0"/>
              <a:chExt cx="384" cy="240"/>
            </a:xfrm>
          </p:grpSpPr>
          <p:sp>
            <p:nvSpPr>
              <p:cNvPr id="127" name="椭圆 13375"/>
              <p:cNvSpPr/>
              <p:nvPr/>
            </p:nvSpPr>
            <p:spPr>
              <a:xfrm>
                <a:off x="0" y="48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128" name="椭圆 13376"/>
              <p:cNvSpPr/>
              <p:nvPr/>
            </p:nvSpPr>
            <p:spPr>
              <a:xfrm>
                <a:off x="192" y="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</p:grpSp>
        <p:grpSp>
          <p:nvGrpSpPr>
            <p:cNvPr id="124" name="组合 13377"/>
            <p:cNvGrpSpPr/>
            <p:nvPr/>
          </p:nvGrpSpPr>
          <p:grpSpPr>
            <a:xfrm>
              <a:off x="1200" y="288"/>
              <a:ext cx="384" cy="240"/>
              <a:chOff x="0" y="0"/>
              <a:chExt cx="384" cy="240"/>
            </a:xfrm>
          </p:grpSpPr>
          <p:sp>
            <p:nvSpPr>
              <p:cNvPr id="125" name="椭圆 13378"/>
              <p:cNvSpPr/>
              <p:nvPr/>
            </p:nvSpPr>
            <p:spPr>
              <a:xfrm>
                <a:off x="0" y="48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126" name="椭圆 13379"/>
              <p:cNvSpPr/>
              <p:nvPr/>
            </p:nvSpPr>
            <p:spPr>
              <a:xfrm>
                <a:off x="192" y="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</p:grpSp>
      </p:grpSp>
      <p:sp>
        <p:nvSpPr>
          <p:cNvPr id="137" name="文本框 136"/>
          <p:cNvSpPr txBox="1"/>
          <p:nvPr/>
        </p:nvSpPr>
        <p:spPr>
          <a:xfrm>
            <a:off x="3150736" y="5524587"/>
            <a:ext cx="6034629" cy="4001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分子间隔的大小：固体 &lt;  液体 &lt; 气体</a:t>
            </a:r>
          </a:p>
        </p:txBody>
      </p:sp>
      <p:sp>
        <p:nvSpPr>
          <p:cNvPr id="138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观察与思考</a:t>
            </a:r>
            <a:endParaRPr lang="zh-CN" altLang="en-US" sz="3200" dirty="0"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9" name="表格 14338"/>
          <p:cNvGraphicFramePr/>
          <p:nvPr/>
        </p:nvGraphicFramePr>
        <p:xfrm>
          <a:off x="1533757" y="1674038"/>
          <a:ext cx="8941332" cy="2373143"/>
        </p:xfrm>
        <a:graphic>
          <a:graphicData uri="http://schemas.openxmlformats.org/drawingml/2006/table">
            <a:tbl>
              <a:tblPr/>
              <a:tblGrid>
                <a:gridCol w="4470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0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992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物质</a:t>
                      </a:r>
                    </a:p>
                  </a:txBody>
                  <a:tcPr marL="91213" marR="91213" marT="45607" marB="4560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化学性质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548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sz="2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O</a:t>
                      </a:r>
                      <a:r>
                        <a:rPr lang="en-US" altLang="x-none" sz="2400" b="0" baseline="-250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</a:p>
                  </a:txBody>
                  <a:tcPr marL="91213" marR="91213" marT="45607" marB="4560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0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911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sz="2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CO</a:t>
                      </a:r>
                      <a:r>
                        <a:rPr lang="en-US" altLang="x-none" sz="2400" b="0" baseline="-250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</a:p>
                  </a:txBody>
                  <a:tcPr marL="91213" marR="91213" marT="45607" marB="4560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0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346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固体碘</a:t>
                      </a:r>
                    </a:p>
                  </a:txBody>
                  <a:tcPr marL="91213" marR="91213" marT="45607" marB="4560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0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346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碘蒸气</a:t>
                      </a:r>
                    </a:p>
                  </a:txBody>
                  <a:tcPr marL="91213" marR="91213" marT="45607" marB="4560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0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359" name="文本框 14358"/>
          <p:cNvSpPr txBox="1"/>
          <p:nvPr/>
        </p:nvSpPr>
        <p:spPr>
          <a:xfrm>
            <a:off x="7324201" y="3253674"/>
            <a:ext cx="2441881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00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能使淀粉变蓝</a:t>
            </a:r>
            <a:endParaRPr lang="zh-CN" altLang="en-US" sz="2000" noProof="1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60" name="文本框 14359"/>
          <p:cNvSpPr txBox="1"/>
          <p:nvPr/>
        </p:nvSpPr>
        <p:spPr>
          <a:xfrm>
            <a:off x="7224265" y="3645188"/>
            <a:ext cx="2513143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00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也能使淀粉变蓝</a:t>
            </a:r>
            <a:endParaRPr lang="zh-CN" altLang="en-US" sz="2000" noProof="1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61" name="文本框 14360"/>
          <p:cNvSpPr txBox="1"/>
          <p:nvPr/>
        </p:nvSpPr>
        <p:spPr>
          <a:xfrm>
            <a:off x="593295" y="4504146"/>
            <a:ext cx="9582040" cy="10156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400" noProof="1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（4）同种物质的分子化学性质＿＿＿＿      </a:t>
            </a:r>
            <a:endParaRPr lang="zh-CN" altLang="en-US" sz="2400" noProof="1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fontAlgn="base">
              <a:spcBef>
                <a:spcPct val="50000"/>
              </a:spcBef>
            </a:pPr>
            <a:r>
              <a:rPr lang="zh-CN" altLang="en-US" sz="2400" noProof="1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不同种物质的分子化学性质＿＿＿＿</a:t>
            </a:r>
            <a:endParaRPr lang="zh-CN" altLang="en-US" sz="2400" noProof="1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62" name="文本框 14361"/>
          <p:cNvSpPr txBox="1"/>
          <p:nvPr/>
        </p:nvSpPr>
        <p:spPr>
          <a:xfrm>
            <a:off x="5024744" y="4388431"/>
            <a:ext cx="1156547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40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相同</a:t>
            </a:r>
            <a:endParaRPr lang="zh-CN" altLang="en-US" sz="2400" noProof="1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63" name="文本框 14362"/>
          <p:cNvSpPr txBox="1"/>
          <p:nvPr/>
        </p:nvSpPr>
        <p:spPr>
          <a:xfrm>
            <a:off x="4590560" y="4967340"/>
            <a:ext cx="107683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/>
            <a:r>
              <a:rPr lang="zh-CN" altLang="en-US" sz="240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不同</a:t>
            </a:r>
            <a:endParaRPr lang="zh-CN" altLang="en-US" sz="2400" noProof="1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" name="文本框 14363"/>
          <p:cNvSpPr txBox="1"/>
          <p:nvPr/>
        </p:nvSpPr>
        <p:spPr>
          <a:xfrm>
            <a:off x="4163374" y="2279321"/>
            <a:ext cx="1220941" cy="1127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135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64" name="文本框 14364"/>
          <p:cNvSpPr txBox="1"/>
          <p:nvPr/>
        </p:nvSpPr>
        <p:spPr>
          <a:xfrm>
            <a:off x="4019269" y="2306243"/>
            <a:ext cx="184731" cy="13664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base">
              <a:spcBef>
                <a:spcPct val="20000"/>
              </a:spcBef>
            </a:pPr>
            <a:endParaRPr lang="zh-CN" altLang="en-US" sz="135" baseline="-250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135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65" name="文本框 14365"/>
          <p:cNvSpPr txBox="1"/>
          <p:nvPr/>
        </p:nvSpPr>
        <p:spPr>
          <a:xfrm>
            <a:off x="6030415" y="1704481"/>
            <a:ext cx="184731" cy="11278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135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67" name="文本框 14366"/>
          <p:cNvSpPr txBox="1"/>
          <p:nvPr/>
        </p:nvSpPr>
        <p:spPr>
          <a:xfrm>
            <a:off x="7468307" y="2266083"/>
            <a:ext cx="1467068" cy="40011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能支持燃烧</a:t>
            </a:r>
          </a:p>
        </p:txBody>
      </p:sp>
      <p:sp>
        <p:nvSpPr>
          <p:cNvPr id="14368" name="文本框 14367"/>
          <p:cNvSpPr txBox="1"/>
          <p:nvPr/>
        </p:nvSpPr>
        <p:spPr>
          <a:xfrm>
            <a:off x="7340066" y="2756322"/>
            <a:ext cx="1723549" cy="40011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不能支持燃烧</a:t>
            </a:r>
          </a:p>
        </p:txBody>
      </p:sp>
      <p:sp>
        <p:nvSpPr>
          <p:cNvPr id="14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活动与探究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9" grpId="0"/>
      <p:bldP spid="14360" grpId="0"/>
      <p:bldP spid="14362" grpId="0"/>
      <p:bldP spid="14363" grpId="0"/>
      <p:bldP spid="14367" grpId="0"/>
      <p:bldP spid="1436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文本框 15362"/>
          <p:cNvSpPr txBox="1"/>
          <p:nvPr/>
        </p:nvSpPr>
        <p:spPr>
          <a:xfrm>
            <a:off x="541816" y="1647326"/>
            <a:ext cx="6050944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分子的质量和体积都很小</a:t>
            </a:r>
          </a:p>
        </p:txBody>
      </p:sp>
      <p:sp>
        <p:nvSpPr>
          <p:cNvPr id="15364" name="文本框 15363"/>
          <p:cNvSpPr txBox="1"/>
          <p:nvPr/>
        </p:nvSpPr>
        <p:spPr>
          <a:xfrm>
            <a:off x="541942" y="2359906"/>
            <a:ext cx="12549816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分子在不断运动（且温度越高，分子运动越快）</a:t>
            </a:r>
          </a:p>
        </p:txBody>
      </p:sp>
      <p:sp>
        <p:nvSpPr>
          <p:cNvPr id="15365" name="文本框 15364"/>
          <p:cNvSpPr txBox="1"/>
          <p:nvPr/>
        </p:nvSpPr>
        <p:spPr>
          <a:xfrm>
            <a:off x="541816" y="3070965"/>
            <a:ext cx="11171763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分子间有间隔（分子的间隔受热增大，遇冷变小，气态物质分子间隔最大）。</a:t>
            </a:r>
          </a:p>
        </p:txBody>
      </p:sp>
      <p:sp>
        <p:nvSpPr>
          <p:cNvPr id="15366" name="文本框 15365"/>
          <p:cNvSpPr txBox="1"/>
          <p:nvPr/>
        </p:nvSpPr>
        <p:spPr>
          <a:xfrm>
            <a:off x="541545" y="3782024"/>
            <a:ext cx="12550213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同种物质的分子的化学性质相同，不同种物质分子的化学性质不同。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687613" y="1617854"/>
            <a:ext cx="2329484" cy="5221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795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  <a:hlinkClick r:id="rId2" action="ppaction://hlinkfile"/>
              </a:rPr>
              <a:t>综合演示实验</a:t>
            </a:r>
            <a:endParaRPr lang="zh-CN" altLang="en-US" sz="2795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概括归纳：分子的特点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ldLvl="0"/>
      <p:bldP spid="15364" grpId="0" bldLvl="0"/>
      <p:bldP spid="15365" grpId="0" bldLvl="0"/>
      <p:bldP spid="15366" grpId="0" bldLvl="0"/>
      <p:bldP spid="3" grpId="0" bldLvl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内容占位符 16385"/>
          <p:cNvSpPr>
            <a:spLocks noGrp="1"/>
          </p:cNvSpPr>
          <p:nvPr>
            <p:ph idx="4294967295"/>
          </p:nvPr>
        </p:nvSpPr>
        <p:spPr>
          <a:xfrm>
            <a:off x="621088" y="1351567"/>
            <a:ext cx="7026275" cy="573087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请用分子的观点解释下列问题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zh-CN" altLang="en-US" sz="240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88" name="矩形 16387"/>
          <p:cNvSpPr>
            <a:spLocks noGrp="1"/>
          </p:cNvSpPr>
          <p:nvPr/>
        </p:nvSpPr>
        <p:spPr>
          <a:xfrm>
            <a:off x="660400" y="3986833"/>
            <a:ext cx="8209280" cy="3016721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457200" indent="-457200" fontAlgn="base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答案：</a:t>
            </a:r>
          </a:p>
          <a:p>
            <a:pPr marL="457200" indent="-457200" fontAlgn="base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（１）分子是不断运动的</a:t>
            </a:r>
          </a:p>
          <a:p>
            <a:pPr marL="457200" indent="-457200" fontAlgn="base">
              <a:spcBef>
                <a:spcPct val="20000"/>
              </a:spcBef>
            </a:pPr>
            <a:r>
              <a:rPr lang="zh-CN" altLang="en-US" sz="200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（２）分子间有间隔</a:t>
            </a:r>
          </a:p>
          <a:p>
            <a:pPr marL="457200" indent="-457200" fontAlgn="base">
              <a:spcBef>
                <a:spcPct val="20000"/>
              </a:spcBef>
            </a:pPr>
            <a:r>
              <a:rPr lang="zh-CN" altLang="en-US" sz="200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（３）分子的构成不同，化学性质不同</a:t>
            </a:r>
          </a:p>
          <a:p>
            <a:pPr marL="457200" indent="-457200" fontAlgn="base">
              <a:spcBef>
                <a:spcPct val="20000"/>
              </a:spcBef>
            </a:pPr>
            <a:r>
              <a:rPr lang="zh-CN" altLang="en-US" sz="200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（４）分子破裂成原子，原子重新组合成新的分子</a:t>
            </a:r>
          </a:p>
          <a:p>
            <a:pPr marL="457200" indent="-457200" fontAlgn="base">
              <a:spcBef>
                <a:spcPct val="20000"/>
              </a:spcBef>
              <a:buFont typeface="Wingdings" panose="05000000000000000000" pitchFamily="2" charset="2"/>
            </a:pPr>
            <a:endParaRPr lang="zh-CN" altLang="en-US" sz="200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89" name="矩形 16388"/>
          <p:cNvSpPr>
            <a:spLocks noGrp="1"/>
          </p:cNvSpPr>
          <p:nvPr/>
        </p:nvSpPr>
        <p:spPr>
          <a:xfrm>
            <a:off x="481143" y="2351826"/>
            <a:ext cx="6825231" cy="50199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457200" indent="-457200" fontAlgn="base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 </a:t>
            </a:r>
            <a:r>
              <a:rPr lang="en-US" altLang="zh-CN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50mL</a:t>
            </a: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水与</a:t>
            </a:r>
            <a:r>
              <a:rPr lang="en-US" altLang="zh-CN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50mL</a:t>
            </a: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酒精混合体积小于</a:t>
            </a:r>
            <a:r>
              <a:rPr lang="en-US" altLang="zh-CN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100mL </a:t>
            </a:r>
          </a:p>
          <a:p>
            <a:pPr marL="457200" indent="-457200" fontAlgn="base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</a:pPr>
            <a:endParaRPr lang="zh-CN" altLang="en-US" sz="2395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90" name="矩形 16389"/>
          <p:cNvSpPr>
            <a:spLocks noGrp="1"/>
          </p:cNvSpPr>
          <p:nvPr/>
        </p:nvSpPr>
        <p:spPr>
          <a:xfrm>
            <a:off x="481143" y="1897117"/>
            <a:ext cx="3829097" cy="476659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457200" indent="-457200" fontAlgn="base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）走过花圃闻到花香</a:t>
            </a:r>
          </a:p>
          <a:p>
            <a:pPr marL="457200" indent="-457200" fontAlgn="base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</a:pPr>
            <a:endParaRPr lang="zh-CN" altLang="en-US" sz="2395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91" name="矩形 16390"/>
          <p:cNvSpPr>
            <a:spLocks noGrp="1"/>
          </p:cNvSpPr>
          <p:nvPr/>
        </p:nvSpPr>
        <p:spPr>
          <a:xfrm>
            <a:off x="485920" y="2831871"/>
            <a:ext cx="12107336" cy="71894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457200" indent="-457200" fontAlgn="base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）过氧化氢溶液中加入二氧化锰有氧气生成，而水中加入二氧化锰则无氧气生成                        　　　　  </a:t>
            </a:r>
          </a:p>
          <a:p>
            <a:pPr marL="457200" indent="-457200" fontAlgn="base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</a:pPr>
            <a:endParaRPr lang="zh-CN" altLang="en-US" sz="2395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92" name="矩形 16391"/>
          <p:cNvSpPr>
            <a:spLocks noGrp="1"/>
          </p:cNvSpPr>
          <p:nvPr/>
        </p:nvSpPr>
        <p:spPr>
          <a:xfrm>
            <a:off x="481143" y="3358393"/>
            <a:ext cx="8209280" cy="43073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457200" indent="-457200" fontAlgn="base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）电解水可制得氧气和氢气，其反应的实质是什么？</a:t>
            </a:r>
          </a:p>
          <a:p>
            <a:pPr marL="457200" indent="-457200" fontAlgn="base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</a:pPr>
            <a:endParaRPr lang="zh-CN" altLang="en-US" sz="2395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  <p:bldP spid="16388" grpId="0" bldLvl="0"/>
      <p:bldP spid="16389" grpId="0" bldLvl="0"/>
      <p:bldP spid="16390" grpId="0" bldLvl="0"/>
      <p:bldP spid="16391" grpId="0" bldLvl="0"/>
      <p:bldP spid="16392" grpId="0" bldLvl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本框 17409"/>
          <p:cNvSpPr txBox="1"/>
          <p:nvPr/>
        </p:nvSpPr>
        <p:spPr>
          <a:xfrm>
            <a:off x="660400" y="1332753"/>
            <a:ext cx="8690688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从分子的角度分析并解析下列问题：</a:t>
            </a:r>
            <a:endParaRPr lang="zh-CN" altLang="en-US" sz="24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11" name="文本框 17411"/>
          <p:cNvSpPr txBox="1"/>
          <p:nvPr/>
        </p:nvSpPr>
        <p:spPr>
          <a:xfrm>
            <a:off x="660400" y="1862230"/>
            <a:ext cx="8190277" cy="3816429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A．盛酒精的瓶子为什么要塞紧瓶塞？</a:t>
            </a:r>
            <a:endParaRPr lang="en-US" altLang="zh-CN" sz="24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endParaRPr lang="en-US" altLang="zh-CN" sz="24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endParaRPr lang="en-US" altLang="zh-CN" sz="24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endParaRPr lang="zh-CN" altLang="en-US" sz="1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endParaRPr lang="zh-CN" altLang="en-US" sz="1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B．香水、汽油密闭保存。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endParaRPr lang="zh-CN" altLang="en-US" sz="240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endParaRPr lang="zh-CN" altLang="en-US" sz="240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C．6000L氧气在加压下可装入容积为40L的钢瓶中。</a:t>
            </a:r>
            <a:endParaRPr lang="en-US" altLang="zh-CN" sz="24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endParaRPr lang="zh-CN" altLang="en-US" sz="24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endParaRPr lang="zh-CN" altLang="en-US" sz="24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D、固态碘、碘蒸气和碘酒都能使淀粉变蓝。</a:t>
            </a:r>
            <a:endParaRPr lang="zh-CN" altLang="en-US" sz="10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88" name="矩形 16387"/>
          <p:cNvSpPr>
            <a:spLocks noGrp="1"/>
          </p:cNvSpPr>
          <p:nvPr/>
        </p:nvSpPr>
        <p:spPr>
          <a:xfrm>
            <a:off x="660400" y="2364340"/>
            <a:ext cx="3425284" cy="48774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457200" indent="-457200" fontAlgn="base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分子是不断运动的</a:t>
            </a:r>
          </a:p>
        </p:txBody>
      </p:sp>
      <p:sp>
        <p:nvSpPr>
          <p:cNvPr id="2" name="矩形 1"/>
          <p:cNvSpPr>
            <a:spLocks noGrp="1"/>
          </p:cNvSpPr>
          <p:nvPr/>
        </p:nvSpPr>
        <p:spPr>
          <a:xfrm>
            <a:off x="660400" y="3526572"/>
            <a:ext cx="3425284" cy="48774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457200" indent="-457200" fontAlgn="base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分子是不断运动的</a:t>
            </a:r>
          </a:p>
        </p:txBody>
      </p:sp>
      <p:sp>
        <p:nvSpPr>
          <p:cNvPr id="3" name="矩形 2"/>
          <p:cNvSpPr>
            <a:spLocks noGrp="1"/>
          </p:cNvSpPr>
          <p:nvPr/>
        </p:nvSpPr>
        <p:spPr>
          <a:xfrm>
            <a:off x="660400" y="4688804"/>
            <a:ext cx="6603529" cy="489327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457200" indent="-457200" fontAlgn="base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分子之间有间隔，压缩气体，间隔变小。</a:t>
            </a:r>
          </a:p>
        </p:txBody>
      </p:sp>
      <p:sp>
        <p:nvSpPr>
          <p:cNvPr id="4" name="矩形 3"/>
          <p:cNvSpPr>
            <a:spLocks noGrp="1"/>
          </p:cNvSpPr>
          <p:nvPr/>
        </p:nvSpPr>
        <p:spPr>
          <a:xfrm>
            <a:off x="660400" y="5691442"/>
            <a:ext cx="4641473" cy="489327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457200" indent="-457200" fontAlgn="base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同种分子，化学性质相同。</a:t>
            </a:r>
          </a:p>
        </p:txBody>
      </p:sp>
      <p:sp>
        <p:nvSpPr>
          <p:cNvPr id="9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ldLvl="0"/>
      <p:bldP spid="2" grpId="0" bldLvl="0"/>
      <p:bldP spid="3" grpId="0" bldLvl="0"/>
      <p:bldP spid="4" grpId="0" bldLvl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18433"/>
          <p:cNvSpPr/>
          <p:nvPr/>
        </p:nvSpPr>
        <p:spPr>
          <a:xfrm>
            <a:off x="660400" y="1429073"/>
            <a:ext cx="8404013" cy="2062103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fontAlgn="base"/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从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的角度看，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  <a:hlinkClick r:id="rId2" action="ppaction://hlinkfile"/>
              </a:rPr>
              <a:t>水的蒸发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与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  <a:hlinkClick r:id="rId3" action="ppaction://hlinkfile"/>
              </a:rPr>
              <a:t>水的分解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两种变化有什么不同</a:t>
            </a:r>
            <a:r>
              <a:rPr lang="zh-CN" altLang="en-US" sz="12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想一想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文本框 19457"/>
          <p:cNvSpPr txBox="1"/>
          <p:nvPr/>
        </p:nvSpPr>
        <p:spPr>
          <a:xfrm>
            <a:off x="660400" y="2090912"/>
            <a:ext cx="6213969" cy="71558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分子是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保持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物质                  </a:t>
            </a:r>
            <a:r>
              <a:rPr lang="zh-CN" altLang="en-US" sz="2400" dirty="0">
                <a:solidFill>
                  <a:schemeClr val="bg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 </a:t>
            </a:r>
            <a:r>
              <a:rPr lang="zh-CN" altLang="en-US" sz="2400" dirty="0">
                <a:solidFill>
                  <a:schemeClr val="bg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粒子</a:t>
            </a:r>
          </a:p>
          <a:p>
            <a:pPr>
              <a:spcBef>
                <a:spcPct val="50000"/>
              </a:spcBef>
            </a:pPr>
            <a:endParaRPr lang="zh-CN" altLang="en-US" sz="1100" dirty="0">
              <a:solidFill>
                <a:schemeClr val="bg2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" name="直接连接符 19458"/>
          <p:cNvSpPr/>
          <p:nvPr/>
        </p:nvSpPr>
        <p:spPr>
          <a:xfrm>
            <a:off x="6545507" y="4198785"/>
            <a:ext cx="0" cy="0"/>
          </a:xfrm>
          <a:prstGeom prst="line">
            <a:avLst/>
          </a:prstGeom>
          <a:ln w="12700" cap="sq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460" name="矩形 19459"/>
          <p:cNvSpPr/>
          <p:nvPr/>
        </p:nvSpPr>
        <p:spPr>
          <a:xfrm>
            <a:off x="4661064" y="2009112"/>
            <a:ext cx="1216189" cy="608095"/>
          </a:xfrm>
          <a:prstGeom prst="rect">
            <a:avLst/>
          </a:prstGeom>
          <a:noFill/>
          <a:ln w="12700" cap="sq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最小</a:t>
            </a:r>
          </a:p>
        </p:txBody>
      </p:sp>
      <p:sp>
        <p:nvSpPr>
          <p:cNvPr id="19461" name="矩形 19460"/>
          <p:cNvSpPr/>
          <p:nvPr/>
        </p:nvSpPr>
        <p:spPr>
          <a:xfrm>
            <a:off x="2523771" y="2009113"/>
            <a:ext cx="2356368" cy="608095"/>
          </a:xfrm>
          <a:prstGeom prst="rect">
            <a:avLst/>
          </a:prstGeom>
          <a:noFill/>
          <a:ln w="12700" cap="sq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化学性质</a:t>
            </a:r>
          </a:p>
        </p:txBody>
      </p:sp>
      <p:sp>
        <p:nvSpPr>
          <p:cNvPr id="19463" name="文本框 19462"/>
          <p:cNvSpPr txBox="1"/>
          <p:nvPr/>
        </p:nvSpPr>
        <p:spPr>
          <a:xfrm>
            <a:off x="543742" y="1398432"/>
            <a:ext cx="1980029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1.分子定义：</a:t>
            </a:r>
          </a:p>
        </p:txBody>
      </p:sp>
      <p:sp>
        <p:nvSpPr>
          <p:cNvPr id="3" name="文本框 1"/>
          <p:cNvSpPr txBox="1"/>
          <p:nvPr/>
        </p:nvSpPr>
        <p:spPr>
          <a:xfrm>
            <a:off x="660400" y="2848189"/>
            <a:ext cx="8538665" cy="46166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结论：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分子不是</a:t>
            </a:r>
            <a:r>
              <a:rPr lang="zh-CN" altLang="en-US" sz="240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所有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粒子中最小的粒子，分子是由原子构成的。</a:t>
            </a:r>
          </a:p>
        </p:txBody>
      </p:sp>
      <p:sp>
        <p:nvSpPr>
          <p:cNvPr id="9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分子可以分为原子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60" grpId="0" bldLvl="0"/>
      <p:bldP spid="19461" grpId="0" bldLvl="0"/>
      <p:bldP spid="19463" grpId="0"/>
      <p:bldP spid="3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文本框 20481"/>
          <p:cNvSpPr txBox="1"/>
          <p:nvPr/>
        </p:nvSpPr>
        <p:spPr>
          <a:xfrm>
            <a:off x="660400" y="1153578"/>
            <a:ext cx="3211135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对分子定义的理解：</a:t>
            </a:r>
          </a:p>
        </p:txBody>
      </p:sp>
      <p:sp>
        <p:nvSpPr>
          <p:cNvPr id="2" name="文本框 20482"/>
          <p:cNvSpPr txBox="1"/>
          <p:nvPr/>
        </p:nvSpPr>
        <p:spPr>
          <a:xfrm>
            <a:off x="2133772" y="2796680"/>
            <a:ext cx="184731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395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484" name="文本框 20483"/>
          <p:cNvSpPr txBox="1"/>
          <p:nvPr/>
        </p:nvSpPr>
        <p:spPr>
          <a:xfrm>
            <a:off x="660400" y="1714987"/>
            <a:ext cx="10858500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(1)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由分子构成的物质，在发生化学变化时，分子</a:t>
            </a:r>
            <a:r>
              <a:rPr lang="zh-CN" altLang="en-US" sz="200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本身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发生了变化，</a:t>
            </a:r>
            <a:r>
              <a:rPr lang="zh-CN" altLang="en-US" sz="200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物质的化学性质不再保持。</a:t>
            </a:r>
          </a:p>
        </p:txBody>
      </p:sp>
      <p:sp>
        <p:nvSpPr>
          <p:cNvPr id="20485" name="矩形 20484"/>
          <p:cNvSpPr/>
          <p:nvPr/>
        </p:nvSpPr>
        <p:spPr>
          <a:xfrm>
            <a:off x="660400" y="3281183"/>
            <a:ext cx="10532319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(3)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物理性质是物质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大量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分子聚集所表现的性质，是宏观的，单个或几个分子不能体现的。</a:t>
            </a:r>
          </a:p>
        </p:txBody>
      </p:sp>
      <p:sp>
        <p:nvSpPr>
          <p:cNvPr id="20486" name="矩形 20485"/>
          <p:cNvSpPr/>
          <p:nvPr/>
        </p:nvSpPr>
        <p:spPr>
          <a:xfrm>
            <a:off x="660400" y="2204193"/>
            <a:ext cx="10858500" cy="101566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(2)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最小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不是绝对意义上的最小，是保持物质化学性质的最小。分子不是所有粒子中最小的粒子，分子是由原子</a:t>
            </a:r>
            <a:r>
              <a:rPr lang="zh-CN" altLang="en-US" sz="200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构成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20487" name="矩形 20486"/>
          <p:cNvSpPr/>
          <p:nvPr/>
        </p:nvSpPr>
        <p:spPr>
          <a:xfrm>
            <a:off x="660400" y="3705221"/>
            <a:ext cx="10858500" cy="101566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(4)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分子不是保持物质化学性质的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唯一粒子。由</a:t>
            </a:r>
            <a:r>
              <a:rPr lang="zh-CN" altLang="en-US" sz="200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分子构成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的物质化学性质是由分子保持，但能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保持物质化学性质的粒子除分子外还有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原子、离子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等。</a:t>
            </a:r>
          </a:p>
        </p:txBody>
      </p:sp>
      <p:sp>
        <p:nvSpPr>
          <p:cNvPr id="8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分子可以分为原子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5" grpId="0"/>
      <p:bldP spid="20486" grpId="0"/>
      <p:bldP spid="204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内容占位符 4098"/>
          <p:cNvSpPr>
            <a:spLocks noGrp="1"/>
          </p:cNvSpPr>
          <p:nvPr>
            <p:ph idx="4294967295"/>
          </p:nvPr>
        </p:nvSpPr>
        <p:spPr>
          <a:xfrm>
            <a:off x="686777" y="1130300"/>
            <a:ext cx="10832123" cy="3262313"/>
          </a:xfrm>
        </p:spPr>
        <p:txBody>
          <a:bodyPr anchor="t">
            <a:normAutofit/>
          </a:bodyPr>
          <a:lstStyle/>
          <a:p>
            <a:pPr marL="0" indent="0">
              <a:lnSpc>
                <a:spcPct val="250000"/>
              </a:lnSpc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“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墙角数枝梅，凌寒独自开。遥知不是雪，为有暗香来。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”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诗人在远处就能闻到淡淡的梅花香味，你知道这其中蕴含的化学知识吗？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29" y="3604019"/>
            <a:ext cx="3094204" cy="2062802"/>
          </a:xfrm>
          <a:prstGeom prst="rect">
            <a:avLst/>
          </a:prstGeom>
        </p:spPr>
      </p:pic>
      <p:sp>
        <p:nvSpPr>
          <p:cNvPr id="9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课堂导入</a:t>
            </a:r>
          </a:p>
        </p:txBody>
      </p:sp>
    </p:spTree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099" grpI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本框 21506"/>
          <p:cNvSpPr txBox="1"/>
          <p:nvPr/>
        </p:nvSpPr>
        <p:spPr>
          <a:xfrm>
            <a:off x="660400" y="1298213"/>
            <a:ext cx="10858500" cy="34163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lnSpc>
                <a:spcPct val="300000"/>
              </a:lnSpc>
              <a:spcBef>
                <a:spcPct val="50000"/>
              </a:spcBef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氢气在氯气中燃烧生成氯化氢。试分析在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氢气与氯气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的反应、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  <a:hlinkClick r:id="rId2" action="ppaction://hlinkfile"/>
              </a:rPr>
              <a:t>水的分解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等化学变化中，分子和原子的变化情况，推论在化学变化中，发生变化的是</a:t>
            </a:r>
            <a:r>
              <a:rPr lang="zh-CN" altLang="en-US" sz="240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分子还是原子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？阅读P</a:t>
            </a:r>
            <a:r>
              <a:rPr lang="zh-CN" altLang="en-US" sz="2400" baseline="-25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51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并观察下图。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分子可以分为原子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图片 22529" descr="氢气与氯气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0841" y="2740567"/>
            <a:ext cx="2941328" cy="13353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31" name="文本框 22530"/>
          <p:cNvSpPr txBox="1"/>
          <p:nvPr/>
        </p:nvSpPr>
        <p:spPr>
          <a:xfrm>
            <a:off x="623141" y="1554370"/>
            <a:ext cx="5660524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、该反应是 </a:t>
            </a:r>
            <a:r>
              <a:rPr lang="en-US" altLang="zh-CN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_________</a:t>
            </a: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反应基本类型？</a:t>
            </a:r>
            <a:endParaRPr lang="en-US" altLang="zh-CN" sz="2395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532" name="文本框 22531"/>
          <p:cNvSpPr txBox="1"/>
          <p:nvPr/>
        </p:nvSpPr>
        <p:spPr>
          <a:xfrm>
            <a:off x="660400" y="2059451"/>
            <a:ext cx="7588516" cy="1137171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、在反应中，氢气分子变成了</a:t>
            </a:r>
            <a:r>
              <a:rPr lang="en-US" altLang="zh-CN" sz="2395" u="sng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_______,</a:t>
            </a: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氯气分子变成了</a:t>
            </a:r>
            <a:r>
              <a:rPr lang="en-US" altLang="zh-CN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_______,</a:t>
            </a: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它们相互结合形成新的分子是</a:t>
            </a:r>
            <a:r>
              <a:rPr lang="en-US" altLang="zh-CN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__________</a:t>
            </a: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22533" name="文本框 22532"/>
          <p:cNvSpPr txBox="1"/>
          <p:nvPr/>
        </p:nvSpPr>
        <p:spPr>
          <a:xfrm>
            <a:off x="623141" y="3304632"/>
            <a:ext cx="7888698" cy="174951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、在反应中，保持氢气化学性质的最小粒子是</a:t>
            </a:r>
            <a:r>
              <a:rPr lang="en-US" altLang="zh-CN" sz="2395" u="sng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_______,</a:t>
            </a:r>
          </a:p>
          <a:p>
            <a:pPr>
              <a:lnSpc>
                <a:spcPct val="150000"/>
              </a:lnSpc>
            </a:pP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氯气在化学变化中的最小粒子是</a:t>
            </a:r>
            <a:r>
              <a:rPr lang="en-US" altLang="zh-CN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_______,</a:t>
            </a: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因此在这个反应</a:t>
            </a:r>
          </a:p>
          <a:p>
            <a:pPr>
              <a:lnSpc>
                <a:spcPct val="150000"/>
              </a:lnSpc>
            </a:pP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中发生变化的粒子是</a:t>
            </a:r>
            <a:r>
              <a:rPr lang="en-US" altLang="zh-CN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_______________________</a:t>
            </a: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22534" name="文本框 22533"/>
          <p:cNvSpPr txBox="1"/>
          <p:nvPr/>
        </p:nvSpPr>
        <p:spPr>
          <a:xfrm>
            <a:off x="3985520" y="4486309"/>
            <a:ext cx="2940228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395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氢气分子、氯气分子</a:t>
            </a:r>
          </a:p>
        </p:txBody>
      </p:sp>
      <p:sp>
        <p:nvSpPr>
          <p:cNvPr id="22535" name="文本框 22534"/>
          <p:cNvSpPr txBox="1"/>
          <p:nvPr/>
        </p:nvSpPr>
        <p:spPr>
          <a:xfrm>
            <a:off x="2741705" y="1446549"/>
            <a:ext cx="797013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395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化合</a:t>
            </a:r>
          </a:p>
        </p:txBody>
      </p:sp>
      <p:sp>
        <p:nvSpPr>
          <p:cNvPr id="22536" name="文本框 22535"/>
          <p:cNvSpPr txBox="1"/>
          <p:nvPr/>
        </p:nvSpPr>
        <p:spPr>
          <a:xfrm>
            <a:off x="1148390" y="2740567"/>
            <a:ext cx="1103187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395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氯原子</a:t>
            </a:r>
          </a:p>
        </p:txBody>
      </p:sp>
      <p:sp>
        <p:nvSpPr>
          <p:cNvPr id="22537" name="文本框 22536"/>
          <p:cNvSpPr txBox="1"/>
          <p:nvPr/>
        </p:nvSpPr>
        <p:spPr>
          <a:xfrm>
            <a:off x="6350762" y="2715647"/>
            <a:ext cx="1715534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395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氯化氢分子</a:t>
            </a:r>
          </a:p>
        </p:txBody>
      </p:sp>
      <p:sp>
        <p:nvSpPr>
          <p:cNvPr id="22538" name="文本框 22537"/>
          <p:cNvSpPr txBox="1"/>
          <p:nvPr/>
        </p:nvSpPr>
        <p:spPr>
          <a:xfrm>
            <a:off x="6963109" y="3397952"/>
            <a:ext cx="1103187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395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氢分子</a:t>
            </a:r>
          </a:p>
        </p:txBody>
      </p:sp>
      <p:sp>
        <p:nvSpPr>
          <p:cNvPr id="22539" name="文本框 22538"/>
          <p:cNvSpPr txBox="1"/>
          <p:nvPr/>
        </p:nvSpPr>
        <p:spPr>
          <a:xfrm>
            <a:off x="5180478" y="3949103"/>
            <a:ext cx="1103187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395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氯原子</a:t>
            </a:r>
          </a:p>
        </p:txBody>
      </p:sp>
      <p:sp>
        <p:nvSpPr>
          <p:cNvPr id="22540" name="文本框 22539"/>
          <p:cNvSpPr txBox="1"/>
          <p:nvPr/>
        </p:nvSpPr>
        <p:spPr>
          <a:xfrm>
            <a:off x="4904041" y="2167461"/>
            <a:ext cx="1103187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395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氢原子</a:t>
            </a:r>
          </a:p>
        </p:txBody>
      </p:sp>
      <p:sp>
        <p:nvSpPr>
          <p:cNvPr id="13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分子可以分为原子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ldLvl="0"/>
      <p:bldP spid="22532" grpId="0" bldLvl="0"/>
      <p:bldP spid="22533" grpId="0" bldLvl="0"/>
      <p:bldP spid="22534" grpId="0" bldLvl="0"/>
      <p:bldP spid="22535" grpId="0" bldLvl="0"/>
      <p:bldP spid="22536" grpId="0" bldLvl="0"/>
      <p:bldP spid="22537" grpId="0" bldLvl="0"/>
      <p:bldP spid="22538" grpId="0" bldLvl="0"/>
      <p:bldP spid="22539" grpId="0" bldLvl="0"/>
      <p:bldP spid="22540" grpId="0" bldLvl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>
          <a:xfrm>
            <a:off x="611164" y="1255840"/>
            <a:ext cx="480612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再如</a:t>
            </a:r>
            <a:r>
              <a:rPr lang="zh-CN" altLang="en-US" sz="2400" dirty="0">
                <a:solidFill>
                  <a:schemeClr val="tx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：氧 化 汞 分 解 的 微 观 过 程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3466739" y="1711659"/>
            <a:ext cx="1995311" cy="1369401"/>
            <a:chOff x="0" y="0"/>
            <a:chExt cx="1680" cy="1153"/>
          </a:xfrm>
        </p:grpSpPr>
        <p:grpSp>
          <p:nvGrpSpPr>
            <p:cNvPr id="40" name="组合 23555"/>
            <p:cNvGrpSpPr/>
            <p:nvPr/>
          </p:nvGrpSpPr>
          <p:grpSpPr>
            <a:xfrm>
              <a:off x="384" y="0"/>
              <a:ext cx="1163" cy="681"/>
              <a:chOff x="0" y="0"/>
              <a:chExt cx="1163" cy="681"/>
            </a:xfrm>
          </p:grpSpPr>
          <p:sp>
            <p:nvSpPr>
              <p:cNvPr id="42" name="椭圆 23556"/>
              <p:cNvSpPr/>
              <p:nvPr/>
            </p:nvSpPr>
            <p:spPr>
              <a:xfrm rot="-451051">
                <a:off x="624" y="96"/>
                <a:ext cx="539" cy="523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43" name="椭圆 23557"/>
              <p:cNvSpPr/>
              <p:nvPr/>
            </p:nvSpPr>
            <p:spPr>
              <a:xfrm rot="-451051">
                <a:off x="0" y="0"/>
                <a:ext cx="672" cy="681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</p:grpSp>
        <p:sp>
          <p:nvSpPr>
            <p:cNvPr id="41" name="文本框 23558"/>
            <p:cNvSpPr txBox="1"/>
            <p:nvPr/>
          </p:nvSpPr>
          <p:spPr>
            <a:xfrm>
              <a:off x="0" y="816"/>
              <a:ext cx="1680" cy="33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fontAlgn="base">
                <a:spcBef>
                  <a:spcPct val="50000"/>
                </a:spcBef>
              </a:pPr>
              <a:r>
                <a:rPr lang="zh-CN" altLang="en-US" sz="1600" dirty="0">
                  <a:solidFill>
                    <a:schemeClr val="tx1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 </a:t>
              </a:r>
              <a:r>
                <a:rPr lang="zh-CN" altLang="en-US" sz="2000" dirty="0">
                  <a:solidFill>
                    <a:schemeClr val="tx1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氧化汞分子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5445423" y="1752041"/>
            <a:ext cx="3819596" cy="798124"/>
            <a:chOff x="0" y="0"/>
            <a:chExt cx="3216" cy="672"/>
          </a:xfrm>
        </p:grpSpPr>
        <p:sp>
          <p:nvSpPr>
            <p:cNvPr id="45" name="右箭头 23560"/>
            <p:cNvSpPr/>
            <p:nvPr/>
          </p:nvSpPr>
          <p:spPr>
            <a:xfrm>
              <a:off x="0" y="240"/>
              <a:ext cx="720" cy="240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0000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 sz="10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grpSp>
          <p:nvGrpSpPr>
            <p:cNvPr id="46" name="组合 23561"/>
            <p:cNvGrpSpPr/>
            <p:nvPr/>
          </p:nvGrpSpPr>
          <p:grpSpPr>
            <a:xfrm>
              <a:off x="960" y="0"/>
              <a:ext cx="2256" cy="672"/>
              <a:chOff x="0" y="0"/>
              <a:chExt cx="2256" cy="672"/>
            </a:xfrm>
          </p:grpSpPr>
          <p:sp>
            <p:nvSpPr>
              <p:cNvPr id="47" name="椭圆 23562"/>
              <p:cNvSpPr/>
              <p:nvPr/>
            </p:nvSpPr>
            <p:spPr>
              <a:xfrm>
                <a:off x="0" y="0"/>
                <a:ext cx="672" cy="672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48" name="椭圆 23563"/>
              <p:cNvSpPr/>
              <p:nvPr/>
            </p:nvSpPr>
            <p:spPr>
              <a:xfrm>
                <a:off x="1728" y="48"/>
                <a:ext cx="528" cy="528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49" name="文本框 23564"/>
              <p:cNvSpPr txBox="1"/>
              <p:nvPr/>
            </p:nvSpPr>
            <p:spPr>
              <a:xfrm>
                <a:off x="1008" y="0"/>
                <a:ext cx="480" cy="59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algn="ctr" fontAlgn="base">
                  <a:spcBef>
                    <a:spcPct val="50000"/>
                  </a:spcBef>
                </a:pPr>
                <a:r>
                  <a:rPr lang="en-US" altLang="zh-CN" sz="4000" dirty="0">
                    <a:solidFill>
                      <a:schemeClr val="tx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+</a:t>
                </a:r>
              </a:p>
            </p:txBody>
          </p:sp>
        </p:grpSp>
      </p:grpSp>
      <p:sp>
        <p:nvSpPr>
          <p:cNvPr id="50" name="矩形 49"/>
          <p:cNvSpPr/>
          <p:nvPr/>
        </p:nvSpPr>
        <p:spPr>
          <a:xfrm>
            <a:off x="6317184" y="2623802"/>
            <a:ext cx="954107" cy="40011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000" dirty="0">
                <a:solidFill>
                  <a:schemeClr val="tx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汞原子</a:t>
            </a:r>
          </a:p>
        </p:txBody>
      </p:sp>
      <p:sp>
        <p:nvSpPr>
          <p:cNvPr id="51" name="矩形 50"/>
          <p:cNvSpPr/>
          <p:nvPr/>
        </p:nvSpPr>
        <p:spPr>
          <a:xfrm>
            <a:off x="8141468" y="2623802"/>
            <a:ext cx="954107" cy="40011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000" dirty="0">
                <a:solidFill>
                  <a:schemeClr val="tx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氧原子</a:t>
            </a:r>
          </a:p>
        </p:txBody>
      </p:sp>
      <p:grpSp>
        <p:nvGrpSpPr>
          <p:cNvPr id="52" name="组合 51"/>
          <p:cNvGrpSpPr/>
          <p:nvPr/>
        </p:nvGrpSpPr>
        <p:grpSpPr>
          <a:xfrm>
            <a:off x="3694775" y="3193890"/>
            <a:ext cx="2109329" cy="741115"/>
            <a:chOff x="0" y="0"/>
            <a:chExt cx="1776" cy="624"/>
          </a:xfrm>
        </p:grpSpPr>
        <p:sp>
          <p:nvSpPr>
            <p:cNvPr id="53" name="椭圆 23568"/>
            <p:cNvSpPr/>
            <p:nvPr/>
          </p:nvSpPr>
          <p:spPr>
            <a:xfrm>
              <a:off x="0" y="96"/>
              <a:ext cx="528" cy="52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 sz="10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54" name="椭圆 23569"/>
            <p:cNvSpPr/>
            <p:nvPr/>
          </p:nvSpPr>
          <p:spPr>
            <a:xfrm>
              <a:off x="1248" y="96"/>
              <a:ext cx="528" cy="52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 sz="10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55" name="文本框 23570"/>
            <p:cNvSpPr txBox="1"/>
            <p:nvPr/>
          </p:nvSpPr>
          <p:spPr>
            <a:xfrm>
              <a:off x="672" y="0"/>
              <a:ext cx="480" cy="59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fontAlgn="base">
                <a:spcBef>
                  <a:spcPct val="50000"/>
                </a:spcBef>
              </a:pPr>
              <a:r>
                <a:rPr lang="en-US" altLang="zh-CN" sz="4000" dirty="0">
                  <a:solidFill>
                    <a:schemeClr val="tx1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+</a:t>
              </a: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6260175" y="3193890"/>
            <a:ext cx="2736427" cy="1141365"/>
            <a:chOff x="0" y="0"/>
            <a:chExt cx="2304" cy="961"/>
          </a:xfrm>
        </p:grpSpPr>
        <p:sp>
          <p:nvSpPr>
            <p:cNvPr id="57" name="右箭头 23572"/>
            <p:cNvSpPr/>
            <p:nvPr/>
          </p:nvSpPr>
          <p:spPr>
            <a:xfrm>
              <a:off x="0" y="240"/>
              <a:ext cx="624" cy="144"/>
            </a:xfrm>
            <a:prstGeom prst="rightArrow">
              <a:avLst>
                <a:gd name="adj1" fmla="val 50000"/>
                <a:gd name="adj2" fmla="val 108072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 sz="10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grpSp>
          <p:nvGrpSpPr>
            <p:cNvPr id="58" name="组合 23573"/>
            <p:cNvGrpSpPr/>
            <p:nvPr/>
          </p:nvGrpSpPr>
          <p:grpSpPr>
            <a:xfrm>
              <a:off x="720" y="0"/>
              <a:ext cx="1584" cy="961"/>
              <a:chOff x="0" y="0"/>
              <a:chExt cx="1584" cy="961"/>
            </a:xfrm>
          </p:grpSpPr>
          <p:grpSp>
            <p:nvGrpSpPr>
              <p:cNvPr id="59" name="组合 23574"/>
              <p:cNvGrpSpPr/>
              <p:nvPr/>
            </p:nvGrpSpPr>
            <p:grpSpPr>
              <a:xfrm>
                <a:off x="240" y="0"/>
                <a:ext cx="1008" cy="528"/>
                <a:chOff x="0" y="0"/>
                <a:chExt cx="1008" cy="528"/>
              </a:xfrm>
            </p:grpSpPr>
            <p:sp>
              <p:nvSpPr>
                <p:cNvPr id="61" name="椭圆 23575"/>
                <p:cNvSpPr/>
                <p:nvPr/>
              </p:nvSpPr>
              <p:spPr>
                <a:xfrm>
                  <a:off x="0" y="0"/>
                  <a:ext cx="528" cy="528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/>
                <a:lstStyle/>
                <a:p>
                  <a:endParaRPr lang="zh-CN" altLang="en-US" sz="100"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</p:txBody>
            </p:sp>
            <p:sp>
              <p:nvSpPr>
                <p:cNvPr id="62" name="椭圆 23576"/>
                <p:cNvSpPr/>
                <p:nvPr/>
              </p:nvSpPr>
              <p:spPr>
                <a:xfrm>
                  <a:off x="480" y="0"/>
                  <a:ext cx="528" cy="528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/>
                <a:lstStyle/>
                <a:p>
                  <a:endParaRPr lang="zh-CN" altLang="en-US" sz="100"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</p:txBody>
            </p:sp>
          </p:grpSp>
          <p:sp>
            <p:nvSpPr>
              <p:cNvPr id="60" name="文本框 23577"/>
              <p:cNvSpPr txBox="1"/>
              <p:nvPr/>
            </p:nvSpPr>
            <p:spPr>
              <a:xfrm>
                <a:off x="0" y="624"/>
                <a:ext cx="1584" cy="3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algn="ctr" fontAlgn="base">
                  <a:spcBef>
                    <a:spcPct val="50000"/>
                  </a:spcBef>
                </a:pPr>
                <a:r>
                  <a:rPr lang="zh-CN" altLang="en-US" sz="1600" dirty="0">
                    <a:solidFill>
                      <a:schemeClr val="tx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 </a:t>
                </a:r>
                <a:r>
                  <a:rPr lang="zh-CN" altLang="en-US" sz="2000" dirty="0">
                    <a:solidFill>
                      <a:schemeClr val="tx1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氧分子</a:t>
                </a:r>
              </a:p>
            </p:txBody>
          </p:sp>
        </p:grpSp>
      </p:grpSp>
      <p:grpSp>
        <p:nvGrpSpPr>
          <p:cNvPr id="63" name="组合 62"/>
          <p:cNvGrpSpPr/>
          <p:nvPr/>
        </p:nvGrpSpPr>
        <p:grpSpPr>
          <a:xfrm>
            <a:off x="3352721" y="4448086"/>
            <a:ext cx="4275667" cy="1198374"/>
            <a:chOff x="0" y="0"/>
            <a:chExt cx="3600" cy="1009"/>
          </a:xfrm>
        </p:grpSpPr>
        <p:sp>
          <p:nvSpPr>
            <p:cNvPr id="64" name="文本框 23579"/>
            <p:cNvSpPr txBox="1"/>
            <p:nvPr/>
          </p:nvSpPr>
          <p:spPr>
            <a:xfrm>
              <a:off x="0" y="672"/>
              <a:ext cx="3600" cy="33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fontAlgn="base">
                <a:spcBef>
                  <a:spcPct val="50000"/>
                </a:spcBef>
              </a:pPr>
              <a:r>
                <a:rPr lang="zh-CN" altLang="en-US" sz="1600" dirty="0">
                  <a:solidFill>
                    <a:schemeClr val="tx1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 </a:t>
              </a:r>
              <a:r>
                <a:rPr lang="zh-CN" altLang="en-US" sz="2000" dirty="0">
                  <a:solidFill>
                    <a:schemeClr val="tx1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许多汞微粒聚集成金属汞</a:t>
              </a:r>
            </a:p>
          </p:txBody>
        </p:sp>
        <p:sp>
          <p:nvSpPr>
            <p:cNvPr id="65" name="椭圆 23580"/>
            <p:cNvSpPr/>
            <p:nvPr/>
          </p:nvSpPr>
          <p:spPr>
            <a:xfrm>
              <a:off x="1488" y="0"/>
              <a:ext cx="624" cy="624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 sz="10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7457361" y="4163042"/>
            <a:ext cx="1653258" cy="1824284"/>
            <a:chOff x="0" y="0"/>
            <a:chExt cx="1392" cy="1536"/>
          </a:xfrm>
        </p:grpSpPr>
        <p:sp>
          <p:nvSpPr>
            <p:cNvPr id="67" name="椭圆 23582"/>
            <p:cNvSpPr/>
            <p:nvPr/>
          </p:nvSpPr>
          <p:spPr>
            <a:xfrm>
              <a:off x="48" y="192"/>
              <a:ext cx="624" cy="624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 sz="10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68" name="椭圆 23583"/>
            <p:cNvSpPr/>
            <p:nvPr/>
          </p:nvSpPr>
          <p:spPr>
            <a:xfrm>
              <a:off x="0" y="912"/>
              <a:ext cx="624" cy="624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 sz="10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69" name="椭圆 23584"/>
            <p:cNvSpPr/>
            <p:nvPr/>
          </p:nvSpPr>
          <p:spPr>
            <a:xfrm>
              <a:off x="672" y="768"/>
              <a:ext cx="624" cy="624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 sz="10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70" name="椭圆 23585"/>
            <p:cNvSpPr/>
            <p:nvPr/>
          </p:nvSpPr>
          <p:spPr>
            <a:xfrm>
              <a:off x="768" y="0"/>
              <a:ext cx="624" cy="624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 sz="10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</p:grpSp>
      <p:sp>
        <p:nvSpPr>
          <p:cNvPr id="71" name="文本框 70"/>
          <p:cNvSpPr txBox="1"/>
          <p:nvPr/>
        </p:nvSpPr>
        <p:spPr>
          <a:xfrm>
            <a:off x="5391977" y="1535882"/>
            <a:ext cx="208280" cy="10668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加热</a:t>
            </a:r>
          </a:p>
        </p:txBody>
      </p:sp>
      <p:sp>
        <p:nvSpPr>
          <p:cNvPr id="72" name="文本框 71"/>
          <p:cNvSpPr txBox="1"/>
          <p:nvPr/>
        </p:nvSpPr>
        <p:spPr>
          <a:xfrm>
            <a:off x="6182976" y="3130944"/>
            <a:ext cx="697627" cy="40011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结合</a:t>
            </a:r>
          </a:p>
        </p:txBody>
      </p:sp>
      <p:sp>
        <p:nvSpPr>
          <p:cNvPr id="73" name="文本框 72"/>
          <p:cNvSpPr txBox="1"/>
          <p:nvPr/>
        </p:nvSpPr>
        <p:spPr>
          <a:xfrm>
            <a:off x="3134187" y="4721254"/>
            <a:ext cx="208280" cy="10668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00" dirty="0">
                <a:latin typeface="思源黑体 CN Medium" panose="020B0600000000000000" pitchFamily="34" charset="-122"/>
                <a:ea typeface="思源黑体 CN Medium" panose="020B0600000000000000" pitchFamily="34" charset="-122"/>
                <a:hlinkClick r:id="rId3" action="ppaction://hlinkfile"/>
              </a:rPr>
              <a:t>实验</a:t>
            </a:r>
          </a:p>
        </p:txBody>
      </p:sp>
      <p:sp>
        <p:nvSpPr>
          <p:cNvPr id="74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分子可以分为原子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ldLvl="0"/>
      <p:bldP spid="50" grpId="0"/>
      <p:bldP spid="51" grpId="0"/>
      <p:bldP spid="71" grpId="0"/>
      <p:bldP spid="72" grpId="0"/>
      <p:bldP spid="7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文本框 23579"/>
          <p:cNvSpPr txBox="1"/>
          <p:nvPr/>
        </p:nvSpPr>
        <p:spPr>
          <a:xfrm>
            <a:off x="-824732" y="1231455"/>
            <a:ext cx="856083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 fontAlgn="base">
              <a:spcBef>
                <a:spcPct val="50000"/>
              </a:spcBef>
            </a:pPr>
            <a:r>
              <a:rPr lang="zh-CN" altLang="en-US" sz="16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思考：从上述两个图上能获得哪些信息？</a:t>
            </a:r>
          </a:p>
        </p:txBody>
      </p:sp>
      <p:sp>
        <p:nvSpPr>
          <p:cNvPr id="2" name="文本框 23579"/>
          <p:cNvSpPr txBox="1"/>
          <p:nvPr/>
        </p:nvSpPr>
        <p:spPr>
          <a:xfrm>
            <a:off x="660399" y="1839755"/>
            <a:ext cx="8560835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16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分子与原子的本质区别：</a:t>
            </a:r>
            <a:r>
              <a:rPr lang="zh-CN" altLang="en-US" sz="2000" u="sng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在化学变化中，分子可分，原子不可再分。</a:t>
            </a:r>
          </a:p>
        </p:txBody>
      </p:sp>
      <p:sp>
        <p:nvSpPr>
          <p:cNvPr id="3" name="文本框 23579"/>
          <p:cNvSpPr txBox="1"/>
          <p:nvPr/>
        </p:nvSpPr>
        <p:spPr>
          <a:xfrm>
            <a:off x="660400" y="2406779"/>
            <a:ext cx="8560835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16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质量守恒：</a:t>
            </a:r>
            <a:r>
              <a:rPr lang="zh-CN" altLang="en-US" sz="2000" u="sng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在化学变化前后，原子的种类、数目和质量都不变。</a:t>
            </a:r>
          </a:p>
        </p:txBody>
      </p:sp>
      <p:sp>
        <p:nvSpPr>
          <p:cNvPr id="4" name="文本框 23579"/>
          <p:cNvSpPr txBox="1"/>
          <p:nvPr/>
        </p:nvSpPr>
        <p:spPr>
          <a:xfrm>
            <a:off x="660398" y="2973803"/>
            <a:ext cx="8560835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16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化学变化的实质：</a:t>
            </a:r>
            <a:r>
              <a:rPr lang="zh-CN" altLang="en-US" sz="2000" u="sng" dirty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化学变化中，分子破裂，原子重新组合。</a:t>
            </a:r>
          </a:p>
        </p:txBody>
      </p:sp>
      <p:sp>
        <p:nvSpPr>
          <p:cNvPr id="5" name="文本框 23579"/>
          <p:cNvSpPr txBox="1"/>
          <p:nvPr/>
        </p:nvSpPr>
        <p:spPr>
          <a:xfrm>
            <a:off x="660400" y="3540827"/>
            <a:ext cx="8560835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16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en-US" sz="2000" u="sng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原子是化学变化中的最小粒子</a:t>
            </a:r>
            <a:r>
              <a:rPr lang="zh-CN" altLang="en-US" sz="2000" u="sng" dirty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7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分子可以分为原子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文本框 24577"/>
          <p:cNvSpPr txBox="1"/>
          <p:nvPr/>
        </p:nvSpPr>
        <p:spPr>
          <a:xfrm>
            <a:off x="614081" y="1255476"/>
            <a:ext cx="1364476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原子：</a:t>
            </a:r>
          </a:p>
        </p:txBody>
      </p:sp>
      <p:sp>
        <p:nvSpPr>
          <p:cNvPr id="24579" name="矩形 24578"/>
          <p:cNvSpPr/>
          <p:nvPr/>
        </p:nvSpPr>
        <p:spPr>
          <a:xfrm>
            <a:off x="614081" y="1725904"/>
            <a:ext cx="8530167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）定义：原子是</a:t>
            </a:r>
            <a:r>
              <a:rPr lang="zh-CN" altLang="en-US" sz="2400" dirty="0">
                <a:solidFill>
                  <a:schemeClr val="hlin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化学变化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中的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最小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粒子。</a:t>
            </a:r>
          </a:p>
        </p:txBody>
      </p:sp>
      <p:sp>
        <p:nvSpPr>
          <p:cNvPr id="24580" name="矩形 24579"/>
          <p:cNvSpPr/>
          <p:nvPr/>
        </p:nvSpPr>
        <p:spPr>
          <a:xfrm>
            <a:off x="613387" y="2269573"/>
            <a:ext cx="251062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）原子的特点：</a:t>
            </a:r>
          </a:p>
        </p:txBody>
      </p:sp>
      <p:sp>
        <p:nvSpPr>
          <p:cNvPr id="24581" name="矩形 24580"/>
          <p:cNvSpPr/>
          <p:nvPr/>
        </p:nvSpPr>
        <p:spPr>
          <a:xfrm>
            <a:off x="477995" y="2697975"/>
            <a:ext cx="3688830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①原子的体积和质量都很小。</a:t>
            </a:r>
          </a:p>
        </p:txBody>
      </p:sp>
      <p:sp>
        <p:nvSpPr>
          <p:cNvPr id="24582" name="矩形 24581"/>
          <p:cNvSpPr/>
          <p:nvPr/>
        </p:nvSpPr>
        <p:spPr>
          <a:xfrm>
            <a:off x="457065" y="3606871"/>
            <a:ext cx="814752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③原子间有间隔（</a:t>
            </a:r>
            <a:r>
              <a:rPr lang="zh-CN" altLang="en-US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温度升高，原子间隔变大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）。</a:t>
            </a:r>
          </a:p>
        </p:txBody>
      </p:sp>
      <p:sp>
        <p:nvSpPr>
          <p:cNvPr id="24583" name="矩形 24582"/>
          <p:cNvSpPr/>
          <p:nvPr/>
        </p:nvSpPr>
        <p:spPr>
          <a:xfrm>
            <a:off x="476113" y="3152423"/>
            <a:ext cx="2919389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②原子在不断的运动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24584" name="矩形 24583"/>
          <p:cNvSpPr/>
          <p:nvPr/>
        </p:nvSpPr>
        <p:spPr>
          <a:xfrm>
            <a:off x="266169" y="4061318"/>
            <a:ext cx="8413561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④同种物质的原子化学性质相同，不同种物质的原子化学性质不同。</a:t>
            </a:r>
          </a:p>
        </p:txBody>
      </p:sp>
      <p:sp>
        <p:nvSpPr>
          <p:cNvPr id="2" name="矩形 1"/>
          <p:cNvSpPr>
            <a:spLocks noGrp="1"/>
          </p:cNvSpPr>
          <p:nvPr/>
        </p:nvSpPr>
        <p:spPr>
          <a:xfrm>
            <a:off x="629081" y="4656418"/>
            <a:ext cx="8361304" cy="1285867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457200" indent="-457200" fontAlgn="base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思考：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夏天铁轨间的裂缝为什么会变小？</a:t>
            </a:r>
          </a:p>
          <a:p>
            <a:pPr marL="457200" indent="-457200" fontAlgn="base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用水银温度计测量体温。</a:t>
            </a:r>
          </a:p>
        </p:txBody>
      </p:sp>
      <p:sp>
        <p:nvSpPr>
          <p:cNvPr id="10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分子可以分为原子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ldLvl="0"/>
      <p:bldP spid="24579" grpId="0"/>
      <p:bldP spid="24580" grpId="0"/>
      <p:bldP spid="24581" grpId="0"/>
      <p:bldP spid="24582" grpId="0"/>
      <p:bldP spid="24583" grpId="0"/>
      <p:bldP spid="24584" grpId="0"/>
      <p:bldP spid="2" grpId="0" bldLvl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25601"/>
          <p:cNvSpPr/>
          <p:nvPr/>
        </p:nvSpPr>
        <p:spPr>
          <a:xfrm>
            <a:off x="660400" y="1502774"/>
            <a:ext cx="2903359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fontAlgn="base"/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分子与原子的比较</a:t>
            </a:r>
          </a:p>
        </p:txBody>
      </p:sp>
      <p:graphicFrame>
        <p:nvGraphicFramePr>
          <p:cNvPr id="25603" name="表格 25602"/>
          <p:cNvGraphicFramePr/>
          <p:nvPr/>
        </p:nvGraphicFramePr>
        <p:xfrm>
          <a:off x="1584155" y="3211043"/>
          <a:ext cx="9023691" cy="2860360"/>
        </p:xfrm>
        <a:graphic>
          <a:graphicData uri="http://schemas.openxmlformats.org/drawingml/2006/table">
            <a:tbl>
              <a:tblPr/>
              <a:tblGrid>
                <a:gridCol w="1665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8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398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304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800" b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分子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原子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616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相同点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都是构成物质的基本粒子</a:t>
                      </a: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质量、体积小、彼此有间隔、总是不断运动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616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本质</a:t>
                      </a: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区别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 u="sng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在化学变化中</a:t>
                      </a:r>
                      <a:r>
                        <a:rPr lang="zh-CN" altLang="en-US" sz="18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可以再分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 u="sng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在化学反应中</a:t>
                      </a:r>
                      <a:r>
                        <a:rPr lang="zh-CN" altLang="en-US" sz="18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不可</a:t>
                      </a: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再分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6824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相互</a:t>
                      </a: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关系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分子可以分裂为原子，原子可以重新组合成新的分子。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624" name="文本框 25623"/>
          <p:cNvSpPr txBox="1"/>
          <p:nvPr/>
        </p:nvSpPr>
        <p:spPr>
          <a:xfrm>
            <a:off x="7625563" y="1446980"/>
            <a:ext cx="2441881" cy="132017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31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</a:t>
            </a: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物质</a:t>
            </a:r>
          </a:p>
          <a:p>
            <a:endParaRPr lang="zh-CN" altLang="en-US" sz="2395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          分子</a:t>
            </a:r>
          </a:p>
        </p:txBody>
      </p:sp>
      <p:sp>
        <p:nvSpPr>
          <p:cNvPr id="25625" name="直接连接符 25624"/>
          <p:cNvSpPr/>
          <p:nvPr/>
        </p:nvSpPr>
        <p:spPr>
          <a:xfrm>
            <a:off x="8344507" y="2523814"/>
            <a:ext cx="717363" cy="0"/>
          </a:xfrm>
          <a:prstGeom prst="line">
            <a:avLst/>
          </a:prstGeom>
          <a:ln w="222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626" name="直接连接符 25625"/>
          <p:cNvSpPr/>
          <p:nvPr/>
        </p:nvSpPr>
        <p:spPr>
          <a:xfrm flipV="1">
            <a:off x="9421342" y="1877713"/>
            <a:ext cx="0" cy="430733"/>
          </a:xfrm>
          <a:prstGeom prst="line">
            <a:avLst/>
          </a:prstGeom>
          <a:ln w="222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627" name="文本框 25626"/>
          <p:cNvSpPr txBox="1"/>
          <p:nvPr/>
        </p:nvSpPr>
        <p:spPr>
          <a:xfrm>
            <a:off x="7912191" y="1662346"/>
            <a:ext cx="694421" cy="39902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1995" dirty="0">
                <a:solidFill>
                  <a:schemeClr val="hlin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构成</a:t>
            </a:r>
          </a:p>
        </p:txBody>
      </p:sp>
      <p:sp>
        <p:nvSpPr>
          <p:cNvPr id="25628" name="文本框 25627"/>
          <p:cNvSpPr txBox="1"/>
          <p:nvPr/>
        </p:nvSpPr>
        <p:spPr>
          <a:xfrm>
            <a:off x="9492604" y="1877713"/>
            <a:ext cx="694421" cy="39902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1995" dirty="0">
                <a:solidFill>
                  <a:schemeClr val="hlin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构成</a:t>
            </a:r>
          </a:p>
        </p:txBody>
      </p:sp>
      <p:sp>
        <p:nvSpPr>
          <p:cNvPr id="25629" name="文本框 25628"/>
          <p:cNvSpPr txBox="1"/>
          <p:nvPr/>
        </p:nvSpPr>
        <p:spPr>
          <a:xfrm>
            <a:off x="8415769" y="2667919"/>
            <a:ext cx="694421" cy="39902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1995" dirty="0">
                <a:solidFill>
                  <a:schemeClr val="hlin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构成</a:t>
            </a:r>
          </a:p>
        </p:txBody>
      </p:sp>
      <p:sp>
        <p:nvSpPr>
          <p:cNvPr id="25630" name="直接连接符 25629"/>
          <p:cNvSpPr/>
          <p:nvPr/>
        </p:nvSpPr>
        <p:spPr>
          <a:xfrm flipV="1">
            <a:off x="8129142" y="1733607"/>
            <a:ext cx="932729" cy="574840"/>
          </a:xfrm>
          <a:prstGeom prst="line">
            <a:avLst/>
          </a:prstGeom>
          <a:ln w="222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分子可以分为原子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ldLvl="0"/>
      <p:bldP spid="25624" grpId="0" bldLvl="0" animBg="1"/>
      <p:bldP spid="25627" grpId="0" bldLvl="0" animBg="1"/>
      <p:bldP spid="25628" grpId="0" bldLvl="0" animBg="1"/>
      <p:bldP spid="25629" grpId="0" bldLvl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文本框 26625"/>
          <p:cNvSpPr txBox="1"/>
          <p:nvPr/>
        </p:nvSpPr>
        <p:spPr>
          <a:xfrm>
            <a:off x="660400" y="1295127"/>
            <a:ext cx="8430981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用分子的观点解释纯净物和混合物</a:t>
            </a:r>
          </a:p>
        </p:txBody>
      </p:sp>
      <p:sp>
        <p:nvSpPr>
          <p:cNvPr id="26627" name="文本框 26626"/>
          <p:cNvSpPr txBox="1"/>
          <p:nvPr/>
        </p:nvSpPr>
        <p:spPr>
          <a:xfrm>
            <a:off x="370285" y="1877184"/>
            <a:ext cx="3447453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（1）纯净物：</a:t>
            </a:r>
          </a:p>
        </p:txBody>
      </p:sp>
      <p:sp>
        <p:nvSpPr>
          <p:cNvPr id="26628" name="文本框 26627"/>
          <p:cNvSpPr txBox="1"/>
          <p:nvPr/>
        </p:nvSpPr>
        <p:spPr>
          <a:xfrm>
            <a:off x="660400" y="2459241"/>
            <a:ext cx="11134203" cy="86177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纯净物是由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一种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物质组成（即由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一种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分子构成的物质是纯净物）</a:t>
            </a:r>
          </a:p>
          <a:p>
            <a:pPr fontAlgn="base">
              <a:spcBef>
                <a:spcPct val="50000"/>
              </a:spcBef>
            </a:pP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例如：氧气由氧分子构成，蒸馏水中含有水分子。由同种原子构成的物质是纯净物（如铁）。</a:t>
            </a:r>
          </a:p>
        </p:txBody>
      </p:sp>
      <p:sp>
        <p:nvSpPr>
          <p:cNvPr id="26629" name="文本框 26628"/>
          <p:cNvSpPr txBox="1"/>
          <p:nvPr/>
        </p:nvSpPr>
        <p:spPr>
          <a:xfrm>
            <a:off x="370285" y="3468430"/>
            <a:ext cx="3449037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（2）混合物：</a:t>
            </a:r>
          </a:p>
        </p:txBody>
      </p:sp>
      <p:sp>
        <p:nvSpPr>
          <p:cNvPr id="26630" name="文本框 26629"/>
          <p:cNvSpPr txBox="1"/>
          <p:nvPr/>
        </p:nvSpPr>
        <p:spPr>
          <a:xfrm>
            <a:off x="660400" y="4077510"/>
            <a:ext cx="10858500" cy="132343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混合物是由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多种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物质组成（即由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多种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分子构成的物质是混合物）</a:t>
            </a:r>
          </a:p>
          <a:p>
            <a:pPr fontAlgn="base">
              <a:spcBef>
                <a:spcPct val="5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其特点为：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混合物中各物质都保持原来的性质，各物质相互间没有发生反应。</a:t>
            </a:r>
          </a:p>
          <a:p>
            <a:pPr fontAlgn="base">
              <a:spcBef>
                <a:spcPct val="50000"/>
              </a:spcBef>
            </a:pP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例如：空气是由氧气、氮气、二氧化碳等多种分子构成的。</a:t>
            </a:r>
          </a:p>
        </p:txBody>
      </p:sp>
      <p:sp>
        <p:nvSpPr>
          <p:cNvPr id="7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分子可以分为原子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ldLvl="0"/>
      <p:bldP spid="26627" grpId="0" bldLvl="0"/>
      <p:bldP spid="26628" grpId="0" bldLvl="0"/>
      <p:bldP spid="26629" grpId="0" bldLvl="0"/>
      <p:bldP spid="26630" grpId="0" bldLvl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文本框 28673"/>
          <p:cNvSpPr txBox="1"/>
          <p:nvPr/>
        </p:nvSpPr>
        <p:spPr>
          <a:xfrm>
            <a:off x="2832501" y="5213320"/>
            <a:ext cx="2964463" cy="4001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fontAlgn="base">
              <a:spcBef>
                <a:spcPct val="50000"/>
              </a:spcBef>
            </a:pP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水蒸气和氧气的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混合物</a:t>
            </a:r>
          </a:p>
        </p:txBody>
      </p:sp>
      <p:grpSp>
        <p:nvGrpSpPr>
          <p:cNvPr id="28675" name="组合 28674"/>
          <p:cNvGrpSpPr/>
          <p:nvPr/>
        </p:nvGrpSpPr>
        <p:grpSpPr>
          <a:xfrm>
            <a:off x="2832501" y="2064439"/>
            <a:ext cx="2812439" cy="2812439"/>
            <a:chOff x="0" y="0"/>
            <a:chExt cx="1776" cy="1776"/>
          </a:xfrm>
        </p:grpSpPr>
        <p:sp>
          <p:nvSpPr>
            <p:cNvPr id="2" name="矩形 28675"/>
            <p:cNvSpPr/>
            <p:nvPr/>
          </p:nvSpPr>
          <p:spPr>
            <a:xfrm>
              <a:off x="0" y="0"/>
              <a:ext cx="1776" cy="1776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 sz="1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28676" name="组合 28676"/>
            <p:cNvGrpSpPr/>
            <p:nvPr/>
          </p:nvGrpSpPr>
          <p:grpSpPr>
            <a:xfrm>
              <a:off x="234" y="762"/>
              <a:ext cx="624" cy="480"/>
              <a:chOff x="0" y="0"/>
              <a:chExt cx="624" cy="480"/>
            </a:xfrm>
          </p:grpSpPr>
          <p:sp>
            <p:nvSpPr>
              <p:cNvPr id="28677" name="椭圆 28677"/>
              <p:cNvSpPr/>
              <p:nvPr/>
            </p:nvSpPr>
            <p:spPr>
              <a:xfrm>
                <a:off x="0" y="288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8678" name="椭圆 28678"/>
              <p:cNvSpPr/>
              <p:nvPr/>
            </p:nvSpPr>
            <p:spPr>
              <a:xfrm>
                <a:off x="96" y="0"/>
                <a:ext cx="336" cy="336"/>
              </a:xfrm>
              <a:prstGeom prst="ellipse">
                <a:avLst/>
              </a:prstGeom>
              <a:solidFill>
                <a:schemeClr val="folHlink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8679" name="椭圆 28679"/>
              <p:cNvSpPr/>
              <p:nvPr/>
            </p:nvSpPr>
            <p:spPr>
              <a:xfrm>
                <a:off x="432" y="144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8680" name="组合 28680"/>
            <p:cNvGrpSpPr/>
            <p:nvPr/>
          </p:nvGrpSpPr>
          <p:grpSpPr>
            <a:xfrm rot="-2072895">
              <a:off x="1002" y="1002"/>
              <a:ext cx="624" cy="480"/>
              <a:chOff x="0" y="0"/>
              <a:chExt cx="624" cy="480"/>
            </a:xfrm>
          </p:grpSpPr>
          <p:sp>
            <p:nvSpPr>
              <p:cNvPr id="28681" name="椭圆 28681"/>
              <p:cNvSpPr/>
              <p:nvPr/>
            </p:nvSpPr>
            <p:spPr>
              <a:xfrm>
                <a:off x="0" y="288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8682" name="椭圆 28682"/>
              <p:cNvSpPr/>
              <p:nvPr/>
            </p:nvSpPr>
            <p:spPr>
              <a:xfrm>
                <a:off x="96" y="0"/>
                <a:ext cx="336" cy="336"/>
              </a:xfrm>
              <a:prstGeom prst="ellipse">
                <a:avLst/>
              </a:prstGeom>
              <a:solidFill>
                <a:schemeClr val="folHlink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8683" name="椭圆 28683"/>
              <p:cNvSpPr/>
              <p:nvPr/>
            </p:nvSpPr>
            <p:spPr>
              <a:xfrm>
                <a:off x="432" y="144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8684" name="组合 28684"/>
            <p:cNvGrpSpPr/>
            <p:nvPr/>
          </p:nvGrpSpPr>
          <p:grpSpPr>
            <a:xfrm rot="960845">
              <a:off x="1026" y="66"/>
              <a:ext cx="624" cy="480"/>
              <a:chOff x="0" y="0"/>
              <a:chExt cx="624" cy="480"/>
            </a:xfrm>
          </p:grpSpPr>
          <p:sp>
            <p:nvSpPr>
              <p:cNvPr id="28685" name="椭圆 28685"/>
              <p:cNvSpPr/>
              <p:nvPr/>
            </p:nvSpPr>
            <p:spPr>
              <a:xfrm>
                <a:off x="0" y="288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8686" name="椭圆 28686"/>
              <p:cNvSpPr/>
              <p:nvPr/>
            </p:nvSpPr>
            <p:spPr>
              <a:xfrm>
                <a:off x="96" y="0"/>
                <a:ext cx="336" cy="336"/>
              </a:xfrm>
              <a:prstGeom prst="ellipse">
                <a:avLst/>
              </a:prstGeom>
              <a:solidFill>
                <a:schemeClr val="folHlink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8687" name="椭圆 28687"/>
              <p:cNvSpPr/>
              <p:nvPr/>
            </p:nvSpPr>
            <p:spPr>
              <a:xfrm>
                <a:off x="432" y="144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8688" name="组合 28688"/>
            <p:cNvGrpSpPr/>
            <p:nvPr/>
          </p:nvGrpSpPr>
          <p:grpSpPr>
            <a:xfrm>
              <a:off x="522" y="1338"/>
              <a:ext cx="336" cy="288"/>
              <a:chOff x="0" y="0"/>
              <a:chExt cx="336" cy="288"/>
            </a:xfrm>
          </p:grpSpPr>
          <p:sp>
            <p:nvSpPr>
              <p:cNvPr id="28689" name="椭圆 28689"/>
              <p:cNvSpPr/>
              <p:nvPr/>
            </p:nvSpPr>
            <p:spPr>
              <a:xfrm>
                <a:off x="0" y="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8690" name="椭圆 28690"/>
              <p:cNvSpPr/>
              <p:nvPr/>
            </p:nvSpPr>
            <p:spPr>
              <a:xfrm>
                <a:off x="144" y="96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8691" name="组合 28691"/>
            <p:cNvGrpSpPr/>
            <p:nvPr/>
          </p:nvGrpSpPr>
          <p:grpSpPr>
            <a:xfrm>
              <a:off x="906" y="570"/>
              <a:ext cx="336" cy="288"/>
              <a:chOff x="0" y="0"/>
              <a:chExt cx="336" cy="288"/>
            </a:xfrm>
          </p:grpSpPr>
          <p:sp>
            <p:nvSpPr>
              <p:cNvPr id="28692" name="椭圆 28692"/>
              <p:cNvSpPr/>
              <p:nvPr/>
            </p:nvSpPr>
            <p:spPr>
              <a:xfrm>
                <a:off x="0" y="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8693" name="椭圆 28693"/>
              <p:cNvSpPr/>
              <p:nvPr/>
            </p:nvSpPr>
            <p:spPr>
              <a:xfrm>
                <a:off x="144" y="96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8694" name="组合 28694"/>
            <p:cNvGrpSpPr/>
            <p:nvPr/>
          </p:nvGrpSpPr>
          <p:grpSpPr>
            <a:xfrm>
              <a:off x="186" y="282"/>
              <a:ext cx="336" cy="288"/>
              <a:chOff x="0" y="0"/>
              <a:chExt cx="336" cy="288"/>
            </a:xfrm>
          </p:grpSpPr>
          <p:sp>
            <p:nvSpPr>
              <p:cNvPr id="28695" name="椭圆 28695"/>
              <p:cNvSpPr/>
              <p:nvPr/>
            </p:nvSpPr>
            <p:spPr>
              <a:xfrm>
                <a:off x="0" y="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8696" name="椭圆 28696"/>
              <p:cNvSpPr/>
              <p:nvPr/>
            </p:nvSpPr>
            <p:spPr>
              <a:xfrm>
                <a:off x="144" y="96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sz="10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8698" name="组合 28697"/>
          <p:cNvGrpSpPr/>
          <p:nvPr/>
        </p:nvGrpSpPr>
        <p:grpSpPr>
          <a:xfrm>
            <a:off x="6633093" y="2064439"/>
            <a:ext cx="2888451" cy="2660415"/>
            <a:chOff x="0" y="0"/>
            <a:chExt cx="1824" cy="1680"/>
          </a:xfrm>
        </p:grpSpPr>
        <p:sp>
          <p:nvSpPr>
            <p:cNvPr id="3" name="矩形 28698"/>
            <p:cNvSpPr/>
            <p:nvPr/>
          </p:nvSpPr>
          <p:spPr>
            <a:xfrm>
              <a:off x="0" y="0"/>
              <a:ext cx="1824" cy="168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 sz="1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699" name="椭圆 28699"/>
            <p:cNvSpPr/>
            <p:nvPr/>
          </p:nvSpPr>
          <p:spPr>
            <a:xfrm>
              <a:off x="288" y="864"/>
              <a:ext cx="384" cy="24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 sz="1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700" name="椭圆 28700"/>
            <p:cNvSpPr/>
            <p:nvPr/>
          </p:nvSpPr>
          <p:spPr>
            <a:xfrm>
              <a:off x="720" y="288"/>
              <a:ext cx="384" cy="24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 sz="1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701" name="椭圆 28701"/>
            <p:cNvSpPr/>
            <p:nvPr/>
          </p:nvSpPr>
          <p:spPr>
            <a:xfrm>
              <a:off x="720" y="1320"/>
              <a:ext cx="384" cy="24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 sz="1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702" name="椭圆 28702"/>
            <p:cNvSpPr/>
            <p:nvPr/>
          </p:nvSpPr>
          <p:spPr>
            <a:xfrm rot="4152315">
              <a:off x="1296" y="480"/>
              <a:ext cx="384" cy="24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 sz="1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703" name="椭圆 28703"/>
            <p:cNvSpPr/>
            <p:nvPr/>
          </p:nvSpPr>
          <p:spPr>
            <a:xfrm>
              <a:off x="192" y="1272"/>
              <a:ext cx="240" cy="336"/>
            </a:xfrm>
            <a:prstGeom prst="ellipse">
              <a:avLst/>
            </a:pr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 sz="1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704" name="椭圆 28704"/>
            <p:cNvSpPr/>
            <p:nvPr/>
          </p:nvSpPr>
          <p:spPr>
            <a:xfrm>
              <a:off x="912" y="768"/>
              <a:ext cx="240" cy="336"/>
            </a:xfrm>
            <a:prstGeom prst="ellipse">
              <a:avLst/>
            </a:pr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 sz="1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705" name="椭圆 28705"/>
            <p:cNvSpPr/>
            <p:nvPr/>
          </p:nvSpPr>
          <p:spPr>
            <a:xfrm>
              <a:off x="144" y="336"/>
              <a:ext cx="240" cy="336"/>
            </a:xfrm>
            <a:prstGeom prst="ellipse">
              <a:avLst/>
            </a:pr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 sz="1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706" name="椭圆 28706"/>
            <p:cNvSpPr/>
            <p:nvPr/>
          </p:nvSpPr>
          <p:spPr>
            <a:xfrm>
              <a:off x="1344" y="1272"/>
              <a:ext cx="240" cy="336"/>
            </a:xfrm>
            <a:prstGeom prst="ellipse">
              <a:avLst/>
            </a:pr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 sz="1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8708" name="文本框 28707"/>
          <p:cNvSpPr txBox="1"/>
          <p:nvPr/>
        </p:nvSpPr>
        <p:spPr>
          <a:xfrm>
            <a:off x="6785116" y="5122868"/>
            <a:ext cx="2584403" cy="4001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fontAlgn="base">
              <a:spcBef>
                <a:spcPct val="50000"/>
              </a:spcBef>
            </a:pP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铁粉和铜粉的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混合物</a:t>
            </a:r>
          </a:p>
        </p:txBody>
      </p:sp>
      <p:sp>
        <p:nvSpPr>
          <p:cNvPr id="72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分子可以分为原子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70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标题 29697"/>
          <p:cNvSpPr>
            <a:spLocks noGrp="1"/>
          </p:cNvSpPr>
          <p:nvPr>
            <p:ph type="ctrTitle" idx="4294967295"/>
          </p:nvPr>
        </p:nvSpPr>
        <p:spPr>
          <a:xfrm>
            <a:off x="687499" y="1765821"/>
            <a:ext cx="10983732" cy="985837"/>
          </a:xfrm>
        </p:spPr>
        <p:txBody>
          <a:bodyPr vert="horz" wrap="square" lIns="91847" tIns="45924" rIns="91847" bIns="45924" rtlCol="0" anchor="t">
            <a:normAutofit/>
          </a:bodyPr>
          <a:lstStyle/>
          <a:p>
            <a:pPr algn="l" defTabSz="1219200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</a:pP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由分子构成的物质发生物理变化时，分子本身不变。当发生化学变化时分子破裂成原子，原子重新组合成新的分子而原子本身不变。</a:t>
            </a:r>
          </a:p>
        </p:txBody>
      </p:sp>
      <p:sp>
        <p:nvSpPr>
          <p:cNvPr id="29699" name="副标题 29698"/>
          <p:cNvSpPr>
            <a:spLocks noGrp="1"/>
          </p:cNvSpPr>
          <p:nvPr>
            <p:ph type="subTitle" idx="4294967295"/>
          </p:nvPr>
        </p:nvSpPr>
        <p:spPr>
          <a:xfrm>
            <a:off x="660400" y="3184181"/>
            <a:ext cx="10858500" cy="1733550"/>
          </a:xfrm>
        </p:spPr>
        <p:txBody>
          <a:bodyPr vert="horz" wrap="square" lIns="91847" tIns="45924" rIns="91847" bIns="45924" rtlCol="0" anchor="t">
            <a:normAutofit/>
          </a:bodyPr>
          <a:lstStyle/>
          <a:p>
            <a:pPr algn="l" defTabSz="1219200">
              <a:lnSpc>
                <a:spcPct val="150000"/>
              </a:lnSpc>
              <a:spcBef>
                <a:spcPts val="35"/>
              </a:spcBef>
              <a:buFontTx/>
            </a:pP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由分子构成的物质中：</a:t>
            </a:r>
          </a:p>
          <a:p>
            <a:pPr algn="l" defTabSz="1219200">
              <a:lnSpc>
                <a:spcPct val="150000"/>
              </a:lnSpc>
              <a:spcBef>
                <a:spcPts val="35"/>
              </a:spcBef>
              <a:buFontTx/>
            </a:pP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纯净物由同种分子（或原子）构成的，有固定的组成；混合物由不同种分子（或原子）构成的，无固定的组成。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二者的本质区别：</a:t>
            </a:r>
            <a:r>
              <a:rPr lang="zh-CN" altLang="en-US" sz="200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是否由同种物质组成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或</a:t>
            </a:r>
            <a:r>
              <a:rPr lang="zh-CN" altLang="en-US" sz="200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同种分子构成</a:t>
            </a:r>
            <a:r>
              <a:rPr lang="en-US" altLang="zh-CN" sz="2000" dirty="0">
                <a:solidFill>
                  <a:srgbClr val="00B0F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29700" name="文本框 29699"/>
          <p:cNvSpPr txBox="1"/>
          <p:nvPr/>
        </p:nvSpPr>
        <p:spPr>
          <a:xfrm>
            <a:off x="660400" y="2693048"/>
            <a:ext cx="5171973" cy="704693"/>
          </a:xfrm>
          <a:prstGeom prst="rect">
            <a:avLst/>
          </a:prstGeom>
          <a:noFill/>
          <a:ln w="9525">
            <a:noFill/>
          </a:ln>
        </p:spPr>
        <p:txBody>
          <a:bodyPr lIns="91847" tIns="45924" rIns="91847" bIns="45924"/>
          <a:lstStyle/>
          <a:p>
            <a:pPr fontAlgn="base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</a:pPr>
            <a:r>
              <a:rPr lang="en-US" altLang="x-none" sz="2400" noProof="1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2.</a:t>
            </a:r>
            <a:r>
              <a:rPr lang="zh-CN" altLang="en-US" sz="2400" noProof="1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混合物和纯净物</a:t>
            </a:r>
          </a:p>
        </p:txBody>
      </p:sp>
      <p:sp>
        <p:nvSpPr>
          <p:cNvPr id="29701" name="文本框 29700"/>
          <p:cNvSpPr txBox="1"/>
          <p:nvPr/>
        </p:nvSpPr>
        <p:spPr>
          <a:xfrm>
            <a:off x="486555" y="1205362"/>
            <a:ext cx="7073900" cy="632460"/>
          </a:xfrm>
          <a:prstGeom prst="rect">
            <a:avLst/>
          </a:prstGeom>
          <a:noFill/>
          <a:ln w="9525">
            <a:noFill/>
          </a:ln>
        </p:spPr>
        <p:txBody>
          <a:bodyPr lIns="91847" tIns="45924" rIns="91847" bIns="45924"/>
          <a:lstStyle/>
          <a:p>
            <a:pPr fontAlgn="base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</a:pPr>
            <a:endParaRPr lang="zh-CN" altLang="en-US" sz="400" noProof="1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fontAlgn="base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</a:pPr>
            <a:r>
              <a:rPr lang="zh-CN" altLang="en-US" sz="2400" noProof="1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 1.  物理变化、化学变化</a:t>
            </a:r>
          </a:p>
        </p:txBody>
      </p:sp>
      <p:sp>
        <p:nvSpPr>
          <p:cNvPr id="2" name="副标题 29698"/>
          <p:cNvSpPr>
            <a:spLocks noGrp="1"/>
          </p:cNvSpPr>
          <p:nvPr/>
        </p:nvSpPr>
        <p:spPr>
          <a:xfrm>
            <a:off x="660400" y="4725418"/>
            <a:ext cx="10300825" cy="931145"/>
          </a:xfrm>
          <a:prstGeom prst="rect">
            <a:avLst/>
          </a:prstGeom>
          <a:noFill/>
          <a:ln w="9525">
            <a:noFill/>
          </a:ln>
        </p:spPr>
        <p:txBody>
          <a:bodyPr wrap="square" lIns="91847" tIns="45924" rIns="91847" bIns="45924" anchor="t"/>
          <a:lstStyle/>
          <a:p>
            <a:pPr defTabSz="1219200" fontAlgn="base">
              <a:spcBef>
                <a:spcPct val="2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如：氧气是由氧气分子构成的；空气是由氧气，氮气，二氧化碳等多种分子构成的。</a:t>
            </a:r>
          </a:p>
        </p:txBody>
      </p:sp>
      <p:sp>
        <p:nvSpPr>
          <p:cNvPr id="8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用分子、原子观点解释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  <p:bldP spid="29700" grpId="0"/>
      <p:bldP spid="29701" grpId="0"/>
      <p:bldP spid="2" grpId="0" build="p"/>
      <p:bldP spid="2" grpId="1" build="allAtOnce" bldLvl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文本框 27650"/>
          <p:cNvSpPr txBox="1"/>
          <p:nvPr/>
        </p:nvSpPr>
        <p:spPr>
          <a:xfrm>
            <a:off x="660400" y="1717835"/>
            <a:ext cx="10763813" cy="120032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有些物质是由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构成的，如：水、酒精、氢气、氧气、二氧化碳等;由分子构成的物质，化学性质由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保持。</a:t>
            </a:r>
          </a:p>
        </p:txBody>
      </p:sp>
      <p:sp>
        <p:nvSpPr>
          <p:cNvPr id="27652" name="文本框 27651"/>
          <p:cNvSpPr txBox="1"/>
          <p:nvPr/>
        </p:nvSpPr>
        <p:spPr>
          <a:xfrm>
            <a:off x="660399" y="2745968"/>
            <a:ext cx="10763813" cy="120032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有些物质是由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原子直接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构成的，如：所有金属（如铁、汞）；硅、碳（带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“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石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”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字旁的固态非金属）；稀有气体等；由原子构成的物质，化学性质由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保持。</a:t>
            </a:r>
          </a:p>
        </p:txBody>
      </p:sp>
      <p:sp>
        <p:nvSpPr>
          <p:cNvPr id="29700" name="文本框 27652">
            <a:hlinkClick r:id="rId2" action="ppaction://hlinksldjump"/>
          </p:cNvPr>
          <p:cNvSpPr txBox="1"/>
          <p:nvPr/>
        </p:nvSpPr>
        <p:spPr>
          <a:xfrm>
            <a:off x="5916883" y="559177"/>
            <a:ext cx="2812439" cy="4605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               </a:t>
            </a:r>
          </a:p>
        </p:txBody>
      </p:sp>
      <p:sp>
        <p:nvSpPr>
          <p:cNvPr id="27654" name="文本框 27653"/>
          <p:cNvSpPr txBox="1"/>
          <p:nvPr/>
        </p:nvSpPr>
        <p:spPr>
          <a:xfrm>
            <a:off x="660400" y="1315663"/>
            <a:ext cx="8404060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fontAlgn="base"/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物质是由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分子、原子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等微小粒子构成。</a:t>
            </a:r>
          </a:p>
        </p:txBody>
      </p:sp>
      <p:sp>
        <p:nvSpPr>
          <p:cNvPr id="27655" name="文本框 27654"/>
          <p:cNvSpPr txBox="1"/>
          <p:nvPr/>
        </p:nvSpPr>
        <p:spPr>
          <a:xfrm>
            <a:off x="316805" y="3946297"/>
            <a:ext cx="890605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/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原子是化学变化中最小粒子，但是用物理方法还可再分。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27652" grpId="0"/>
      <p:bldP spid="27654" grpId="0" bldLvl="0"/>
      <p:bldP spid="27655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内容占位符 4098"/>
          <p:cNvSpPr>
            <a:spLocks noGrp="1"/>
          </p:cNvSpPr>
          <p:nvPr>
            <p:ph idx="4294967295"/>
          </p:nvPr>
        </p:nvSpPr>
        <p:spPr>
          <a:xfrm>
            <a:off x="660400" y="1434125"/>
            <a:ext cx="8199438" cy="1108075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认识物质是由分子、原子等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微小粒子</a:t>
            </a:r>
            <a:r>
              <a: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构成的。</a:t>
            </a:r>
          </a:p>
        </p:txBody>
      </p:sp>
      <p:sp>
        <p:nvSpPr>
          <p:cNvPr id="4100" name="矩形 4099"/>
          <p:cNvSpPr>
            <a:spLocks noGrp="1"/>
          </p:cNvSpPr>
          <p:nvPr/>
        </p:nvSpPr>
        <p:spPr>
          <a:xfrm>
            <a:off x="610969" y="2243844"/>
            <a:ext cx="11296328" cy="114334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457200" indent="-457200" fontAlgn="base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认识分子是</a:t>
            </a:r>
            <a:r>
              <a:rPr lang="zh-CN" altLang="en-US" sz="2400" u="sng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保持物质化学性质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的最小粒子；原子是</a:t>
            </a:r>
            <a:r>
              <a:rPr lang="zh-CN" altLang="en-US" sz="2400" u="sng" dirty="0">
                <a:solidFill>
                  <a:schemeClr val="hlin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化学变化中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的最小粒子。</a:t>
            </a:r>
          </a:p>
        </p:txBody>
      </p:sp>
      <p:sp>
        <p:nvSpPr>
          <p:cNvPr id="4101" name="矩形 4100"/>
          <p:cNvSpPr>
            <a:spLocks noGrp="1"/>
          </p:cNvSpPr>
          <p:nvPr/>
        </p:nvSpPr>
        <p:spPr>
          <a:xfrm>
            <a:off x="635684" y="3088832"/>
            <a:ext cx="8248869" cy="114492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457200" indent="-457200" fontAlgn="base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运用微粒（即分子、原子）的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观点</a:t>
            </a:r>
            <a:r>
              <a: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解释某些常见的现象。</a:t>
            </a:r>
          </a:p>
        </p:txBody>
      </p:sp>
      <p:sp>
        <p:nvSpPr>
          <p:cNvPr id="10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学习目标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099" grpId="1" build="p"/>
      <p:bldP spid="4100" grpId="0" bldLvl="0"/>
      <p:bldP spid="4101" grpId="0" bldLvl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文本框 30721"/>
          <p:cNvSpPr txBox="1"/>
          <p:nvPr/>
        </p:nvSpPr>
        <p:spPr>
          <a:xfrm>
            <a:off x="654183" y="1379145"/>
            <a:ext cx="2872615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几种说法：</a:t>
            </a:r>
          </a:p>
        </p:txBody>
      </p:sp>
      <p:sp>
        <p:nvSpPr>
          <p:cNvPr id="31746" name="文本框 30722"/>
          <p:cNvSpPr txBox="1"/>
          <p:nvPr/>
        </p:nvSpPr>
        <p:spPr>
          <a:xfrm>
            <a:off x="696442" y="2245823"/>
            <a:ext cx="7761973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组成（宏观）：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物质由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元素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组成。</a:t>
            </a:r>
          </a:p>
        </p:txBody>
      </p:sp>
      <p:sp>
        <p:nvSpPr>
          <p:cNvPr id="31747" name="文本框 30723"/>
          <p:cNvSpPr txBox="1"/>
          <p:nvPr/>
        </p:nvSpPr>
        <p:spPr>
          <a:xfrm>
            <a:off x="654183" y="3079773"/>
            <a:ext cx="7761973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构成（微观）：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物质是由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分子、原子或离子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构成的。</a:t>
            </a:r>
          </a:p>
        </p:txBody>
      </p:sp>
      <p:sp>
        <p:nvSpPr>
          <p:cNvPr id="31748" name="文本框 30724"/>
          <p:cNvSpPr txBox="1"/>
          <p:nvPr/>
        </p:nvSpPr>
        <p:spPr>
          <a:xfrm>
            <a:off x="2912369" y="3946451"/>
            <a:ext cx="184731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lang="zh-CN" altLang="en-US" sz="2395" u="sng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749" name="文本框 30725"/>
          <p:cNvSpPr txBox="1"/>
          <p:nvPr/>
        </p:nvSpPr>
        <p:spPr>
          <a:xfrm>
            <a:off x="2565565" y="3588563"/>
            <a:ext cx="184731" cy="64524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lang="zh-CN" altLang="en-US" sz="3595" dirty="0">
              <a:solidFill>
                <a:srgbClr val="FFFF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750" name="文本框 30726"/>
          <p:cNvSpPr txBox="1"/>
          <p:nvPr/>
        </p:nvSpPr>
        <p:spPr>
          <a:xfrm>
            <a:off x="2624157" y="5488859"/>
            <a:ext cx="184731" cy="64524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lang="zh-CN" altLang="en-US" sz="3595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课堂小结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文本占位符 31745"/>
          <p:cNvSpPr>
            <a:spLocks noGrp="1"/>
          </p:cNvSpPr>
          <p:nvPr>
            <p:ph idx="4294967295"/>
          </p:nvPr>
        </p:nvSpPr>
        <p:spPr>
          <a:xfrm>
            <a:off x="655327" y="1374696"/>
            <a:ext cx="10115630" cy="3871912"/>
          </a:xfrm>
        </p:spPr>
        <p:txBody>
          <a:bodyPr anchor="t"/>
          <a:lstStyle/>
          <a:p>
            <a:pPr marL="0" indent="0"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分子和原子的主要区别是（     ）</a:t>
            </a:r>
          </a:p>
          <a:p>
            <a:pPr marL="0" indent="0">
              <a:buNone/>
            </a:pPr>
            <a:r>
              <a:rPr lang="en-US" altLang="zh-CN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A.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分子大、原子小        </a:t>
            </a:r>
          </a:p>
          <a:p>
            <a:pPr marL="0" indent="0"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B.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分子间有间隔，原子间没有间隔</a:t>
            </a:r>
          </a:p>
          <a:p>
            <a:pPr marL="0" indent="0"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C.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在化学变化中，分子可以再分，而原子不可再分</a:t>
            </a:r>
          </a:p>
          <a:p>
            <a:pPr marL="0" indent="0"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D.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分子在不停地运动，而原子不运动</a:t>
            </a:r>
          </a:p>
          <a:p>
            <a:pPr marL="0" indent="0"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因为原子是构成分子的微粒，所以分子一定比原子大。对吗？为什么？</a:t>
            </a:r>
            <a:r>
              <a:rPr lang="en-US" altLang="zh-CN" sz="240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`</a:t>
            </a:r>
          </a:p>
        </p:txBody>
      </p:sp>
      <p:sp>
        <p:nvSpPr>
          <p:cNvPr id="31747" name="文本框 31746"/>
          <p:cNvSpPr txBox="1"/>
          <p:nvPr/>
        </p:nvSpPr>
        <p:spPr>
          <a:xfrm>
            <a:off x="4650545" y="1345846"/>
            <a:ext cx="40748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32771" name="文本框 32771"/>
          <p:cNvSpPr txBox="1"/>
          <p:nvPr/>
        </p:nvSpPr>
        <p:spPr>
          <a:xfrm>
            <a:off x="748315" y="4299733"/>
            <a:ext cx="8619428" cy="15696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3.水结成冰，其结果是：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  ）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  <a:hlinkClick r:id="rId2" action="ppaction://hlinksldjump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水分子的大小改变了     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  <a:hlinkClick r:id="rId2" action="ppaction://hlinksldjump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水分子的间隔改变了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  <a:hlinkClick r:id="rId2" action="ppaction://hlinksldjump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水分子的颜色改变了     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  <a:hlinkClick r:id="rId2" action="ppaction://hlinksldjump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水分子的化学性质改变了</a:t>
            </a:r>
          </a:p>
        </p:txBody>
      </p:sp>
      <p:sp>
        <p:nvSpPr>
          <p:cNvPr id="3" name="文本框 1"/>
          <p:cNvSpPr txBox="1"/>
          <p:nvPr/>
        </p:nvSpPr>
        <p:spPr>
          <a:xfrm>
            <a:off x="4510737" y="4270883"/>
            <a:ext cx="389850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10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圆角矩形标注 33793"/>
          <p:cNvSpPr/>
          <p:nvPr/>
        </p:nvSpPr>
        <p:spPr>
          <a:xfrm>
            <a:off x="1696410" y="3815670"/>
            <a:ext cx="8587740" cy="3188547"/>
          </a:xfrm>
          <a:prstGeom prst="wedgeRoundRectCallout">
            <a:avLst>
              <a:gd name="adj1" fmla="val 43819"/>
              <a:gd name="adj2" fmla="val 55310"/>
              <a:gd name="adj3" fmla="val 16667"/>
            </a:avLst>
          </a:prstGeom>
          <a:solidFill>
            <a:schemeClr val="bg1"/>
          </a:solidFill>
          <a:ln w="12700" cap="sq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/>
          <a:lstStyle/>
          <a:p>
            <a:pPr algn="ctr"/>
            <a:endParaRPr lang="zh-CN" altLang="en-US" sz="2395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3795" name="文本框 33794"/>
          <p:cNvSpPr txBox="1"/>
          <p:nvPr/>
        </p:nvSpPr>
        <p:spPr>
          <a:xfrm>
            <a:off x="660400" y="2449373"/>
            <a:ext cx="9999884" cy="323165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下列事实解释错误的是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Wingdings" panose="05000000000000000000" pitchFamily="2" charset="2"/>
              </a:rPr>
              <a:t>(         )</a:t>
            </a:r>
            <a:endParaRPr lang="en-US" altLang="zh-CN" sz="24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  <a:hlinkClick r:id="rId2" action="ppaction://hlinksldjump"/>
              </a:rPr>
              <a:t>A</a:t>
            </a: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新装修的房间有异味，因分子不断运动 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  <a:hlinkClick r:id="rId2" action="ppaction://hlinksldjump"/>
              </a:rPr>
              <a:t>B</a:t>
            </a: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用扫描隧道显微镜观测到分子和原子，因分子的体积小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  <a:hlinkClick r:id="rId2" action="ppaction://hlinksldjump"/>
              </a:rPr>
              <a:t>C</a:t>
            </a: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用乙稀合成聚乙烯材料，是因为分子间有间隔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  <a:hlinkClick r:id="rId2" action="ppaction://hlinksldjump"/>
              </a:rPr>
              <a:t>D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.过氧化氢分解生成水和氧气，因为分子可以再分。</a:t>
            </a:r>
            <a:endParaRPr lang="zh-CN" altLang="en-US" sz="24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" name="圆角矩形标注 33795"/>
          <p:cNvSpPr/>
          <p:nvPr/>
        </p:nvSpPr>
        <p:spPr>
          <a:xfrm>
            <a:off x="1108556" y="1028700"/>
            <a:ext cx="8940895" cy="1928801"/>
          </a:xfrm>
          <a:prstGeom prst="wedgeRoundRectCallout">
            <a:avLst>
              <a:gd name="adj1" fmla="val 43819"/>
              <a:gd name="adj2" fmla="val 55310"/>
              <a:gd name="adj3" fmla="val 16667"/>
            </a:avLst>
          </a:prstGeom>
          <a:noFill/>
          <a:ln w="12700" cap="sq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endParaRPr lang="zh-CN" altLang="en-US" sz="2395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3797" name="文本框 33796"/>
          <p:cNvSpPr txBox="1"/>
          <p:nvPr/>
        </p:nvSpPr>
        <p:spPr>
          <a:xfrm>
            <a:off x="660400" y="1250857"/>
            <a:ext cx="8291627" cy="101566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下列物质是由一种分子构成的是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   ）</a:t>
            </a:r>
          </a:p>
          <a:p>
            <a:pPr>
              <a:spcBef>
                <a:spcPct val="50000"/>
              </a:spcBef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  <a:hlinkClick r:id="rId2" action="ppaction://hlinksldjump"/>
              </a:rPr>
              <a:t>A</a:t>
            </a: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蒸馏水    </a:t>
            </a: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  <a:hlinkClick r:id="rId2" action="ppaction://hlinksldjump"/>
              </a:rPr>
              <a:t>B</a:t>
            </a: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白糖水   </a:t>
            </a: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  <a:hlinkClick r:id="rId2" action="ppaction://hlinksldjump"/>
              </a:rPr>
              <a:t>C</a:t>
            </a: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海水      </a:t>
            </a: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  <a:hlinkClick r:id="rId2" action="ppaction://hlinksldjump"/>
              </a:rPr>
              <a:t>D</a:t>
            </a: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澄清石灰水</a:t>
            </a:r>
          </a:p>
        </p:txBody>
      </p:sp>
      <p:sp>
        <p:nvSpPr>
          <p:cNvPr id="33798" name="文本框 33797"/>
          <p:cNvSpPr txBox="1"/>
          <p:nvPr/>
        </p:nvSpPr>
        <p:spPr>
          <a:xfrm>
            <a:off x="5751951" y="1193652"/>
            <a:ext cx="476657" cy="5221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795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</a:p>
        </p:txBody>
      </p:sp>
      <p:sp>
        <p:nvSpPr>
          <p:cNvPr id="33799" name="文本框 33798"/>
          <p:cNvSpPr txBox="1"/>
          <p:nvPr/>
        </p:nvSpPr>
        <p:spPr>
          <a:xfrm>
            <a:off x="4325839" y="2567833"/>
            <a:ext cx="367391" cy="5221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795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8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ldLvl="0" animBg="1"/>
      <p:bldP spid="33797" grpId="0" bldLvl="0"/>
      <p:bldP spid="33798" grpId="0"/>
      <p:bldP spid="3379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文本框 34817"/>
          <p:cNvSpPr txBox="1"/>
          <p:nvPr/>
        </p:nvSpPr>
        <p:spPr>
          <a:xfrm>
            <a:off x="660400" y="1498536"/>
            <a:ext cx="8066757" cy="390876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lnSpc>
                <a:spcPct val="200000"/>
              </a:lnSpc>
              <a:spcBef>
                <a:spcPct val="50000"/>
              </a:spcBef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下列说法中正确的是：</a:t>
            </a: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     )</a:t>
            </a:r>
          </a:p>
          <a:p>
            <a:pPr fontAlgn="base">
              <a:lnSpc>
                <a:spcPct val="200000"/>
              </a:lnSpc>
              <a:spcBef>
                <a:spcPct val="50000"/>
              </a:spcBef>
            </a:pP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A.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水电解生成氢气和氧气，说明水中含有氢分子和氧分子</a:t>
            </a:r>
          </a:p>
          <a:p>
            <a:pPr fontAlgn="base">
              <a:lnSpc>
                <a:spcPct val="200000"/>
              </a:lnSpc>
              <a:spcBef>
                <a:spcPct val="50000"/>
              </a:spcBef>
            </a:pP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B.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在水电解的反应中，氢原子和氧原子都没有发生变化</a:t>
            </a:r>
          </a:p>
          <a:p>
            <a:pPr fontAlgn="base">
              <a:lnSpc>
                <a:spcPct val="200000"/>
              </a:lnSpc>
              <a:spcBef>
                <a:spcPct val="50000"/>
              </a:spcBef>
            </a:pP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C.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水的蒸发和水的电解都生成气体，它们都是化学变化</a:t>
            </a:r>
          </a:p>
          <a:p>
            <a:pPr fontAlgn="base">
              <a:lnSpc>
                <a:spcPct val="200000"/>
              </a:lnSpc>
              <a:spcBef>
                <a:spcPct val="50000"/>
              </a:spcBef>
            </a:pP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D.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物质在变化中所表现出的性质，就是物质的化学性质</a:t>
            </a:r>
          </a:p>
        </p:txBody>
      </p:sp>
      <p:sp>
        <p:nvSpPr>
          <p:cNvPr id="34819" name="文本框 34818"/>
          <p:cNvSpPr txBox="1"/>
          <p:nvPr/>
        </p:nvSpPr>
        <p:spPr>
          <a:xfrm>
            <a:off x="4131780" y="1706881"/>
            <a:ext cx="45878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文本框 37891"/>
          <p:cNvSpPr txBox="1"/>
          <p:nvPr/>
        </p:nvSpPr>
        <p:spPr>
          <a:xfrm>
            <a:off x="547236" y="1284995"/>
            <a:ext cx="357020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学完本课题你应该知道：</a:t>
            </a:r>
          </a:p>
        </p:txBody>
      </p:sp>
      <p:sp>
        <p:nvSpPr>
          <p:cNvPr id="37893" name="文本框 37892"/>
          <p:cNvSpPr txBox="1"/>
          <p:nvPr/>
        </p:nvSpPr>
        <p:spPr>
          <a:xfrm>
            <a:off x="660400" y="1918222"/>
            <a:ext cx="8476905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1、物质是由分子、原子等微小粒子构成，这些粒子处于不停地运动。</a:t>
            </a:r>
          </a:p>
        </p:txBody>
      </p:sp>
      <p:sp>
        <p:nvSpPr>
          <p:cNvPr id="37894" name="文本框 37893"/>
          <p:cNvSpPr txBox="1"/>
          <p:nvPr/>
        </p:nvSpPr>
        <p:spPr>
          <a:xfrm>
            <a:off x="660400" y="2294628"/>
            <a:ext cx="10682790" cy="96552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2、、在物理变化中，分子不会变成其他分子；在化学变化中，分子会变成其他分子。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构成物质的分子（或原子）是保持该物质化学性质的最小粒子。</a:t>
            </a:r>
          </a:p>
        </p:txBody>
      </p:sp>
      <p:sp>
        <p:nvSpPr>
          <p:cNvPr id="37895" name="文本框 37894"/>
          <p:cNvSpPr txBox="1"/>
          <p:nvPr/>
        </p:nvSpPr>
        <p:spPr>
          <a:xfrm>
            <a:off x="660400" y="3436500"/>
            <a:ext cx="8476905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3、在化学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变化中，分子可以分成原子，原子又可以结合成新的分子。</a:t>
            </a:r>
          </a:p>
        </p:txBody>
      </p:sp>
      <p:sp>
        <p:nvSpPr>
          <p:cNvPr id="37896" name="文本框 37895"/>
          <p:cNvSpPr txBox="1"/>
          <p:nvPr/>
        </p:nvSpPr>
        <p:spPr>
          <a:xfrm>
            <a:off x="678960" y="4012961"/>
            <a:ext cx="8476905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4、在物理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变化中，原子不可再分，同时化学变化中最小的粒子。</a:t>
            </a:r>
          </a:p>
        </p:txBody>
      </p:sp>
      <p:sp>
        <p:nvSpPr>
          <p:cNvPr id="7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ldLvl="0"/>
      <p:bldP spid="37893" grpId="0" bldLvl="0"/>
      <p:bldP spid="37894" grpId="0" bldLvl="0"/>
      <p:bldP spid="37895" grpId="0" bldLvl="0"/>
      <p:bldP spid="37896" grpId="0" bldLvl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716540" y="1066327"/>
            <a:ext cx="3612855" cy="486895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同心圆 15"/>
          <p:cNvSpPr/>
          <p:nvPr/>
        </p:nvSpPr>
        <p:spPr>
          <a:xfrm rot="3750380">
            <a:off x="1471192" y="6359637"/>
            <a:ext cx="2433846" cy="2433846"/>
          </a:xfrm>
          <a:prstGeom prst="donut">
            <a:avLst>
              <a:gd name="adj" fmla="val 4814"/>
            </a:avLst>
          </a:prstGeom>
          <a:solidFill>
            <a:srgbClr val="0070C0">
              <a:alpha val="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同心圆 16"/>
          <p:cNvSpPr/>
          <p:nvPr/>
        </p:nvSpPr>
        <p:spPr>
          <a:xfrm rot="3750380">
            <a:off x="113098" y="5089523"/>
            <a:ext cx="5150034" cy="5150034"/>
          </a:xfrm>
          <a:prstGeom prst="donut">
            <a:avLst>
              <a:gd name="adj" fmla="val 13452"/>
            </a:avLst>
          </a:prstGeom>
          <a:solidFill>
            <a:srgbClr val="0070C0">
              <a:alpha val="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60" r="39240"/>
          <a:stretch>
            <a:fillRect/>
          </a:stretch>
        </p:blipFill>
        <p:spPr>
          <a:xfrm>
            <a:off x="541477" y="1363432"/>
            <a:ext cx="3461112" cy="4747808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-494144" y="353145"/>
            <a:ext cx="3182259" cy="300975"/>
          </a:xfrm>
          <a:prstGeom prst="rect">
            <a:avLst/>
          </a:prstGeom>
          <a:solidFill>
            <a:srgbClr val="0070C0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人教版初中化学九年级上册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5019675" y="2109470"/>
            <a:ext cx="7172325" cy="2912110"/>
            <a:chOff x="6147269" y="2844265"/>
            <a:chExt cx="5112385" cy="2076459"/>
          </a:xfrm>
        </p:grpSpPr>
        <p:grpSp>
          <p:nvGrpSpPr>
            <p:cNvPr id="20" name="组合 19"/>
            <p:cNvGrpSpPr/>
            <p:nvPr/>
          </p:nvGrpSpPr>
          <p:grpSpPr>
            <a:xfrm>
              <a:off x="6147270" y="3331609"/>
              <a:ext cx="4624485" cy="1589115"/>
              <a:chOff x="-4714867" y="2110674"/>
              <a:chExt cx="4624485" cy="1589115"/>
            </a:xfrm>
          </p:grpSpPr>
          <p:sp>
            <p:nvSpPr>
              <p:cNvPr id="22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0070C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23" name="组合 22"/>
              <p:cNvGrpSpPr/>
              <p:nvPr/>
            </p:nvGrpSpPr>
            <p:grpSpPr>
              <a:xfrm>
                <a:off x="-4714867" y="2110674"/>
                <a:ext cx="4624485" cy="1026208"/>
                <a:chOff x="-4714867" y="2110674"/>
                <a:chExt cx="4624485" cy="1026208"/>
              </a:xfrm>
            </p:grpSpPr>
            <p:sp>
              <p:nvSpPr>
                <p:cNvPr id="24" name="文本框 23"/>
                <p:cNvSpPr txBox="1"/>
                <p:nvPr/>
              </p:nvSpPr>
              <p:spPr>
                <a:xfrm>
                  <a:off x="-4714867" y="2808615"/>
                  <a:ext cx="4624485" cy="3282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5" name="直接连接符 24"/>
                <p:cNvCxnSpPr/>
                <p:nvPr/>
              </p:nvCxnSpPr>
              <p:spPr>
                <a:xfrm>
                  <a:off x="-4634728" y="2789746"/>
                  <a:ext cx="4459247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6" name="文本占位符 19"/>
                <p:cNvSpPr txBox="1"/>
                <p:nvPr/>
              </p:nvSpPr>
              <p:spPr>
                <a:xfrm>
                  <a:off x="-4708755" y="2110674"/>
                  <a:ext cx="4533274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zh-CN" alt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21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sz="3600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3</a:t>
              </a:r>
              <a:r>
                <a:rPr lang="zh-CN" altLang="en-US" sz="3600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章  物质构成的奥秘</a:t>
              </a:r>
            </a:p>
          </p:txBody>
        </p:sp>
      </p:grpSp>
      <p:sp>
        <p:nvSpPr>
          <p:cNvPr id="29" name="矩形 28"/>
          <p:cNvSpPr/>
          <p:nvPr/>
        </p:nvSpPr>
        <p:spPr>
          <a:xfrm rot="17063341">
            <a:off x="11677369" y="-772790"/>
            <a:ext cx="2438400" cy="2438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矩形 5121"/>
          <p:cNvSpPr/>
          <p:nvPr/>
        </p:nvSpPr>
        <p:spPr>
          <a:xfrm>
            <a:off x="660400" y="1442451"/>
            <a:ext cx="1153160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/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为什么敞口容器中的水或酒精会越来越少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为什么温度越高减少得越快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</a:p>
        </p:txBody>
      </p:sp>
      <p:sp>
        <p:nvSpPr>
          <p:cNvPr id="5123" name="矩形 5122"/>
          <p:cNvSpPr/>
          <p:nvPr/>
        </p:nvSpPr>
        <p:spPr>
          <a:xfrm>
            <a:off x="666734" y="2422635"/>
            <a:ext cx="834863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2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当我们走到花店或酒店时为什么会闻到花香或酒的气味？</a:t>
            </a:r>
          </a:p>
        </p:txBody>
      </p:sp>
      <p:sp>
        <p:nvSpPr>
          <p:cNvPr id="5124" name="矩形 5123"/>
          <p:cNvSpPr/>
          <p:nvPr/>
        </p:nvSpPr>
        <p:spPr>
          <a:xfrm>
            <a:off x="660400" y="3402819"/>
            <a:ext cx="8361304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/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为什么糖放入水中过一会不见了而水却有了甜味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</a:p>
        </p:txBody>
      </p:sp>
      <p:sp>
        <p:nvSpPr>
          <p:cNvPr id="5128" name="矩形 5127"/>
          <p:cNvSpPr/>
          <p:nvPr/>
        </p:nvSpPr>
        <p:spPr>
          <a:xfrm>
            <a:off x="1707912" y="7004766"/>
            <a:ext cx="6906058" cy="64524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fontAlgn="base"/>
            <a:r>
              <a:rPr lang="en-US" altLang="zh-CN" sz="35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en-US" sz="3595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湿衣服为什么经太阳晒会变干</a:t>
            </a:r>
            <a:r>
              <a:rPr lang="en-US" altLang="zh-CN" sz="3595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 </a:t>
            </a:r>
          </a:p>
        </p:txBody>
      </p:sp>
      <p:sp>
        <p:nvSpPr>
          <p:cNvPr id="3" name="矩形 2"/>
          <p:cNvSpPr/>
          <p:nvPr/>
        </p:nvSpPr>
        <p:spPr>
          <a:xfrm>
            <a:off x="1707913" y="7790017"/>
            <a:ext cx="8605241" cy="5221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fontAlgn="base"/>
            <a:r>
              <a:rPr lang="zh-CN" altLang="en-US" sz="27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思考：</a:t>
            </a: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你看到物质的运动了吗？为什么？从而得出什么结论？</a:t>
            </a:r>
          </a:p>
        </p:txBody>
      </p:sp>
      <p:sp>
        <p:nvSpPr>
          <p:cNvPr id="11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想一想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ldLvl="0"/>
      <p:bldP spid="5123" grpId="0" bldLvl="0"/>
      <p:bldP spid="5124" grpId="0" bldLvl="0"/>
      <p:bldP spid="5128" grpId="0" bldLvl="0"/>
      <p:bldP spid="3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6145" descr="20039171157497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1181" y="2002860"/>
            <a:ext cx="3055071" cy="175319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7" name="图片 6146" descr="苯分子图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2512" y="2009469"/>
            <a:ext cx="3055071" cy="17500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8" name="文本框 6147"/>
          <p:cNvSpPr txBox="1"/>
          <p:nvPr/>
        </p:nvSpPr>
        <p:spPr>
          <a:xfrm>
            <a:off x="3994698" y="3943185"/>
            <a:ext cx="1520237" cy="4605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苯分子</a:t>
            </a:r>
          </a:p>
        </p:txBody>
      </p:sp>
      <p:sp>
        <p:nvSpPr>
          <p:cNvPr id="6149" name="文本框 6148"/>
          <p:cNvSpPr txBox="1"/>
          <p:nvPr/>
        </p:nvSpPr>
        <p:spPr>
          <a:xfrm>
            <a:off x="7580621" y="3939757"/>
            <a:ext cx="1216189" cy="4605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3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硅原子</a:t>
            </a:r>
          </a:p>
        </p:txBody>
      </p:sp>
      <p:sp>
        <p:nvSpPr>
          <p:cNvPr id="6150" name="文本框 6149"/>
          <p:cNvSpPr txBox="1"/>
          <p:nvPr/>
        </p:nvSpPr>
        <p:spPr>
          <a:xfrm>
            <a:off x="660400" y="1364098"/>
            <a:ext cx="3620064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阅读教材P</a:t>
            </a:r>
            <a:r>
              <a:rPr lang="zh-CN" altLang="en-US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48-49</a:t>
            </a:r>
          </a:p>
        </p:txBody>
      </p:sp>
      <p:sp>
        <p:nvSpPr>
          <p:cNvPr id="6151" name="文本框 6150"/>
          <p:cNvSpPr txBox="1"/>
          <p:nvPr/>
        </p:nvSpPr>
        <p:spPr>
          <a:xfrm>
            <a:off x="544475" y="5310933"/>
            <a:ext cx="12233411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结论：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物质是由分子、原子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等（看不见的）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微观粒子构成的。</a:t>
            </a:r>
            <a:endParaRPr lang="zh-CN" altLang="en-US" sz="2400" baseline="-2500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52" name="文本框 6151"/>
          <p:cNvSpPr txBox="1"/>
          <p:nvPr/>
        </p:nvSpPr>
        <p:spPr>
          <a:xfrm>
            <a:off x="544475" y="4624800"/>
            <a:ext cx="5347547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两图片说明了分子（或原子）小。</a:t>
            </a:r>
            <a:endParaRPr lang="zh-CN" altLang="en-US" sz="2400" baseline="-2500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想一想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ldLvl="0"/>
      <p:bldP spid="6149" grpId="0" bldLvl="0"/>
      <p:bldP spid="6150" grpId="0" bldLvl="0"/>
      <p:bldP spid="6151" grpId="0" bldLvl="0"/>
      <p:bldP spid="6152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文本框 7170"/>
          <p:cNvSpPr txBox="1"/>
          <p:nvPr/>
        </p:nvSpPr>
        <p:spPr>
          <a:xfrm>
            <a:off x="392983" y="4720546"/>
            <a:ext cx="7254380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（1）分子的体积和质量都很小</a:t>
            </a:r>
          </a:p>
        </p:txBody>
      </p:sp>
      <p:sp>
        <p:nvSpPr>
          <p:cNvPr id="7172" name="文本框 7171"/>
          <p:cNvSpPr txBox="1"/>
          <p:nvPr/>
        </p:nvSpPr>
        <p:spPr>
          <a:xfrm>
            <a:off x="569875" y="5227268"/>
            <a:ext cx="8483239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例如：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一个水分子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的质量大约是    3×10</a:t>
            </a:r>
            <a:r>
              <a:rPr lang="zh-CN" altLang="en-US" sz="200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-26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kg</a:t>
            </a:r>
          </a:p>
        </p:txBody>
      </p:sp>
      <p:sp>
        <p:nvSpPr>
          <p:cNvPr id="7173" name="文本框 7172"/>
          <p:cNvSpPr txBox="1"/>
          <p:nvPr/>
        </p:nvSpPr>
        <p:spPr>
          <a:xfrm>
            <a:off x="569875" y="5672435"/>
            <a:ext cx="8259955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例如: 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一滴水里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大约有</a:t>
            </a:r>
            <a:r>
              <a:rPr lang="zh-CN" altLang="en-US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1.67×10</a:t>
            </a:r>
            <a:r>
              <a:rPr lang="zh-CN" altLang="en-US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21</a:t>
            </a:r>
            <a:r>
              <a:rPr lang="zh-CN" altLang="en-US" baseline="30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zh-CN" altLang="en-US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个水分子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  </a:t>
            </a:r>
          </a:p>
        </p:txBody>
      </p:sp>
      <p:sp>
        <p:nvSpPr>
          <p:cNvPr id="7174" name="文本框 7173"/>
          <p:cNvSpPr txBox="1"/>
          <p:nvPr/>
        </p:nvSpPr>
        <p:spPr>
          <a:xfrm>
            <a:off x="569875" y="1281873"/>
            <a:ext cx="5802239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50000"/>
              </a:spcBef>
              <a:buSzPct val="100000"/>
              <a:buFont typeface="Wingdings" panose="05000000000000000000" pitchFamily="2" charset="2"/>
              <a:buChar char="v"/>
            </a:pP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物质由微观粒子构成</a:t>
            </a:r>
            <a:r>
              <a:rPr lang="zh-CN" altLang="en-US" sz="17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zh-CN" altLang="en-US" sz="15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如沙堆的构成）</a:t>
            </a:r>
          </a:p>
        </p:txBody>
      </p:sp>
      <p:sp>
        <p:nvSpPr>
          <p:cNvPr id="7175" name="文本框 7174"/>
          <p:cNvSpPr txBox="1"/>
          <p:nvPr/>
        </p:nvSpPr>
        <p:spPr>
          <a:xfrm>
            <a:off x="710722" y="1999902"/>
            <a:ext cx="11481278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实验3-1  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品红的扩散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向盛有水的小烧杯中加入少量品红，静置观察发生的现象。若换成热水呢？</a:t>
            </a:r>
          </a:p>
        </p:txBody>
      </p:sp>
      <p:graphicFrame>
        <p:nvGraphicFramePr>
          <p:cNvPr id="7176" name="表格 7175"/>
          <p:cNvGraphicFramePr/>
          <p:nvPr/>
        </p:nvGraphicFramePr>
        <p:xfrm>
          <a:off x="2092801" y="2800971"/>
          <a:ext cx="7829127" cy="1524000"/>
        </p:xfrm>
        <a:graphic>
          <a:graphicData uri="http://schemas.openxmlformats.org/drawingml/2006/table">
            <a:tbl>
              <a:tblPr/>
              <a:tblGrid>
                <a:gridCol w="937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8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29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冷水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热水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现象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结论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BACC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210" name="文本框 7209"/>
          <p:cNvSpPr txBox="1"/>
          <p:nvPr/>
        </p:nvSpPr>
        <p:spPr>
          <a:xfrm>
            <a:off x="3071906" y="3340233"/>
            <a:ext cx="3037307" cy="3374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1595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品红</a:t>
            </a:r>
            <a:r>
              <a:rPr lang="zh-CN" altLang="en-US" sz="1595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慢慢</a:t>
            </a:r>
            <a:r>
              <a:rPr lang="zh-CN" altLang="en-US" sz="1595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扩散到水中，</a:t>
            </a:r>
            <a:r>
              <a:rPr lang="zh-CN" altLang="en-US" sz="1595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最后</a:t>
            </a:r>
            <a:r>
              <a:rPr lang="zh-CN" altLang="en-US" sz="1595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变红</a:t>
            </a:r>
          </a:p>
        </p:txBody>
      </p:sp>
      <p:sp>
        <p:nvSpPr>
          <p:cNvPr id="7211" name="文本框 7210"/>
          <p:cNvSpPr txBox="1"/>
          <p:nvPr/>
        </p:nvSpPr>
        <p:spPr>
          <a:xfrm>
            <a:off x="6451361" y="3340232"/>
            <a:ext cx="3038891" cy="3374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1595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品红</a:t>
            </a:r>
            <a:r>
              <a:rPr lang="zh-CN" altLang="en-US" sz="1595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很快</a:t>
            </a:r>
            <a:r>
              <a:rPr lang="zh-CN" altLang="en-US" sz="1595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扩散到水中，</a:t>
            </a:r>
            <a:r>
              <a:rPr lang="zh-CN" altLang="en-US" sz="1595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迅速</a:t>
            </a:r>
            <a:r>
              <a:rPr lang="zh-CN" altLang="en-US" sz="1595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变红</a:t>
            </a:r>
            <a:endParaRPr lang="zh-CN" altLang="en-US" sz="1795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212" name="文本框 7211"/>
          <p:cNvSpPr txBox="1"/>
          <p:nvPr/>
        </p:nvSpPr>
        <p:spPr>
          <a:xfrm>
            <a:off x="3071906" y="3737873"/>
            <a:ext cx="6823648" cy="58259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1595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品红在热水中比在冷水中扩散的快（品红在受热的情况下，分子能量增大，运动速率加快）</a:t>
            </a:r>
            <a:endParaRPr lang="zh-CN" altLang="en-US" sz="1795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213" name="文本框 7212"/>
          <p:cNvSpPr txBox="1"/>
          <p:nvPr/>
        </p:nvSpPr>
        <p:spPr>
          <a:xfrm>
            <a:off x="4533645" y="4010581"/>
            <a:ext cx="4956607" cy="3374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1595" dirty="0">
                <a:solidFill>
                  <a:schemeClr val="hlin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思考：在这些变化过程中你看到分子的运动了吗？</a:t>
            </a:r>
          </a:p>
        </p:txBody>
      </p:sp>
      <p:sp>
        <p:nvSpPr>
          <p:cNvPr id="8218" name="文本框 8217"/>
          <p:cNvSpPr txBox="1"/>
          <p:nvPr/>
        </p:nvSpPr>
        <p:spPr>
          <a:xfrm>
            <a:off x="5230549" y="1309482"/>
            <a:ext cx="1553633" cy="3990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1995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  <a:hlinkClick r:id="rId2" action="ppaction://hlinkfile"/>
              </a:rPr>
              <a:t>实验</a:t>
            </a:r>
            <a:r>
              <a:rPr lang="en-US" altLang="zh-CN" sz="1995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  <a:hlinkClick r:id="rId2" action="ppaction://hlinkfile"/>
              </a:rPr>
              <a:t>-</a:t>
            </a:r>
            <a:r>
              <a:rPr lang="zh-CN" altLang="en-US" sz="1995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  <a:hlinkClick r:id="rId2" action="ppaction://hlinkfile"/>
              </a:rPr>
              <a:t>常温</a:t>
            </a:r>
            <a:endParaRPr lang="zh-CN" altLang="en-US" sz="1995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711260" y="1309624"/>
            <a:ext cx="1502817" cy="3990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1995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  <a:hlinkClick r:id="rId3" action="ppaction://hlinkfile"/>
              </a:rPr>
              <a:t>实验</a:t>
            </a:r>
            <a:r>
              <a:rPr lang="en-US" altLang="zh-CN" sz="1995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  <a:hlinkClick r:id="rId3" action="ppaction://hlinkfile"/>
              </a:rPr>
              <a:t>-40℃</a:t>
            </a:r>
            <a:endParaRPr lang="en-US" altLang="zh-CN" sz="1995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220642" y="2400012"/>
            <a:ext cx="1504401" cy="3990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1995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  <a:hlinkClick r:id="rId4" action="ppaction://hlinkfile"/>
              </a:rPr>
              <a:t>实验</a:t>
            </a:r>
            <a:r>
              <a:rPr lang="en-US" altLang="zh-CN" sz="1995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  <a:hlinkClick r:id="rId4" action="ppaction://hlinkfile"/>
              </a:rPr>
              <a:t>-60℃</a:t>
            </a:r>
            <a:endParaRPr lang="en-US" altLang="zh-CN" sz="1995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分子的特点</a:t>
            </a:r>
            <a:endParaRPr lang="zh-CN" altLang="en-US" sz="3200" dirty="0"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ldLvl="0"/>
      <p:bldP spid="7172" grpId="0" bldLvl="0"/>
      <p:bldP spid="7173" grpId="0" bldLvl="0"/>
      <p:bldP spid="7174" grpId="0"/>
      <p:bldP spid="7175" grpId="0"/>
      <p:bldP spid="7210" grpId="0"/>
      <p:bldP spid="7211" grpId="0"/>
      <p:bldP spid="7212" grpId="0"/>
      <p:bldP spid="7213" grpId="0"/>
      <p:bldP spid="8218" grpId="0"/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文本框 8193"/>
          <p:cNvSpPr txBox="1"/>
          <p:nvPr/>
        </p:nvSpPr>
        <p:spPr>
          <a:xfrm>
            <a:off x="596964" y="1115079"/>
            <a:ext cx="10921936" cy="120032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向盛有20mL蒸馏水的烧杯A中加入５－６   滴酚酞溶液，搅拌均匀，观察溶液的颜色。</a:t>
            </a:r>
          </a:p>
        </p:txBody>
      </p:sp>
      <p:graphicFrame>
        <p:nvGraphicFramePr>
          <p:cNvPr id="8195" name="内容占位符 8194"/>
          <p:cNvGraphicFramePr>
            <a:graphicFrameLocks noGrp="1"/>
          </p:cNvGraphicFramePr>
          <p:nvPr>
            <p:ph sz="half" idx="4294967295"/>
          </p:nvPr>
        </p:nvGraphicFramePr>
        <p:xfrm>
          <a:off x="2333242" y="2057902"/>
          <a:ext cx="6608234" cy="1220893"/>
        </p:xfrm>
        <a:graphic>
          <a:graphicData uri="http://schemas.openxmlformats.org/drawingml/2006/table">
            <a:tbl>
              <a:tblPr/>
              <a:tblGrid>
                <a:gridCol w="1545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3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8273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现 象</a:t>
                      </a:r>
                    </a:p>
                  </a:txBody>
                  <a:tcPr marL="91213" marR="91213" marT="45607" marB="4560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b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62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结 论</a:t>
                      </a:r>
                    </a:p>
                  </a:txBody>
                  <a:tcPr marL="91213" marR="91213" marT="45607" marB="4560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206" name="内容占位符 8205"/>
          <p:cNvGraphicFramePr>
            <a:graphicFrameLocks noGrp="1"/>
          </p:cNvGraphicFramePr>
          <p:nvPr>
            <p:ph sz="half" idx="4294967295"/>
          </p:nvPr>
        </p:nvGraphicFramePr>
        <p:xfrm>
          <a:off x="2333242" y="4653897"/>
          <a:ext cx="6641253" cy="1293706"/>
        </p:xfrm>
        <a:graphic>
          <a:graphicData uri="http://schemas.openxmlformats.org/drawingml/2006/table">
            <a:tbl>
              <a:tblPr/>
              <a:tblGrid>
                <a:gridCol w="119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7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6693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现 象</a:t>
                      </a:r>
                    </a:p>
                  </a:txBody>
                  <a:tcPr marL="91213" marR="91213" marT="45607" marB="4560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800" b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013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结 论</a:t>
                      </a:r>
                    </a:p>
                  </a:txBody>
                  <a:tcPr marL="91213" marR="91213" marT="45607" marB="4560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8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216" name="文本框 8216"/>
          <p:cNvSpPr txBox="1"/>
          <p:nvPr/>
        </p:nvSpPr>
        <p:spPr>
          <a:xfrm>
            <a:off x="609515" y="3462097"/>
            <a:ext cx="10909385" cy="120032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从烧杯A中取少量溶液置于试管中，向其中慢漫滴加浓氨水，观察溶液颜色有什么变化。</a:t>
            </a:r>
          </a:p>
        </p:txBody>
      </p:sp>
      <p:sp>
        <p:nvSpPr>
          <p:cNvPr id="8218" name="文本框 8217"/>
          <p:cNvSpPr txBox="1"/>
          <p:nvPr/>
        </p:nvSpPr>
        <p:spPr>
          <a:xfrm>
            <a:off x="5330959" y="2138582"/>
            <a:ext cx="2041235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溶液为无色</a:t>
            </a:r>
          </a:p>
        </p:txBody>
      </p:sp>
      <p:sp>
        <p:nvSpPr>
          <p:cNvPr id="8219" name="文本框 8218">
            <a:hlinkClick r:id="rId2" action="ppaction://hlinkpres?slideindex=1&amp;slidetitle="/>
          </p:cNvPr>
          <p:cNvSpPr txBox="1"/>
          <p:nvPr/>
        </p:nvSpPr>
        <p:spPr>
          <a:xfrm>
            <a:off x="4736066" y="2733924"/>
            <a:ext cx="4453028" cy="4001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酚酞遇空气和水不变色</a:t>
            </a:r>
          </a:p>
        </p:txBody>
      </p:sp>
      <p:sp>
        <p:nvSpPr>
          <p:cNvPr id="8221" name="文本框 8220"/>
          <p:cNvSpPr txBox="1"/>
          <p:nvPr/>
        </p:nvSpPr>
        <p:spPr>
          <a:xfrm>
            <a:off x="5303799" y="4812851"/>
            <a:ext cx="2286689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溶液为红色</a:t>
            </a:r>
          </a:p>
        </p:txBody>
      </p:sp>
      <p:sp>
        <p:nvSpPr>
          <p:cNvPr id="8222" name="文本框 8221">
            <a:hlinkClick r:id="rId2" action="ppaction://hlinkpres?slideindex=1&amp;slidetitle="/>
          </p:cNvPr>
          <p:cNvSpPr txBox="1"/>
          <p:nvPr/>
        </p:nvSpPr>
        <p:spPr>
          <a:xfrm>
            <a:off x="4305332" y="5415644"/>
            <a:ext cx="5314495" cy="4001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氨水能使酚酞变红 </a:t>
            </a:r>
            <a:r>
              <a:rPr lang="zh-CN" altLang="en-US" sz="12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（或</a:t>
            </a:r>
            <a:r>
              <a:rPr lang="zh-CN" altLang="en-US" sz="1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酚酞遇氨水变红色</a:t>
            </a:r>
            <a:r>
              <a:rPr lang="zh-CN" altLang="en-US" sz="12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15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观察与思考</a:t>
            </a:r>
            <a:endParaRPr lang="zh-CN" altLang="en-US" sz="3200" dirty="0"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8" grpId="0"/>
      <p:bldP spid="8219" grpId="0"/>
      <p:bldP spid="8221" grpId="0"/>
      <p:bldP spid="82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框 9217"/>
          <p:cNvSpPr txBox="1"/>
          <p:nvPr/>
        </p:nvSpPr>
        <p:spPr>
          <a:xfrm>
            <a:off x="660400" y="1241164"/>
            <a:ext cx="10858500" cy="169411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另取一个小烧杯C，加入约5ml浓氨水。用一个大烧杯或水槽罩住C、A两个烧杯（如图）。观察几分钟，有什么现象发生？你能解释这一想象吗？B烧杯在这里起什么作用？</a:t>
            </a:r>
          </a:p>
        </p:txBody>
      </p:sp>
      <p:pic>
        <p:nvPicPr>
          <p:cNvPr id="9219" name="图片 9218" descr="氨分子的扩散探究"/>
          <p:cNvPicPr>
            <a:picLocks noChangeAspect="1"/>
          </p:cNvPicPr>
          <p:nvPr/>
        </p:nvPicPr>
        <p:blipFill>
          <a:blip r:embed="rId2"/>
          <a:srcRect l="9500" t="6381" r="10750" b="5235"/>
          <a:stretch>
            <a:fillRect/>
          </a:stretch>
        </p:blipFill>
        <p:spPr>
          <a:xfrm>
            <a:off x="7306327" y="2716703"/>
            <a:ext cx="2989140" cy="2930935"/>
          </a:xfrm>
          <a:prstGeom prst="rect">
            <a:avLst/>
          </a:prstGeom>
          <a:noFill/>
          <a:ln w="9525">
            <a:noFill/>
          </a:ln>
          <a:effectLst>
            <a:outerShdw dist="53882" dir="2699999" algn="ctr" rotWithShape="0">
              <a:srgbClr val="292929"/>
            </a:outerShdw>
          </a:effectLst>
        </p:spPr>
      </p:pic>
      <p:sp>
        <p:nvSpPr>
          <p:cNvPr id="8218" name="文本框 8217"/>
          <p:cNvSpPr txBox="1"/>
          <p:nvPr/>
        </p:nvSpPr>
        <p:spPr>
          <a:xfrm>
            <a:off x="660400" y="3288953"/>
            <a:ext cx="1285867" cy="5221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795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  <a:hlinkClick r:id="rId3" action="ppaction://hlinkfile"/>
              </a:rPr>
              <a:t>实验</a:t>
            </a:r>
            <a:r>
              <a:rPr lang="en-US" altLang="zh-CN" sz="2795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  <a:hlinkClick r:id="rId3" action="ppaction://hlinkfile"/>
              </a:rPr>
              <a:t>1</a:t>
            </a:r>
            <a:endParaRPr lang="en-US" altLang="zh-CN" sz="2795" baseline="-2500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60399" y="4023039"/>
            <a:ext cx="1285867" cy="5221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795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  <a:hlinkClick r:id="rId4" action="ppaction://hlinkfile"/>
              </a:rPr>
              <a:t>实验</a:t>
            </a:r>
            <a:r>
              <a:rPr lang="en-US" altLang="zh-CN" sz="2795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  <a:hlinkClick r:id="rId4" action="ppaction://hlinkfile"/>
              </a:rPr>
              <a:t>2</a:t>
            </a:r>
            <a:endParaRPr lang="en-US" altLang="zh-CN" sz="2795" baseline="-2500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60399" y="4757125"/>
            <a:ext cx="1705516" cy="5221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795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  <a:hlinkClick r:id="rId5" action="ppaction://hlinkfile"/>
              </a:rPr>
              <a:t>改进实验</a:t>
            </a:r>
            <a:endParaRPr lang="en-US" altLang="zh-CN" sz="2795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观察与思考</a:t>
            </a:r>
            <a:endParaRPr lang="zh-CN" altLang="en-US" sz="3200" dirty="0"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ldLvl="0"/>
      <p:bldP spid="8218" grpId="0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6" name="表格 10245"/>
          <p:cNvGraphicFramePr/>
          <p:nvPr/>
        </p:nvGraphicFramePr>
        <p:xfrm>
          <a:off x="672012" y="2902326"/>
          <a:ext cx="7927340" cy="2714413"/>
        </p:xfrm>
        <a:graphic>
          <a:graphicData uri="http://schemas.openxmlformats.org/drawingml/2006/table">
            <a:tbl>
              <a:tblPr/>
              <a:tblGrid>
                <a:gridCol w="1214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9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3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3853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b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烧 杯 </a:t>
                      </a:r>
                      <a:r>
                        <a:rPr lang="en-US" altLang="x-none" sz="2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A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烧 杯 </a:t>
                      </a:r>
                      <a:r>
                        <a:rPr lang="en-US" altLang="x-none" sz="2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B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6393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现象</a:t>
                      </a:r>
                    </a:p>
                  </a:txBody>
                  <a:tcPr marL="91213" marR="91213" marT="45607" marB="4560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b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b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4167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解释</a:t>
                      </a:r>
                    </a:p>
                  </a:txBody>
                  <a:tcPr marL="91213" marR="91213" marT="45607" marB="4560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zh-CN" sz="2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  <a:p>
                      <a:pPr marL="0" lvl="0" indent="0" algn="ctr">
                        <a:buNone/>
                      </a:pPr>
                      <a:endParaRPr lang="en-US" altLang="zh-CN" sz="2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63" name="文本框 10262"/>
          <p:cNvSpPr txBox="1"/>
          <p:nvPr/>
        </p:nvSpPr>
        <p:spPr>
          <a:xfrm>
            <a:off x="2448592" y="3820323"/>
            <a:ext cx="258598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40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溶液逐渐变红</a:t>
            </a:r>
            <a:endParaRPr lang="zh-CN" altLang="en-US" sz="2400" noProof="1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64" name="文本框 10263"/>
          <p:cNvSpPr txBox="1"/>
          <p:nvPr/>
        </p:nvSpPr>
        <p:spPr>
          <a:xfrm>
            <a:off x="5949942" y="3797867"/>
            <a:ext cx="2155253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40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溶液不变色</a:t>
            </a:r>
            <a:endParaRPr lang="zh-CN" altLang="en-US" sz="2400" noProof="1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65" name="文本框 10264"/>
          <p:cNvSpPr txBox="1"/>
          <p:nvPr/>
        </p:nvSpPr>
        <p:spPr>
          <a:xfrm>
            <a:off x="2192132" y="4808240"/>
            <a:ext cx="6673207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40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氨分子运动，进入 </a:t>
            </a:r>
            <a:r>
              <a:rPr lang="en-US" altLang="x-none" sz="240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A </a:t>
            </a:r>
            <a:r>
              <a:rPr lang="zh-CN" altLang="en-US" sz="240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烧杯中，使酚酞溶液变红。</a:t>
            </a:r>
            <a:endParaRPr lang="zh-CN" altLang="en-US" sz="2400" noProof="1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66" name="文本框 10265"/>
          <p:cNvSpPr txBox="1"/>
          <p:nvPr/>
        </p:nvSpPr>
        <p:spPr>
          <a:xfrm>
            <a:off x="542041" y="2112979"/>
            <a:ext cx="498669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40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分子总是在不断运动着。</a:t>
            </a:r>
            <a:endParaRPr lang="zh-CN" altLang="en-US" sz="2400" noProof="1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68" name="文本框 10267">
            <a:hlinkClick r:id="rId3" action="ppaction://hlinkpres?slideindex=1&amp;slidetitle="/>
          </p:cNvPr>
          <p:cNvSpPr txBox="1"/>
          <p:nvPr/>
        </p:nvSpPr>
        <p:spPr>
          <a:xfrm>
            <a:off x="660400" y="1342840"/>
            <a:ext cx="7557337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400" noProof="1">
                <a:solidFill>
                  <a:srgbClr val="000099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从这一现象中你可以得出哪些结论？</a:t>
            </a:r>
            <a:endParaRPr lang="zh-CN" altLang="en-US" sz="2400" noProof="1">
              <a:solidFill>
                <a:srgbClr val="000099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观察与思考</a:t>
            </a:r>
            <a:endParaRPr lang="zh-CN" altLang="en-US" sz="3200" dirty="0"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14" name="图片 13" descr="氨分子的扩散探究"/>
          <p:cNvPicPr>
            <a:picLocks noChangeAspect="1"/>
          </p:cNvPicPr>
          <p:nvPr/>
        </p:nvPicPr>
        <p:blipFill>
          <a:blip r:embed="rId4"/>
          <a:srcRect l="9500" t="6381" r="10750" b="5235"/>
          <a:stretch>
            <a:fillRect/>
          </a:stretch>
        </p:blipFill>
        <p:spPr>
          <a:xfrm>
            <a:off x="8840335" y="3005336"/>
            <a:ext cx="2558274" cy="2508391"/>
          </a:xfrm>
          <a:prstGeom prst="rect">
            <a:avLst/>
          </a:prstGeom>
          <a:noFill/>
          <a:ln w="9525">
            <a:noFill/>
          </a:ln>
          <a:effectLst>
            <a:outerShdw dist="53882" dir="2699999" algn="ctr" rotWithShape="0">
              <a:srgbClr val="292929"/>
            </a:outerShdw>
          </a:effectLst>
        </p:spPr>
      </p:pic>
      <p:sp>
        <p:nvSpPr>
          <p:cNvPr id="15" name="矩形 14"/>
          <p:cNvSpPr/>
          <p:nvPr/>
        </p:nvSpPr>
        <p:spPr>
          <a:xfrm>
            <a:off x="9972198" y="4404429"/>
            <a:ext cx="484576" cy="108079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100000">
                <a:srgbClr val="FFCCFF">
                  <a:alpha val="51999"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 anchor="t"/>
          <a:lstStyle/>
          <a:p>
            <a:endParaRPr lang="zh-CN" altLang="en-US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9972198" y="4405616"/>
            <a:ext cx="484576" cy="182904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100000">
                <a:srgbClr val="FFCCFF">
                  <a:alpha val="51999"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 anchor="t"/>
          <a:lstStyle/>
          <a:p>
            <a:endParaRPr lang="zh-CN" altLang="en-US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9972198" y="4404429"/>
            <a:ext cx="484576" cy="377684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100000">
                <a:srgbClr val="FF99FF">
                  <a:alpha val="51999"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 anchor="t"/>
          <a:lstStyle/>
          <a:p>
            <a:endParaRPr lang="zh-CN" altLang="en-US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2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3" grpId="0"/>
      <p:bldP spid="10264" grpId="0"/>
      <p:bldP spid="10265" grpId="0"/>
      <p:bldP spid="10266" grpId="0" bldLvl="0"/>
      <p:bldP spid="1026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2888</Words>
  <Application>Microsoft Office PowerPoint</Application>
  <PresentationFormat>宽屏</PresentationFormat>
  <Paragraphs>301</Paragraphs>
  <Slides>36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36</vt:i4>
      </vt:variant>
    </vt:vector>
  </HeadingPairs>
  <TitlesOfParts>
    <vt:vector size="43" baseType="lpstr">
      <vt:lpstr>FandolFang R</vt:lpstr>
      <vt:lpstr>思源黑体 CN Light</vt:lpstr>
      <vt:lpstr>思源黑体 CN Medium</vt:lpstr>
      <vt:lpstr>Arial</vt:lpstr>
      <vt:lpstr>Calibri</vt:lpstr>
      <vt:lpstr>Wingdings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由分子构成的物质发生物理变化时，分子本身不变。当发生化学变化时分子破裂成原子，原子重新组合成新的分子而原子本身不变。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2020-06-16T03:49:04Z</dcterms:created>
  <dcterms:modified xsi:type="dcterms:W3CDTF">2021-01-09T09:58:25Z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2052-11.1.0.9662</vt:lpwstr>
  </property>
</Properties>
</file>