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8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7" r:id="rId16"/>
    <p:sldId id="285" r:id="rId17"/>
    <p:sldId id="269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48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929">
          <p15:clr>
            <a:srgbClr val="A4A3A4"/>
          </p15:clr>
        </p15:guide>
        <p15:guide id="6" orient="horz" pos="39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00DAA1"/>
    <a:srgbClr val="00E8AE"/>
    <a:srgbClr val="9F5FCF"/>
    <a:srgbClr val="003F84"/>
    <a:srgbClr val="00AC7F"/>
    <a:srgbClr val="D69670"/>
    <a:srgbClr val="FCE6D8"/>
    <a:srgbClr val="FFEBBF"/>
    <a:srgbClr val="FD9D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9959" autoAdjust="0"/>
  </p:normalViewPr>
  <p:slideViewPr>
    <p:cSldViewPr snapToGrid="0">
      <p:cViewPr varScale="1">
        <p:scale>
          <a:sx n="92" d="100"/>
          <a:sy n="92" d="100"/>
        </p:scale>
        <p:origin x="1176" y="78"/>
      </p:cViewPr>
      <p:guideLst>
        <p:guide pos="416"/>
        <p:guide pos="7256"/>
        <p:guide orient="horz" pos="648"/>
        <p:guide orient="horz" pos="712"/>
        <p:guide orient="horz" pos="3929"/>
        <p:guide orient="horz" pos="39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E9878A-C927-443D-9DFB-21A123085B2A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609DB316-0031-4C2A-B356-AB80682FF80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B316-0031-4C2A-B356-AB80682FF80E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B316-0031-4C2A-B356-AB80682FF80E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B316-0031-4C2A-B356-AB80682FF80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/>
        </p:nvGrpSpPr>
        <p:grpSpPr>
          <a:xfrm>
            <a:off x="548640" y="381000"/>
            <a:ext cx="853440" cy="487680"/>
            <a:chOff x="548640" y="381000"/>
            <a:chExt cx="1173480" cy="670560"/>
          </a:xfrm>
        </p:grpSpPr>
        <p:sp>
          <p:nvSpPr>
            <p:cNvPr id="8" name="燕尾形 7"/>
            <p:cNvSpPr/>
            <p:nvPr userDrawn="1"/>
          </p:nvSpPr>
          <p:spPr>
            <a:xfrm>
              <a:off x="548640" y="381000"/>
              <a:ext cx="670560" cy="670560"/>
            </a:xfrm>
            <a:prstGeom prst="chevron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燕尾形 8"/>
            <p:cNvSpPr/>
            <p:nvPr userDrawn="1"/>
          </p:nvSpPr>
          <p:spPr>
            <a:xfrm>
              <a:off x="1051560" y="381000"/>
              <a:ext cx="670560" cy="670560"/>
            </a:xfrm>
            <a:prstGeom prst="chevron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D997B5FA-0921-464F-AAE1-844C04324D7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黑体" panose="02010609060101010101" charset="-122"/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黑体" panose="02010609060101010101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黑体" panose="02010609060101010101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145280" y="1888490"/>
            <a:ext cx="7106285" cy="3105150"/>
            <a:chOff x="6105310" y="2844265"/>
            <a:chExt cx="5154345" cy="2282880"/>
          </a:xfrm>
        </p:grpSpPr>
        <p:grpSp>
          <p:nvGrpSpPr>
            <p:cNvPr id="15" name="组合 14"/>
            <p:cNvGrpSpPr/>
            <p:nvPr/>
          </p:nvGrpSpPr>
          <p:grpSpPr>
            <a:xfrm>
              <a:off x="6105310" y="3331609"/>
              <a:ext cx="5075209" cy="1795536"/>
              <a:chOff x="-4756827" y="2110674"/>
              <a:chExt cx="5075209" cy="1795536"/>
            </a:xfrm>
          </p:grpSpPr>
          <p:sp>
            <p:nvSpPr>
              <p:cNvPr id="17" name="矩形: 圆角 21"/>
              <p:cNvSpPr/>
              <p:nvPr/>
            </p:nvSpPr>
            <p:spPr>
              <a:xfrm>
                <a:off x="-4756827" y="3551487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-4714868" y="2110674"/>
                <a:ext cx="5033250" cy="1239950"/>
                <a:chOff x="-4714868" y="2110674"/>
                <a:chExt cx="5033250" cy="1239950"/>
              </a:xfrm>
            </p:grpSpPr>
            <p:sp>
              <p:nvSpPr>
                <p:cNvPr id="19" name="文本框 18"/>
                <p:cNvSpPr txBox="1"/>
                <p:nvPr/>
              </p:nvSpPr>
              <p:spPr>
                <a:xfrm>
                  <a:off x="-4714868" y="2808615"/>
                  <a:ext cx="5033249" cy="54200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dist">
                    <a:lnSpc>
                      <a:spcPct val="150000"/>
                    </a:lnSpc>
                    <a:defRPr/>
                  </a:pPr>
                  <a:r>
                    <a:rPr lang="zh-CN" altLang="en-US" sz="2800" kern="0" dirty="0">
                      <a:solidFill>
                        <a:schemeClr val="bg1">
                          <a:lumMod val="50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第二课时 物质的加热、仪器的连接及洗涤</a:t>
                  </a:r>
                </a:p>
              </p:txBody>
            </p:sp>
            <p:cxnSp>
              <p:nvCxnSpPr>
                <p:cNvPr id="20" name="直接连接符 1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1.3 </a:t>
                  </a:r>
                  <a:r>
                    <a:rPr lang="zh-CN" altLang="en-US" sz="5400" b="1" dirty="0">
                      <a:solidFill>
                        <a:srgbClr val="7030A0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走进化学实验室</a:t>
                  </a: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6147270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走进化学世界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9627674" y="464492"/>
            <a:ext cx="4062342" cy="300975"/>
          </a:xfrm>
          <a:prstGeom prst="rect">
            <a:avLst/>
          </a:prstGeom>
          <a:solidFill>
            <a:srgbClr val="7030A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1" name="同心圆 30"/>
          <p:cNvSpPr/>
          <p:nvPr/>
        </p:nvSpPr>
        <p:spPr>
          <a:xfrm rot="20019384">
            <a:off x="9788450" y="4831877"/>
            <a:ext cx="5255919" cy="5255919"/>
          </a:xfrm>
          <a:prstGeom prst="donut">
            <a:avLst>
              <a:gd name="adj" fmla="val 1412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同心圆 31"/>
          <p:cNvSpPr/>
          <p:nvPr/>
        </p:nvSpPr>
        <p:spPr>
          <a:xfrm rot="7534286">
            <a:off x="-3206327" y="-2993772"/>
            <a:ext cx="5255919" cy="5255919"/>
          </a:xfrm>
          <a:prstGeom prst="donut">
            <a:avLst>
              <a:gd name="adj" fmla="val 1412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-2173337" y="3300476"/>
            <a:ext cx="5935171" cy="5935171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2" t="5273" r="6246" b="8189"/>
          <a:stretch>
            <a:fillRect/>
          </a:stretch>
        </p:blipFill>
        <p:spPr>
          <a:xfrm>
            <a:off x="-1663010" y="3724768"/>
            <a:ext cx="5025970" cy="5025970"/>
          </a:xfrm>
          <a:custGeom>
            <a:avLst/>
            <a:gdLst>
              <a:gd name="connsiteX0" fmla="*/ 2637692 w 5275384"/>
              <a:gd name="connsiteY0" fmla="*/ 0 h 5275384"/>
              <a:gd name="connsiteX1" fmla="*/ 5275384 w 5275384"/>
              <a:gd name="connsiteY1" fmla="*/ 2637692 h 5275384"/>
              <a:gd name="connsiteX2" fmla="*/ 2637692 w 5275384"/>
              <a:gd name="connsiteY2" fmla="*/ 5275384 h 5275384"/>
              <a:gd name="connsiteX3" fmla="*/ 0 w 5275384"/>
              <a:gd name="connsiteY3" fmla="*/ 2637692 h 5275384"/>
              <a:gd name="connsiteX4" fmla="*/ 2637692 w 5275384"/>
              <a:gd name="connsiteY4" fmla="*/ 0 h 527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5384" h="5275384">
                <a:moveTo>
                  <a:pt x="2637692" y="0"/>
                </a:moveTo>
                <a:cubicBezTo>
                  <a:pt x="4094449" y="0"/>
                  <a:pt x="5275384" y="1180935"/>
                  <a:pt x="5275384" y="2637692"/>
                </a:cubicBezTo>
                <a:cubicBezTo>
                  <a:pt x="5275384" y="4094449"/>
                  <a:pt x="4094449" y="5275384"/>
                  <a:pt x="2637692" y="5275384"/>
                </a:cubicBezTo>
                <a:cubicBezTo>
                  <a:pt x="1180935" y="5275384"/>
                  <a:pt x="0" y="4094449"/>
                  <a:pt x="0" y="2637692"/>
                </a:cubicBezTo>
                <a:cubicBezTo>
                  <a:pt x="0" y="1180935"/>
                  <a:pt x="1180935" y="0"/>
                  <a:pt x="2637692" y="0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636811" y="1358159"/>
            <a:ext cx="3401893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连接玻璃管和胶皮管 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636811" y="3040529"/>
            <a:ext cx="2969083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在容器口塞橡胶塞 </a:t>
            </a:r>
          </a:p>
        </p:txBody>
      </p:sp>
      <p:sp>
        <p:nvSpPr>
          <p:cNvPr id="92173" name="Text Box 13"/>
          <p:cNvSpPr txBox="1">
            <a:spLocks noChangeArrowheads="1"/>
          </p:cNvSpPr>
          <p:nvPr/>
        </p:nvSpPr>
        <p:spPr bwMode="auto">
          <a:xfrm>
            <a:off x="636811" y="4261234"/>
            <a:ext cx="2941831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检查装置的气密性</a:t>
            </a:r>
          </a:p>
        </p:txBody>
      </p:sp>
      <p:pic>
        <p:nvPicPr>
          <p:cNvPr id="12301" name="Picture 13" descr="https://timgsa.baidu.com/timg?image&amp;quality=80&amp;size=b9999_10000&amp;sec=1488245302&amp;di=42e89410b2a95db28f074689897da90d&amp;imgtype=jpg&amp;er=1&amp;src=http%3A%2F%2Fwww.gzlwedu.net.cn%2Fdt_upload%2Fimages%2Fbuiltin%2Fchuzhong%2F8784CEF0-C516-4095-9B4E-BFB1954AD3D1.png.thumb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0" b="17499"/>
          <a:stretch>
            <a:fillRect/>
          </a:stretch>
        </p:blipFill>
        <p:spPr bwMode="auto">
          <a:xfrm>
            <a:off x="7765848" y="1401522"/>
            <a:ext cx="2300943" cy="1639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5" name="Picture 17" descr="https://timgsa.baidu.com/timg?image&amp;quality=80&amp;size=b9999_10000&amp;sec=1488245677&amp;di=de44935540699e170ba08e9ac76f3970&amp;imgtype=jpg&amp;er=1&amp;src=http%3A%2F%2Fwww.pep.com.cn%2Fczhx%2Fjshzhx%2Ftbxzy%2Fjnshc%2Fdydy%2Fxytpian%2F201209%2FW02012091255780850885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48" y="2916629"/>
            <a:ext cx="2324696" cy="1425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6" name="Picture 18" descr="C:\Documents and Settings\Administrator\桌面\timg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5848" y="4169127"/>
            <a:ext cx="2559065" cy="2066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60400" y="3629241"/>
            <a:ext cx="3222585" cy="503856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要点：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转动插入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636811" y="4849947"/>
            <a:ext cx="4101473" cy="1257908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30000"/>
              </a:lnSpc>
            </a:pPr>
            <a:r>
              <a:rPr lang="zh-CN" altLang="en-US" sz="2000" kern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要点：将导管一端侵入水里，两手紧握容器外壁，管口有气泡冒出，则气密性良好。</a:t>
            </a:r>
            <a:endParaRPr lang="zh-CN" altLang="en-US" sz="2000" kern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660400" y="1946871"/>
            <a:ext cx="3222585" cy="965521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要点：</a:t>
            </a:r>
          </a:p>
          <a:p>
            <a:pPr defTabSz="1219200" eaLnBrk="1" hangingPunct="1">
              <a:lnSpc>
                <a:spcPct val="15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管口沾水，转动慢插</a:t>
            </a:r>
          </a:p>
        </p:txBody>
      </p:sp>
      <p:sp>
        <p:nvSpPr>
          <p:cNvPr id="13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二、仪器的连接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/>
      <p:bldP spid="92170" grpId="0"/>
      <p:bldP spid="92173" grpId="0"/>
      <p:bldP spid="2" grpId="0" bldLvl="0"/>
      <p:bldP spid="3" grpId="0" bldLvl="0"/>
      <p:bldP spid="4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"/>
          <p:cNvSpPr>
            <a:spLocks noChangeArrowheads="1"/>
          </p:cNvSpPr>
          <p:nvPr/>
        </p:nvSpPr>
        <p:spPr bwMode="auto">
          <a:xfrm>
            <a:off x="660400" y="1465180"/>
            <a:ext cx="10858500" cy="1781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25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组装仪器一般按从下而上、从左到右的顺序进行；拆卸仪器时，一般先拆开各仪器间的连接导管，然后由右到左、由上到下依次拆卸。</a:t>
            </a:r>
          </a:p>
        </p:txBody>
      </p:sp>
      <p:sp>
        <p:nvSpPr>
          <p:cNvPr id="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二、仪器的连接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660400" y="1204237"/>
            <a:ext cx="5962179" cy="3639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en-US" altLang="zh-CN" sz="21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1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玻璃仪器的洗涤方法是怎样的？</a:t>
            </a:r>
          </a:p>
          <a:p>
            <a:pPr defTabSz="1219200" eaLnBrk="1" hangingPunct="1">
              <a:lnSpc>
                <a:spcPct val="150000"/>
              </a:lnSpc>
            </a:pPr>
            <a:endParaRPr lang="zh-CN" altLang="en-US" sz="21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150000"/>
              </a:lnSpc>
            </a:pPr>
            <a:endParaRPr lang="zh-CN" altLang="en-US" sz="21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150000"/>
              </a:lnSpc>
            </a:pPr>
            <a:r>
              <a:rPr lang="en-US" altLang="zh-CN" sz="21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1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若玻璃仪器上有难溶性的物质如何洗涤？</a:t>
            </a:r>
          </a:p>
          <a:p>
            <a:pPr defTabSz="1219200" eaLnBrk="1" hangingPunct="1">
              <a:lnSpc>
                <a:spcPct val="150000"/>
              </a:lnSpc>
            </a:pPr>
            <a:endParaRPr lang="zh-CN" altLang="en-US" sz="21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150000"/>
              </a:lnSpc>
            </a:pPr>
            <a:endParaRPr lang="zh-CN" altLang="en-US" sz="21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150000"/>
              </a:lnSpc>
            </a:pPr>
            <a:r>
              <a:rPr lang="en-US" altLang="zh-CN" sz="21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1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玻璃仪器洗涤干净的标准是什么？</a:t>
            </a:r>
          </a:p>
        </p:txBody>
      </p:sp>
      <p:sp>
        <p:nvSpPr>
          <p:cNvPr id="93199" name="Rectangle 15"/>
          <p:cNvSpPr>
            <a:spLocks noChangeArrowheads="1"/>
          </p:cNvSpPr>
          <p:nvPr/>
        </p:nvSpPr>
        <p:spPr bwMode="auto">
          <a:xfrm>
            <a:off x="660400" y="1805460"/>
            <a:ext cx="8259955" cy="8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30000"/>
              </a:lnSpc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倾倒废液→加热后的要等仪器冷却→用自来水荡洗→刷洗</a:t>
            </a:r>
            <a:r>
              <a:rPr lang="en-US" altLang="zh-CN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(</a:t>
            </a: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转动或上下移动试管刷</a:t>
            </a:r>
            <a:r>
              <a:rPr lang="en-US" altLang="zh-CN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)→</a:t>
            </a: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清水洗→放指定位置晾干。</a:t>
            </a:r>
          </a:p>
        </p:txBody>
      </p:sp>
      <p:sp>
        <p:nvSpPr>
          <p:cNvPr id="93200" name="Rectangle 16"/>
          <p:cNvSpPr>
            <a:spLocks noChangeArrowheads="1"/>
          </p:cNvSpPr>
          <p:nvPr/>
        </p:nvSpPr>
        <p:spPr bwMode="auto">
          <a:xfrm>
            <a:off x="660400" y="3361540"/>
            <a:ext cx="8259955" cy="857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30000"/>
              </a:lnSpc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油污：先用热的纯碱溶液或洗涤剂洗涤，再用水洗。</a:t>
            </a:r>
          </a:p>
          <a:p>
            <a:pPr defTabSz="1219200" eaLnBrk="1" hangingPunct="1">
              <a:lnSpc>
                <a:spcPct val="130000"/>
              </a:lnSpc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难溶性的氧化物、难溶性碱或碳酸盐：先加稀盐酸，再用水洗。</a:t>
            </a:r>
          </a:p>
        </p:txBody>
      </p:sp>
      <p:sp>
        <p:nvSpPr>
          <p:cNvPr id="93201" name="Rectangle 17"/>
          <p:cNvSpPr>
            <a:spLocks noChangeArrowheads="1"/>
          </p:cNvSpPr>
          <p:nvPr/>
        </p:nvSpPr>
        <p:spPr bwMode="auto">
          <a:xfrm>
            <a:off x="560694" y="5023491"/>
            <a:ext cx="8225116" cy="457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30000"/>
              </a:lnSpc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 洗过的玻璃仪器内壁附着的水既不聚成水滴，也不成股流下。 </a:t>
            </a:r>
          </a:p>
        </p:txBody>
      </p:sp>
      <p:pic>
        <p:nvPicPr>
          <p:cNvPr id="93204" name="Picture 2" descr="pic_318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8000" y="3185803"/>
            <a:ext cx="2962514" cy="120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三、仪器的洗涤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6" grpId="0"/>
      <p:bldP spid="93199" grpId="0"/>
      <p:bldP spid="93200" grpId="0"/>
      <p:bldP spid="9320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663568" y="2135873"/>
            <a:ext cx="1970411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395" kern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物质的加热</a:t>
            </a:r>
          </a:p>
        </p:txBody>
      </p:sp>
      <p:sp>
        <p:nvSpPr>
          <p:cNvPr id="8" name="AutoShape 20"/>
          <p:cNvSpPr/>
          <p:nvPr/>
        </p:nvSpPr>
        <p:spPr bwMode="auto">
          <a:xfrm>
            <a:off x="2598704" y="1777985"/>
            <a:ext cx="71260" cy="1149679"/>
          </a:xfrm>
          <a:prstGeom prst="leftBrace">
            <a:avLst>
              <a:gd name="adj1" fmla="val 13496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endParaRPr lang="zh-CN" altLang="en-US" sz="2395" kern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2671548" y="1608541"/>
            <a:ext cx="2021707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仪器：酒精灯</a:t>
            </a:r>
          </a:p>
        </p:txBody>
      </p:sp>
      <p:sp>
        <p:nvSpPr>
          <p:cNvPr id="10" name="Text Box 22"/>
          <p:cNvSpPr txBox="1">
            <a:spLocks noChangeArrowheads="1"/>
          </p:cNvSpPr>
          <p:nvPr/>
        </p:nvSpPr>
        <p:spPr bwMode="auto">
          <a:xfrm>
            <a:off x="2671547" y="2618865"/>
            <a:ext cx="2634054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给物质加热的方法</a:t>
            </a: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660400" y="3616521"/>
            <a:ext cx="2276585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395" kern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连接仪器装置</a:t>
            </a:r>
          </a:p>
        </p:txBody>
      </p:sp>
      <p:sp>
        <p:nvSpPr>
          <p:cNvPr id="15" name="Text Box 24"/>
          <p:cNvSpPr txBox="1">
            <a:spLocks noChangeArrowheads="1"/>
          </p:cNvSpPr>
          <p:nvPr/>
        </p:nvSpPr>
        <p:spPr bwMode="auto">
          <a:xfrm>
            <a:off x="3031019" y="3117693"/>
            <a:ext cx="1715534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仪器的连接</a:t>
            </a:r>
          </a:p>
        </p:txBody>
      </p:sp>
      <p:sp>
        <p:nvSpPr>
          <p:cNvPr id="18" name="Text Box 25"/>
          <p:cNvSpPr txBox="1">
            <a:spLocks noChangeArrowheads="1"/>
          </p:cNvSpPr>
          <p:nvPr/>
        </p:nvSpPr>
        <p:spPr bwMode="auto">
          <a:xfrm>
            <a:off x="3344568" y="4713942"/>
            <a:ext cx="2634054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检查装置的气密性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60400" y="5133590"/>
            <a:ext cx="2558714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395" kern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玻璃仪器的洗涤</a:t>
            </a:r>
          </a:p>
        </p:txBody>
      </p:sp>
      <p:sp>
        <p:nvSpPr>
          <p:cNvPr id="20" name="Text Box 27"/>
          <p:cNvSpPr txBox="1">
            <a:spLocks noChangeArrowheads="1"/>
          </p:cNvSpPr>
          <p:nvPr/>
        </p:nvSpPr>
        <p:spPr bwMode="auto">
          <a:xfrm>
            <a:off x="3038938" y="4186609"/>
            <a:ext cx="797013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方法</a:t>
            </a:r>
          </a:p>
        </p:txBody>
      </p:sp>
      <p:sp>
        <p:nvSpPr>
          <p:cNvPr id="21" name="Text Box 28"/>
          <p:cNvSpPr txBox="1">
            <a:spLocks noChangeArrowheads="1"/>
          </p:cNvSpPr>
          <p:nvPr/>
        </p:nvSpPr>
        <p:spPr bwMode="auto">
          <a:xfrm>
            <a:off x="3323982" y="5754354"/>
            <a:ext cx="1715534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洗涤的标准</a:t>
            </a:r>
          </a:p>
        </p:txBody>
      </p:sp>
      <p:sp>
        <p:nvSpPr>
          <p:cNvPr id="22" name="AutoShape 29"/>
          <p:cNvSpPr/>
          <p:nvPr/>
        </p:nvSpPr>
        <p:spPr bwMode="auto">
          <a:xfrm>
            <a:off x="4682696" y="1274406"/>
            <a:ext cx="71260" cy="1149679"/>
          </a:xfrm>
          <a:prstGeom prst="leftBrace">
            <a:avLst>
              <a:gd name="adj1" fmla="val 134968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endParaRPr lang="zh-CN" altLang="en-US" sz="2395" kern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3" name="Text Box 30"/>
          <p:cNvSpPr txBox="1">
            <a:spLocks noChangeArrowheads="1"/>
          </p:cNvSpPr>
          <p:nvPr/>
        </p:nvSpPr>
        <p:spPr bwMode="auto">
          <a:xfrm>
            <a:off x="4749205" y="1130300"/>
            <a:ext cx="797013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构造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>
            <a:off x="4749205" y="2120038"/>
            <a:ext cx="2021707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使用注意事项</a:t>
            </a:r>
          </a:p>
        </p:txBody>
      </p:sp>
      <p:sp>
        <p:nvSpPr>
          <p:cNvPr id="25" name="AutoShape 32"/>
          <p:cNvSpPr/>
          <p:nvPr/>
        </p:nvSpPr>
        <p:spPr bwMode="auto">
          <a:xfrm>
            <a:off x="2958175" y="3279220"/>
            <a:ext cx="71261" cy="1149679"/>
          </a:xfrm>
          <a:prstGeom prst="leftBrace">
            <a:avLst>
              <a:gd name="adj1" fmla="val 13496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endParaRPr lang="zh-CN" altLang="en-US" sz="2395" kern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6" name="AutoShape 33"/>
          <p:cNvSpPr/>
          <p:nvPr/>
        </p:nvSpPr>
        <p:spPr bwMode="auto">
          <a:xfrm>
            <a:off x="3246386" y="4865966"/>
            <a:ext cx="71261" cy="1149679"/>
          </a:xfrm>
          <a:prstGeom prst="leftBrace">
            <a:avLst>
              <a:gd name="adj1" fmla="val 134966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endParaRPr lang="zh-CN" altLang="en-US" sz="2395" kern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2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归纳小结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5" grpId="0"/>
      <p:bldP spid="18" grpId="0"/>
      <p:bldP spid="19" grpId="0"/>
      <p:bldP spid="20" grpId="0"/>
      <p:bldP spid="21" grpId="0"/>
      <p:bldP spid="22" grpId="0" animBg="1"/>
      <p:bldP spid="23" grpId="0"/>
      <p:bldP spid="24" grpId="0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2572" y="1313813"/>
            <a:ext cx="8376011" cy="1749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844675" algn="l"/>
                <a:tab pos="277304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  <a:tabLst>
                <a:tab pos="1231265" algn="l"/>
                <a:tab pos="2459355" algn="l"/>
                <a:tab pos="3697605" algn="l"/>
              </a:tabLst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实验室中能直接在酒精灯火焰上加热的玻璃仪器是（　　）</a:t>
            </a:r>
          </a:p>
          <a:p>
            <a:pPr defTabSz="1219200" eaLnBrk="1" hangingPunct="1">
              <a:lnSpc>
                <a:spcPct val="150000"/>
              </a:lnSpc>
              <a:tabLst>
                <a:tab pos="1231265" algn="l"/>
                <a:tab pos="2459355" algn="l"/>
                <a:tab pos="3697605" algn="l"/>
              </a:tabLst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A.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烧杯	                         </a:t>
            </a: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试管	</a:t>
            </a:r>
          </a:p>
          <a:p>
            <a:pPr defTabSz="1219200" eaLnBrk="1" hangingPunct="1">
              <a:lnSpc>
                <a:spcPct val="150000"/>
              </a:lnSpc>
              <a:tabLst>
                <a:tab pos="1231265" algn="l"/>
                <a:tab pos="2459355" algn="l"/>
                <a:tab pos="3697605" algn="l"/>
              </a:tabLst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C.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蒸发皿	         </a:t>
            </a: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量筒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8023431" y="1360220"/>
            <a:ext cx="442750" cy="52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79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660400" y="3063331"/>
            <a:ext cx="9408212" cy="2854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规范的操作是实验成功的前提，以下实验操作正确的（　　）</a:t>
            </a:r>
          </a:p>
          <a:p>
            <a:pPr defTabSz="1219200" eaLnBrk="1" hangingPunct="1">
              <a:lnSpc>
                <a:spcPct val="15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A.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用手拿着试管放在酒精灯上加热</a:t>
            </a:r>
          </a:p>
          <a:p>
            <a:pPr defTabSz="1219200" eaLnBrk="1" hangingPunct="1">
              <a:lnSpc>
                <a:spcPct val="15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B.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试管要竖直加热</a:t>
            </a:r>
          </a:p>
          <a:p>
            <a:pPr defTabSz="1219200" eaLnBrk="1" hangingPunct="1">
              <a:lnSpc>
                <a:spcPct val="15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C.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试管底部要接触灯焰温度最高的焰心</a:t>
            </a:r>
          </a:p>
          <a:p>
            <a:pPr defTabSz="1219200" eaLnBrk="1" hangingPunct="1">
              <a:lnSpc>
                <a:spcPct val="15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D.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加热时先在外焰上来回移动，再对准试管内有物质的部位加热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375869" y="3154894"/>
            <a:ext cx="442750" cy="52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79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1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660400" y="1093971"/>
            <a:ext cx="10391422" cy="5141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20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小明给试管中的水加热时，发现试管炸裂，你认为可能的原因是（        ）</a:t>
            </a:r>
            <a:endParaRPr lang="en-US" altLang="zh-CN" sz="23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①试管外壁有水</a:t>
            </a:r>
            <a:endParaRPr lang="en-US" altLang="zh-CN" sz="23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②用酒精灯外焰加热</a:t>
            </a:r>
            <a:endParaRPr lang="en-US" altLang="zh-CN" sz="23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③没有进行预热直接集中加热</a:t>
            </a:r>
            <a:endParaRPr lang="en-US" altLang="zh-CN" sz="23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④试管中的水超过了试管容积的</a:t>
            </a:r>
            <a:endParaRPr lang="en-US" altLang="zh-CN" sz="23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⑤试管底接触到了酒精灯灯芯</a:t>
            </a:r>
            <a:endParaRPr lang="en-US" altLang="zh-CN" sz="2395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defTabSz="1219200" eaLnBrk="1" hangingPunct="1">
              <a:lnSpc>
                <a:spcPct val="200000"/>
              </a:lnSpc>
            </a:pP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 A.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①③⑤         </a:t>
            </a: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②③④         </a:t>
            </a: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①④⑤         </a:t>
            </a:r>
            <a:r>
              <a:rPr lang="en-US" altLang="zh-CN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D.</a:t>
            </a:r>
            <a:r>
              <a:rPr lang="zh-CN" altLang="en-US" sz="2395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②③⑤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9920623" y="1276457"/>
            <a:ext cx="442750" cy="522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795" b="1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graphicFrame>
        <p:nvGraphicFramePr>
          <p:cNvPr id="1026" name="Object 5"/>
          <p:cNvGraphicFramePr/>
          <p:nvPr/>
        </p:nvGraphicFramePr>
        <p:xfrm>
          <a:off x="5260624" y="4003753"/>
          <a:ext cx="237066" cy="840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139700" imgH="393700" progId="Equation.3">
                  <p:embed/>
                </p:oleObj>
              </mc:Choice>
              <mc:Fallback>
                <p:oleObj r:id="rId2" imgW="139700" imgH="393700" progId="Equation.3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624" y="4003753"/>
                        <a:ext cx="237066" cy="8400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典例精析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4246880" y="1878965"/>
            <a:ext cx="7154545" cy="2902585"/>
            <a:chOff x="6147269" y="2844265"/>
            <a:chExt cx="5112385" cy="2076459"/>
          </a:xfrm>
        </p:grpSpPr>
        <p:grpSp>
          <p:nvGrpSpPr>
            <p:cNvPr id="15" name="组合 14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7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7030A0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8" name="组合 17"/>
              <p:cNvGrpSpPr/>
              <p:nvPr/>
            </p:nvGrpSpPr>
            <p:grpSpPr>
              <a:xfrm>
                <a:off x="-4714868" y="2110674"/>
                <a:ext cx="5033250" cy="1027285"/>
                <a:chOff x="-4714868" y="2110674"/>
                <a:chExt cx="5033250" cy="1027285"/>
              </a:xfrm>
            </p:grpSpPr>
            <p:sp>
              <p:nvSpPr>
                <p:cNvPr id="19" name="文本框 18"/>
                <p:cNvSpPr txBox="1"/>
                <p:nvPr/>
              </p:nvSpPr>
              <p:spPr>
                <a:xfrm>
                  <a:off x="-4714868" y="2808615"/>
                  <a:ext cx="5033249" cy="3293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20" name="直接连接符 19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1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7030A0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  <a:endParaRPr lang="zh-CN" altLang="en-US" sz="5400" b="1" dirty="0">
                    <a:solidFill>
                      <a:srgbClr val="7030A0"/>
                    </a:solidFill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6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走进化学世界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9627674" y="464492"/>
            <a:ext cx="4062342" cy="300975"/>
          </a:xfrm>
          <a:prstGeom prst="rect">
            <a:avLst/>
          </a:prstGeom>
          <a:solidFill>
            <a:srgbClr val="7030A0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人教版初中化学九年级上册</a:t>
            </a:r>
          </a:p>
        </p:txBody>
      </p:sp>
      <p:sp>
        <p:nvSpPr>
          <p:cNvPr id="31" name="同心圆 30"/>
          <p:cNvSpPr/>
          <p:nvPr/>
        </p:nvSpPr>
        <p:spPr>
          <a:xfrm rot="20019384">
            <a:off x="9788450" y="4831877"/>
            <a:ext cx="5255919" cy="5255919"/>
          </a:xfrm>
          <a:prstGeom prst="donut">
            <a:avLst>
              <a:gd name="adj" fmla="val 1412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2" name="同心圆 31"/>
          <p:cNvSpPr/>
          <p:nvPr/>
        </p:nvSpPr>
        <p:spPr>
          <a:xfrm rot="7534286">
            <a:off x="-3206327" y="-2993772"/>
            <a:ext cx="5255919" cy="5255919"/>
          </a:xfrm>
          <a:prstGeom prst="donut">
            <a:avLst>
              <a:gd name="adj" fmla="val 14126"/>
            </a:avLst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-2173337" y="3300476"/>
            <a:ext cx="5935171" cy="5935171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62" t="5273" r="6246" b="8189"/>
          <a:stretch>
            <a:fillRect/>
          </a:stretch>
        </p:blipFill>
        <p:spPr>
          <a:xfrm>
            <a:off x="-1663010" y="3724768"/>
            <a:ext cx="5025970" cy="5025970"/>
          </a:xfrm>
          <a:custGeom>
            <a:avLst/>
            <a:gdLst>
              <a:gd name="connsiteX0" fmla="*/ 2637692 w 5275384"/>
              <a:gd name="connsiteY0" fmla="*/ 0 h 5275384"/>
              <a:gd name="connsiteX1" fmla="*/ 5275384 w 5275384"/>
              <a:gd name="connsiteY1" fmla="*/ 2637692 h 5275384"/>
              <a:gd name="connsiteX2" fmla="*/ 2637692 w 5275384"/>
              <a:gd name="connsiteY2" fmla="*/ 5275384 h 5275384"/>
              <a:gd name="connsiteX3" fmla="*/ 0 w 5275384"/>
              <a:gd name="connsiteY3" fmla="*/ 2637692 h 5275384"/>
              <a:gd name="connsiteX4" fmla="*/ 2637692 w 5275384"/>
              <a:gd name="connsiteY4" fmla="*/ 0 h 5275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5384" h="5275384">
                <a:moveTo>
                  <a:pt x="2637692" y="0"/>
                </a:moveTo>
                <a:cubicBezTo>
                  <a:pt x="4094449" y="0"/>
                  <a:pt x="5275384" y="1180935"/>
                  <a:pt x="5275384" y="2637692"/>
                </a:cubicBezTo>
                <a:cubicBezTo>
                  <a:pt x="5275384" y="4094449"/>
                  <a:pt x="4094449" y="5275384"/>
                  <a:pt x="2637692" y="5275384"/>
                </a:cubicBezTo>
                <a:cubicBezTo>
                  <a:pt x="1180935" y="5275384"/>
                  <a:pt x="0" y="4094449"/>
                  <a:pt x="0" y="2637692"/>
                </a:cubicBezTo>
                <a:cubicBezTo>
                  <a:pt x="0" y="1180935"/>
                  <a:pt x="1180935" y="0"/>
                  <a:pt x="2637692" y="0"/>
                </a:cubicBez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660400" y="1269508"/>
            <a:ext cx="10858500" cy="1197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在家做饭时，有的用液化气加热，有的用电饭锅加热，有的用电磁炉加热，还有的用柴火、秸秆等物质加热</a:t>
            </a:r>
            <a:r>
              <a:rPr lang="en-US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……</a:t>
            </a:r>
          </a:p>
        </p:txBody>
      </p:sp>
      <p:pic>
        <p:nvPicPr>
          <p:cNvPr id="22" name="Picture 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926711" y="2730305"/>
            <a:ext cx="2036484" cy="1355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47334" y="2683209"/>
            <a:ext cx="6397664" cy="559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40000"/>
              </a:lnSpc>
            </a:pPr>
            <a:r>
              <a:rPr lang="zh-CN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在化学实验室中用什么仪器给物质加热呢？</a:t>
            </a:r>
            <a:endParaRPr lang="en-US" altLang="zh-CN" sz="2395" kern="0" dirty="0"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2631828" y="4118711"/>
            <a:ext cx="1103187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酒精灯</a:t>
            </a:r>
          </a:p>
        </p:txBody>
      </p:sp>
      <p:pic>
        <p:nvPicPr>
          <p:cNvPr id="25" name="Picture 11" descr="https://timgsa.baidu.com/timg?image&amp;quality=80&amp;size=b9999_10000&amp;sec=1487649736339&amp;di=c55fef041f96711e274eebe4ccbcb5b4&amp;imgtype=0&amp;src=http%3A%2F%2Fimg008.hc360.cn%2Fy1%2FM00%2F63%2F2C%2FwKhQc1RzBlaENF5xAAAAAJh8uno75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051" y="3581631"/>
            <a:ext cx="2169505" cy="1995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660400" y="1380087"/>
            <a:ext cx="8480072" cy="321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1219200" eaLnBrk="1" hangingPunct="1">
              <a:lnSpc>
                <a:spcPct val="300000"/>
              </a:lnSpc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了解酒精灯使用的注意事项，知道加热的操作方法。</a:t>
            </a:r>
            <a:r>
              <a:rPr lang="zh-CN" altLang="en-US" sz="2400" kern="0" dirty="0">
                <a:solidFill>
                  <a:srgbClr val="FF0000"/>
                </a:solidFill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（重点）</a:t>
            </a:r>
            <a:endParaRPr lang="zh-CN" altLang="en-US" sz="2400" kern="0" dirty="0"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457200" indent="-457200" defTabSz="1219200" eaLnBrk="1" hangingPunct="1">
              <a:lnSpc>
                <a:spcPct val="300000"/>
              </a:lnSpc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了解如何连接仪器</a:t>
            </a: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,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并检验装置的气密性。</a:t>
            </a:r>
          </a:p>
          <a:p>
            <a:pPr marL="457200" indent="-457200" defTabSz="1219200" eaLnBrk="1" hangingPunct="1">
              <a:lnSpc>
                <a:spcPct val="300000"/>
              </a:lnSpc>
            </a:pPr>
            <a:r>
              <a:rPr lang="en-US" altLang="zh-CN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</a:t>
            </a:r>
            <a:r>
              <a:rPr lang="zh-CN" altLang="en-US" sz="24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掌握洗涤仪器的方法及注意事项。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27"/>
          <p:cNvSpPr txBox="1">
            <a:spLocks noChangeArrowheads="1"/>
          </p:cNvSpPr>
          <p:nvPr/>
        </p:nvSpPr>
        <p:spPr bwMode="auto">
          <a:xfrm>
            <a:off x="522101" y="1372445"/>
            <a:ext cx="2023311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395" kern="0">
                <a:ea typeface="思源黑体 CN Medium" panose="020B0600000000000000" pitchFamily="34" charset="-122"/>
                <a:sym typeface="Arial" panose="020B0604020202020204" pitchFamily="34" charset="0"/>
              </a:rPr>
              <a:t>认识酒精灯</a:t>
            </a:r>
          </a:p>
        </p:txBody>
      </p:sp>
      <p:pic>
        <p:nvPicPr>
          <p:cNvPr id="37923" name="Picture 35" descr="twl9x010328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7942" y="2573838"/>
            <a:ext cx="3603853" cy="270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24" name="Picture 5" descr="pic_317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7" b="-23"/>
          <a:stretch>
            <a:fillRect/>
          </a:stretch>
        </p:blipFill>
        <p:spPr bwMode="auto">
          <a:xfrm>
            <a:off x="7497511" y="2573838"/>
            <a:ext cx="1669093" cy="1724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7212466" y="4711672"/>
            <a:ext cx="2155252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spcBef>
                <a:spcPct val="50000"/>
              </a:spcBef>
            </a:pPr>
            <a:r>
              <a:rPr lang="zh-CN" altLang="en-US" sz="2395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外焰温度最高</a:t>
            </a:r>
          </a:p>
        </p:txBody>
      </p:sp>
      <p:sp>
        <p:nvSpPr>
          <p:cNvPr id="20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一、物质的加热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"/>
          <p:cNvSpPr txBox="1">
            <a:spLocks noChangeArrowheads="1"/>
          </p:cNvSpPr>
          <p:nvPr/>
        </p:nvSpPr>
        <p:spPr bwMode="auto">
          <a:xfrm>
            <a:off x="660400" y="1253161"/>
            <a:ext cx="2941831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酒精灯的使用方法</a:t>
            </a:r>
          </a:p>
        </p:txBody>
      </p:sp>
      <p:pic>
        <p:nvPicPr>
          <p:cNvPr id="86027" name="Picture 2" descr="pic_3179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066" y="1932883"/>
            <a:ext cx="5027868" cy="17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31" name="Rectangle 15"/>
          <p:cNvSpPr>
            <a:spLocks noChangeArrowheads="1"/>
          </p:cNvSpPr>
          <p:nvPr/>
        </p:nvSpPr>
        <p:spPr bwMode="auto">
          <a:xfrm>
            <a:off x="660400" y="3681155"/>
            <a:ext cx="1060233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20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lang="zh-CN" altLang="en-US" sz="2000" kern="0" dirty="0">
                <a:solidFill>
                  <a:srgbClr val="FF0505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绝对禁止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向燃着的酒精灯里添加酒精，以免失火。 </a:t>
            </a: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r>
              <a:rPr lang="zh-CN" altLang="en-US" sz="2000" kern="0" dirty="0">
                <a:solidFill>
                  <a:srgbClr val="FF0505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绝对禁止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用酒精灯引燃另一盏酒精灯。</a:t>
            </a: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③用完酒精灯后，必须用</a:t>
            </a:r>
            <a:r>
              <a:rPr lang="zh-CN" altLang="en-US" sz="2000" kern="0" dirty="0">
                <a:solidFill>
                  <a:srgbClr val="FF0505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灯帽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盖灭，</a:t>
            </a:r>
            <a:r>
              <a:rPr lang="zh-CN" altLang="en-US" sz="2000" kern="0" dirty="0">
                <a:solidFill>
                  <a:srgbClr val="FF0505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不可用嘴去吹。</a:t>
            </a:r>
          </a:p>
          <a:p>
            <a:pPr defTabSz="1219200" eaLnBrk="1" hangingPunct="1">
              <a:lnSpc>
                <a:spcPct val="20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④不要碰倒酒精灯，万一洒出的酒精在桌上燃烧起来，不要惊慌，应立刻</a:t>
            </a: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用湿抹布扑盖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一、物质的加热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6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6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563937" y="1303306"/>
            <a:ext cx="2329484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>
                <a:ea typeface="思源黑体 CN Medium" panose="020B06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395" kern="0">
                <a:ea typeface="思源黑体 CN Medium" panose="020B0600000000000000" pitchFamily="34" charset="-122"/>
                <a:sym typeface="Arial" panose="020B0604020202020204" pitchFamily="34" charset="0"/>
              </a:rPr>
              <a:t>可加热的仪器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441274" y="1774092"/>
            <a:ext cx="6484760" cy="143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）可直接加热的仪器：</a:t>
            </a:r>
          </a:p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不可直接加热的，需垫石棉网的仪器：</a:t>
            </a:r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441274" y="3365725"/>
            <a:ext cx="4885344" cy="143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）给液体加热的仪器：</a:t>
            </a:r>
          </a:p>
          <a:p>
            <a:pPr marL="457200" indent="-457200" defTabSz="1219200">
              <a:lnSpc>
                <a:spcPct val="250000"/>
              </a:lnSpc>
              <a:spcBef>
                <a:spcPct val="20000"/>
              </a:spcBef>
            </a:pP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lang="en-US" altLang="zh-CN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lang="zh-CN" altLang="en-US" sz="2000" kern="0" dirty="0"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给固体加热的仪器：</a:t>
            </a: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3528983" y="2022376"/>
            <a:ext cx="2492990" cy="48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40000"/>
              </a:lnSpc>
              <a:spcBef>
                <a:spcPct val="20000"/>
              </a:spcBef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试管、蒸发皿、坩埚</a:t>
            </a:r>
          </a:p>
        </p:txBody>
      </p:sp>
      <p:sp>
        <p:nvSpPr>
          <p:cNvPr id="87051" name="Rectangle 11"/>
          <p:cNvSpPr>
            <a:spLocks noChangeArrowheads="1"/>
          </p:cNvSpPr>
          <p:nvPr/>
        </p:nvSpPr>
        <p:spPr bwMode="auto">
          <a:xfrm>
            <a:off x="5458966" y="2839993"/>
            <a:ext cx="1467068" cy="48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>
              <a:lnSpc>
                <a:spcPct val="140000"/>
              </a:lnSpc>
              <a:spcBef>
                <a:spcPct val="20000"/>
              </a:spcBef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烧杯、烧瓶</a:t>
            </a:r>
          </a:p>
        </p:txBody>
      </p:sp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3528983" y="3722363"/>
            <a:ext cx="32624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defTabSz="1219200">
              <a:spcBef>
                <a:spcPct val="20000"/>
              </a:spcBef>
            </a:pPr>
            <a:r>
              <a:rPr lang="zh-CN" altLang="en-US" sz="2000" kern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试管、烧杯、烧瓶、蒸发皿</a:t>
            </a:r>
          </a:p>
        </p:txBody>
      </p:sp>
      <p:sp>
        <p:nvSpPr>
          <p:cNvPr id="87053" name="Rectangle 13"/>
          <p:cNvSpPr>
            <a:spLocks noChangeArrowheads="1"/>
          </p:cNvSpPr>
          <p:nvPr/>
        </p:nvSpPr>
        <p:spPr bwMode="auto">
          <a:xfrm>
            <a:off x="3528983" y="4559679"/>
            <a:ext cx="2236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lvl="1" defTabSz="1219200">
              <a:spcBef>
                <a:spcPct val="20000"/>
              </a:spcBef>
            </a:pPr>
            <a:r>
              <a:rPr lang="zh-CN" altLang="en-US" sz="2000" kern="0" dirty="0">
                <a:solidFill>
                  <a:srgbClr val="0000FF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干燥的试管、坩埚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一、物质的加热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bldLvl="2"/>
      <p:bldP spid="37892" grpId="0" build="p" bldLvl="2"/>
      <p:bldP spid="87050" grpId="0"/>
      <p:bldP spid="87051" grpId="0"/>
      <p:bldP spid="87052" grpId="0"/>
      <p:bldP spid="870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5"/>
          <p:cNvSpPr txBox="1">
            <a:spLocks noChangeArrowheads="1"/>
          </p:cNvSpPr>
          <p:nvPr/>
        </p:nvSpPr>
        <p:spPr bwMode="auto">
          <a:xfrm>
            <a:off x="660400" y="1319005"/>
            <a:ext cx="2023311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395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给物质加热</a:t>
            </a:r>
          </a:p>
        </p:txBody>
      </p:sp>
      <p:pic>
        <p:nvPicPr>
          <p:cNvPr id="88077" name="Picture 13" descr="jhx9s0104080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79" b="26593"/>
          <a:stretch>
            <a:fillRect/>
          </a:stretch>
        </p:blipFill>
        <p:spPr bwMode="auto">
          <a:xfrm>
            <a:off x="2470393" y="1968151"/>
            <a:ext cx="7251215" cy="2707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5391320" y="5039175"/>
            <a:ext cx="1409360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sym typeface="Arial" panose="020B0604020202020204" pitchFamily="34" charset="0"/>
              </a:rPr>
              <a:t>加热方法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一、物质的加热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8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562384" y="1275174"/>
            <a:ext cx="4164923" cy="4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zh-CN" altLang="en-US" sz="2395" kern="0">
                <a:ea typeface="思源黑体 CN Medium" panose="020B0600000000000000" pitchFamily="34" charset="-122"/>
                <a:sym typeface="Arial" panose="020B0604020202020204" pitchFamily="34" charset="0"/>
              </a:rPr>
              <a:t>给物质加热时应注意什么呢？</a:t>
            </a:r>
          </a:p>
        </p:txBody>
      </p:sp>
      <p:graphicFrame>
        <p:nvGraphicFramePr>
          <p:cNvPr id="27" name="表格 26"/>
          <p:cNvGraphicFramePr/>
          <p:nvPr/>
        </p:nvGraphicFramePr>
        <p:xfrm>
          <a:off x="1404337" y="2040052"/>
          <a:ext cx="9418320" cy="353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8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76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2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5128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zh-CN" sz="1400" dirty="0">
                          <a:solidFill>
                            <a:schemeClr val="tx1"/>
                          </a:solidFill>
                        </a:rPr>
                        <a:t>操作示意图</a:t>
                      </a: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chemeClr val="tx1"/>
                          </a:solidFill>
                        </a:rPr>
                        <a:t>要点</a:t>
                      </a: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400">
                          <a:solidFill>
                            <a:schemeClr val="tx1"/>
                          </a:solidFill>
                        </a:rPr>
                        <a:t>理由</a:t>
                      </a: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250">
                <a:tc rowSpan="3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250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88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850">
                <a:tc rowSpan="4"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299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5886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512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68408" marR="68408" marT="34205" marB="3420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1808090" y="2319932"/>
            <a:ext cx="1107996" cy="3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7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固体加热</a:t>
            </a:r>
          </a:p>
        </p:txBody>
      </p:sp>
      <p:sp>
        <p:nvSpPr>
          <p:cNvPr id="29" name="Rectangle 8"/>
          <p:cNvSpPr>
            <a:spLocks noChangeArrowheads="1"/>
          </p:cNvSpPr>
          <p:nvPr/>
        </p:nvSpPr>
        <p:spPr bwMode="auto">
          <a:xfrm>
            <a:off x="3635990" y="2411438"/>
            <a:ext cx="4130765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加热玻璃仪器时要把器壁外的液体擦拭干净</a:t>
            </a:r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8243823" y="2406974"/>
            <a:ext cx="1959191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防止试管受热时炸裂</a:t>
            </a:r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3511302" y="2931337"/>
            <a:ext cx="4224233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对试管加热应先预热，再用外焰集中加热药品处</a:t>
            </a:r>
          </a:p>
        </p:txBody>
      </p:sp>
      <p:sp>
        <p:nvSpPr>
          <p:cNvPr id="32" name="Rectangle 8"/>
          <p:cNvSpPr>
            <a:spLocks noChangeArrowheads="1"/>
          </p:cNvSpPr>
          <p:nvPr/>
        </p:nvSpPr>
        <p:spPr bwMode="auto">
          <a:xfrm>
            <a:off x="7880742" y="2918128"/>
            <a:ext cx="2685351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防止玻璃仪器受热不均而炸裂</a:t>
            </a:r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4445309" y="3368957"/>
            <a:ext cx="1959191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试管口应略向下倾斜</a:t>
            </a:r>
          </a:p>
        </p:txBody>
      </p: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8027535" y="3383102"/>
            <a:ext cx="2492990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防止冷凝水倒流使试管炸裂</a:t>
            </a:r>
          </a:p>
        </p:txBody>
      </p:sp>
      <p:pic>
        <p:nvPicPr>
          <p:cNvPr id="35" name="图片 3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639" y="2640406"/>
            <a:ext cx="864635" cy="1095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Rectangle 8"/>
          <p:cNvSpPr>
            <a:spLocks noChangeArrowheads="1"/>
          </p:cNvSpPr>
          <p:nvPr/>
        </p:nvSpPr>
        <p:spPr bwMode="auto">
          <a:xfrm>
            <a:off x="1835958" y="3899287"/>
            <a:ext cx="1107996" cy="3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7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液体加热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4280742" y="3930330"/>
            <a:ext cx="2685351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不要使试管的底部跟灯芯接触</a:t>
            </a: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8590189" y="3898940"/>
            <a:ext cx="1367682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防止试管炸裂</a:t>
            </a:r>
          </a:p>
        </p:txBody>
      </p:sp>
      <p:sp>
        <p:nvSpPr>
          <p:cNvPr id="39" name="Rectangle 8"/>
          <p:cNvSpPr>
            <a:spLocks noChangeArrowheads="1"/>
          </p:cNvSpPr>
          <p:nvPr/>
        </p:nvSpPr>
        <p:spPr bwMode="auto">
          <a:xfrm>
            <a:off x="3607480" y="4397287"/>
            <a:ext cx="4031873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所盛液体的体积不能超过试管容积的三分之一</a:t>
            </a:r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8294434" y="4414778"/>
            <a:ext cx="1959191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防止液体受热后喷出</a:t>
            </a:r>
          </a:p>
        </p:txBody>
      </p:sp>
      <p:sp>
        <p:nvSpPr>
          <p:cNvPr id="41" name="Rectangle 8"/>
          <p:cNvSpPr>
            <a:spLocks noChangeArrowheads="1"/>
          </p:cNvSpPr>
          <p:nvPr/>
        </p:nvSpPr>
        <p:spPr bwMode="auto">
          <a:xfrm>
            <a:off x="4020463" y="4872675"/>
            <a:ext cx="3361818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试管口向上倾斜（与桌面约成</a:t>
            </a:r>
            <a:r>
              <a:rPr lang="en-US" altLang="zh-CN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45</a:t>
            </a:r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°角）</a:t>
            </a:r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8539576" y="4918886"/>
            <a:ext cx="1367682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增大受热面积</a:t>
            </a: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4280742" y="5280172"/>
            <a:ext cx="2550698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试管口不能对着他人或自己</a:t>
            </a: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8294434" y="5286195"/>
            <a:ext cx="2108269" cy="32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495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防止液体暴沸喷出伤人</a:t>
            </a:r>
          </a:p>
        </p:txBody>
      </p:sp>
      <p:pic>
        <p:nvPicPr>
          <p:cNvPr id="45" name="图片 4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0"/>
          <a:stretch>
            <a:fillRect/>
          </a:stretch>
        </p:blipFill>
        <p:spPr bwMode="auto">
          <a:xfrm>
            <a:off x="1760469" y="4276789"/>
            <a:ext cx="1155617" cy="116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一、物质的加热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16"/>
          <p:cNvSpPr>
            <a:spLocks noChangeArrowheads="1"/>
          </p:cNvSpPr>
          <p:nvPr/>
        </p:nvSpPr>
        <p:spPr bwMode="auto">
          <a:xfrm>
            <a:off x="547511" y="1310791"/>
            <a:ext cx="13100756" cy="50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正确连接实验装置是进行化学实验的重要环节。在化学实验中怎样正确连接实验仪器？</a:t>
            </a:r>
          </a:p>
        </p:txBody>
      </p:sp>
      <p:sp>
        <p:nvSpPr>
          <p:cNvPr id="91153" name="Text Box 17"/>
          <p:cNvSpPr txBox="1">
            <a:spLocks noChangeArrowheads="1"/>
          </p:cNvSpPr>
          <p:nvPr/>
        </p:nvSpPr>
        <p:spPr bwMode="auto">
          <a:xfrm>
            <a:off x="632062" y="2037890"/>
            <a:ext cx="328968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/>
            <a:r>
              <a:rPr lang="en-US" altLang="zh-CN" sz="2000" kern="0"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000" kern="0">
                <a:ea typeface="思源黑体 CN Medium" panose="020B0600000000000000" pitchFamily="34" charset="-122"/>
                <a:sym typeface="Arial" panose="020B0604020202020204" pitchFamily="34" charset="0"/>
              </a:rPr>
              <a:t>把玻璃管插入带孔橡胶塞 </a:t>
            </a:r>
          </a:p>
        </p:txBody>
      </p:sp>
      <p:pic>
        <p:nvPicPr>
          <p:cNvPr id="11280" name="Picture 16" descr="https://timgsa.baidu.com/timg?image&amp;quality=80&amp;size=b9999_10000&amp;sec=1487650474032&amp;di=1edee0da6a16d84c79545e41f456f404&amp;imgtype=0&amp;src=http%3A%2F%2Fwww.gzlwedu.net.cn%2Fdt_upload%2Fimages%2Fbuiltin%2Fchuzhong%2F28D4BFAD-970F-4311-9A75-574C2CEA2F5F.png.thum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711" y="3108073"/>
            <a:ext cx="2280356" cy="2280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699160" y="2705300"/>
            <a:ext cx="3222585" cy="965521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200" eaLnBrk="1" hangingPunct="1">
              <a:lnSpc>
                <a:spcPct val="150000"/>
              </a:lnSpc>
            </a:pPr>
            <a:r>
              <a:rPr lang="zh-CN" altLang="en-US" sz="2000" kern="0" dirty="0">
                <a:solidFill>
                  <a:srgbClr val="FF0000"/>
                </a:solidFill>
                <a:ea typeface="思源黑体 CN Medium" panose="020B0600000000000000" pitchFamily="34" charset="-122"/>
                <a:sym typeface="Arial" panose="020B0604020202020204" pitchFamily="34" charset="0"/>
              </a:rPr>
              <a:t>要点：</a:t>
            </a:r>
          </a:p>
          <a:p>
            <a:pPr defTabSz="1219200" eaLnBrk="1" hangingPunct="1">
              <a:lnSpc>
                <a:spcPct val="150000"/>
              </a:lnSpc>
            </a:pPr>
            <a:r>
              <a:rPr lang="zh-CN" altLang="en-US" sz="2000" kern="0" dirty="0">
                <a:ea typeface="思源黑体 CN Medium" panose="020B0600000000000000" pitchFamily="34" charset="-122"/>
                <a:sym typeface="Arial" panose="020B0604020202020204" pitchFamily="34" charset="0"/>
              </a:rPr>
              <a:t>管口沾水，转动慢插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33757" y="381000"/>
            <a:ext cx="6113606" cy="5064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3200" dirty="0"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二、仪器的连接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3" grpId="0"/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1165</Words>
  <Application>Microsoft Office PowerPoint</Application>
  <PresentationFormat>宽屏</PresentationFormat>
  <Paragraphs>129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FandolFang R</vt:lpstr>
      <vt:lpstr>思源黑体 CN Light</vt:lpstr>
      <vt:lpstr>思源黑体 CN Medium</vt:lpstr>
      <vt:lpstr>Arial</vt:lpstr>
      <vt:lpstr>Calibri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2020-06-16T03:40:24Z</dcterms:created>
  <dcterms:modified xsi:type="dcterms:W3CDTF">2021-01-09T09:58:32Z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