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4" r:id="rId34"/>
    <p:sldId id="293" r:id="rId35"/>
    <p:sldId id="258" r:id="rId36"/>
  </p:sldIdLst>
  <p:sldSz cx="12192000" cy="6858000"/>
  <p:notesSz cx="6858000" cy="9144000"/>
  <p:custDataLst>
    <p:tags r:id="rId3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38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0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38"/>
        <p:guide pos="7256"/>
        <p:guide orient="horz" pos="640"/>
        <p:guide orient="horz" pos="709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DF8B68-3440-4393-8315-8EEA0678F4B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E9EC809-F951-43B5-9CC0-EB3ABE2AD8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33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548640" y="381000"/>
            <a:ext cx="853440" cy="487680"/>
            <a:chOff x="548640" y="381000"/>
            <a:chExt cx="1173480" cy="670560"/>
          </a:xfrm>
        </p:grpSpPr>
        <p:sp>
          <p:nvSpPr>
            <p:cNvPr id="8" name="燕尾形 7"/>
            <p:cNvSpPr/>
            <p:nvPr userDrawn="1"/>
          </p:nvSpPr>
          <p:spPr>
            <a:xfrm>
              <a:off x="548640" y="381000"/>
              <a:ext cx="670560" cy="670560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9" name="燕尾形 8"/>
            <p:cNvSpPr/>
            <p:nvPr userDrawn="1"/>
          </p:nvSpPr>
          <p:spPr>
            <a:xfrm>
              <a:off x="1051560" y="381000"/>
              <a:ext cx="670560" cy="670560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video" Target="file:///D:\2000&#23626;&#27605;&#19994;&#35770;&#25991;&#24352;&#29747;\&#27169;&#26495;\&#36947;&#23572;&#39039;&#27169;&#22411;.avi" TargetMode="External"/><Relationship Id="rId1" Type="http://schemas.microsoft.com/office/2007/relationships/media" Target="file:///D:\2000&#23626;&#27605;&#19994;&#35770;&#25991;&#24352;&#29747;\&#27169;&#26495;\&#36947;&#23572;&#39039;&#27169;&#22411;.avi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video" Target="file:///D:\2000&#23626;&#27605;&#19994;&#35770;&#25991;&#24352;&#29747;\&#27169;&#26495;\&#27748;&#22982;&#29983;&#27169;&#22411;.avi" TargetMode="External"/><Relationship Id="rId1" Type="http://schemas.microsoft.com/office/2007/relationships/media" Target="file:///D:\2000&#23626;&#27605;&#19994;&#35770;&#25991;&#24352;&#29747;\&#27169;&#26495;\&#27748;&#22982;&#29983;&#27169;&#22411;.avi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yanshi1.mpg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video" Target="file:///D:\&#25945;&#23398;\&#21270;&#23398;&#32032;&#26448;\&#21270;&#23398;\&#21407;&#23376;&#30340;&#32467;&#26500;\&#27687;&#21407;&#23376;&#26680;.wmv" TargetMode="External"/><Relationship Id="rId1" Type="http://schemas.microsoft.com/office/2007/relationships/media" Target="file:///D:\&#25945;&#23398;\&#21270;&#23398;&#32032;&#26448;\&#21270;&#23398;\&#21407;&#23376;&#30340;&#32467;&#26500;\&#27687;&#21407;&#23376;&#26680;.wmv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716540" y="1066327"/>
            <a:ext cx="3612855" cy="48689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同心圆 15"/>
          <p:cNvSpPr/>
          <p:nvPr/>
        </p:nvSpPr>
        <p:spPr>
          <a:xfrm rot="3750380">
            <a:off x="1471192" y="6359637"/>
            <a:ext cx="2433846" cy="2433846"/>
          </a:xfrm>
          <a:prstGeom prst="donut">
            <a:avLst>
              <a:gd name="adj" fmla="val 4814"/>
            </a:avLst>
          </a:prstGeom>
          <a:solidFill>
            <a:srgbClr val="0070C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同心圆 16"/>
          <p:cNvSpPr/>
          <p:nvPr/>
        </p:nvSpPr>
        <p:spPr>
          <a:xfrm rot="3750380">
            <a:off x="113098" y="5089523"/>
            <a:ext cx="5150034" cy="5150034"/>
          </a:xfrm>
          <a:prstGeom prst="donut">
            <a:avLst>
              <a:gd name="adj" fmla="val 13452"/>
            </a:avLst>
          </a:prstGeom>
          <a:solidFill>
            <a:srgbClr val="0070C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0" r="39240"/>
          <a:stretch>
            <a:fillRect/>
          </a:stretch>
        </p:blipFill>
        <p:spPr>
          <a:xfrm>
            <a:off x="541477" y="1363432"/>
            <a:ext cx="3461112" cy="4747808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-494144" y="353145"/>
            <a:ext cx="3182259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4984115" y="1930400"/>
            <a:ext cx="7207885" cy="3091180"/>
            <a:chOff x="6147269" y="2844265"/>
            <a:chExt cx="5112385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70" y="3331609"/>
              <a:ext cx="4624485" cy="1589115"/>
              <a:chOff x="-4714867" y="2110674"/>
              <a:chExt cx="4624485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7" y="2110674"/>
                <a:ext cx="4624485" cy="1007192"/>
                <a:chOff x="-4714867" y="2110674"/>
                <a:chExt cx="4624485" cy="1007192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7" y="2808615"/>
                  <a:ext cx="4624485" cy="3092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459247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5" y="2110674"/>
                  <a:ext cx="453327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3.2 </a:t>
                  </a:r>
                  <a:r>
                    <a:rPr lang="zh-CN" altLang="en-US" sz="4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原子的结构</a:t>
                  </a:r>
                  <a:r>
                    <a:rPr lang="zh-CN" altLang="en-US" sz="2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（第</a:t>
                  </a:r>
                  <a:r>
                    <a:rPr lang="en-US" altLang="zh-CN" sz="2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lang="zh-CN" altLang="en-US" sz="2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课时）</a:t>
                  </a:r>
                  <a:endPara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 物质构成的奥秘</a:t>
              </a:r>
            </a:p>
          </p:txBody>
        </p:sp>
      </p:grpSp>
      <p:sp>
        <p:nvSpPr>
          <p:cNvPr id="29" name="矩形 28"/>
          <p:cNvSpPr/>
          <p:nvPr/>
        </p:nvSpPr>
        <p:spPr>
          <a:xfrm rot="17063341">
            <a:off x="11677369" y="-772790"/>
            <a:ext cx="2438400" cy="2438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表格 15361"/>
          <p:cNvGraphicFramePr/>
          <p:nvPr/>
        </p:nvGraphicFramePr>
        <p:xfrm>
          <a:off x="1191284" y="2488557"/>
          <a:ext cx="9809433" cy="3128698"/>
        </p:xfrm>
        <a:graphic>
          <a:graphicData uri="http://schemas.openxmlformats.org/drawingml/2006/table">
            <a:tbl>
              <a:tblPr/>
              <a:tblGrid>
                <a:gridCol w="559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9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粒子种类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电性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2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质子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个单位</a:t>
                      </a:r>
                      <a:r>
                        <a:rPr lang="zh-CN" altLang="en-US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正电荷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45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solidFill>
                            <a:srgbClr val="FF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中子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solidFill>
                            <a:srgbClr val="FF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不带电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9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电子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个单位</a:t>
                      </a:r>
                      <a:r>
                        <a:rPr lang="zh-CN" altLang="en-US" sz="2000" b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负电荷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59" name="文本框 15383"/>
          <p:cNvSpPr txBox="1"/>
          <p:nvPr/>
        </p:nvSpPr>
        <p:spPr>
          <a:xfrm>
            <a:off x="281219" y="1457192"/>
            <a:ext cx="5673968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构成原子的粒子的电性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一、原子的构成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占位符 16385"/>
          <p:cNvSpPr>
            <a:spLocks noGrp="1"/>
          </p:cNvSpPr>
          <p:nvPr>
            <p:ph idx="4294967295"/>
          </p:nvPr>
        </p:nvSpPr>
        <p:spPr>
          <a:xfrm>
            <a:off x="695325" y="1477641"/>
            <a:ext cx="8942387" cy="4514850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zh-CN" altLang="en-US" sz="24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问题：</a:t>
            </a:r>
            <a:r>
              <a:rPr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构成原子的微粒有几种？</a:t>
            </a:r>
          </a:p>
          <a:p>
            <a:pPr>
              <a:lnSpc>
                <a:spcPct val="200000"/>
              </a:lnSpc>
              <a:buNone/>
            </a:pPr>
            <a:r>
              <a:rPr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决定原子种类的是什么微粒？</a:t>
            </a:r>
          </a:p>
          <a:p>
            <a:pPr>
              <a:lnSpc>
                <a:spcPct val="200000"/>
              </a:lnSpc>
              <a:buNone/>
            </a:pPr>
            <a:r>
              <a:rPr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为什么整个原子不显电性？</a:t>
            </a:r>
          </a:p>
          <a:p>
            <a:pPr>
              <a:lnSpc>
                <a:spcPct val="200000"/>
              </a:lnSpc>
            </a:pP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一、原子的构成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17409"/>
          <p:cNvSpPr>
            <a:spLocks noGrp="1"/>
          </p:cNvSpPr>
          <p:nvPr>
            <p:ph idx="4294967295"/>
          </p:nvPr>
        </p:nvSpPr>
        <p:spPr>
          <a:xfrm>
            <a:off x="488226" y="1396498"/>
            <a:ext cx="11030674" cy="5018088"/>
          </a:xfrm>
        </p:spPr>
        <p:txBody>
          <a:bodyPr anchor="t">
            <a:normAutofit/>
          </a:bodyPr>
          <a:lstStyle/>
          <a:p>
            <a:pPr indent="0"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、构成原子的微粒有三种：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质子、中子、电子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b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r>
              <a:rPr lang="en-US" altLang="zh-CN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决定原子种类的是：</a:t>
            </a:r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质子数</a:t>
            </a:r>
            <a:b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（所有原子都是三种粒子构成原子吗？有没有例外？）</a:t>
            </a:r>
          </a:p>
          <a:p>
            <a:pPr indent="0">
              <a:lnSpc>
                <a:spcPct val="150000"/>
              </a:lnSpc>
              <a:buNone/>
            </a:pPr>
            <a:endParaRPr lang="zh-CN" altLang="en-US" sz="2000" dirty="0">
              <a:solidFill>
                <a:schemeClr val="tx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、原子中：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核电荷数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质子数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核外电子数</a:t>
            </a:r>
          </a:p>
          <a:p>
            <a:pPr indent="0"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、原子不显电性的</a:t>
            </a:r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原因</a:t>
            </a:r>
            <a: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：原子是由居于原子中心带正电的原子核和核外带负电的电子构成，原子核又是由质子和中子构成，质子带正电，中子不带电；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原子核所带的正电荷数（核电荷数）和核外电子所带的负电相等，但电性相反</a:t>
            </a:r>
            <a: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，所以整个原子不显电性。</a:t>
            </a:r>
          </a:p>
        </p:txBody>
      </p:sp>
      <p:sp>
        <p:nvSpPr>
          <p:cNvPr id="17411" name="矩形 17410"/>
          <p:cNvSpPr/>
          <p:nvPr/>
        </p:nvSpPr>
        <p:spPr>
          <a:xfrm>
            <a:off x="695325" y="2938422"/>
            <a:ext cx="7254381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30000"/>
              </a:spcBef>
            </a:pPr>
            <a:r>
              <a:rPr lang="zh-CN" altLang="en-US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b="1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zh-CN" altLang="en-US" sz="2000" b="1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原子例外，它没有中子。看表</a:t>
            </a:r>
            <a:r>
              <a:rPr lang="en-US" altLang="zh-CN" sz="2000" b="1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3-1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一、原子的构成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8433"/>
          <p:cNvSpPr txBox="1"/>
          <p:nvPr/>
        </p:nvSpPr>
        <p:spPr>
          <a:xfrm>
            <a:off x="956227" y="2727907"/>
            <a:ext cx="91214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</a:t>
            </a:r>
          </a:p>
        </p:txBody>
      </p:sp>
      <p:sp>
        <p:nvSpPr>
          <p:cNvPr id="18435" name="文本框 18434"/>
          <p:cNvSpPr txBox="1"/>
          <p:nvPr/>
        </p:nvSpPr>
        <p:spPr>
          <a:xfrm>
            <a:off x="2192920" y="3599721"/>
            <a:ext cx="136821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原子核</a:t>
            </a:r>
          </a:p>
        </p:txBody>
      </p:sp>
      <p:sp>
        <p:nvSpPr>
          <p:cNvPr id="18436" name="文本框 18435"/>
          <p:cNvSpPr txBox="1"/>
          <p:nvPr/>
        </p:nvSpPr>
        <p:spPr>
          <a:xfrm>
            <a:off x="2192920" y="1948046"/>
            <a:ext cx="574681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核外电子　每个带１个单位负电荷</a:t>
            </a:r>
          </a:p>
        </p:txBody>
      </p:sp>
      <p:sp>
        <p:nvSpPr>
          <p:cNvPr id="18437" name="文本框 18436"/>
          <p:cNvSpPr txBox="1"/>
          <p:nvPr/>
        </p:nvSpPr>
        <p:spPr>
          <a:xfrm>
            <a:off x="3789169" y="3081168"/>
            <a:ext cx="494077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　每个带１个单位正电荷　</a:t>
            </a:r>
          </a:p>
        </p:txBody>
      </p:sp>
      <p:sp>
        <p:nvSpPr>
          <p:cNvPr id="18438" name="文本框 18437"/>
          <p:cNvSpPr txBox="1"/>
          <p:nvPr/>
        </p:nvSpPr>
        <p:spPr>
          <a:xfrm>
            <a:off x="3789169" y="4322869"/>
            <a:ext cx="343320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中子　不带电</a:t>
            </a:r>
            <a:endParaRPr lang="zh-CN" altLang="en-US" sz="20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4" name="文本框 18438">
            <a:hlinkClick r:id="rId2" action="ppaction://hlinksldjump"/>
          </p:cNvPr>
          <p:cNvSpPr txBox="1"/>
          <p:nvPr/>
        </p:nvSpPr>
        <p:spPr>
          <a:xfrm>
            <a:off x="660400" y="1299864"/>
            <a:ext cx="423766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原子的构成</a:t>
            </a:r>
          </a:p>
        </p:txBody>
      </p:sp>
      <p:sp>
        <p:nvSpPr>
          <p:cNvPr id="18440" name="左大括号 18439"/>
          <p:cNvSpPr/>
          <p:nvPr/>
        </p:nvSpPr>
        <p:spPr>
          <a:xfrm>
            <a:off x="2040895" y="2239424"/>
            <a:ext cx="152024" cy="1900296"/>
          </a:xfrm>
          <a:prstGeom prst="leftBrace">
            <a:avLst>
              <a:gd name="adj1" fmla="val 104108"/>
              <a:gd name="adj2" fmla="val 50000"/>
            </a:avLst>
          </a:pr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defTabSz="1219200"/>
            <a:endParaRPr lang="zh-CN" altLang="en-US" sz="10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41" name="左大括号 18440"/>
          <p:cNvSpPr/>
          <p:nvPr/>
        </p:nvSpPr>
        <p:spPr>
          <a:xfrm>
            <a:off x="3485121" y="3313093"/>
            <a:ext cx="304048" cy="1276365"/>
          </a:xfrm>
          <a:prstGeom prst="leftBrace">
            <a:avLst>
              <a:gd name="adj1" fmla="val 34963"/>
              <a:gd name="adj2" fmla="val 50000"/>
            </a:avLst>
          </a:pr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defTabSz="1219200"/>
            <a:endParaRPr lang="zh-CN" altLang="en-US" sz="10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42" name="矩形 18441"/>
          <p:cNvSpPr/>
          <p:nvPr/>
        </p:nvSpPr>
        <p:spPr>
          <a:xfrm>
            <a:off x="2116907" y="3959192"/>
            <a:ext cx="137088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（带正电）</a:t>
            </a:r>
          </a:p>
        </p:txBody>
      </p:sp>
      <p:sp>
        <p:nvSpPr>
          <p:cNvPr id="18443" name="矩形 18442"/>
          <p:cNvSpPr/>
          <p:nvPr/>
        </p:nvSpPr>
        <p:spPr>
          <a:xfrm>
            <a:off x="2192919" y="2307519"/>
            <a:ext cx="137088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（带负电）</a:t>
            </a:r>
          </a:p>
        </p:txBody>
      </p:sp>
      <p:sp>
        <p:nvSpPr>
          <p:cNvPr id="18444" name="矩形 18443"/>
          <p:cNvSpPr/>
          <p:nvPr/>
        </p:nvSpPr>
        <p:spPr>
          <a:xfrm>
            <a:off x="545444" y="3120604"/>
            <a:ext cx="1571463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（不显电性）</a:t>
            </a:r>
          </a:p>
        </p:txBody>
      </p:sp>
      <p:sp>
        <p:nvSpPr>
          <p:cNvPr id="18445" name="文本框 18444"/>
          <p:cNvSpPr txBox="1"/>
          <p:nvPr/>
        </p:nvSpPr>
        <p:spPr>
          <a:xfrm>
            <a:off x="2078902" y="4897235"/>
            <a:ext cx="311648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核电荷数</a:t>
            </a:r>
          </a:p>
        </p:txBody>
      </p:sp>
      <p:sp>
        <p:nvSpPr>
          <p:cNvPr id="18446" name="文本框 18445"/>
          <p:cNvSpPr txBox="1"/>
          <p:nvPr/>
        </p:nvSpPr>
        <p:spPr>
          <a:xfrm>
            <a:off x="3379105" y="4897801"/>
            <a:ext cx="167226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质子数</a:t>
            </a:r>
          </a:p>
        </p:txBody>
      </p:sp>
      <p:sp>
        <p:nvSpPr>
          <p:cNvPr id="18447" name="文本框 18446"/>
          <p:cNvSpPr txBox="1"/>
          <p:nvPr/>
        </p:nvSpPr>
        <p:spPr>
          <a:xfrm>
            <a:off x="4672441" y="4897235"/>
            <a:ext cx="245787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核外电子数</a:t>
            </a:r>
          </a:p>
        </p:txBody>
      </p:sp>
      <p:sp>
        <p:nvSpPr>
          <p:cNvPr id="18448" name="文本框 18447"/>
          <p:cNvSpPr txBox="1"/>
          <p:nvPr/>
        </p:nvSpPr>
        <p:spPr>
          <a:xfrm>
            <a:off x="660400" y="5704561"/>
            <a:ext cx="7757960" cy="42473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原子核的质量几乎等于原子的全部质量。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一、原子的构成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  <p:bldP spid="18438" grpId="0"/>
      <p:bldP spid="18442" grpId="0"/>
      <p:bldP spid="18443" grpId="0"/>
      <p:bldP spid="18444" grpId="0"/>
      <p:bldP spid="18445" grpId="0"/>
      <p:bldP spid="18446" grpId="0"/>
      <p:bldP spid="18447" grpId="0"/>
      <p:bldP spid="184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9457"/>
          <p:cNvSpPr>
            <a:spLocks noGrp="1"/>
          </p:cNvSpPr>
          <p:nvPr>
            <p:ph type="title" idx="4294967295"/>
          </p:nvPr>
        </p:nvSpPr>
        <p:spPr>
          <a:xfrm>
            <a:off x="695325" y="1276365"/>
            <a:ext cx="8202613" cy="536575"/>
          </a:xfrm>
        </p:spPr>
        <p:txBody>
          <a:bodyPr anchor="ctr">
            <a:normAutofit/>
          </a:bodyPr>
          <a:lstStyle/>
          <a:p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思考：通过下表，可以总结出什么规律？</a:t>
            </a:r>
          </a:p>
        </p:txBody>
      </p:sp>
      <p:graphicFrame>
        <p:nvGraphicFramePr>
          <p:cNvPr id="19459" name="表格 19458"/>
          <p:cNvGraphicFramePr/>
          <p:nvPr/>
        </p:nvGraphicFramePr>
        <p:xfrm>
          <a:off x="1419829" y="1981893"/>
          <a:ext cx="9352343" cy="2376084"/>
        </p:xfrm>
        <a:graphic>
          <a:graphicData uri="http://schemas.openxmlformats.org/drawingml/2006/table">
            <a:tbl>
              <a:tblPr/>
              <a:tblGrid>
                <a:gridCol w="2739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20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原子种类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质子数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中子数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核外电子数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氢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H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碳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0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氧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O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0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钠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Na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11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11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20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氯</a:t>
                      </a: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Cl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17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17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496" name="矩形 19495"/>
          <p:cNvSpPr/>
          <p:nvPr/>
        </p:nvSpPr>
        <p:spPr>
          <a:xfrm>
            <a:off x="695325" y="4526930"/>
            <a:ext cx="8100907" cy="178510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、原子里质子数等于电子数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、质子数与中子数不一定相等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、原子核内质子数不同，原子种类不同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、质子数≥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1,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中子数≥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一、原子的构成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20481"/>
          <p:cNvSpPr txBox="1"/>
          <p:nvPr/>
        </p:nvSpPr>
        <p:spPr>
          <a:xfrm>
            <a:off x="660400" y="1311631"/>
            <a:ext cx="5928924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原子构成中的规律：</a:t>
            </a:r>
          </a:p>
        </p:txBody>
      </p:sp>
      <p:sp>
        <p:nvSpPr>
          <p:cNvPr id="19458" name="文本框 20482"/>
          <p:cNvSpPr txBox="1"/>
          <p:nvPr/>
        </p:nvSpPr>
        <p:spPr>
          <a:xfrm>
            <a:off x="572684" y="1904625"/>
            <a:ext cx="7757959" cy="723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质子数  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 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核外电子数 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核电荷数 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59" name="文本框 20483"/>
          <p:cNvSpPr txBox="1"/>
          <p:nvPr/>
        </p:nvSpPr>
        <p:spPr>
          <a:xfrm>
            <a:off x="463630" y="2520702"/>
            <a:ext cx="9965159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、质子数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不一定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等于中子数；不是所有的原子都有中子，如氢的中子数为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9460" name="文本框 20484"/>
          <p:cNvSpPr txBox="1"/>
          <p:nvPr/>
        </p:nvSpPr>
        <p:spPr>
          <a:xfrm>
            <a:off x="463630" y="3136779"/>
            <a:ext cx="8727111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、不同原子，核内的质子数，核外电子数不同。</a:t>
            </a:r>
            <a:endParaRPr lang="zh-CN" altLang="en-US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6" name="文本框 20485"/>
          <p:cNvSpPr txBox="1"/>
          <p:nvPr/>
        </p:nvSpPr>
        <p:spPr>
          <a:xfrm>
            <a:off x="572684" y="3752856"/>
            <a:ext cx="552986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质子数决定原子的种类。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一、原子的构成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19459" grpId="0"/>
      <p:bldP spid="19460" grpId="0"/>
      <p:bldP spid="204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21505"/>
          <p:cNvSpPr txBox="1"/>
          <p:nvPr/>
        </p:nvSpPr>
        <p:spPr>
          <a:xfrm>
            <a:off x="695325" y="1302575"/>
            <a:ext cx="8133268" cy="267765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1: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下列关于原子的说法中，不正确的是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 )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algn="just" defTabSz="1219200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原子是化学变化中的最小粒子，但原子可以再分</a:t>
            </a:r>
          </a:p>
          <a:p>
            <a:pPr algn="just" defTabSz="1219200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核外电子在原子核外的空间里作高速运动</a:t>
            </a:r>
          </a:p>
          <a:p>
            <a:pPr algn="just" defTabSz="1219200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原子核是由质子和电子构成的，呈电中性</a:t>
            </a:r>
          </a:p>
          <a:p>
            <a:pPr algn="just" defTabSz="1219200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原子可以构成分子，也可以构成物质</a:t>
            </a:r>
          </a:p>
        </p:txBody>
      </p:sp>
      <p:sp>
        <p:nvSpPr>
          <p:cNvPr id="21507" name="文本框 21506"/>
          <p:cNvSpPr txBox="1"/>
          <p:nvPr/>
        </p:nvSpPr>
        <p:spPr>
          <a:xfrm>
            <a:off x="6416657" y="1256275"/>
            <a:ext cx="582757" cy="5836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3195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20483" name="文本框 21507"/>
          <p:cNvSpPr txBox="1"/>
          <p:nvPr/>
        </p:nvSpPr>
        <p:spPr>
          <a:xfrm>
            <a:off x="660400" y="4327188"/>
            <a:ext cx="8529163" cy="15696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：已知原子的核电荷数，可以确定它的 （        ）。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原子量           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质子数   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中子数           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电子数 </a:t>
            </a:r>
          </a:p>
        </p:txBody>
      </p:sp>
      <p:sp>
        <p:nvSpPr>
          <p:cNvPr id="21509" name="文本框 21508"/>
          <p:cNvSpPr txBox="1"/>
          <p:nvPr/>
        </p:nvSpPr>
        <p:spPr>
          <a:xfrm>
            <a:off x="6765385" y="4288472"/>
            <a:ext cx="800219" cy="5221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en-US" altLang="zh-CN" sz="2795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 D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22529"/>
          <p:cNvSpPr txBox="1"/>
          <p:nvPr/>
        </p:nvSpPr>
        <p:spPr>
          <a:xfrm>
            <a:off x="695325" y="1545290"/>
            <a:ext cx="9131581" cy="36009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．原子（普通的氢原子除外）的原子核是由 （          ）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）由电子和质子构成   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）由质子和中子构成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）由电子和中子构成   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）不能再分</a:t>
            </a:r>
          </a:p>
        </p:txBody>
      </p:sp>
      <p:sp>
        <p:nvSpPr>
          <p:cNvPr id="22531" name="文本框 22530"/>
          <p:cNvSpPr txBox="1"/>
          <p:nvPr/>
        </p:nvSpPr>
        <p:spPr>
          <a:xfrm>
            <a:off x="7550236" y="1448683"/>
            <a:ext cx="836131" cy="8290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4785" b="1" kern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23553"/>
          <p:cNvSpPr txBox="1"/>
          <p:nvPr/>
        </p:nvSpPr>
        <p:spPr>
          <a:xfrm>
            <a:off x="695325" y="1235389"/>
            <a:ext cx="4332676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：判断题</a:t>
            </a:r>
          </a:p>
        </p:txBody>
      </p:sp>
      <p:sp>
        <p:nvSpPr>
          <p:cNvPr id="22530" name="文本框 23554"/>
          <p:cNvSpPr txBox="1"/>
          <p:nvPr/>
        </p:nvSpPr>
        <p:spPr>
          <a:xfrm>
            <a:off x="623148" y="1890130"/>
            <a:ext cx="866535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原子是由原子核和核外电子构成的。</a:t>
            </a:r>
          </a:p>
        </p:txBody>
      </p:sp>
      <p:sp>
        <p:nvSpPr>
          <p:cNvPr id="22531" name="文本框 23555"/>
          <p:cNvSpPr txBox="1"/>
          <p:nvPr/>
        </p:nvSpPr>
        <p:spPr>
          <a:xfrm>
            <a:off x="623147" y="2688254"/>
            <a:ext cx="904541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一切原子核都是由质子和中子构成的。</a:t>
            </a:r>
          </a:p>
        </p:txBody>
      </p:sp>
      <p:sp>
        <p:nvSpPr>
          <p:cNvPr id="22532" name="文本框 23556"/>
          <p:cNvSpPr txBox="1"/>
          <p:nvPr/>
        </p:nvSpPr>
        <p:spPr>
          <a:xfrm>
            <a:off x="623146" y="4284502"/>
            <a:ext cx="942546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原子的质子数和核外电子数可能不相等。</a:t>
            </a:r>
          </a:p>
        </p:txBody>
      </p:sp>
      <p:sp>
        <p:nvSpPr>
          <p:cNvPr id="22533" name="文本框 23557"/>
          <p:cNvSpPr txBox="1"/>
          <p:nvPr/>
        </p:nvSpPr>
        <p:spPr>
          <a:xfrm>
            <a:off x="623147" y="5082627"/>
            <a:ext cx="858933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原子核内质子数一定等于中子数。</a:t>
            </a:r>
          </a:p>
        </p:txBody>
      </p:sp>
      <p:grpSp>
        <p:nvGrpSpPr>
          <p:cNvPr id="23559" name="组合 23558"/>
          <p:cNvGrpSpPr/>
          <p:nvPr/>
        </p:nvGrpSpPr>
        <p:grpSpPr>
          <a:xfrm>
            <a:off x="6300189" y="1930933"/>
            <a:ext cx="456071" cy="380059"/>
            <a:chOff x="0" y="0"/>
            <a:chExt cx="288" cy="240"/>
          </a:xfrm>
        </p:grpSpPr>
        <p:sp>
          <p:nvSpPr>
            <p:cNvPr id="22535" name="直接连接符 23559"/>
            <p:cNvSpPr/>
            <p:nvPr/>
          </p:nvSpPr>
          <p:spPr>
            <a:xfrm>
              <a:off x="0" y="96"/>
              <a:ext cx="48" cy="14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36" name="直接连接符 23560"/>
            <p:cNvSpPr/>
            <p:nvPr/>
          </p:nvSpPr>
          <p:spPr>
            <a:xfrm flipV="1">
              <a:off x="48" y="0"/>
              <a:ext cx="240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562" name="组合 23561"/>
          <p:cNvGrpSpPr/>
          <p:nvPr/>
        </p:nvGrpSpPr>
        <p:grpSpPr>
          <a:xfrm>
            <a:off x="6322024" y="2767670"/>
            <a:ext cx="380059" cy="456071"/>
            <a:chOff x="0" y="0"/>
            <a:chExt cx="240" cy="288"/>
          </a:xfrm>
        </p:grpSpPr>
        <p:sp>
          <p:nvSpPr>
            <p:cNvPr id="22538" name="直接连接符 23562"/>
            <p:cNvSpPr/>
            <p:nvPr/>
          </p:nvSpPr>
          <p:spPr>
            <a:xfrm>
              <a:off x="48" y="0"/>
              <a:ext cx="192" cy="28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39" name="直接连接符 23563"/>
            <p:cNvSpPr/>
            <p:nvPr/>
          </p:nvSpPr>
          <p:spPr>
            <a:xfrm flipH="1">
              <a:off x="0" y="0"/>
              <a:ext cx="240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565" name="组合 23564"/>
          <p:cNvGrpSpPr/>
          <p:nvPr/>
        </p:nvGrpSpPr>
        <p:grpSpPr>
          <a:xfrm>
            <a:off x="6498572" y="3569886"/>
            <a:ext cx="380059" cy="456071"/>
            <a:chOff x="0" y="0"/>
            <a:chExt cx="240" cy="288"/>
          </a:xfrm>
        </p:grpSpPr>
        <p:sp>
          <p:nvSpPr>
            <p:cNvPr id="22541" name="直接连接符 23565"/>
            <p:cNvSpPr/>
            <p:nvPr/>
          </p:nvSpPr>
          <p:spPr>
            <a:xfrm>
              <a:off x="48" y="0"/>
              <a:ext cx="192" cy="28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42" name="直接连接符 23566"/>
            <p:cNvSpPr/>
            <p:nvPr/>
          </p:nvSpPr>
          <p:spPr>
            <a:xfrm flipH="1">
              <a:off x="0" y="0"/>
              <a:ext cx="240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568" name="组合 23567"/>
          <p:cNvGrpSpPr/>
          <p:nvPr/>
        </p:nvGrpSpPr>
        <p:grpSpPr>
          <a:xfrm>
            <a:off x="5941965" y="5080724"/>
            <a:ext cx="380059" cy="456071"/>
            <a:chOff x="0" y="0"/>
            <a:chExt cx="240" cy="288"/>
          </a:xfrm>
        </p:grpSpPr>
        <p:sp>
          <p:nvSpPr>
            <p:cNvPr id="22544" name="直接连接符 23568"/>
            <p:cNvSpPr/>
            <p:nvPr/>
          </p:nvSpPr>
          <p:spPr>
            <a:xfrm>
              <a:off x="48" y="0"/>
              <a:ext cx="192" cy="28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45" name="直接连接符 23569"/>
            <p:cNvSpPr/>
            <p:nvPr/>
          </p:nvSpPr>
          <p:spPr>
            <a:xfrm flipH="1">
              <a:off x="0" y="0"/>
              <a:ext cx="240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546" name="文本框 23570"/>
          <p:cNvSpPr txBox="1"/>
          <p:nvPr/>
        </p:nvSpPr>
        <p:spPr>
          <a:xfrm>
            <a:off x="623147" y="3486378"/>
            <a:ext cx="942546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原子中不存在电荷，因而原子不显电性。</a:t>
            </a:r>
          </a:p>
        </p:txBody>
      </p:sp>
      <p:grpSp>
        <p:nvGrpSpPr>
          <p:cNvPr id="23572" name="组合 23571"/>
          <p:cNvGrpSpPr/>
          <p:nvPr/>
        </p:nvGrpSpPr>
        <p:grpSpPr>
          <a:xfrm>
            <a:off x="6574584" y="4352968"/>
            <a:ext cx="380059" cy="456071"/>
            <a:chOff x="0" y="0"/>
            <a:chExt cx="240" cy="288"/>
          </a:xfrm>
        </p:grpSpPr>
        <p:sp>
          <p:nvSpPr>
            <p:cNvPr id="22548" name="直接连接符 23572"/>
            <p:cNvSpPr/>
            <p:nvPr/>
          </p:nvSpPr>
          <p:spPr>
            <a:xfrm>
              <a:off x="48" y="0"/>
              <a:ext cx="192" cy="28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49" name="直接连接符 23573"/>
            <p:cNvSpPr/>
            <p:nvPr/>
          </p:nvSpPr>
          <p:spPr>
            <a:xfrm flipH="1">
              <a:off x="0" y="0"/>
              <a:ext cx="240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25601"/>
          <p:cNvSpPr txBox="1"/>
          <p:nvPr/>
        </p:nvSpPr>
        <p:spPr>
          <a:xfrm>
            <a:off x="695325" y="1130300"/>
            <a:ext cx="10823575" cy="220194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每个二氧化碳分子是由一个碳原子和两个氧原子构成，一个碳原子核内有６个质子，一个氧原子核内有８个质子，请回答一个二氧化碳分子中有多少个原子核？共有多少个质子？多少个电子？</a:t>
            </a:r>
          </a:p>
        </p:txBody>
      </p:sp>
      <p:sp>
        <p:nvSpPr>
          <p:cNvPr id="25603" name="文本框 25602"/>
          <p:cNvSpPr txBox="1"/>
          <p:nvPr/>
        </p:nvSpPr>
        <p:spPr>
          <a:xfrm>
            <a:off x="695325" y="3685459"/>
            <a:ext cx="7469748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３个原子核，</a:t>
            </a:r>
            <a:r>
              <a:rPr lang="en-US" altLang="zh-CN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22</a:t>
            </a:r>
            <a:r>
              <a:rPr lang="zh-CN" altLang="en-US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个质子，</a:t>
            </a:r>
            <a:r>
              <a:rPr lang="en-US" altLang="zh-CN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22</a:t>
            </a:r>
            <a:r>
              <a:rPr lang="zh-CN" altLang="en-US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个电子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课堂反馈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5122"/>
          <p:cNvSpPr>
            <a:spLocks noGrp="1"/>
          </p:cNvSpPr>
          <p:nvPr>
            <p:ph idx="4294967295"/>
          </p:nvPr>
        </p:nvSpPr>
        <p:spPr>
          <a:xfrm>
            <a:off x="660400" y="1364787"/>
            <a:ext cx="8210550" cy="5099050"/>
          </a:xfrm>
        </p:spPr>
        <p:txBody>
          <a:bodyPr anchor="t">
            <a:noAutofit/>
          </a:bodyPr>
          <a:lstStyle/>
          <a:p>
            <a:pPr>
              <a:lnSpc>
                <a:spcPct val="80000"/>
              </a:lnSpc>
            </a:pPr>
            <a:endParaRPr lang="zh-CN" altLang="en-US" sz="105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分子：</a:t>
            </a:r>
          </a:p>
          <a:p>
            <a:pPr>
              <a:lnSpc>
                <a:spcPct val="80000"/>
              </a:lnSpc>
              <a:buNone/>
            </a:pP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原子：</a:t>
            </a:r>
          </a:p>
          <a:p>
            <a:pPr>
              <a:lnSpc>
                <a:spcPct val="80000"/>
              </a:lnSpc>
              <a:buNone/>
            </a:pP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分子与原子的区别：</a:t>
            </a:r>
          </a:p>
          <a:p>
            <a:pPr>
              <a:lnSpc>
                <a:spcPct val="80000"/>
              </a:lnSpc>
              <a:buNone/>
            </a:pP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用分子和原子知识解释化学变化的实质：</a:t>
            </a:r>
          </a:p>
          <a:p>
            <a:pPr>
              <a:lnSpc>
                <a:spcPct val="80000"/>
              </a:lnSpc>
              <a:buNone/>
            </a:pP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84585" y="1554397"/>
            <a:ext cx="5962180" cy="50276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zh-CN" altLang="en-US" sz="2665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保持物质化学性质的最小粒子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84585" y="2430272"/>
            <a:ext cx="4956607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化学变化中最小的粒子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10219" y="3218537"/>
            <a:ext cx="8073092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在化学变化中，分子可分而原子不可分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60400" y="4608521"/>
            <a:ext cx="1064627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在化学变化中，分子分裂成原子，然后原子重新组合成新的分子。</a:t>
            </a:r>
          </a:p>
        </p:txBody>
      </p:sp>
      <p:sp>
        <p:nvSpPr>
          <p:cNvPr id="17" name="灯片编号占位符 2"/>
          <p:cNvSpPr/>
          <p:nvPr/>
        </p:nvSpPr>
        <p:spPr>
          <a:xfrm>
            <a:off x="8435228" y="8036702"/>
            <a:ext cx="2128332" cy="475075"/>
          </a:xfrm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algn="r" defTabSz="1219200"/>
            <a:fld id="{9A0DB2DC-4C9A-4742-B13C-FB6460FD3503}" type="slidenum">
              <a:rPr lang="zh-CN" altLang="en-US" sz="1200" dirty="0"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fld>
            <a:endParaRPr lang="zh-CN" altLang="en-US" sz="120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课前回顾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/>
          <p:nvPr/>
        </p:nvSpPr>
        <p:spPr>
          <a:xfrm>
            <a:off x="660400" y="1451835"/>
            <a:ext cx="2334197" cy="486159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原子的质量</a:t>
            </a:r>
          </a:p>
        </p:txBody>
      </p:sp>
      <p:sp>
        <p:nvSpPr>
          <p:cNvPr id="26629" name="Rectangle 3"/>
          <p:cNvSpPr/>
          <p:nvPr/>
        </p:nvSpPr>
        <p:spPr>
          <a:xfrm>
            <a:off x="660400" y="2151817"/>
            <a:ext cx="8475321" cy="3631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 fontAlgn="base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一个碳原子的质量是：</a:t>
            </a:r>
          </a:p>
          <a:p>
            <a:pPr defTabSz="1219200" fontAlgn="base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00000000000000000000000001993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</a:t>
            </a:r>
          </a:p>
          <a:p>
            <a:pPr defTabSz="1219200" fontAlgn="base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即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993×10</a:t>
            </a:r>
            <a:r>
              <a:rPr lang="en-US" altLang="zh-CN" sz="2000" kern="0" baseline="3000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-26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</a:t>
            </a:r>
          </a:p>
          <a:p>
            <a:pPr defTabSz="1219200" fontAlgn="base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一个氧原子的质量是：　　</a:t>
            </a:r>
          </a:p>
          <a:p>
            <a:pPr defTabSz="1219200" fontAlgn="base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00000000000000000000000002657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</a:t>
            </a:r>
          </a:p>
          <a:p>
            <a:pPr defTabSz="1219200" fontAlgn="base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即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657×10</a:t>
            </a:r>
            <a:r>
              <a:rPr lang="en-US" altLang="zh-CN" sz="2000" kern="0" baseline="3000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-26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</a:t>
            </a:r>
          </a:p>
          <a:p>
            <a:pPr defTabSz="1219200" fontAlgn="base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一个氢原子的质量是：</a:t>
            </a:r>
          </a:p>
          <a:p>
            <a:pPr defTabSz="1219200" fontAlgn="base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00000000000000000000000000167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</a:t>
            </a:r>
          </a:p>
          <a:p>
            <a:pPr defTabSz="1219200" fontAlgn="base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即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67×10</a:t>
            </a:r>
            <a:r>
              <a:rPr lang="en-US" altLang="zh-CN" sz="2000" kern="0" baseline="3000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-27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课堂反馈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66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矩形 27650"/>
          <p:cNvSpPr/>
          <p:nvPr/>
        </p:nvSpPr>
        <p:spPr>
          <a:xfrm>
            <a:off x="695325" y="1779255"/>
            <a:ext cx="10983732" cy="9655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 fontAlgn="base">
              <a:lnSpc>
                <a:spcPct val="150000"/>
              </a:lnSpc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以质子数和中子数都是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的碳原子（碳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）质量的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1/12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</a:t>
            </a:r>
            <a:r>
              <a:rPr lang="zh-CN" altLang="en-US" sz="20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基准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，其他原子的质量跟它的比值，就是这种原子的相对原子质量。</a:t>
            </a:r>
          </a:p>
        </p:txBody>
      </p:sp>
      <p:sp>
        <p:nvSpPr>
          <p:cNvPr id="27652" name="矩形 27651"/>
          <p:cNvSpPr/>
          <p:nvPr/>
        </p:nvSpPr>
        <p:spPr>
          <a:xfrm>
            <a:off x="660400" y="1343922"/>
            <a:ext cx="15872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 fontAlgn="base"/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、定义：</a:t>
            </a:r>
          </a:p>
        </p:txBody>
      </p:sp>
      <p:grpSp>
        <p:nvGrpSpPr>
          <p:cNvPr id="27653" name="组合 27652"/>
          <p:cNvGrpSpPr/>
          <p:nvPr/>
        </p:nvGrpSpPr>
        <p:grpSpPr>
          <a:xfrm>
            <a:off x="2247694" y="3074009"/>
            <a:ext cx="7325643" cy="840880"/>
            <a:chOff x="0" y="-67"/>
            <a:chExt cx="4355" cy="531"/>
          </a:xfrm>
        </p:grpSpPr>
        <p:sp>
          <p:nvSpPr>
            <p:cNvPr id="27654" name="文本框 27653"/>
            <p:cNvSpPr txBox="1"/>
            <p:nvPr/>
          </p:nvSpPr>
          <p:spPr>
            <a:xfrm>
              <a:off x="0" y="46"/>
              <a:ext cx="4355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800" kern="0" noProof="1">
                  <a:solidFill>
                    <a:srgbClr val="0066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基准 </a:t>
              </a:r>
              <a:r>
                <a:rPr lang="zh-CN" altLang="en-US" sz="2000" kern="0" noProof="1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zh-CN" altLang="en-US" sz="20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　  </a:t>
              </a:r>
              <a:r>
                <a:rPr lang="en-US" altLang="zh-CN" sz="2400" kern="0" noProof="1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zh-CN" altLang="en-US" sz="2400" kern="0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碳</a:t>
              </a:r>
              <a:r>
                <a:rPr lang="en-US" altLang="zh-CN" sz="2400" kern="0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  <a:r>
                <a:rPr lang="zh-CN" altLang="en-US" sz="2400" kern="0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原子的质量</a:t>
              </a:r>
              <a:r>
                <a:rPr lang="zh-CN" altLang="en-US" sz="2800" kern="0" noProof="1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　</a:t>
              </a:r>
              <a:endParaRPr lang="zh-CN" altLang="en-US" sz="2400" kern="0" noProof="1">
                <a:solidFill>
                  <a:srgbClr val="00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6630" name="组合 27654"/>
            <p:cNvGrpSpPr/>
            <p:nvPr/>
          </p:nvGrpSpPr>
          <p:grpSpPr>
            <a:xfrm>
              <a:off x="1050" y="-67"/>
              <a:ext cx="408" cy="531"/>
              <a:chOff x="-39" y="-67"/>
              <a:chExt cx="408" cy="531"/>
            </a:xfrm>
          </p:grpSpPr>
          <p:sp>
            <p:nvSpPr>
              <p:cNvPr id="27656" name="文本框 27655"/>
              <p:cNvSpPr txBox="1"/>
              <p:nvPr/>
            </p:nvSpPr>
            <p:spPr>
              <a:xfrm>
                <a:off x="29" y="-67"/>
                <a:ext cx="272" cy="2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en-US" altLang="zh-CN" sz="2000" kern="0" noProof="1">
                    <a:solidFill>
                      <a:srgbClr val="0066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6632" name="直接连接符 27656"/>
              <p:cNvSpPr/>
              <p:nvPr/>
            </p:nvSpPr>
            <p:spPr>
              <a:xfrm>
                <a:off x="-39" y="196"/>
                <a:ext cx="31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4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658" name="文本框 27657"/>
              <p:cNvSpPr txBox="1"/>
              <p:nvPr/>
            </p:nvSpPr>
            <p:spPr>
              <a:xfrm>
                <a:off x="-39" y="211"/>
                <a:ext cx="408" cy="2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en-US" altLang="zh-CN" sz="2000" kern="0" noProof="1">
                    <a:solidFill>
                      <a:srgbClr val="0066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12</a:t>
                </a:r>
              </a:p>
            </p:txBody>
          </p:sp>
        </p:grpSp>
      </p:grpSp>
      <p:sp>
        <p:nvSpPr>
          <p:cNvPr id="27659" name="矩形 27658"/>
          <p:cNvSpPr/>
          <p:nvPr/>
        </p:nvSpPr>
        <p:spPr>
          <a:xfrm>
            <a:off x="3611157" y="4114420"/>
            <a:ext cx="402229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 fontAlgn="base"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zh-CN" altLang="en-US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noProof="1">
                <a:solidFill>
                  <a:srgbClr val="00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1.66×10</a:t>
            </a:r>
            <a:r>
              <a:rPr lang="en-US" altLang="zh-CN" sz="2400" kern="0" baseline="30000" noProof="1">
                <a:solidFill>
                  <a:srgbClr val="00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-27</a:t>
            </a:r>
            <a:r>
              <a:rPr lang="en-US" altLang="zh-CN" sz="2400" kern="0" noProof="1">
                <a:solidFill>
                  <a:srgbClr val="00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相对原子质量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28673"/>
          <p:cNvSpPr txBox="1"/>
          <p:nvPr/>
        </p:nvSpPr>
        <p:spPr>
          <a:xfrm>
            <a:off x="660400" y="1908886"/>
            <a:ext cx="10858500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以一种碳原子质量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1/12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作为标准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其他原子的质量跟它的比值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就是这种原子的相对原子质量。</a:t>
            </a:r>
          </a:p>
        </p:txBody>
      </p:sp>
      <p:sp>
        <p:nvSpPr>
          <p:cNvPr id="28675" name="文本框 28674"/>
          <p:cNvSpPr txBox="1"/>
          <p:nvPr/>
        </p:nvSpPr>
        <p:spPr>
          <a:xfrm>
            <a:off x="695325" y="2432625"/>
            <a:ext cx="8548167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zh-CN" altLang="en-US" sz="20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根据定义能不能写出相对原子质量的数学计算式？</a:t>
            </a:r>
          </a:p>
        </p:txBody>
      </p:sp>
      <p:grpSp>
        <p:nvGrpSpPr>
          <p:cNvPr id="28676" name="组合 28675"/>
          <p:cNvGrpSpPr/>
          <p:nvPr/>
        </p:nvGrpSpPr>
        <p:grpSpPr>
          <a:xfrm>
            <a:off x="2390406" y="3423820"/>
            <a:ext cx="6245758" cy="959650"/>
            <a:chOff x="0" y="59"/>
            <a:chExt cx="3446" cy="606"/>
          </a:xfrm>
        </p:grpSpPr>
        <p:sp>
          <p:nvSpPr>
            <p:cNvPr id="27652" name="文本框 28676"/>
            <p:cNvSpPr txBox="1"/>
            <p:nvPr/>
          </p:nvSpPr>
          <p:spPr>
            <a:xfrm>
              <a:off x="0" y="181"/>
              <a:ext cx="1314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1219200"/>
              <a:r>
                <a:rPr lang="zh-CN" altLang="en-US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相对原子质量  </a:t>
              </a:r>
              <a:r>
                <a:rPr lang="en-US" altLang="zh-CN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27653" name="文本框 28677"/>
            <p:cNvSpPr txBox="1"/>
            <p:nvPr/>
          </p:nvSpPr>
          <p:spPr>
            <a:xfrm>
              <a:off x="1608" y="59"/>
              <a:ext cx="1460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200"/>
              <a:r>
                <a:rPr lang="zh-CN" altLang="en-US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某种原子的质量</a:t>
              </a:r>
            </a:p>
          </p:txBody>
        </p:sp>
        <p:sp>
          <p:nvSpPr>
            <p:cNvPr id="27654" name="文本框 28678"/>
            <p:cNvSpPr txBox="1"/>
            <p:nvPr/>
          </p:nvSpPr>
          <p:spPr>
            <a:xfrm>
              <a:off x="1399" y="412"/>
              <a:ext cx="2047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200"/>
              <a:r>
                <a:rPr lang="zh-CN" altLang="en-US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一种碳原子质量</a:t>
              </a:r>
              <a:r>
                <a:rPr lang="en-US" altLang="zh-CN" sz="20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  <a:r>
                <a:rPr lang="en-US" altLang="zh-CN" sz="16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0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／</a:t>
              </a:r>
              <a:r>
                <a:rPr lang="en-US" altLang="zh-CN" sz="16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</a:p>
          </p:txBody>
        </p:sp>
        <p:sp>
          <p:nvSpPr>
            <p:cNvPr id="27655" name="直接连接符 28679"/>
            <p:cNvSpPr/>
            <p:nvPr/>
          </p:nvSpPr>
          <p:spPr>
            <a:xfrm>
              <a:off x="1423" y="327"/>
              <a:ext cx="1385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7656" name="文本框 28680"/>
          <p:cNvSpPr txBox="1"/>
          <p:nvPr/>
        </p:nvSpPr>
        <p:spPr>
          <a:xfrm>
            <a:off x="660400" y="1323592"/>
            <a:ext cx="5765816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相对原子质量的概念：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相对原子质量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29697"/>
          <p:cNvSpPr txBox="1"/>
          <p:nvPr/>
        </p:nvSpPr>
        <p:spPr>
          <a:xfrm>
            <a:off x="660400" y="1322128"/>
            <a:ext cx="319566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、计算公式</a:t>
            </a:r>
          </a:p>
        </p:txBody>
      </p:sp>
      <p:pic>
        <p:nvPicPr>
          <p:cNvPr id="28674" name="图片 296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811" y="2119218"/>
            <a:ext cx="6040378" cy="28304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文本框 30723"/>
          <p:cNvSpPr txBox="1"/>
          <p:nvPr/>
        </p:nvSpPr>
        <p:spPr>
          <a:xfrm>
            <a:off x="509719" y="2109362"/>
            <a:ext cx="811584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）已知：氢原子的质量＝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1.67</a:t>
            </a:r>
            <a:r>
              <a:rPr lang="en-US" altLang="zh-CN" sz="2400" kern="0" noProof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r>
              <a:rPr lang="en-US" altLang="zh-CN" sz="2400" kern="0" baseline="30000" noProof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-27</a:t>
            </a:r>
            <a:r>
              <a:rPr lang="en-US" altLang="zh-CN" sz="2400" kern="0" noProof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</a:t>
            </a:r>
          </a:p>
        </p:txBody>
      </p:sp>
      <p:sp>
        <p:nvSpPr>
          <p:cNvPr id="30725" name="文本框 30724"/>
          <p:cNvSpPr txBox="1"/>
          <p:nvPr/>
        </p:nvSpPr>
        <p:spPr>
          <a:xfrm>
            <a:off x="695325" y="3817578"/>
            <a:ext cx="438018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氢的相对原子质量＝</a:t>
            </a:r>
          </a:p>
        </p:txBody>
      </p:sp>
      <p:sp>
        <p:nvSpPr>
          <p:cNvPr id="30726" name="文本框 30725"/>
          <p:cNvSpPr txBox="1"/>
          <p:nvPr/>
        </p:nvSpPr>
        <p:spPr>
          <a:xfrm>
            <a:off x="4315854" y="2811171"/>
            <a:ext cx="215525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氢原子质量</a:t>
            </a:r>
          </a:p>
        </p:txBody>
      </p:sp>
      <p:sp>
        <p:nvSpPr>
          <p:cNvPr id="30727" name="椭圆 30726"/>
          <p:cNvSpPr/>
          <p:nvPr/>
        </p:nvSpPr>
        <p:spPr>
          <a:xfrm>
            <a:off x="3528025" y="3221370"/>
            <a:ext cx="3303348" cy="646101"/>
          </a:xfrm>
          <a:prstGeom prst="ellipse">
            <a:avLst/>
          </a:prstGeom>
          <a:noFill/>
          <a:ln w="38100" cap="flat" cmpd="sng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defTabSz="1219200"/>
            <a:endParaRPr lang="zh-CN" altLang="en-US" sz="1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0728" name="组合 30727"/>
          <p:cNvGrpSpPr/>
          <p:nvPr/>
        </p:nvGrpSpPr>
        <p:grpSpPr>
          <a:xfrm>
            <a:off x="3752892" y="3313347"/>
            <a:ext cx="3601061" cy="1513903"/>
            <a:chOff x="-1036" y="-1823"/>
            <a:chExt cx="2274" cy="956"/>
          </a:xfrm>
        </p:grpSpPr>
        <p:sp>
          <p:nvSpPr>
            <p:cNvPr id="30729" name="文本框 30728"/>
            <p:cNvSpPr txBox="1"/>
            <p:nvPr/>
          </p:nvSpPr>
          <p:spPr>
            <a:xfrm>
              <a:off x="-848" y="-1823"/>
              <a:ext cx="2086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en-US" altLang="zh-CN" sz="24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1.67×10</a:t>
              </a:r>
              <a:r>
                <a:rPr lang="en-US" altLang="zh-CN" sz="2400" kern="0" baseline="3000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-27</a:t>
              </a:r>
              <a:r>
                <a:rPr lang="en-US" altLang="zh-CN" sz="24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Kg</a:t>
              </a:r>
            </a:p>
          </p:txBody>
        </p:sp>
        <p:sp>
          <p:nvSpPr>
            <p:cNvPr id="29705" name="直接连接符 30729"/>
            <p:cNvSpPr/>
            <p:nvPr/>
          </p:nvSpPr>
          <p:spPr>
            <a:xfrm>
              <a:off x="-1036" y="-1376"/>
              <a:ext cx="190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1" name="文本框 30730"/>
            <p:cNvSpPr txBox="1"/>
            <p:nvPr/>
          </p:nvSpPr>
          <p:spPr>
            <a:xfrm>
              <a:off x="-848" y="-1159"/>
              <a:ext cx="1814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4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1.66×10</a:t>
              </a:r>
              <a:r>
                <a:rPr lang="en-US" altLang="zh-CN" sz="2400" kern="0" baseline="3000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-27</a:t>
              </a:r>
              <a:r>
                <a:rPr lang="en-US" altLang="zh-CN" sz="24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Kg</a:t>
              </a:r>
            </a:p>
          </p:txBody>
        </p:sp>
      </p:grpSp>
      <p:sp>
        <p:nvSpPr>
          <p:cNvPr id="30732" name="文本框 30731"/>
          <p:cNvSpPr txBox="1"/>
          <p:nvPr/>
        </p:nvSpPr>
        <p:spPr>
          <a:xfrm>
            <a:off x="7292192" y="3759598"/>
            <a:ext cx="1220941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 </a:t>
            </a:r>
            <a:r>
              <a:rPr lang="en-US" altLang="zh-CN" sz="2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0733" name="椭圆 30732"/>
          <p:cNvSpPr/>
          <p:nvPr/>
        </p:nvSpPr>
        <p:spPr>
          <a:xfrm>
            <a:off x="3814653" y="4200944"/>
            <a:ext cx="2730092" cy="717361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defTabSz="1219200"/>
            <a:endParaRPr lang="zh-CN" altLang="en-US" sz="1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734" name="文本框 30733"/>
          <p:cNvSpPr txBox="1"/>
          <p:nvPr/>
        </p:nvSpPr>
        <p:spPr>
          <a:xfrm>
            <a:off x="4818640" y="5072805"/>
            <a:ext cx="1149679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基准</a:t>
            </a:r>
          </a:p>
        </p:txBody>
      </p:sp>
      <p:sp>
        <p:nvSpPr>
          <p:cNvPr id="29710" name="文本框 30734"/>
          <p:cNvSpPr txBox="1"/>
          <p:nvPr/>
        </p:nvSpPr>
        <p:spPr>
          <a:xfrm>
            <a:off x="695325" y="1334975"/>
            <a:ext cx="732722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、练习：求下列原子的相对原子质量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相对原子质量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32" grpId="0"/>
      <p:bldP spid="307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组合 31745"/>
          <p:cNvGrpSpPr/>
          <p:nvPr/>
        </p:nvGrpSpPr>
        <p:grpSpPr>
          <a:xfrm>
            <a:off x="660400" y="4536067"/>
            <a:ext cx="9094501" cy="2484637"/>
            <a:chOff x="-481" y="-818"/>
            <a:chExt cx="5743" cy="1569"/>
          </a:xfrm>
        </p:grpSpPr>
        <p:sp>
          <p:nvSpPr>
            <p:cNvPr id="31747" name="文本框 31746"/>
            <p:cNvSpPr txBox="1"/>
            <p:nvPr/>
          </p:nvSpPr>
          <p:spPr>
            <a:xfrm>
              <a:off x="-481" y="-481"/>
              <a:ext cx="2766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0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铁的相对原子质量＝</a:t>
              </a:r>
            </a:p>
          </p:txBody>
        </p:sp>
        <p:grpSp>
          <p:nvGrpSpPr>
            <p:cNvPr id="30723" name="组合 31747"/>
            <p:cNvGrpSpPr/>
            <p:nvPr/>
          </p:nvGrpSpPr>
          <p:grpSpPr>
            <a:xfrm>
              <a:off x="1106" y="-595"/>
              <a:ext cx="2086" cy="495"/>
              <a:chOff x="-1434" y="-958"/>
              <a:chExt cx="2086" cy="495"/>
            </a:xfrm>
          </p:grpSpPr>
          <p:sp>
            <p:nvSpPr>
              <p:cNvPr id="31749" name="文本框 31748"/>
              <p:cNvSpPr txBox="1"/>
              <p:nvPr/>
            </p:nvSpPr>
            <p:spPr>
              <a:xfrm>
                <a:off x="-1434" y="-958"/>
                <a:ext cx="2086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en-US" altLang="zh-CN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9.288×10</a:t>
                </a:r>
                <a:r>
                  <a:rPr lang="en-US" altLang="zh-CN" kern="0" baseline="3000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-26</a:t>
                </a:r>
                <a:r>
                  <a:rPr lang="en-US" altLang="zh-CN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Kg</a:t>
                </a:r>
              </a:p>
            </p:txBody>
          </p:sp>
          <p:sp>
            <p:nvSpPr>
              <p:cNvPr id="30725" name="直接连接符 31749"/>
              <p:cNvSpPr/>
              <p:nvPr/>
            </p:nvSpPr>
            <p:spPr>
              <a:xfrm flipV="1">
                <a:off x="-1423" y="-725"/>
                <a:ext cx="1247" cy="15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2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1751" name="文本框 31750"/>
              <p:cNvSpPr txBox="1"/>
              <p:nvPr/>
            </p:nvSpPr>
            <p:spPr>
              <a:xfrm>
                <a:off x="-1384" y="-696"/>
                <a:ext cx="1814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en-US" altLang="zh-CN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1.66×10</a:t>
                </a:r>
                <a:r>
                  <a:rPr lang="en-US" altLang="zh-CN" kern="0" baseline="3000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-27</a:t>
                </a:r>
                <a:r>
                  <a:rPr lang="en-US" altLang="zh-CN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Kg</a:t>
                </a:r>
              </a:p>
            </p:txBody>
          </p:sp>
        </p:grpSp>
        <p:sp>
          <p:nvSpPr>
            <p:cNvPr id="31752" name="文本框 31751"/>
            <p:cNvSpPr txBox="1"/>
            <p:nvPr/>
          </p:nvSpPr>
          <p:spPr>
            <a:xfrm>
              <a:off x="4491" y="498"/>
              <a:ext cx="771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endPara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753" name="文本框 31752"/>
            <p:cNvSpPr txBox="1"/>
            <p:nvPr/>
          </p:nvSpPr>
          <p:spPr>
            <a:xfrm>
              <a:off x="1224" y="-818"/>
              <a:ext cx="1361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铁原子质量</a:t>
              </a:r>
            </a:p>
          </p:txBody>
        </p:sp>
        <p:sp>
          <p:nvSpPr>
            <p:cNvPr id="31754" name="文本框 31753"/>
            <p:cNvSpPr txBox="1"/>
            <p:nvPr/>
          </p:nvSpPr>
          <p:spPr>
            <a:xfrm>
              <a:off x="1433" y="-139"/>
              <a:ext cx="726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基准</a:t>
              </a:r>
            </a:p>
          </p:txBody>
        </p:sp>
      </p:grpSp>
      <p:sp>
        <p:nvSpPr>
          <p:cNvPr id="31755" name="文本框 31754"/>
          <p:cNvSpPr txBox="1"/>
          <p:nvPr/>
        </p:nvSpPr>
        <p:spPr>
          <a:xfrm>
            <a:off x="406740" y="1349151"/>
            <a:ext cx="836763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）已知：氧原子的质量＝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2.657</a:t>
            </a:r>
            <a:r>
              <a:rPr lang="en-US" altLang="zh-CN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r>
              <a:rPr lang="en-US" altLang="zh-CN" sz="2400" kern="0" baseline="3000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-26</a:t>
            </a:r>
            <a:r>
              <a:rPr lang="en-US" altLang="zh-CN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</a:t>
            </a:r>
          </a:p>
        </p:txBody>
      </p:sp>
      <p:sp>
        <p:nvSpPr>
          <p:cNvPr id="31756" name="文本框 31755"/>
          <p:cNvSpPr txBox="1"/>
          <p:nvPr/>
        </p:nvSpPr>
        <p:spPr>
          <a:xfrm>
            <a:off x="406740" y="3918656"/>
            <a:ext cx="847532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）已知：铁原子的质量＝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9.288</a:t>
            </a:r>
            <a:r>
              <a:rPr lang="en-US" altLang="zh-CN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r>
              <a:rPr lang="en-US" altLang="zh-CN" sz="2400" kern="0" baseline="3000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-26</a:t>
            </a:r>
            <a:r>
              <a:rPr lang="en-US" altLang="zh-CN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</a:t>
            </a:r>
          </a:p>
        </p:txBody>
      </p:sp>
      <p:grpSp>
        <p:nvGrpSpPr>
          <p:cNvPr id="31757" name="组合 31756"/>
          <p:cNvGrpSpPr/>
          <p:nvPr/>
        </p:nvGrpSpPr>
        <p:grpSpPr>
          <a:xfrm>
            <a:off x="591600" y="2073046"/>
            <a:ext cx="6711213" cy="1722935"/>
            <a:chOff x="-727" y="-482"/>
            <a:chExt cx="4238" cy="1088"/>
          </a:xfrm>
        </p:grpSpPr>
        <p:sp>
          <p:nvSpPr>
            <p:cNvPr id="31758" name="文本框 31757"/>
            <p:cNvSpPr txBox="1"/>
            <p:nvPr/>
          </p:nvSpPr>
          <p:spPr>
            <a:xfrm>
              <a:off x="-727" y="-121"/>
              <a:ext cx="2766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0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氧的相对原子质量＝</a:t>
              </a:r>
            </a:p>
          </p:txBody>
        </p:sp>
        <p:grpSp>
          <p:nvGrpSpPr>
            <p:cNvPr id="30734" name="组合 31758"/>
            <p:cNvGrpSpPr/>
            <p:nvPr/>
          </p:nvGrpSpPr>
          <p:grpSpPr>
            <a:xfrm>
              <a:off x="962" y="-252"/>
              <a:ext cx="2163" cy="596"/>
              <a:chOff x="-1578" y="-615"/>
              <a:chExt cx="2163" cy="596"/>
            </a:xfrm>
          </p:grpSpPr>
          <p:sp>
            <p:nvSpPr>
              <p:cNvPr id="31760" name="文本框 31759"/>
              <p:cNvSpPr txBox="1"/>
              <p:nvPr/>
            </p:nvSpPr>
            <p:spPr>
              <a:xfrm>
                <a:off x="-1501" y="-615"/>
                <a:ext cx="2086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en-US" altLang="zh-CN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2.657×10</a:t>
                </a:r>
                <a:r>
                  <a:rPr lang="en-US" altLang="zh-CN" kern="0" baseline="3000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-26</a:t>
                </a:r>
                <a:r>
                  <a:rPr lang="en-US" altLang="zh-CN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Kg</a:t>
                </a:r>
              </a:p>
            </p:txBody>
          </p:sp>
          <p:sp>
            <p:nvSpPr>
              <p:cNvPr id="30736" name="直接连接符 31760"/>
              <p:cNvSpPr/>
              <p:nvPr/>
            </p:nvSpPr>
            <p:spPr>
              <a:xfrm flipV="1">
                <a:off x="-1578" y="-350"/>
                <a:ext cx="126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2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1762" name="文本框 31761"/>
              <p:cNvSpPr txBox="1"/>
              <p:nvPr/>
            </p:nvSpPr>
            <p:spPr>
              <a:xfrm>
                <a:off x="-1501" y="-252"/>
                <a:ext cx="1814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en-US" altLang="zh-CN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1.66×10</a:t>
                </a:r>
                <a:r>
                  <a:rPr lang="en-US" altLang="zh-CN" kern="0" baseline="3000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-27</a:t>
                </a:r>
                <a:r>
                  <a:rPr lang="en-US" altLang="zh-CN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Kg</a:t>
                </a:r>
              </a:p>
            </p:txBody>
          </p:sp>
        </p:grpSp>
        <p:sp>
          <p:nvSpPr>
            <p:cNvPr id="31763" name="文本框 31762"/>
            <p:cNvSpPr txBox="1"/>
            <p:nvPr/>
          </p:nvSpPr>
          <p:spPr>
            <a:xfrm>
              <a:off x="2740" y="155"/>
              <a:ext cx="771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endPara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764" name="文本框 31763"/>
            <p:cNvSpPr txBox="1"/>
            <p:nvPr/>
          </p:nvSpPr>
          <p:spPr>
            <a:xfrm>
              <a:off x="1180" y="-482"/>
              <a:ext cx="1361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氧原子质量</a:t>
              </a:r>
            </a:p>
          </p:txBody>
        </p:sp>
        <p:sp>
          <p:nvSpPr>
            <p:cNvPr id="31765" name="文本框 31764"/>
            <p:cNvSpPr txBox="1"/>
            <p:nvPr/>
          </p:nvSpPr>
          <p:spPr>
            <a:xfrm>
              <a:off x="1435" y="373"/>
              <a:ext cx="726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基准</a:t>
              </a:r>
            </a:p>
          </p:txBody>
        </p:sp>
      </p:grpSp>
      <p:sp>
        <p:nvSpPr>
          <p:cNvPr id="31766" name="矩形 31765"/>
          <p:cNvSpPr/>
          <p:nvPr/>
        </p:nvSpPr>
        <p:spPr>
          <a:xfrm>
            <a:off x="5524915" y="2661830"/>
            <a:ext cx="681597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 fontAlgn="base"/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 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</a:p>
        </p:txBody>
      </p:sp>
      <p:sp>
        <p:nvSpPr>
          <p:cNvPr id="31767" name="矩形 31766"/>
          <p:cNvSpPr/>
          <p:nvPr/>
        </p:nvSpPr>
        <p:spPr>
          <a:xfrm>
            <a:off x="5289909" y="5060787"/>
            <a:ext cx="681597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 fontAlgn="base"/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 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</a:p>
        </p:txBody>
      </p:sp>
      <p:sp>
        <p:nvSpPr>
          <p:cNvPr id="2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相对原子质量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6" grpId="0"/>
      <p:bldP spid="317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文本框 32769"/>
          <p:cNvSpPr txBox="1"/>
          <p:nvPr/>
        </p:nvSpPr>
        <p:spPr>
          <a:xfrm>
            <a:off x="1245151" y="3123258"/>
            <a:ext cx="8817375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endParaRPr lang="zh-CN" altLang="en-US" sz="239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746" name="文本框 32770"/>
          <p:cNvSpPr txBox="1"/>
          <p:nvPr/>
        </p:nvSpPr>
        <p:spPr>
          <a:xfrm>
            <a:off x="2143042" y="4562733"/>
            <a:ext cx="2226513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endParaRPr lang="zh-CN" altLang="en-US" sz="239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747" name="文本框 32771"/>
          <p:cNvSpPr txBox="1"/>
          <p:nvPr/>
        </p:nvSpPr>
        <p:spPr>
          <a:xfrm>
            <a:off x="569380" y="2031581"/>
            <a:ext cx="10949519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、相对原子质量不是原子的实际质量，是一个比值，它的国际单位为一，符号是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（一般不写）。</a:t>
            </a:r>
          </a:p>
        </p:txBody>
      </p:sp>
      <p:sp>
        <p:nvSpPr>
          <p:cNvPr id="31748" name="文本框 32772"/>
          <p:cNvSpPr txBox="1"/>
          <p:nvPr/>
        </p:nvSpPr>
        <p:spPr>
          <a:xfrm>
            <a:off x="569380" y="2762611"/>
            <a:ext cx="8548167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、两个原子的质量之比等于其相对原子质量之比</a:t>
            </a:r>
          </a:p>
        </p:txBody>
      </p:sp>
      <p:sp>
        <p:nvSpPr>
          <p:cNvPr id="32774" name="文本框 32773"/>
          <p:cNvSpPr txBox="1"/>
          <p:nvPr/>
        </p:nvSpPr>
        <p:spPr>
          <a:xfrm>
            <a:off x="700943" y="1319738"/>
            <a:ext cx="73984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注意</a:t>
            </a:r>
            <a:r>
              <a:rPr lang="en-US" altLang="zh-CN" sz="2400" kern="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en-US" altLang="zh-CN" sz="1400" kern="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        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相对原子质量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27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本框 33793"/>
          <p:cNvSpPr txBox="1"/>
          <p:nvPr/>
        </p:nvSpPr>
        <p:spPr>
          <a:xfrm>
            <a:off x="640318" y="1336725"/>
            <a:ext cx="790048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已知：一个质子的质量＝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1.6726</a:t>
            </a:r>
            <a:r>
              <a:rPr lang="en-US" altLang="zh-CN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r>
              <a:rPr lang="en-US" altLang="zh-CN" sz="2400" kern="0" baseline="3000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-27</a:t>
            </a:r>
            <a:r>
              <a:rPr lang="en-US" altLang="zh-CN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</a:t>
            </a:r>
          </a:p>
        </p:txBody>
      </p:sp>
      <p:sp>
        <p:nvSpPr>
          <p:cNvPr id="33795" name="文本框 33794"/>
          <p:cNvSpPr txBox="1"/>
          <p:nvPr/>
        </p:nvSpPr>
        <p:spPr>
          <a:xfrm>
            <a:off x="660400" y="2707377"/>
            <a:ext cx="373408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质子的相对质量＝</a:t>
            </a:r>
          </a:p>
        </p:txBody>
      </p:sp>
      <p:sp>
        <p:nvSpPr>
          <p:cNvPr id="33796" name="文本框 33795"/>
          <p:cNvSpPr txBox="1"/>
          <p:nvPr/>
        </p:nvSpPr>
        <p:spPr>
          <a:xfrm>
            <a:off x="3253909" y="1920864"/>
            <a:ext cx="258598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一个质子质量</a:t>
            </a:r>
          </a:p>
        </p:txBody>
      </p:sp>
      <p:grpSp>
        <p:nvGrpSpPr>
          <p:cNvPr id="33797" name="组合 33796"/>
          <p:cNvGrpSpPr/>
          <p:nvPr/>
        </p:nvGrpSpPr>
        <p:grpSpPr>
          <a:xfrm>
            <a:off x="3022038" y="2310819"/>
            <a:ext cx="3303348" cy="1032494"/>
            <a:chOff x="0" y="0"/>
            <a:chExt cx="2086" cy="652"/>
          </a:xfrm>
        </p:grpSpPr>
        <p:sp>
          <p:nvSpPr>
            <p:cNvPr id="33798" name="文本框 33797"/>
            <p:cNvSpPr txBox="1"/>
            <p:nvPr/>
          </p:nvSpPr>
          <p:spPr>
            <a:xfrm>
              <a:off x="0" y="0"/>
              <a:ext cx="2086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0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en-US" altLang="zh-CN" sz="20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1.6726×10</a:t>
              </a:r>
              <a:r>
                <a:rPr lang="en-US" altLang="zh-CN" sz="2000" kern="0" baseline="3000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-27</a:t>
              </a:r>
              <a:r>
                <a:rPr lang="en-US" altLang="zh-CN" sz="20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Kg</a:t>
              </a:r>
            </a:p>
          </p:txBody>
        </p:sp>
        <p:sp>
          <p:nvSpPr>
            <p:cNvPr id="32774" name="直接连接符 33798"/>
            <p:cNvSpPr/>
            <p:nvPr/>
          </p:nvSpPr>
          <p:spPr>
            <a:xfrm flipV="1">
              <a:off x="45" y="362"/>
              <a:ext cx="1445" cy="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0" name="文本框 33799"/>
            <p:cNvSpPr txBox="1"/>
            <p:nvPr/>
          </p:nvSpPr>
          <p:spPr>
            <a:xfrm>
              <a:off x="136" y="399"/>
              <a:ext cx="1814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0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0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1.66×10</a:t>
              </a:r>
              <a:r>
                <a:rPr lang="en-US" altLang="zh-CN" sz="2000" kern="0" baseline="3000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-27</a:t>
              </a:r>
              <a:r>
                <a:rPr lang="en-US" altLang="zh-CN" sz="20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Kg</a:t>
              </a:r>
            </a:p>
          </p:txBody>
        </p:sp>
      </p:grpSp>
      <p:sp>
        <p:nvSpPr>
          <p:cNvPr id="33801" name="文本框 33800"/>
          <p:cNvSpPr txBox="1"/>
          <p:nvPr/>
        </p:nvSpPr>
        <p:spPr>
          <a:xfrm>
            <a:off x="5718610" y="2713220"/>
            <a:ext cx="1220941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 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3802" name="文本框 33801"/>
          <p:cNvSpPr txBox="1"/>
          <p:nvPr/>
        </p:nvSpPr>
        <p:spPr>
          <a:xfrm>
            <a:off x="3972062" y="3361776"/>
            <a:ext cx="1149679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基准</a:t>
            </a:r>
          </a:p>
        </p:txBody>
      </p:sp>
      <p:sp>
        <p:nvSpPr>
          <p:cNvPr id="33803" name="文本框 33802"/>
          <p:cNvSpPr txBox="1"/>
          <p:nvPr/>
        </p:nvSpPr>
        <p:spPr>
          <a:xfrm>
            <a:off x="660400" y="3761886"/>
            <a:ext cx="790048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已知：一个中子的质量＝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1.6749</a:t>
            </a:r>
            <a:r>
              <a:rPr lang="en-US" altLang="zh-CN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r>
              <a:rPr lang="en-US" altLang="zh-CN" sz="2400" kern="0" baseline="3000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-27</a:t>
            </a:r>
            <a:r>
              <a:rPr lang="en-US" altLang="zh-CN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</a:t>
            </a:r>
          </a:p>
        </p:txBody>
      </p:sp>
      <p:sp>
        <p:nvSpPr>
          <p:cNvPr id="33804" name="文本框 33803"/>
          <p:cNvSpPr txBox="1"/>
          <p:nvPr/>
        </p:nvSpPr>
        <p:spPr>
          <a:xfrm>
            <a:off x="591982" y="5044381"/>
            <a:ext cx="373408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质子的相对质量＝</a:t>
            </a:r>
          </a:p>
        </p:txBody>
      </p:sp>
      <p:sp>
        <p:nvSpPr>
          <p:cNvPr id="33805" name="文本框 33804"/>
          <p:cNvSpPr txBox="1"/>
          <p:nvPr/>
        </p:nvSpPr>
        <p:spPr>
          <a:xfrm>
            <a:off x="3088286" y="4223551"/>
            <a:ext cx="258598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一个中子质量</a:t>
            </a:r>
          </a:p>
        </p:txBody>
      </p:sp>
      <p:grpSp>
        <p:nvGrpSpPr>
          <p:cNvPr id="33806" name="组合 33805"/>
          <p:cNvGrpSpPr/>
          <p:nvPr/>
        </p:nvGrpSpPr>
        <p:grpSpPr>
          <a:xfrm>
            <a:off x="2872919" y="4714370"/>
            <a:ext cx="3303348" cy="1032494"/>
            <a:chOff x="0" y="0"/>
            <a:chExt cx="2086" cy="652"/>
          </a:xfrm>
        </p:grpSpPr>
        <p:sp>
          <p:nvSpPr>
            <p:cNvPr id="33807" name="文本框 33806"/>
            <p:cNvSpPr txBox="1"/>
            <p:nvPr/>
          </p:nvSpPr>
          <p:spPr>
            <a:xfrm>
              <a:off x="0" y="0"/>
              <a:ext cx="2086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0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en-US" altLang="zh-CN" sz="20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1.6749×10</a:t>
              </a:r>
              <a:r>
                <a:rPr lang="en-US" altLang="zh-CN" sz="2000" kern="0" baseline="3000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-27</a:t>
              </a:r>
              <a:r>
                <a:rPr lang="en-US" altLang="zh-CN" sz="20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Kg</a:t>
              </a:r>
            </a:p>
          </p:txBody>
        </p:sp>
        <p:sp>
          <p:nvSpPr>
            <p:cNvPr id="32783" name="直接连接符 33807"/>
            <p:cNvSpPr/>
            <p:nvPr/>
          </p:nvSpPr>
          <p:spPr>
            <a:xfrm flipV="1">
              <a:off x="45" y="352"/>
              <a:ext cx="1461" cy="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6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9" name="文本框 33808"/>
            <p:cNvSpPr txBox="1"/>
            <p:nvPr/>
          </p:nvSpPr>
          <p:spPr>
            <a:xfrm>
              <a:off x="136" y="399"/>
              <a:ext cx="1814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0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0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1.66×10</a:t>
              </a:r>
              <a:r>
                <a:rPr lang="en-US" altLang="zh-CN" sz="2000" kern="0" baseline="3000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-27</a:t>
              </a:r>
              <a:r>
                <a:rPr lang="en-US" altLang="zh-CN" sz="2000" kern="0" noProof="1">
                  <a:solidFill>
                    <a:srgbClr val="0066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Kg</a:t>
              </a:r>
            </a:p>
          </p:txBody>
        </p:sp>
      </p:grpSp>
      <p:sp>
        <p:nvSpPr>
          <p:cNvPr id="33810" name="文本框 33809"/>
          <p:cNvSpPr txBox="1"/>
          <p:nvPr/>
        </p:nvSpPr>
        <p:spPr>
          <a:xfrm>
            <a:off x="5419738" y="5001790"/>
            <a:ext cx="1220941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 </a:t>
            </a:r>
            <a:r>
              <a:rPr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3811" name="文本框 33810"/>
          <p:cNvSpPr txBox="1"/>
          <p:nvPr/>
        </p:nvSpPr>
        <p:spPr>
          <a:xfrm flipH="1">
            <a:off x="3562136" y="5731540"/>
            <a:ext cx="3952281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基准</a:t>
            </a:r>
          </a:p>
        </p:txBody>
      </p:sp>
      <p:sp>
        <p:nvSpPr>
          <p:cNvPr id="33812" name="文本框 33811"/>
          <p:cNvSpPr txBox="1"/>
          <p:nvPr/>
        </p:nvSpPr>
        <p:spPr>
          <a:xfrm>
            <a:off x="596785" y="6045651"/>
            <a:ext cx="7254380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相对原子质量≈质子数</a:t>
            </a: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中子数</a:t>
            </a:r>
          </a:p>
        </p:txBody>
      </p:sp>
      <p:sp>
        <p:nvSpPr>
          <p:cNvPr id="2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相对原子质量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  <p:bldP spid="33801" grpId="0"/>
      <p:bldP spid="33802" grpId="0"/>
      <p:bldP spid="33804" grpId="0"/>
      <p:bldP spid="33805" grpId="0"/>
      <p:bldP spid="33810" grpId="0"/>
      <p:bldP spid="33811" grpId="0"/>
      <p:bldP spid="338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/>
          <p:nvPr/>
        </p:nvSpPr>
        <p:spPr>
          <a:xfrm>
            <a:off x="654757" y="1130300"/>
            <a:ext cx="7362065" cy="562171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计算下列原子的相对原子质量的近似值</a:t>
            </a:r>
          </a:p>
        </p:txBody>
      </p:sp>
      <p:graphicFrame>
        <p:nvGraphicFramePr>
          <p:cNvPr id="34821" name="表格 34820"/>
          <p:cNvGraphicFramePr/>
          <p:nvPr/>
        </p:nvGraphicFramePr>
        <p:xfrm>
          <a:off x="925404" y="2089987"/>
          <a:ext cx="10341192" cy="3198818"/>
        </p:xfrm>
        <a:graphic>
          <a:graphicData uri="http://schemas.openxmlformats.org/drawingml/2006/table">
            <a:tbl>
              <a:tblPr/>
              <a:tblGrid>
                <a:gridCol w="1761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0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9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830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原子种类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质子数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中子数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核外电子数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相对原子质量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0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氢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0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碳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30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氧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  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0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钠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11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11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0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氯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17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17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30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铁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相对原子质量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36866"/>
          <p:cNvSpPr txBox="1"/>
          <p:nvPr/>
        </p:nvSpPr>
        <p:spPr>
          <a:xfrm>
            <a:off x="660400" y="1389872"/>
            <a:ext cx="5100712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、相对原子质量：</a:t>
            </a:r>
          </a:p>
        </p:txBody>
      </p:sp>
      <p:sp>
        <p:nvSpPr>
          <p:cNvPr id="36868" name="文本框 36867"/>
          <p:cNvSpPr txBox="1"/>
          <p:nvPr/>
        </p:nvSpPr>
        <p:spPr>
          <a:xfrm>
            <a:off x="660400" y="5488859"/>
            <a:ext cx="725438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、相对原子质量≈质子数</a:t>
            </a:r>
            <a:r>
              <a:rPr lang="en-US" altLang="zh-CN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中子数</a:t>
            </a:r>
          </a:p>
        </p:txBody>
      </p:sp>
      <p:sp>
        <p:nvSpPr>
          <p:cNvPr id="36869" name="矩形 36868"/>
          <p:cNvSpPr/>
          <p:nvPr/>
        </p:nvSpPr>
        <p:spPr>
          <a:xfrm>
            <a:off x="773631" y="1878472"/>
            <a:ext cx="10876691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 fontAlgn="base">
              <a:lnSpc>
                <a:spcPct val="150000"/>
              </a:lnSpc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以一种碳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原子质量的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1/12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</a:t>
            </a:r>
            <a:r>
              <a:rPr lang="zh-CN" altLang="en-US" sz="2400" kern="0" noProof="1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基准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，其他原子的质量跟它的比值，就是这种原子的相对原子质量。</a:t>
            </a:r>
          </a:p>
        </p:txBody>
      </p:sp>
      <p:grpSp>
        <p:nvGrpSpPr>
          <p:cNvPr id="36870" name="组合 36869"/>
          <p:cNvGrpSpPr/>
          <p:nvPr/>
        </p:nvGrpSpPr>
        <p:grpSpPr>
          <a:xfrm>
            <a:off x="2310202" y="3067718"/>
            <a:ext cx="7889397" cy="1045163"/>
            <a:chOff x="490" y="-8"/>
            <a:chExt cx="4982" cy="660"/>
          </a:xfrm>
        </p:grpSpPr>
        <p:sp>
          <p:nvSpPr>
            <p:cNvPr id="36871" name="文本框 36870"/>
            <p:cNvSpPr txBox="1"/>
            <p:nvPr/>
          </p:nvSpPr>
          <p:spPr>
            <a:xfrm>
              <a:off x="490" y="215"/>
              <a:ext cx="2766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相对原子质量＝</a:t>
              </a:r>
            </a:p>
          </p:txBody>
        </p:sp>
        <p:grpSp>
          <p:nvGrpSpPr>
            <p:cNvPr id="35847" name="组合 36871"/>
            <p:cNvGrpSpPr/>
            <p:nvPr/>
          </p:nvGrpSpPr>
          <p:grpSpPr>
            <a:xfrm>
              <a:off x="1797" y="-8"/>
              <a:ext cx="3675" cy="660"/>
              <a:chOff x="-74" y="-8"/>
              <a:chExt cx="2086" cy="660"/>
            </a:xfrm>
          </p:grpSpPr>
          <p:sp>
            <p:nvSpPr>
              <p:cNvPr id="36873" name="文本框 36872"/>
              <p:cNvSpPr txBox="1"/>
              <p:nvPr/>
            </p:nvSpPr>
            <p:spPr>
              <a:xfrm>
                <a:off x="-74" y="-8"/>
                <a:ext cx="2086" cy="2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sz="2000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        原子的实际质量</a:t>
                </a:r>
              </a:p>
            </p:txBody>
          </p:sp>
          <p:sp>
            <p:nvSpPr>
              <p:cNvPr id="35849" name="直接连接符 36873"/>
              <p:cNvSpPr/>
              <p:nvPr/>
            </p:nvSpPr>
            <p:spPr>
              <a:xfrm flipV="1">
                <a:off x="45" y="361"/>
                <a:ext cx="1127" cy="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4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875" name="文本框 36874"/>
              <p:cNvSpPr txBox="1"/>
              <p:nvPr/>
            </p:nvSpPr>
            <p:spPr>
              <a:xfrm>
                <a:off x="136" y="399"/>
                <a:ext cx="1814" cy="2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sz="2000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碳</a:t>
                </a:r>
                <a:r>
                  <a:rPr lang="en-US" altLang="zh-CN" sz="2000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12</a:t>
                </a:r>
                <a:r>
                  <a:rPr lang="zh-CN" altLang="en-US" sz="2000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原子质量的</a:t>
                </a:r>
                <a:r>
                  <a:rPr lang="en-US" altLang="zh-CN" sz="2000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1/12</a:t>
                </a:r>
              </a:p>
            </p:txBody>
          </p:sp>
        </p:grpSp>
      </p:grpSp>
      <p:grpSp>
        <p:nvGrpSpPr>
          <p:cNvPr id="36876" name="组合 36875"/>
          <p:cNvGrpSpPr/>
          <p:nvPr/>
        </p:nvGrpSpPr>
        <p:grpSpPr>
          <a:xfrm>
            <a:off x="4165198" y="4316279"/>
            <a:ext cx="4337427" cy="999238"/>
            <a:chOff x="0" y="21"/>
            <a:chExt cx="2739" cy="631"/>
          </a:xfrm>
        </p:grpSpPr>
        <p:grpSp>
          <p:nvGrpSpPr>
            <p:cNvPr id="35852" name="组合 36876"/>
            <p:cNvGrpSpPr/>
            <p:nvPr/>
          </p:nvGrpSpPr>
          <p:grpSpPr>
            <a:xfrm>
              <a:off x="544" y="21"/>
              <a:ext cx="2195" cy="631"/>
              <a:chOff x="45" y="21"/>
              <a:chExt cx="2195" cy="631"/>
            </a:xfrm>
          </p:grpSpPr>
          <p:sp>
            <p:nvSpPr>
              <p:cNvPr id="36878" name="文本框 36877"/>
              <p:cNvSpPr txBox="1"/>
              <p:nvPr/>
            </p:nvSpPr>
            <p:spPr>
              <a:xfrm>
                <a:off x="154" y="21"/>
                <a:ext cx="2086" cy="2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sz="2000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原子的实际质量</a:t>
                </a:r>
              </a:p>
            </p:txBody>
          </p:sp>
          <p:sp>
            <p:nvSpPr>
              <p:cNvPr id="35854" name="直接连接符 36878"/>
              <p:cNvSpPr/>
              <p:nvPr/>
            </p:nvSpPr>
            <p:spPr>
              <a:xfrm flipV="1">
                <a:off x="45" y="360"/>
                <a:ext cx="1363" cy="3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4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880" name="文本框 36879"/>
              <p:cNvSpPr txBox="1"/>
              <p:nvPr/>
            </p:nvSpPr>
            <p:spPr>
              <a:xfrm>
                <a:off x="136" y="399"/>
                <a:ext cx="1814" cy="2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sz="2000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en-US" altLang="zh-CN" sz="2000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1.66×10</a:t>
                </a:r>
                <a:r>
                  <a:rPr lang="en-US" altLang="zh-CN" sz="2000" kern="0" baseline="3000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-27</a:t>
                </a:r>
                <a:r>
                  <a:rPr lang="en-US" altLang="zh-CN" sz="2000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Kg</a:t>
                </a:r>
              </a:p>
            </p:txBody>
          </p:sp>
        </p:grpSp>
        <p:sp>
          <p:nvSpPr>
            <p:cNvPr id="35856" name="文本框 36880"/>
            <p:cNvSpPr txBox="1"/>
            <p:nvPr/>
          </p:nvSpPr>
          <p:spPr>
            <a:xfrm>
              <a:off x="0" y="91"/>
              <a:ext cx="272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</p:grpSp>
      <p:sp>
        <p:nvSpPr>
          <p:cNvPr id="1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本节收获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占位符 6146"/>
          <p:cNvSpPr>
            <a:spLocks noGrp="1"/>
          </p:cNvSpPr>
          <p:nvPr>
            <p:ph idx="4294967295"/>
          </p:nvPr>
        </p:nvSpPr>
        <p:spPr>
          <a:xfrm>
            <a:off x="695325" y="1276504"/>
            <a:ext cx="7535863" cy="4695364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、原子可以再分吗？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、构成原子的微粒有那些？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、构成原子的微粒有什么特点？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、为什么整个原子不显电性？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、决定原子种类的是什么微粒？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、核外电子排布的规律如何？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、离子是怎样形成的？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、原子的质量很小，怎么衡量？</a:t>
            </a:r>
          </a:p>
          <a:p>
            <a:pPr>
              <a:lnSpc>
                <a:spcPct val="150000"/>
              </a:lnSpc>
              <a:buNone/>
            </a:pPr>
            <a:endParaRPr lang="zh-CN" altLang="en-US" sz="2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阅读课本思考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/>
          <p:nvPr/>
        </p:nvSpPr>
        <p:spPr>
          <a:xfrm>
            <a:off x="660400" y="1249227"/>
            <a:ext cx="287261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、填表：</a:t>
            </a:r>
          </a:p>
        </p:txBody>
      </p:sp>
      <p:graphicFrame>
        <p:nvGraphicFramePr>
          <p:cNvPr id="37893" name="表格 37892"/>
          <p:cNvGraphicFramePr/>
          <p:nvPr/>
        </p:nvGraphicFramePr>
        <p:xfrm>
          <a:off x="1073245" y="1907707"/>
          <a:ext cx="10045511" cy="2536517"/>
        </p:xfrm>
        <a:graphic>
          <a:graphicData uri="http://schemas.openxmlformats.org/drawingml/2006/table">
            <a:tbl>
              <a:tblPr/>
              <a:tblGrid>
                <a:gridCol w="175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67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522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原子种类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核电荷数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质子数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中子数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电子数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相对原子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质量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9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H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0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9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Mg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0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09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Fe</a:t>
                      </a:r>
                    </a:p>
                  </a:txBody>
                  <a:tcPr marL="91213" marR="91213" marT="45607" marB="4560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0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</a:p>
                  </a:txBody>
                  <a:tcPr marL="91213" marR="91213" marT="45607" marB="4560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930" name="Rectangle 146"/>
          <p:cNvSpPr/>
          <p:nvPr/>
        </p:nvSpPr>
        <p:spPr>
          <a:xfrm>
            <a:off x="5085159" y="2945132"/>
            <a:ext cx="38005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7931" name="Rectangle 151"/>
          <p:cNvSpPr/>
          <p:nvPr/>
        </p:nvSpPr>
        <p:spPr>
          <a:xfrm>
            <a:off x="7805247" y="2890726"/>
            <a:ext cx="38005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7932" name="Rectangle 152"/>
          <p:cNvSpPr/>
          <p:nvPr/>
        </p:nvSpPr>
        <p:spPr>
          <a:xfrm>
            <a:off x="9732653" y="2958162"/>
            <a:ext cx="38005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7933" name="Rectangle 148"/>
          <p:cNvSpPr/>
          <p:nvPr/>
        </p:nvSpPr>
        <p:spPr>
          <a:xfrm>
            <a:off x="4971140" y="3433244"/>
            <a:ext cx="60809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 </a:t>
            </a:r>
          </a:p>
        </p:txBody>
      </p:sp>
      <p:sp>
        <p:nvSpPr>
          <p:cNvPr id="37934" name="Rectangle 153"/>
          <p:cNvSpPr/>
          <p:nvPr/>
        </p:nvSpPr>
        <p:spPr>
          <a:xfrm>
            <a:off x="6341431" y="3433244"/>
            <a:ext cx="6080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7935" name="Rectangle 153"/>
          <p:cNvSpPr/>
          <p:nvPr/>
        </p:nvSpPr>
        <p:spPr>
          <a:xfrm>
            <a:off x="7709886" y="3459740"/>
            <a:ext cx="60809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7936" name="Rectangle 149"/>
          <p:cNvSpPr/>
          <p:nvPr/>
        </p:nvSpPr>
        <p:spPr>
          <a:xfrm>
            <a:off x="3441402" y="3982559"/>
            <a:ext cx="684107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26</a:t>
            </a: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7937" name="Rectangle 149"/>
          <p:cNvSpPr/>
          <p:nvPr/>
        </p:nvSpPr>
        <p:spPr>
          <a:xfrm>
            <a:off x="7709886" y="4013254"/>
            <a:ext cx="684107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26</a:t>
            </a:r>
            <a:r>
              <a:rPr lang="en-US" altLang="zh-CN" sz="20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7938" name="Rectangle 150"/>
          <p:cNvSpPr/>
          <p:nvPr/>
        </p:nvSpPr>
        <p:spPr>
          <a:xfrm>
            <a:off x="6383149" y="3982558"/>
            <a:ext cx="64610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 </a:t>
            </a:r>
          </a:p>
        </p:txBody>
      </p:sp>
      <p:sp>
        <p:nvSpPr>
          <p:cNvPr id="37939" name="Rectangle 79"/>
          <p:cNvSpPr/>
          <p:nvPr/>
        </p:nvSpPr>
        <p:spPr>
          <a:xfrm>
            <a:off x="737179" y="4610778"/>
            <a:ext cx="10717641" cy="193899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、据报道，上海某医院正研究用放射性碘治疗肿瘤，这种碘原子的核电荷数是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，相对原子质量是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，下列关于这种原子的说法错误的是   （        ）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．质子数是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53         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．核外电子数是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53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．中子数是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53         D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．质子数与中子数之和是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125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940" name="文本框 37939"/>
          <p:cNvSpPr txBox="1"/>
          <p:nvPr/>
        </p:nvSpPr>
        <p:spPr>
          <a:xfrm>
            <a:off x="6617126" y="5119103"/>
            <a:ext cx="573256" cy="5221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795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0" grpId="0"/>
      <p:bldP spid="37931" grpId="0"/>
      <p:bldP spid="37932" grpId="0"/>
      <p:bldP spid="37933" grpId="0"/>
      <p:bldP spid="37934" grpId="0"/>
      <p:bldP spid="37935" grpId="0"/>
      <p:bldP spid="37936" grpId="0"/>
      <p:bldP spid="37937" grpId="0"/>
      <p:bldP spid="37938" grpId="0"/>
      <p:bldP spid="37939" grpId="0"/>
      <p:bldP spid="3794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文本框 38913"/>
          <p:cNvSpPr txBox="1"/>
          <p:nvPr/>
        </p:nvSpPr>
        <p:spPr>
          <a:xfrm>
            <a:off x="1667621" y="1342234"/>
            <a:ext cx="7469748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endParaRPr lang="zh-CN" altLang="en-US" sz="239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890" name="文本框 38914"/>
          <p:cNvSpPr txBox="1"/>
          <p:nvPr/>
        </p:nvSpPr>
        <p:spPr>
          <a:xfrm>
            <a:off x="660400" y="1342234"/>
            <a:ext cx="9472819" cy="45243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、钠原子由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个质子和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个中子构成，下列说法错误的是（           ）</a:t>
            </a: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钠原子所带电荷数为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         </a:t>
            </a: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钠的相对原子质量为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23g</a:t>
            </a: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钠原子核外电子数为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钠的相对原子质量为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23</a:t>
            </a:r>
          </a:p>
        </p:txBody>
      </p:sp>
      <p:sp>
        <p:nvSpPr>
          <p:cNvPr id="38916" name="文本框 38915"/>
          <p:cNvSpPr txBox="1"/>
          <p:nvPr/>
        </p:nvSpPr>
        <p:spPr>
          <a:xfrm>
            <a:off x="9137369" y="1510966"/>
            <a:ext cx="574839" cy="5836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3195" b="1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文本框 39937"/>
          <p:cNvSpPr txBox="1"/>
          <p:nvPr/>
        </p:nvSpPr>
        <p:spPr>
          <a:xfrm>
            <a:off x="695325" y="1445067"/>
            <a:ext cx="11154346" cy="13247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已知某原子的实际质量为</a:t>
            </a:r>
            <a:r>
              <a:rPr lang="en-US" altLang="zh-CN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，碳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-12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原子的实际质量为</a:t>
            </a:r>
            <a:r>
              <a:rPr lang="en-US" altLang="zh-CN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。求该原子的相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对原子质量。</a:t>
            </a:r>
          </a:p>
        </p:txBody>
      </p:sp>
      <p:grpSp>
        <p:nvGrpSpPr>
          <p:cNvPr id="39939" name="组合 39938"/>
          <p:cNvGrpSpPr/>
          <p:nvPr/>
        </p:nvGrpSpPr>
        <p:grpSpPr>
          <a:xfrm>
            <a:off x="2395927" y="3080488"/>
            <a:ext cx="5913088" cy="1154430"/>
            <a:chOff x="351" y="0"/>
            <a:chExt cx="3734" cy="729"/>
          </a:xfrm>
        </p:grpSpPr>
        <p:sp>
          <p:nvSpPr>
            <p:cNvPr id="39940" name="文本框 39939"/>
            <p:cNvSpPr txBox="1"/>
            <p:nvPr/>
          </p:nvSpPr>
          <p:spPr>
            <a:xfrm>
              <a:off x="351" y="162"/>
              <a:ext cx="2861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相对原子质量</a:t>
              </a:r>
              <a:r>
                <a:rPr lang="zh-CN" altLang="en-US" sz="3195" kern="0" noProof="1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38916" name="组合 39940"/>
            <p:cNvGrpSpPr/>
            <p:nvPr/>
          </p:nvGrpSpPr>
          <p:grpSpPr>
            <a:xfrm>
              <a:off x="1927" y="0"/>
              <a:ext cx="2158" cy="729"/>
              <a:chOff x="0" y="0"/>
              <a:chExt cx="2086" cy="729"/>
            </a:xfrm>
          </p:grpSpPr>
          <p:sp>
            <p:nvSpPr>
              <p:cNvPr id="39942" name="文本框 39941"/>
              <p:cNvSpPr txBox="1"/>
              <p:nvPr/>
            </p:nvSpPr>
            <p:spPr>
              <a:xfrm>
                <a:off x="0" y="0"/>
                <a:ext cx="2086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sz="2795" kern="0" noProof="1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       </a:t>
                </a:r>
                <a:r>
                  <a:rPr lang="en-US" altLang="zh-CN" sz="2795" kern="0" noProof="1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M Kg</a:t>
                </a:r>
              </a:p>
            </p:txBody>
          </p:sp>
          <p:sp>
            <p:nvSpPr>
              <p:cNvPr id="38918" name="直接连接符 39942"/>
              <p:cNvSpPr/>
              <p:nvPr/>
            </p:nvSpPr>
            <p:spPr>
              <a:xfrm>
                <a:off x="45" y="363"/>
                <a:ext cx="1905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9944" name="文本框 39943"/>
              <p:cNvSpPr txBox="1"/>
              <p:nvPr/>
            </p:nvSpPr>
            <p:spPr>
              <a:xfrm>
                <a:off x="136" y="399"/>
                <a:ext cx="1814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sz="2795" kern="0" noProof="1">
                    <a:solidFill>
                      <a:srgbClr val="0066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en-US" altLang="zh-CN" sz="2795" kern="0" noProof="1">
                    <a:solidFill>
                      <a:srgbClr val="0066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N Kg </a:t>
                </a:r>
                <a:r>
                  <a:rPr lang="en-US" altLang="zh-CN" sz="2795" kern="0" noProof="1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×  1/12</a:t>
                </a:r>
              </a:p>
            </p:txBody>
          </p:sp>
        </p:grpSp>
      </p:grpSp>
      <p:grpSp>
        <p:nvGrpSpPr>
          <p:cNvPr id="39945" name="组合 39944"/>
          <p:cNvGrpSpPr/>
          <p:nvPr/>
        </p:nvGrpSpPr>
        <p:grpSpPr>
          <a:xfrm>
            <a:off x="8309015" y="3133946"/>
            <a:ext cx="1475897" cy="1076835"/>
            <a:chOff x="0" y="0"/>
            <a:chExt cx="932" cy="680"/>
          </a:xfrm>
        </p:grpSpPr>
        <p:sp>
          <p:nvSpPr>
            <p:cNvPr id="39946" name="文本框 39945"/>
            <p:cNvSpPr txBox="1"/>
            <p:nvPr/>
          </p:nvSpPr>
          <p:spPr>
            <a:xfrm>
              <a:off x="0" y="136"/>
              <a:ext cx="798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3195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  <a:endParaRPr lang="en-US" altLang="zh-CN" sz="3195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38922" name="图片 3994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8" y="0"/>
              <a:ext cx="614" cy="6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2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文本框 40961"/>
          <p:cNvSpPr txBox="1"/>
          <p:nvPr/>
        </p:nvSpPr>
        <p:spPr>
          <a:xfrm>
            <a:off x="660400" y="1319810"/>
            <a:ext cx="10858500" cy="11401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原子的相对质量为</a:t>
            </a:r>
            <a:r>
              <a:rPr lang="en-US" altLang="zh-CN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，碳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-12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原子的实际质量为</a:t>
            </a:r>
            <a:r>
              <a:rPr lang="en-US" altLang="zh-CN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Y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。求该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原子的实际质量。</a:t>
            </a:r>
          </a:p>
        </p:txBody>
      </p:sp>
      <p:grpSp>
        <p:nvGrpSpPr>
          <p:cNvPr id="39938" name="组合 40962"/>
          <p:cNvGrpSpPr/>
          <p:nvPr/>
        </p:nvGrpSpPr>
        <p:grpSpPr>
          <a:xfrm>
            <a:off x="3588081" y="2565515"/>
            <a:ext cx="4600301" cy="1032494"/>
            <a:chOff x="0" y="0"/>
            <a:chExt cx="2905" cy="652"/>
          </a:xfrm>
        </p:grpSpPr>
        <p:sp>
          <p:nvSpPr>
            <p:cNvPr id="40964" name="文本框 40963"/>
            <p:cNvSpPr txBox="1"/>
            <p:nvPr/>
          </p:nvSpPr>
          <p:spPr>
            <a:xfrm>
              <a:off x="0" y="182"/>
              <a:ext cx="681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4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X</a:t>
              </a:r>
              <a:r>
                <a:rPr lang="zh-CN" altLang="en-US" sz="2400" kern="0" noProof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39940" name="组合 40964"/>
            <p:cNvGrpSpPr/>
            <p:nvPr/>
          </p:nvGrpSpPr>
          <p:grpSpPr>
            <a:xfrm>
              <a:off x="747" y="0"/>
              <a:ext cx="2158" cy="652"/>
              <a:chOff x="0" y="0"/>
              <a:chExt cx="2086" cy="652"/>
            </a:xfrm>
          </p:grpSpPr>
          <p:sp>
            <p:nvSpPr>
              <p:cNvPr id="40966" name="文本框 40965"/>
              <p:cNvSpPr txBox="1"/>
              <p:nvPr/>
            </p:nvSpPr>
            <p:spPr>
              <a:xfrm>
                <a:off x="0" y="0"/>
                <a:ext cx="2086" cy="2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sz="2000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</a:t>
                </a:r>
                <a:r>
                  <a:rPr lang="en-US" altLang="zh-CN" sz="2000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A</a:t>
                </a:r>
                <a:r>
                  <a:rPr lang="zh-CN" altLang="en-US" sz="2000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原子的实际质量</a:t>
                </a:r>
              </a:p>
            </p:txBody>
          </p:sp>
          <p:sp>
            <p:nvSpPr>
              <p:cNvPr id="39942" name="直接连接符 40966"/>
              <p:cNvSpPr/>
              <p:nvPr/>
            </p:nvSpPr>
            <p:spPr>
              <a:xfrm flipV="1">
                <a:off x="45" y="359"/>
                <a:ext cx="1352" cy="4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40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0968" name="文本框 40967"/>
              <p:cNvSpPr txBox="1"/>
              <p:nvPr/>
            </p:nvSpPr>
            <p:spPr>
              <a:xfrm>
                <a:off x="136" y="399"/>
                <a:ext cx="1814" cy="2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zh-CN" altLang="en-US" sz="2000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en-US" altLang="zh-CN" sz="2000" kern="0" noProof="1">
                    <a:solidFill>
                      <a:srgbClr val="0066FF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Y Kg </a:t>
                </a:r>
                <a:r>
                  <a:rPr lang="en-US" altLang="zh-CN" sz="2000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×  1/12</a:t>
                </a:r>
              </a:p>
            </p:txBody>
          </p:sp>
        </p:grpSp>
      </p:grpSp>
      <p:sp>
        <p:nvSpPr>
          <p:cNvPr id="40969" name="文本框 40968"/>
          <p:cNvSpPr txBox="1"/>
          <p:nvPr/>
        </p:nvSpPr>
        <p:spPr>
          <a:xfrm>
            <a:off x="1887896" y="2565515"/>
            <a:ext cx="129378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</a:p>
        </p:txBody>
      </p:sp>
      <p:sp>
        <p:nvSpPr>
          <p:cNvPr id="39945" name="文本框 40969"/>
          <p:cNvSpPr txBox="1"/>
          <p:nvPr/>
        </p:nvSpPr>
        <p:spPr>
          <a:xfrm>
            <a:off x="3588081" y="4064534"/>
            <a:ext cx="6752387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原子的实际质量＝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XY/12 Kg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/>
      <p:bldP spid="3994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716540" y="1066327"/>
            <a:ext cx="3612855" cy="48689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同心圆 15"/>
          <p:cNvSpPr/>
          <p:nvPr/>
        </p:nvSpPr>
        <p:spPr>
          <a:xfrm rot="3750380">
            <a:off x="1471192" y="6359637"/>
            <a:ext cx="2433846" cy="2433846"/>
          </a:xfrm>
          <a:prstGeom prst="donut">
            <a:avLst>
              <a:gd name="adj" fmla="val 4814"/>
            </a:avLst>
          </a:prstGeom>
          <a:solidFill>
            <a:srgbClr val="0070C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同心圆 16"/>
          <p:cNvSpPr/>
          <p:nvPr/>
        </p:nvSpPr>
        <p:spPr>
          <a:xfrm rot="3750380">
            <a:off x="113098" y="5089523"/>
            <a:ext cx="5150034" cy="5150034"/>
          </a:xfrm>
          <a:prstGeom prst="donut">
            <a:avLst>
              <a:gd name="adj" fmla="val 13452"/>
            </a:avLst>
          </a:prstGeom>
          <a:solidFill>
            <a:srgbClr val="0070C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0" r="39240"/>
          <a:stretch>
            <a:fillRect/>
          </a:stretch>
        </p:blipFill>
        <p:spPr>
          <a:xfrm>
            <a:off x="541477" y="1363432"/>
            <a:ext cx="3461112" cy="4747808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-494144" y="353145"/>
            <a:ext cx="3182259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5072380" y="2005330"/>
            <a:ext cx="7119620" cy="3016250"/>
            <a:chOff x="6147269" y="2844265"/>
            <a:chExt cx="5112385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70" y="3331609"/>
              <a:ext cx="4624485" cy="1589115"/>
              <a:chOff x="-4714867" y="2110674"/>
              <a:chExt cx="4624485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7" y="2110674"/>
                <a:ext cx="4624485" cy="1014874"/>
                <a:chOff x="-4714867" y="2110674"/>
                <a:chExt cx="4624485" cy="1014874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7" y="2808615"/>
                  <a:ext cx="4624485" cy="3169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459247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5" y="2110674"/>
                  <a:ext cx="453327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 物质构成的奥秘</a:t>
              </a:r>
            </a:p>
          </p:txBody>
        </p:sp>
      </p:grpSp>
      <p:sp>
        <p:nvSpPr>
          <p:cNvPr id="29" name="矩形 28"/>
          <p:cNvSpPr/>
          <p:nvPr/>
        </p:nvSpPr>
        <p:spPr>
          <a:xfrm rot="17063341">
            <a:off x="11677369" y="-772790"/>
            <a:ext cx="2438400" cy="2438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占位符 7170"/>
          <p:cNvSpPr>
            <a:spLocks noGrp="1"/>
          </p:cNvSpPr>
          <p:nvPr>
            <p:ph idx="4294967295"/>
          </p:nvPr>
        </p:nvSpPr>
        <p:spPr>
          <a:xfrm>
            <a:off x="-138253" y="1310773"/>
            <a:ext cx="6527479" cy="4256087"/>
          </a:xfrm>
        </p:spPr>
        <p:txBody>
          <a:bodyPr anchor="t">
            <a:normAutofit/>
          </a:bodyPr>
          <a:lstStyle/>
          <a:p>
            <a:pPr marL="812800" indent="0">
              <a:lnSpc>
                <a:spcPct val="2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公元前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世纪，希腊哲学家德谟克利特等人认为 ：万物是由大量的不可分割的微粒构成的，即原子。</a:t>
            </a:r>
          </a:p>
        </p:txBody>
      </p:sp>
      <p:pic>
        <p:nvPicPr>
          <p:cNvPr id="6147" name="图片 7171" descr="tianwen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048" y="1616350"/>
            <a:ext cx="2346088" cy="3644931"/>
          </a:xfrm>
          <a:prstGeom prst="rect">
            <a:avLst/>
          </a:prstGeom>
          <a:noFill/>
          <a:ln w="38100" cap="flat" cmpd="sng">
            <a:noFill/>
            <a:prstDash val="solid"/>
            <a:miter/>
            <a:headEnd type="none" w="med" len="med"/>
            <a:tailEnd type="none" w="med" len="med"/>
          </a:ln>
        </p:spPr>
      </p:pic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化学史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8193"/>
          <p:cNvSpPr>
            <a:spLocks noGrp="1"/>
          </p:cNvSpPr>
          <p:nvPr>
            <p:ph type="title" idx="4294967295"/>
          </p:nvPr>
        </p:nvSpPr>
        <p:spPr>
          <a:xfrm>
            <a:off x="-454705" y="732853"/>
            <a:ext cx="12133561" cy="2397125"/>
          </a:xfrm>
        </p:spPr>
        <p:txBody>
          <a:bodyPr anchor="ctr">
            <a:normAutofit/>
          </a:bodyPr>
          <a:lstStyle/>
          <a:p>
            <a:pPr marL="1117600">
              <a:lnSpc>
                <a:spcPct val="200000"/>
              </a:lnSpc>
              <a:buAutoNum type="arabicPeriod" startAt="2"/>
            </a:pPr>
            <a:r>
              <a:rPr lang="en-US" altLang="zh-CN" sz="2400" dirty="0">
                <a:solidFill>
                  <a:srgbClr val="04040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</a:t>
            </a:r>
            <a:r>
              <a:rPr lang="zh-CN" altLang="en-US" sz="2400" dirty="0">
                <a:solidFill>
                  <a:srgbClr val="04040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世纪初，英国科学家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道尔顿</a:t>
            </a:r>
            <a:r>
              <a:rPr lang="zh-CN" altLang="en-US" sz="2400" dirty="0">
                <a:solidFill>
                  <a:srgbClr val="04040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提出近代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原子学说</a:t>
            </a:r>
            <a:r>
              <a:rPr lang="zh-CN" altLang="en-US" sz="2400" dirty="0">
                <a:solidFill>
                  <a:srgbClr val="04040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，他认为原子是微小的不可分割的实心球体。</a:t>
            </a:r>
          </a:p>
        </p:txBody>
      </p:sp>
      <p:pic>
        <p:nvPicPr>
          <p:cNvPr id="7170" name="图片 8194" descr="道尔顿"/>
          <p:cNvPicPr>
            <a:picLocks noChangeAspect="1"/>
          </p:cNvPicPr>
          <p:nvPr/>
        </p:nvPicPr>
        <p:blipFill>
          <a:blip r:embed="rId4"/>
          <a:srcRect r="39259" b="13333"/>
          <a:stretch>
            <a:fillRect/>
          </a:stretch>
        </p:blipFill>
        <p:spPr>
          <a:xfrm>
            <a:off x="3240911" y="3021111"/>
            <a:ext cx="2645024" cy="321458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道尔顿模型.avi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rcRect l="10909" r="12727"/>
          <a:stretch>
            <a:fillRect/>
          </a:stretch>
        </p:blipFill>
        <p:spPr>
          <a:xfrm>
            <a:off x="7207525" y="3256030"/>
            <a:ext cx="2105632" cy="20341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化学史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171"/>
                </p:tgtEl>
              </p:cMediaNode>
            </p:video>
          </p:childTnLst>
        </p:cTn>
      </p:par>
    </p:tnLst>
    <p:bldLst>
      <p:bldP spid="71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9217"/>
          <p:cNvSpPr>
            <a:spLocks noGrp="1"/>
          </p:cNvSpPr>
          <p:nvPr>
            <p:ph type="title" idx="4294967295"/>
          </p:nvPr>
        </p:nvSpPr>
        <p:spPr>
          <a:xfrm>
            <a:off x="-404471" y="1130300"/>
            <a:ext cx="8512175" cy="1139825"/>
          </a:xfrm>
        </p:spPr>
        <p:txBody>
          <a:bodyPr anchor="ctr">
            <a:normAutofit/>
          </a:bodyPr>
          <a:lstStyle/>
          <a:p>
            <a:pPr marL="1117600">
              <a:buAutoNum type="arabicPeriod" startAt="3"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1897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年，英国科学家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汤姆生发现了电子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8194" name="图片 9218" descr="汤姆生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6666" b="19354"/>
          <a:stretch>
            <a:fillRect/>
          </a:stretch>
        </p:blipFill>
        <p:spPr>
          <a:xfrm>
            <a:off x="2454629" y="2270125"/>
            <a:ext cx="3802714" cy="362986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汤姆生模型.avi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847" r="9616"/>
          <a:stretch>
            <a:fillRect/>
          </a:stretch>
        </p:blipFill>
        <p:spPr>
          <a:xfrm>
            <a:off x="6777248" y="2718176"/>
            <a:ext cx="2077385" cy="24873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化学史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5"/>
                </p:tgtEl>
              </p:cMediaNode>
            </p:video>
          </p:childTnLst>
        </p:cTn>
      </p:par>
    </p:tnLst>
    <p:bldLst>
      <p:bldP spid="81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0241"/>
          <p:cNvSpPr>
            <a:spLocks noGrp="1"/>
          </p:cNvSpPr>
          <p:nvPr>
            <p:ph type="title" idx="4294967295"/>
          </p:nvPr>
        </p:nvSpPr>
        <p:spPr>
          <a:xfrm>
            <a:off x="660400" y="1130300"/>
            <a:ext cx="8474075" cy="1076325"/>
          </a:xfrm>
        </p:spPr>
        <p:txBody>
          <a:bodyPr anchor="ctr">
            <a:norm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４、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2" action="ppaction://hlinkfile"/>
              </a:rPr>
              <a:t>卢瑟福原子模型：发现了原子核</a:t>
            </a:r>
          </a:p>
        </p:txBody>
      </p:sp>
      <p:pic>
        <p:nvPicPr>
          <p:cNvPr id="9218" name="图片 10242" descr="卢瑟福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0414" y="2449432"/>
            <a:ext cx="5691173" cy="34621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化学史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3313"/>
          <p:cNvSpPr>
            <a:spLocks noGrp="1"/>
          </p:cNvSpPr>
          <p:nvPr>
            <p:ph type="title" idx="4294967295"/>
          </p:nvPr>
        </p:nvSpPr>
        <p:spPr>
          <a:xfrm>
            <a:off x="660400" y="1451256"/>
            <a:ext cx="5178425" cy="630238"/>
          </a:xfrm>
        </p:spPr>
        <p:txBody>
          <a:bodyPr anchor="ctr">
            <a:norm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现代原子结构</a:t>
            </a:r>
          </a:p>
        </p:txBody>
      </p:sp>
      <p:pic>
        <p:nvPicPr>
          <p:cNvPr id="12290" name="内容占位符 13314">
            <a:hlinkClick r:id="" action="ppaction://media"/>
          </p:cNvPr>
          <p:cNvPicPr>
            <a:picLocks noGrp="1" noRot="1" noChangeAspect="1"/>
          </p:cNvPicPr>
          <p:nvPr>
            <p:ph sz="half" idx="4294967295"/>
          </p:nvPr>
        </p:nvPicPr>
        <p:blipFill>
          <a:blip r:embed="rId4"/>
          <a:stretch>
            <a:fillRect/>
          </a:stretch>
        </p:blipFill>
        <p:spPr>
          <a:xfrm>
            <a:off x="2537299" y="2993716"/>
            <a:ext cx="1603101" cy="1600932"/>
          </a:xfrm>
        </p:spPr>
      </p:pic>
      <p:pic>
        <p:nvPicPr>
          <p:cNvPr id="12292" name="内容占位符 13316" descr="1"/>
          <p:cNvPicPr>
            <a:picLocks noGrp="1" noChangeAspect="1"/>
          </p:cNvPicPr>
          <p:nvPr>
            <p:ph sz="quarter" idx="4294967295"/>
          </p:nvPr>
        </p:nvPicPr>
        <p:blipFill>
          <a:blip r:embed="rId5">
            <a:clrChange>
              <a:clrFrom>
                <a:srgbClr val="EDEBEE"/>
              </a:clrFrom>
              <a:clrTo>
                <a:srgbClr val="EDEB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26107" y="2923833"/>
            <a:ext cx="1693762" cy="1740698"/>
          </a:xfrm>
        </p:spPr>
      </p:pic>
      <p:pic>
        <p:nvPicPr>
          <p:cNvPr id="13316" name="氧原子核.wmv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52800" y="2993716"/>
            <a:ext cx="1760907" cy="160093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化学史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316"/>
                </p:tgtEl>
              </p:cMediaNode>
            </p:video>
          </p:childTnLst>
        </p:cTn>
      </p:par>
    </p:tnLst>
    <p:bldLst>
      <p:bldP spid="122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直接连接符 14339"/>
          <p:cNvSpPr/>
          <p:nvPr/>
        </p:nvSpPr>
        <p:spPr>
          <a:xfrm>
            <a:off x="1230487" y="4133359"/>
            <a:ext cx="0" cy="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6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6" name="矩形 14340"/>
          <p:cNvSpPr/>
          <p:nvPr/>
        </p:nvSpPr>
        <p:spPr>
          <a:xfrm>
            <a:off x="660400" y="2997931"/>
            <a:ext cx="2443465" cy="738664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 defTabSz="1219200" eaLnBrk="0" hangingPunct="0">
              <a:tabLst>
                <a:tab pos="1320165" algn="l"/>
              </a:tabLst>
            </a:pPr>
            <a:r>
              <a:rPr lang="zh-CN" altLang="en-US" kern="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</a:t>
            </a:r>
          </a:p>
          <a:p>
            <a:pPr defTabSz="1219200" eaLnBrk="0" hangingPunct="0">
              <a:tabLst>
                <a:tab pos="1320165" algn="l"/>
              </a:tabLst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原子的构成</a:t>
            </a:r>
          </a:p>
        </p:txBody>
      </p:sp>
      <p:sp>
        <p:nvSpPr>
          <p:cNvPr id="13317" name="矩形 14341"/>
          <p:cNvSpPr/>
          <p:nvPr/>
        </p:nvSpPr>
        <p:spPr>
          <a:xfrm>
            <a:off x="782618" y="2432492"/>
            <a:ext cx="543256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defTabSz="1219200"/>
            <a:r>
              <a:rPr lang="zh-CN" altLang="en-US" sz="1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	            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原子核（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3318" name="左大括号 14342"/>
          <p:cNvSpPr/>
          <p:nvPr/>
        </p:nvSpPr>
        <p:spPr>
          <a:xfrm>
            <a:off x="2344537" y="2602013"/>
            <a:ext cx="304048" cy="1900296"/>
          </a:xfrm>
          <a:prstGeom prst="leftBrace">
            <a:avLst>
              <a:gd name="adj1" fmla="val 52054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defTabSz="1219200"/>
            <a:endParaRPr lang="zh-CN" altLang="en-US" sz="1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9" name="矩形 14343"/>
          <p:cNvSpPr/>
          <p:nvPr/>
        </p:nvSpPr>
        <p:spPr>
          <a:xfrm>
            <a:off x="2745351" y="4271737"/>
            <a:ext cx="66387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3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电子（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﹣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个电子带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个单位负电荷</a:t>
            </a:r>
          </a:p>
        </p:txBody>
      </p:sp>
      <p:sp>
        <p:nvSpPr>
          <p:cNvPr id="13320" name="左大括号 14344"/>
          <p:cNvSpPr/>
          <p:nvPr/>
        </p:nvSpPr>
        <p:spPr>
          <a:xfrm>
            <a:off x="4353191" y="2154118"/>
            <a:ext cx="76012" cy="1140177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defTabSz="1219200"/>
            <a:endParaRPr lang="zh-CN" altLang="en-US" sz="1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1" name="矩形 14345"/>
          <p:cNvSpPr/>
          <p:nvPr/>
        </p:nvSpPr>
        <p:spPr>
          <a:xfrm>
            <a:off x="4429203" y="1913551"/>
            <a:ext cx="581807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3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质子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(+ 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个质子带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个单位正电荷</a:t>
            </a:r>
          </a:p>
        </p:txBody>
      </p:sp>
      <p:sp>
        <p:nvSpPr>
          <p:cNvPr id="13322" name="矩形 14346"/>
          <p:cNvSpPr/>
          <p:nvPr/>
        </p:nvSpPr>
        <p:spPr>
          <a:xfrm>
            <a:off x="4429203" y="3063462"/>
            <a:ext cx="4093556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3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中子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：不带电</a:t>
            </a:r>
          </a:p>
        </p:txBody>
      </p:sp>
      <p:sp>
        <p:nvSpPr>
          <p:cNvPr id="13323" name="矩形 14347"/>
          <p:cNvSpPr/>
          <p:nvPr/>
        </p:nvSpPr>
        <p:spPr>
          <a:xfrm>
            <a:off x="2060929" y="5078527"/>
            <a:ext cx="7577431" cy="5836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30000"/>
              </a:spcBef>
            </a:pPr>
            <a:r>
              <a:rPr lang="zh-CN" altLang="en-US" sz="319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endParaRPr lang="zh-CN" altLang="en-US" sz="3195" b="1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一、原子的构成</a:t>
            </a:r>
            <a:endParaRPr lang="zh-CN" altLang="en-US" sz="3200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/>
      <p:bldP spid="13317" grpId="0"/>
      <p:bldP spid="13318" grpId="0" animBg="1"/>
      <p:bldP spid="13319" grpId="0"/>
      <p:bldP spid="13320" grpId="0" animBg="1"/>
      <p:bldP spid="13321" grpId="0"/>
      <p:bldP spid="13322" grpId="0"/>
      <p:bldP spid="133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1944</Words>
  <Application>Microsoft Office PowerPoint</Application>
  <PresentationFormat>宽屏</PresentationFormat>
  <Paragraphs>329</Paragraphs>
  <Slides>35</Slides>
  <Notes>1</Notes>
  <HiddenSlides>0</HiddenSlides>
  <MMClips>3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1" baseType="lpstr">
      <vt:lpstr>FandolFang R</vt:lpstr>
      <vt:lpstr>思源黑体 CN Light</vt:lpstr>
      <vt:lpstr>Arial</vt:lpstr>
      <vt:lpstr>Calibri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19世纪初，英国科学家道尔顿提出近代原子学说，他认为原子是微小的不可分割的实心球体。</vt:lpstr>
      <vt:lpstr>1897年，英国科学家汤姆生发现了电子。</vt:lpstr>
      <vt:lpstr>４、卢瑟福原子模型：发现了原子核</vt:lpstr>
      <vt:lpstr>现代原子结构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思考：通过下表，可以总结出什么规律？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2020-06-16T03:49:34Z</dcterms:created>
  <dcterms:modified xsi:type="dcterms:W3CDTF">2021-01-09T09:58:47Z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