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7" r:id="rId24"/>
    <p:sldId id="258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38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0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38"/>
        <p:guide pos="7256"/>
        <p:guide orient="horz" pos="648"/>
        <p:guide orient="horz" pos="712"/>
        <p:guide orient="horz" pos="3906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EDE85A0-FA5E-4D50-8E84-70C15EC0A4B1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3E670B6-F7D9-4689-BE1C-2404352C7AC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" r="93"/>
          <a:stretch>
            <a:fillRect/>
          </a:stretch>
        </p:blipFill>
        <p:spPr>
          <a:xfrm>
            <a:off x="-250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71018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3" name="同心圆 32"/>
          <p:cNvSpPr/>
          <p:nvPr/>
        </p:nvSpPr>
        <p:spPr>
          <a:xfrm rot="20019384">
            <a:off x="9781853" y="-3615029"/>
            <a:ext cx="5255919" cy="5255919"/>
          </a:xfrm>
          <a:prstGeom prst="donut">
            <a:avLst>
              <a:gd name="adj" fmla="val 14126"/>
            </a:avLst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19430" y="1985010"/>
            <a:ext cx="6616065" cy="2929255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70" y="3331609"/>
              <a:ext cx="4711454" cy="1589115"/>
              <a:chOff x="-4714867" y="2110674"/>
              <a:chExt cx="4711454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7" y="2110674"/>
                <a:ext cx="4711454" cy="991427"/>
                <a:chOff x="-4714867" y="2110674"/>
                <a:chExt cx="4711454" cy="991427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7" y="2808615"/>
                  <a:ext cx="4624485" cy="2934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5" y="2110674"/>
                  <a:ext cx="4705342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4.4 </a:t>
                  </a:r>
                  <a:r>
                    <a:rPr lang="zh-CN" altLang="en-US" sz="4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化学式与化合价</a:t>
                  </a:r>
                  <a:r>
                    <a:rPr lang="en-US" altLang="zh-CN" sz="2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【</a:t>
                  </a:r>
                  <a:r>
                    <a:rPr lang="zh-CN" altLang="en-US" sz="2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2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1</a:t>
                  </a:r>
                  <a:r>
                    <a:rPr lang="zh-CN" altLang="en-US" sz="2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课时</a:t>
                  </a:r>
                  <a:r>
                    <a:rPr lang="en-US" altLang="zh-CN" sz="2000" b="1" dirty="0">
                      <a:solidFill>
                        <a:srgbClr val="0070C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】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自然界的水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7086854" y="1201192"/>
            <a:ext cx="3756968" cy="2418634"/>
            <a:chOff x="-1952" y="77"/>
            <a:chExt cx="4252" cy="4650"/>
          </a:xfrm>
        </p:grpSpPr>
        <p:sp>
          <p:nvSpPr>
            <p:cNvPr id="5" name="云形标注 10243"/>
            <p:cNvSpPr>
              <a:spLocks noChangeArrowheads="1"/>
            </p:cNvSpPr>
            <p:nvPr/>
          </p:nvSpPr>
          <p:spPr bwMode="auto">
            <a:xfrm>
              <a:off x="-1952" y="77"/>
              <a:ext cx="4252" cy="4650"/>
            </a:xfrm>
            <a:prstGeom prst="cloudCallout">
              <a:avLst>
                <a:gd name="adj1" fmla="val -71635"/>
                <a:gd name="adj2" fmla="val -3046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defTabSz="1219200"/>
              <a:endParaRPr lang="zh-CN" altLang="zh-CN" sz="3600" kern="0" dirty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文本框 10244"/>
            <p:cNvSpPr txBox="1">
              <a:spLocks noChangeArrowheads="1"/>
            </p:cNvSpPr>
            <p:nvPr/>
          </p:nvSpPr>
          <p:spPr bwMode="auto">
            <a:xfrm>
              <a:off x="-1382" y="1235"/>
              <a:ext cx="3336" cy="18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由原子直接构成的单质，其化学式，直接用元素符号表示。</a:t>
              </a:r>
            </a:p>
          </p:txBody>
        </p:sp>
      </p:grp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3174568" y="1725027"/>
            <a:ext cx="5664200" cy="17278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0000" tIns="62400" rIns="120000" bIns="6240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金属单质：Fe 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大多数固态非属：P 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稀有气体单质：He</a:t>
            </a:r>
          </a:p>
        </p:txBody>
      </p:sp>
      <p:sp>
        <p:nvSpPr>
          <p:cNvPr id="8" name="左大括号 7"/>
          <p:cNvSpPr/>
          <p:nvPr/>
        </p:nvSpPr>
        <p:spPr bwMode="auto">
          <a:xfrm>
            <a:off x="2953536" y="1823946"/>
            <a:ext cx="320143" cy="1585147"/>
          </a:xfrm>
          <a:prstGeom prst="leftBrace">
            <a:avLst>
              <a:gd name="adj1" fmla="val 23702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</p:spPr>
        <p:txBody>
          <a:bodyPr/>
          <a:lstStyle/>
          <a:p>
            <a:pPr defTabSz="121920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左大括号 8"/>
          <p:cNvSpPr/>
          <p:nvPr/>
        </p:nvSpPr>
        <p:spPr bwMode="auto">
          <a:xfrm>
            <a:off x="2497705" y="2584394"/>
            <a:ext cx="352072" cy="3168649"/>
          </a:xfrm>
          <a:prstGeom prst="leftBrace">
            <a:avLst>
              <a:gd name="adj1" fmla="val 45737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</p:spPr>
        <p:txBody>
          <a:bodyPr/>
          <a:lstStyle/>
          <a:p>
            <a:pPr defTabSz="1219200"/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10248"/>
          <p:cNvSpPr txBox="1">
            <a:spLocks noChangeArrowheads="1"/>
          </p:cNvSpPr>
          <p:nvPr/>
        </p:nvSpPr>
        <p:spPr bwMode="auto">
          <a:xfrm>
            <a:off x="1855885" y="3707637"/>
            <a:ext cx="77681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单质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7086854" y="4055149"/>
            <a:ext cx="4138858" cy="1778711"/>
            <a:chOff x="0" y="0"/>
            <a:chExt cx="4252" cy="4650"/>
          </a:xfrm>
        </p:grpSpPr>
        <p:sp>
          <p:nvSpPr>
            <p:cNvPr id="12" name="云形标注 10250"/>
            <p:cNvSpPr>
              <a:spLocks noChangeArrowheads="1"/>
            </p:cNvSpPr>
            <p:nvPr/>
          </p:nvSpPr>
          <p:spPr bwMode="auto">
            <a:xfrm>
              <a:off x="0" y="0"/>
              <a:ext cx="4252" cy="4650"/>
            </a:xfrm>
            <a:prstGeom prst="cloudCallout">
              <a:avLst>
                <a:gd name="adj1" fmla="val -66843"/>
                <a:gd name="adj2" fmla="val 29686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defTabSz="1219200"/>
              <a:endParaRPr lang="zh-CN" altLang="zh-CN" sz="3600" kern="0">
                <a:solidFill>
                  <a:srgbClr val="00009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文本框 10251"/>
            <p:cNvSpPr txBox="1">
              <a:spLocks noChangeArrowheads="1"/>
            </p:cNvSpPr>
            <p:nvPr/>
          </p:nvSpPr>
          <p:spPr bwMode="auto">
            <a:xfrm>
              <a:off x="715" y="890"/>
              <a:ext cx="3431" cy="17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由分子构成的单质，用元素符号和右下角的数字表示。</a:t>
              </a:r>
            </a:p>
          </p:txBody>
        </p:sp>
      </p:grpSp>
      <p:sp>
        <p:nvSpPr>
          <p:cNvPr id="14" name="文本框 10252"/>
          <p:cNvSpPr txBox="1">
            <a:spLocks noChangeArrowheads="1"/>
          </p:cNvSpPr>
          <p:nvPr/>
        </p:nvSpPr>
        <p:spPr bwMode="auto">
          <a:xfrm>
            <a:off x="2849777" y="5445425"/>
            <a:ext cx="652144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氧气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氮气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氯气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Cl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en-US" altLang="zh-CN" sz="2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719121" y="1287733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单质化学式的书写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/>
      <p:bldP spid="10" grpId="0" bldLvl="0"/>
      <p:bldP spid="1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434521" y="1263251"/>
            <a:ext cx="5029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化合物化学式的写法      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899885" y="3475051"/>
            <a:ext cx="762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化合物</a:t>
            </a:r>
          </a:p>
        </p:txBody>
      </p:sp>
      <p:sp>
        <p:nvSpPr>
          <p:cNvPr id="5" name="AutoShape 8"/>
          <p:cNvSpPr/>
          <p:nvPr/>
        </p:nvSpPr>
        <p:spPr bwMode="auto">
          <a:xfrm>
            <a:off x="1422400" y="2072244"/>
            <a:ext cx="691243" cy="4005944"/>
          </a:xfrm>
          <a:prstGeom prst="leftBrace">
            <a:avLst>
              <a:gd name="adj1" fmla="val 4569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defTabSz="1219200"/>
            <a:endParaRPr lang="zh-CN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169886" y="1869841"/>
            <a:ext cx="51498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、氧化物的化学式：</a:t>
            </a: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255158" y="4603813"/>
            <a:ext cx="69363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、金属元素和非金属组成的化合物：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184400" y="2526612"/>
            <a:ext cx="8566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SO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P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Fe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MnO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226129" y="5187895"/>
            <a:ext cx="4161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NaCl   KCl   ZnS   MgO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84401" y="3212412"/>
            <a:ext cx="7717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小结：氧元素在后，另一种元素在前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69886" y="5771977"/>
            <a:ext cx="8125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小结：金属元素在前，非金属元素在后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0961"/>
          <p:cNvSpPr txBox="1">
            <a:spLocks noChangeArrowheads="1"/>
          </p:cNvSpPr>
          <p:nvPr/>
        </p:nvSpPr>
        <p:spPr bwMode="auto">
          <a:xfrm>
            <a:off x="695325" y="1405701"/>
            <a:ext cx="35919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化学式的读法：</a:t>
            </a:r>
          </a:p>
        </p:txBody>
      </p:sp>
      <p:sp>
        <p:nvSpPr>
          <p:cNvPr id="4" name="文本框 40962"/>
          <p:cNvSpPr txBox="1">
            <a:spLocks noChangeArrowheads="1"/>
          </p:cNvSpPr>
          <p:nvPr/>
        </p:nvSpPr>
        <p:spPr bwMode="auto">
          <a:xfrm>
            <a:off x="695325" y="2007414"/>
            <a:ext cx="10945283" cy="10895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顺序：先写后读，后写先读。</a:t>
            </a:r>
          </a:p>
          <a:p>
            <a:pPr defTabSz="1219200"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读作：某化某</a:t>
            </a:r>
            <a:r>
              <a:rPr lang="en-US" altLang="zh-CN" sz="2400" kern="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rgbClr val="00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有些原子的个数要读出。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95325" y="3208866"/>
            <a:ext cx="9311216" cy="9379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如：读出个数，几氧化几某，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省略不读。</a:t>
            </a:r>
          </a:p>
          <a:p>
            <a:pPr defTabSz="1219200">
              <a:lnSpc>
                <a:spcPct val="12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SO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P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Fe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MnO</a:t>
            </a:r>
            <a:r>
              <a:rPr lang="en-US" altLang="zh-CN" sz="2400" kern="0" baseline="-2500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   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660400" y="4258738"/>
            <a:ext cx="7082367" cy="10025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如：读某化某。</a:t>
            </a:r>
          </a:p>
          <a:p>
            <a:pPr defTabSz="1219200">
              <a:lnSpc>
                <a:spcPct val="130000"/>
              </a:lnSpc>
            </a:pP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NaCl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KCl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ZnS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MgO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4656" y="3718376"/>
            <a:ext cx="11342687" cy="3373438"/>
          </a:xfrm>
        </p:spPr>
        <p:txBody>
          <a:bodyPr>
            <a:normAutofit/>
          </a:bodyPr>
          <a:lstStyle/>
          <a:p>
            <a:pPr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化合价</a:t>
            </a:r>
          </a:p>
          <a:p>
            <a:pPr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实验测知，化合物均有固定的组成，即形成化合物的元素有固定的原子个数比。</a:t>
            </a:r>
          </a:p>
          <a:p>
            <a:pPr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通过观察我们可以得出：物质不同，原子个数比可能不同。</a:t>
            </a:r>
          </a:p>
        </p:txBody>
      </p:sp>
      <p:graphicFrame>
        <p:nvGraphicFramePr>
          <p:cNvPr id="4" name="表格 3"/>
          <p:cNvGraphicFramePr/>
          <p:nvPr/>
        </p:nvGraphicFramePr>
        <p:xfrm>
          <a:off x="1151467" y="1754718"/>
          <a:ext cx="9889067" cy="1477433"/>
        </p:xfrm>
        <a:graphic>
          <a:graphicData uri="http://schemas.openxmlformats.org/drawingml/2006/table">
            <a:tbl>
              <a:tblPr/>
              <a:tblGrid>
                <a:gridCol w="268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56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5284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物质</a:t>
                      </a:r>
                    </a:p>
                  </a:txBody>
                  <a:tcPr marL="121920" marR="121920" marT="60960" marB="6096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HCl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</a:t>
                      </a:r>
                      <a:r>
                        <a:rPr lang="en-US" altLang="x-none" sz="240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O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NaCl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Fe</a:t>
                      </a:r>
                      <a:r>
                        <a:rPr lang="en-US" altLang="x-none" sz="240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O</a:t>
                      </a:r>
                      <a:r>
                        <a:rPr lang="en-US" altLang="x-none" sz="240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14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原子个数比</a:t>
                      </a:r>
                    </a:p>
                  </a:txBody>
                  <a:tcPr marL="121920" marR="121920" marT="60960" marB="6096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1:1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2:1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1:1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x-none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2:3</a:t>
                      </a:r>
                    </a:p>
                  </a:txBody>
                  <a:tcPr marL="121920" marR="121920" marT="60960" marB="6096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75640" y="1404620"/>
            <a:ext cx="2705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小结：化合价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8649" y="1961302"/>
            <a:ext cx="6318251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）化合价有正价和负价之分。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28649" y="2516427"/>
            <a:ext cx="94869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）化合物里各元素正、负化合价的代数和为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28649" y="3058108"/>
            <a:ext cx="623993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）单质里，元素的化合价为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0565" y="3623809"/>
            <a:ext cx="51837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化合价的表示方法</a:t>
            </a:r>
          </a:p>
        </p:txBody>
      </p:sp>
      <p:sp>
        <p:nvSpPr>
          <p:cNvPr id="8" name="文本框 8"/>
          <p:cNvSpPr txBox="1">
            <a:spLocks noChangeArrowheads="1"/>
          </p:cNvSpPr>
          <p:nvPr/>
        </p:nvSpPr>
        <p:spPr bwMode="auto">
          <a:xfrm>
            <a:off x="777708" y="4103859"/>
            <a:ext cx="8985856" cy="11809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9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写在元素符号的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正上方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r>
              <a:rPr 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“+”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、“</a:t>
            </a:r>
            <a:r>
              <a:rPr 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—” </a:t>
            </a:r>
          </a:p>
          <a:p>
            <a:pPr defTabSz="1219200">
              <a:lnSpc>
                <a:spcPct val="19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符号在前，数值在后。</a:t>
            </a:r>
            <a:r>
              <a:rPr 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“1”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不能省略。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31882" y="4731115"/>
            <a:ext cx="15367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sz="4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sz="4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541720" y="4144524"/>
            <a:ext cx="677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+1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7012603" y="4844206"/>
            <a:ext cx="200824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sz="36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 O</a:t>
            </a:r>
            <a:r>
              <a:rPr 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3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7163692" y="4144523"/>
            <a:ext cx="1655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+ 4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8082327" y="4124542"/>
            <a:ext cx="918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- 2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6219055" y="4144525"/>
            <a:ext cx="918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- 2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bldLvl="0"/>
      <p:bldP spid="10" grpId="0" bldLvl="0"/>
      <p:bldP spid="11" grpId="0" bldLvl="0"/>
      <p:bldP spid="12" grpId="0" bldLvl="0"/>
      <p:bldP spid="13" grpId="0" bldLvl="0"/>
      <p:bldP spid="14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7"/>
          <p:cNvSpPr txBox="1">
            <a:spLocks noChangeArrowheads="1"/>
          </p:cNvSpPr>
          <p:nvPr/>
        </p:nvSpPr>
        <p:spPr bwMode="auto">
          <a:xfrm>
            <a:off x="695325" y="1325068"/>
            <a:ext cx="11068049" cy="11401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原子团：作为一个整体参加反应的原子集团（就好象一个原子一样），原子团也叫做根。</a:t>
            </a:r>
          </a:p>
        </p:txBody>
      </p:sp>
      <p:graphicFrame>
        <p:nvGraphicFramePr>
          <p:cNvPr id="4" name="内容占位符 10242"/>
          <p:cNvGraphicFramePr/>
          <p:nvPr/>
        </p:nvGraphicFramePr>
        <p:xfrm>
          <a:off x="763270" y="2682240"/>
          <a:ext cx="10665460" cy="3124200"/>
        </p:xfrm>
        <a:graphic>
          <a:graphicData uri="http://schemas.openxmlformats.org/drawingml/2006/table">
            <a:tbl>
              <a:tblPr/>
              <a:tblGrid>
                <a:gridCol w="1775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9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5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0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184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原子团</a:t>
                      </a:r>
                    </a:p>
                  </a:txBody>
                  <a:tcPr marL="120000" marR="120000" marT="62400" marB="624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化学式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化合价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原子团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化学式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化合价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31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氢氧根</a:t>
                      </a:r>
                    </a:p>
                  </a:txBody>
                  <a:tcPr marL="120000" marR="120000" marT="62400" marB="624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OH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硝酸根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122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碳酸根</a:t>
                      </a:r>
                    </a:p>
                  </a:txBody>
                  <a:tcPr marL="120000" marR="120000" marT="62400" marB="624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x-none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硫酸根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SO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r>
                        <a:rPr lang="en-US" altLang="x-none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31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铵根</a:t>
                      </a:r>
                    </a:p>
                  </a:txBody>
                  <a:tcPr marL="120000" marR="120000" marT="62400" marB="624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NH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r>
                        <a:rPr lang="en-US" altLang="x-none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+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＋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高锰酸根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MnO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32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氯酸根</a:t>
                      </a:r>
                    </a:p>
                  </a:txBody>
                  <a:tcPr marL="120000" marR="120000" marT="62400" marB="624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ClO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锰酸根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MnO</a:t>
                      </a:r>
                      <a:r>
                        <a:rPr lang="en-US" altLang="x-none" sz="2000" b="0" baseline="-25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</a:t>
                      </a:r>
                      <a:r>
                        <a:rPr lang="en-US" altLang="x-none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  <a:r>
                        <a:rPr lang="zh-CN" altLang="en-US" sz="2000" b="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－</a:t>
                      </a:r>
                      <a:r>
                        <a:rPr lang="en-US" altLang="x-none" sz="2000" b="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120000" marR="120000" marT="62400" marB="624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0400" y="1263094"/>
            <a:ext cx="47032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化合价的一般规律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5273" y="1869527"/>
            <a:ext cx="7778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）金属元素在化合物中通常显正价。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95325" y="2378744"/>
            <a:ext cx="1130566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）非金属元素与氢元素和金属结合形成化合物时显负价、与氧元素结合时显正价。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05273" y="3444610"/>
            <a:ext cx="108585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）同一元素可以有不同的化合价，在不同的化合物里，可能显示相同的化合价，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有些元素在相同的化合物里可显示不同的化合价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4579"/>
          <p:cNvSpPr txBox="1">
            <a:spLocks noChangeArrowheads="1"/>
          </p:cNvSpPr>
          <p:nvPr/>
        </p:nvSpPr>
        <p:spPr bwMode="auto">
          <a:xfrm>
            <a:off x="695325" y="2013643"/>
            <a:ext cx="101231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试确定氯酸钾（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KClO</a:t>
            </a:r>
            <a:r>
              <a:rPr lang="en-US" altLang="zh-CN" sz="1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）中氯元素的化合价。</a:t>
            </a:r>
          </a:p>
        </p:txBody>
      </p:sp>
      <p:sp>
        <p:nvSpPr>
          <p:cNvPr id="4" name="文本框 24580"/>
          <p:cNvSpPr txBox="1">
            <a:spLocks noChangeArrowheads="1"/>
          </p:cNvSpPr>
          <p:nvPr/>
        </p:nvSpPr>
        <p:spPr bwMode="auto">
          <a:xfrm>
            <a:off x="660400" y="2585795"/>
            <a:ext cx="9199033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设未知数 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解：设氯元素的化合价为</a:t>
            </a:r>
            <a:r>
              <a:rPr lang="en-US" altLang="zh-CN" sz="24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</a:t>
            </a:r>
            <a:r>
              <a:rPr lang="en-US" sz="24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4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则</a:t>
            </a:r>
          </a:p>
        </p:txBody>
      </p:sp>
      <p:sp>
        <p:nvSpPr>
          <p:cNvPr id="5" name="文本框 24586"/>
          <p:cNvSpPr txBox="1">
            <a:spLocks noChangeArrowheads="1"/>
          </p:cNvSpPr>
          <p:nvPr/>
        </p:nvSpPr>
        <p:spPr bwMode="auto">
          <a:xfrm>
            <a:off x="660400" y="3704780"/>
            <a:ext cx="10433051" cy="10578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列等式并求解。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 x +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3=0</a:t>
            </a:r>
          </a:p>
        </p:txBody>
      </p:sp>
      <p:sp>
        <p:nvSpPr>
          <p:cNvPr id="7" name="文本框 26630"/>
          <p:cNvSpPr txBox="1">
            <a:spLocks noChangeArrowheads="1"/>
          </p:cNvSpPr>
          <p:nvPr/>
        </p:nvSpPr>
        <p:spPr bwMode="auto">
          <a:xfrm>
            <a:off x="828102" y="4854074"/>
            <a:ext cx="298873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x = +5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437719" y="1375815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）根据化学式求化合价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 bldLvl="0"/>
      <p:bldP spid="5" grpId="0" bldLvl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60400" y="1886652"/>
            <a:ext cx="11337101" cy="498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1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已知磷元素的氧化物，其中磷的化合价是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+5,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写出这种磷的氧化物的化学式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5951" y="2734169"/>
            <a:ext cx="7015538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(1)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先写元素符号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正前负后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0400" y="3691712"/>
            <a:ext cx="728027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标出各元素的化合价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正上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0400" y="4687749"/>
            <a:ext cx="7280276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(3)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把化合价数值化为最简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01558" y="5645292"/>
            <a:ext cx="6750801" cy="400110"/>
          </a:xfrm>
          <a:prstGeom prst="rect">
            <a:avLst/>
          </a:prstGeom>
          <a:noFill/>
          <a:ln w="19050" cap="rnd">
            <a:noFill/>
            <a:prstDash val="sysDot"/>
            <a:miter lim="800000"/>
          </a:ln>
          <a:effectLst/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(4)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把化简后的数字交叉写出（求最小公倍数）</a:t>
            </a:r>
          </a:p>
        </p:txBody>
      </p:sp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二、化合价</a:t>
            </a:r>
          </a:p>
        </p:txBody>
      </p:sp>
      <p:sp>
        <p:nvSpPr>
          <p:cNvPr id="19" name="文本占位符 20"/>
          <p:cNvSpPr txBox="1"/>
          <p:nvPr/>
        </p:nvSpPr>
        <p:spPr>
          <a:xfrm>
            <a:off x="422426" y="1318026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）、根据化合价写化学式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18SCZTBXX9SRJHX16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1256576"/>
            <a:ext cx="8294189" cy="487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2294"/>
          <p:cNvSpPr txBox="1">
            <a:spLocks noChangeArrowheads="1"/>
          </p:cNvSpPr>
          <p:nvPr/>
        </p:nvSpPr>
        <p:spPr bwMode="auto">
          <a:xfrm>
            <a:off x="872963" y="2493597"/>
            <a:ext cx="102721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   H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MnO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P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KMnO</a:t>
            </a:r>
            <a:r>
              <a:rPr lang="en-US" altLang="zh-CN" sz="28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" name="副标题 12290"/>
          <p:cNvSpPr txBox="1">
            <a:spLocks noChangeArrowheads="1"/>
          </p:cNvSpPr>
          <p:nvPr/>
        </p:nvSpPr>
        <p:spPr>
          <a:xfrm>
            <a:off x="660400" y="1259148"/>
            <a:ext cx="11063817" cy="1320800"/>
          </a:xfrm>
          <a:prstGeom prst="rect">
            <a:avLst/>
          </a:prstGeom>
          <a:ln w="12700">
            <a:miter lim="400000"/>
          </a:ln>
        </p:spPr>
        <p:txBody>
          <a:bodyPr lIns="60959" rIns="60959"/>
          <a:lstStyle/>
          <a:p>
            <a:pPr defTabSz="1219200">
              <a:lnSpc>
                <a:spcPct val="150000"/>
              </a:lnSpc>
              <a:spcBef>
                <a:spcPts val="935"/>
              </a:spcBef>
              <a:buSzPct val="100000"/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请回忆，水、双氧水、二氧化锰、五氧化磷、高锰酸钾等化合物该用什么符号来表示呢？</a:t>
            </a:r>
          </a:p>
        </p:txBody>
      </p:sp>
      <p:sp>
        <p:nvSpPr>
          <p:cNvPr id="11" name="文本框 6145"/>
          <p:cNvSpPr txBox="1">
            <a:spLocks noChangeArrowheads="1"/>
          </p:cNvSpPr>
          <p:nvPr/>
        </p:nvSpPr>
        <p:spPr bwMode="auto">
          <a:xfrm>
            <a:off x="4014001" y="3513501"/>
            <a:ext cx="3794276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</a:t>
            </a:r>
          </a:p>
          <a:p>
            <a:pPr defTabSz="1219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</a:t>
            </a:r>
            <a:r>
              <a:rPr lang="en-US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</a:p>
          <a:p>
            <a:pPr defTabSz="1219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铁元素</a:t>
            </a:r>
          </a:p>
          <a:p>
            <a:pPr defTabSz="12192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铁</a:t>
            </a:r>
          </a:p>
        </p:txBody>
      </p:sp>
      <p:sp>
        <p:nvSpPr>
          <p:cNvPr id="12" name="矩形 11"/>
          <p:cNvSpPr>
            <a:spLocks noChangeArrowheads="1" noChangeShapeType="1" noTextEdit="1"/>
          </p:cNvSpPr>
          <p:nvPr/>
        </p:nvSpPr>
        <p:spPr bwMode="auto">
          <a:xfrm>
            <a:off x="872963" y="3799312"/>
            <a:ext cx="1007533" cy="13250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1219200"/>
            <a:r>
              <a:rPr lang="en-US" altLang="zh-CN" sz="4800" i="1" kern="10">
                <a:ln w="9525">
                  <a:solidFill>
                    <a:srgbClr val="000000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Fe</a:t>
            </a:r>
            <a:endParaRPr lang="zh-CN" altLang="en-US" sz="4800" i="1" kern="10">
              <a:ln w="9525">
                <a:solidFill>
                  <a:srgbClr val="000000"/>
                </a:solidFill>
                <a:round/>
              </a:ln>
              <a:solidFill>
                <a:srgbClr val="00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任意多边形 12"/>
          <p:cNvSpPr/>
          <p:nvPr/>
        </p:nvSpPr>
        <p:spPr bwMode="auto">
          <a:xfrm>
            <a:off x="2151429" y="4188778"/>
            <a:ext cx="1727200" cy="768351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05080989 h 21600"/>
              <a:gd name="T4" fmla="*/ 2147483647 w 21600"/>
              <a:gd name="T5" fmla="*/ 410161125 h 21600"/>
              <a:gd name="T6" fmla="*/ 2147483647 w 21600"/>
              <a:gd name="T7" fmla="*/ 20508098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6682115" y="4342120"/>
            <a:ext cx="32596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它有哪些含义？</a:t>
            </a:r>
            <a:endParaRPr lang="zh-CN" altLang="en-US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2" grpId="0" animBg="1"/>
      <p:bldP spid="13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/>
          <p:nvPr/>
        </p:nvSpPr>
        <p:spPr>
          <a:xfrm>
            <a:off x="660400" y="1130300"/>
            <a:ext cx="10759017" cy="49996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1·下列物质的化学式，书写正确的是（　　）</a:t>
            </a:r>
          </a:p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A．银 Hg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B．氖气 Ne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C．氧化铝 Al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D．氯化铁 FeCl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2·下列化学用语正确的是（　　）</a:t>
            </a:r>
          </a:p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A．水银﹣﹣Ag	       B．锌离子﹣﹣Zn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2+</a:t>
            </a:r>
          </a:p>
          <a:p>
            <a:pPr marL="457200" indent="-457200" defTabSz="1219200">
              <a:lnSpc>
                <a:spcPct val="21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C．二氧化氮﹣﹣N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	   D．锰酸钾﹣﹣KMnO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1987" name="Text Box 3"/>
          <p:cNvSpPr txBox="1"/>
          <p:nvPr/>
        </p:nvSpPr>
        <p:spPr>
          <a:xfrm>
            <a:off x="6421907" y="1400265"/>
            <a:ext cx="789516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7" name="Text Box 3"/>
          <p:cNvSpPr txBox="1"/>
          <p:nvPr/>
        </p:nvSpPr>
        <p:spPr>
          <a:xfrm>
            <a:off x="4954514" y="3909060"/>
            <a:ext cx="789516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665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矩形 88090"/>
          <p:cNvSpPr/>
          <p:nvPr/>
        </p:nvSpPr>
        <p:spPr>
          <a:xfrm>
            <a:off x="660400" y="1291348"/>
            <a:ext cx="10858500" cy="42657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·硒元素具有抗衰老、抑制癌细胞生长的功能。在硒的一种化合物硒酸钠（Na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SeO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）中，晒元素的化合价是（　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）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A．﹣3	B．+6	C．+4	D．+7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·我国科学家发现，亚硒酸钠能消除加速人体衰老的活性氧，亚硒酸钠中硒元素（Se）为+4价，氧元素为﹣2价，则亚硒酸钠的化学式为（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）</a:t>
            </a:r>
          </a:p>
          <a:p>
            <a:pPr marL="457200" indent="-457200" defTabSz="12192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A．Na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SeO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B．Na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SeO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C．NaSeO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D．Na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SeO</a:t>
            </a:r>
            <a:r>
              <a:rPr lang="zh-CN" altLang="zh-CN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8092" name="文本框 88091"/>
          <p:cNvSpPr txBox="1"/>
          <p:nvPr/>
        </p:nvSpPr>
        <p:spPr>
          <a:xfrm>
            <a:off x="6484803" y="1779028"/>
            <a:ext cx="609600" cy="748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4265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65031" y="4221398"/>
            <a:ext cx="609600" cy="748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4265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/>
          <p:nvPr/>
        </p:nvSpPr>
        <p:spPr>
          <a:xfrm>
            <a:off x="563034" y="1028701"/>
            <a:ext cx="10938933" cy="500444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5·用化学符号表示：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（1）氦元素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 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（2）2个氢原子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；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（3）3个五氧化二磷分子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（4）天然气的主要成分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991455" y="2343937"/>
            <a:ext cx="1193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He</a:t>
            </a:r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3428511" y="3300091"/>
            <a:ext cx="1162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2H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590560" y="4347406"/>
            <a:ext cx="1678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3P</a:t>
            </a:r>
            <a:r>
              <a:rPr lang="zh-CN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565517" y="5331040"/>
            <a:ext cx="1676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lang="zh-CN" altLang="zh-CN" sz="2400" kern="0" baseline="-25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" r="93"/>
          <a:stretch>
            <a:fillRect/>
          </a:stretch>
        </p:blipFill>
        <p:spPr>
          <a:xfrm>
            <a:off x="-250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71018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-1442295" y="725632"/>
            <a:ext cx="4062342" cy="300975"/>
          </a:xfrm>
          <a:prstGeom prst="rect">
            <a:avLst/>
          </a:prstGeom>
          <a:solidFill>
            <a:srgbClr val="0070C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3" name="同心圆 32"/>
          <p:cNvSpPr/>
          <p:nvPr/>
        </p:nvSpPr>
        <p:spPr>
          <a:xfrm rot="20019384">
            <a:off x="9781853" y="-3615029"/>
            <a:ext cx="5255919" cy="5255919"/>
          </a:xfrm>
          <a:prstGeom prst="donut">
            <a:avLst>
              <a:gd name="adj" fmla="val 14126"/>
            </a:avLst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45770" y="1988185"/>
            <a:ext cx="6689725" cy="2926080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70" y="3331609"/>
              <a:ext cx="4624485" cy="1589115"/>
              <a:chOff x="-4714867" y="2110674"/>
              <a:chExt cx="4624485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7" y="2110674"/>
                <a:ext cx="4624485" cy="991746"/>
                <a:chOff x="-4714867" y="2110674"/>
                <a:chExt cx="4624485" cy="991746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7" y="2808615"/>
                  <a:ext cx="4624485" cy="293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459247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5" y="2110674"/>
                  <a:ext cx="453327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2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自然界的水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60400" y="1110374"/>
            <a:ext cx="11711517" cy="2038351"/>
          </a:xfrm>
          <a:prstGeom prst="rect">
            <a:avLst/>
          </a:prstGeom>
          <a:ln w="12700">
            <a:miter lim="400000"/>
          </a:ln>
        </p:spPr>
        <p:txBody>
          <a:bodyPr lIns="60959" rIns="60959"/>
          <a:lstStyle/>
          <a:p>
            <a:pPr defTabSz="1219200">
              <a:lnSpc>
                <a:spcPct val="150000"/>
              </a:lnSpc>
              <a:spcBef>
                <a:spcPts val="935"/>
              </a:spcBef>
              <a:buSzPct val="100000"/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定义：</a:t>
            </a:r>
          </a:p>
          <a:p>
            <a:pPr defTabSz="1219200">
              <a:lnSpc>
                <a:spcPct val="150000"/>
              </a:lnSpc>
              <a:spcBef>
                <a:spcPts val="935"/>
              </a:spcBef>
              <a:buSzPct val="100000"/>
              <a:defRPr/>
            </a:pPr>
            <a:r>
              <a:rPr lang="zh-CN" altLang="zh-CN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用元素符号和数字的组合来表示物质组成的式子叫化学式。</a:t>
            </a:r>
            <a:endParaRPr lang="en-US" altLang="zh-CN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spcBef>
                <a:spcPts val="935"/>
              </a:spcBef>
              <a:buSzPct val="100000"/>
              <a:defRPr/>
            </a:pPr>
            <a:r>
              <a:rPr lang="en-US" altLang="zh-CN" sz="2400" kern="0" noProof="1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(</a:t>
            </a:r>
            <a:r>
              <a:rPr lang="zh-CN" altLang="en-US" sz="2400" kern="0" noProof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元素符号</a:t>
            </a:r>
            <a:r>
              <a:rPr lang="en-US" altLang="zh-CN" sz="2400" kern="0" noProof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+</a:t>
            </a:r>
            <a:r>
              <a:rPr lang="zh-CN" altLang="en-US" sz="2400" kern="0" noProof="1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数字</a:t>
            </a:r>
            <a:r>
              <a:rPr lang="zh-CN" altLang="en-US" sz="2400" kern="0" noProof="1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）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</a:p>
          <a:p>
            <a:pPr defTabSz="1219200">
              <a:lnSpc>
                <a:spcPct val="150000"/>
              </a:lnSpc>
              <a:spcBef>
                <a:spcPts val="935"/>
              </a:spcBef>
              <a:buSzPct val="100000"/>
              <a:defRPr/>
            </a:pPr>
            <a:endParaRPr lang="zh-CN" altLang="zh-CN" sz="24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9" name="文本框 6148"/>
          <p:cNvSpPr txBox="1"/>
          <p:nvPr/>
        </p:nvSpPr>
        <p:spPr>
          <a:xfrm>
            <a:off x="660399" y="3064498"/>
            <a:ext cx="1074010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注意：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每种纯净物质的组成是固定的，</a:t>
            </a:r>
            <a:r>
              <a:rPr lang="zh-CN" altLang="en-US" sz="2400" kern="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所以只有纯净物才有化学式，且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种物质只有</a:t>
            </a:r>
            <a:r>
              <a:rPr lang="zh-CN" altLang="en-US" sz="24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en-US" sz="24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个化学式。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069527" y="2574505"/>
            <a:ext cx="7622117" cy="5820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457200" indent="-457200" defTabSz="1219200" eaLnBrk="0" hangingPunct="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en-US" altLang="zh-CN" sz="16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16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lang="en-US" altLang="zh-CN" sz="16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HCl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 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MgCl</a:t>
            </a:r>
            <a:r>
              <a:rPr lang="en-US" altLang="zh-CN" sz="16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等。</a:t>
            </a:r>
          </a:p>
        </p:txBody>
      </p:sp>
      <p:sp>
        <p:nvSpPr>
          <p:cNvPr id="21" name="文本框 1"/>
          <p:cNvSpPr txBox="1">
            <a:spLocks noChangeArrowheads="1"/>
          </p:cNvSpPr>
          <p:nvPr/>
        </p:nvSpPr>
        <p:spPr bwMode="auto">
          <a:xfrm>
            <a:off x="660399" y="4357274"/>
            <a:ext cx="1936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思考？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691330" y="4911386"/>
            <a:ext cx="1188904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一个化学式不一定只表示一种物质，如红磷的化学式是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，白磷的化学式也是</a:t>
            </a:r>
            <a:r>
              <a:rPr lang="en-US" altLang="zh-CN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kern="0" dirty="0">
                <a:solidFill>
                  <a:srgbClr val="00206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28774" y="4359497"/>
            <a:ext cx="71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一个化学式是不是只表示一种物质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77179" y="1343333"/>
            <a:ext cx="29929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N表示什么含义？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60400" y="1991427"/>
            <a:ext cx="66251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一表示：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氮元素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7179" y="3485833"/>
            <a:ext cx="2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2N</a:t>
            </a: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呢？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3409" y="4233036"/>
            <a:ext cx="60334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表示：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两个氮原子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60400" y="2738630"/>
            <a:ext cx="72009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二表示：</a:t>
            </a:r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一个氮原子</a:t>
            </a:r>
          </a:p>
        </p:txBody>
      </p:sp>
      <p:sp>
        <p:nvSpPr>
          <p:cNvPr id="1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>
          <a:xfrm>
            <a:off x="3854525" y="2024762"/>
            <a:ext cx="5567590" cy="373199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32" name="AutoShape 8"/>
          <p:cNvSpPr>
            <a:spLocks noChangeArrowheads="1"/>
          </p:cNvSpPr>
          <p:nvPr/>
        </p:nvSpPr>
        <p:spPr bwMode="auto">
          <a:xfrm>
            <a:off x="8539464" y="1771147"/>
            <a:ext cx="1871662" cy="935038"/>
          </a:xfrm>
          <a:prstGeom prst="cloudCallout">
            <a:avLst>
              <a:gd name="adj1" fmla="val -115986"/>
              <a:gd name="adj2" fmla="val 126741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个水分子</a:t>
            </a: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2640313" y="1682701"/>
            <a:ext cx="2209800" cy="1081088"/>
          </a:xfrm>
          <a:prstGeom prst="cloudCallout">
            <a:avLst>
              <a:gd name="adj1" fmla="val 73921"/>
              <a:gd name="adj2" fmla="val 12165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表示水这种物质</a:t>
            </a:r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8215161" y="4496432"/>
            <a:ext cx="2741839" cy="1439862"/>
          </a:xfrm>
          <a:prstGeom prst="cloudCallout">
            <a:avLst>
              <a:gd name="adj1" fmla="val -81630"/>
              <a:gd name="adj2" fmla="val -1913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个水分子由</a:t>
            </a:r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个氢原子和</a:t>
            </a:r>
            <a:r>
              <a:rPr lang="en-US" altLang="zh-CN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个氧原子构成</a:t>
            </a:r>
          </a:p>
        </p:txBody>
      </p:sp>
      <p:sp>
        <p:nvSpPr>
          <p:cNvPr id="35" name="AutoShape 11"/>
          <p:cNvSpPr>
            <a:spLocks noChangeArrowheads="1"/>
          </p:cNvSpPr>
          <p:nvPr/>
        </p:nvSpPr>
        <p:spPr bwMode="auto">
          <a:xfrm>
            <a:off x="2325535" y="4815871"/>
            <a:ext cx="2700337" cy="1368425"/>
          </a:xfrm>
          <a:prstGeom prst="cloudCallout">
            <a:avLst>
              <a:gd name="adj1" fmla="val 68694"/>
              <a:gd name="adj2" fmla="val -2320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表示水由氢元素和氧元素组成</a:t>
            </a: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 rot="5400000">
            <a:off x="3319827" y="3025337"/>
            <a:ext cx="856896" cy="309562"/>
          </a:xfrm>
          <a:prstGeom prst="notchedRightArrow">
            <a:avLst>
              <a:gd name="adj1" fmla="val 50000"/>
              <a:gd name="adj2" fmla="val 698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srgbClr val="FF0066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 rot="16200000">
            <a:off x="3421137" y="4431344"/>
            <a:ext cx="792163" cy="360363"/>
          </a:xfrm>
          <a:prstGeom prst="notchedRightArrow">
            <a:avLst>
              <a:gd name="adj1" fmla="val 50000"/>
              <a:gd name="adj2" fmla="val 549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algn="ctr"/>
            <a:endParaRPr lang="zh-CN" altLang="zh-CN" sz="2800">
              <a:solidFill>
                <a:srgbClr val="FF0066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3378500" y="3684765"/>
            <a:ext cx="1008063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宏观</a:t>
            </a:r>
          </a:p>
        </p:txBody>
      </p:sp>
      <p:sp>
        <p:nvSpPr>
          <p:cNvPr id="39" name="AutoShape 16"/>
          <p:cNvSpPr>
            <a:spLocks noChangeArrowheads="1"/>
          </p:cNvSpPr>
          <p:nvPr/>
        </p:nvSpPr>
        <p:spPr bwMode="auto">
          <a:xfrm rot="5400000">
            <a:off x="9162960" y="2927363"/>
            <a:ext cx="820611" cy="360362"/>
          </a:xfrm>
          <a:prstGeom prst="notchedRightArrow">
            <a:avLst>
              <a:gd name="adj1" fmla="val 50000"/>
              <a:gd name="adj2" fmla="val 698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 sz="2800">
              <a:solidFill>
                <a:srgbClr val="FF0066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0" name="AutoShape 17"/>
          <p:cNvSpPr>
            <a:spLocks noChangeArrowheads="1"/>
          </p:cNvSpPr>
          <p:nvPr/>
        </p:nvSpPr>
        <p:spPr bwMode="auto">
          <a:xfrm rot="16200000">
            <a:off x="9202811" y="4217938"/>
            <a:ext cx="719138" cy="360362"/>
          </a:xfrm>
          <a:prstGeom prst="notchedRightArrow">
            <a:avLst>
              <a:gd name="adj1" fmla="val 50000"/>
              <a:gd name="adj2" fmla="val 498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algn="ctr"/>
            <a:endParaRPr lang="zh-CN" altLang="zh-CN" sz="2800">
              <a:solidFill>
                <a:srgbClr val="FF0066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9123663" y="3528737"/>
            <a:ext cx="1008062" cy="46166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微观</a:t>
            </a:r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660400" y="1221036"/>
            <a:ext cx="39608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化学式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O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的意义</a:t>
            </a:r>
          </a:p>
        </p:txBody>
      </p:sp>
      <p:sp>
        <p:nvSpPr>
          <p:cNvPr id="4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35" grpId="0" bldLvl="0" animBg="1"/>
      <p:bldP spid="3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26934" y="2224159"/>
            <a:ext cx="518371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sz="1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表示一种物质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92550" y="3217983"/>
            <a:ext cx="800069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/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表示物质由什么元素组成</a:t>
            </a:r>
          </a:p>
        </p:txBody>
      </p:sp>
      <p:grpSp>
        <p:nvGrpSpPr>
          <p:cNvPr id="6" name="Group 17"/>
          <p:cNvGrpSpPr/>
          <p:nvPr/>
        </p:nvGrpSpPr>
        <p:grpSpPr bwMode="auto">
          <a:xfrm>
            <a:off x="839434" y="2395022"/>
            <a:ext cx="1587500" cy="1054100"/>
            <a:chOff x="248" y="0"/>
            <a:chExt cx="750" cy="499"/>
          </a:xfrm>
        </p:grpSpPr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48" y="152"/>
              <a:ext cx="635" cy="2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宏观</a:t>
              </a:r>
            </a:p>
          </p:txBody>
        </p:sp>
        <p:sp>
          <p:nvSpPr>
            <p:cNvPr id="8" name="AutoShape 9"/>
            <p:cNvSpPr/>
            <p:nvPr/>
          </p:nvSpPr>
          <p:spPr bwMode="auto">
            <a:xfrm>
              <a:off x="681" y="0"/>
              <a:ext cx="317" cy="499"/>
            </a:xfrm>
            <a:prstGeom prst="leftBrace">
              <a:avLst>
                <a:gd name="adj1" fmla="val 130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1219200"/>
              <a:endParaRPr lang="zh-CN" altLang="en-US" sz="1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649184" y="3772997"/>
            <a:ext cx="710565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表示一个分子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638601" y="5028682"/>
            <a:ext cx="743161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sz="1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④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表示一个分子由几个原子构成</a:t>
            </a:r>
          </a:p>
        </p:txBody>
      </p:sp>
      <p:grpSp>
        <p:nvGrpSpPr>
          <p:cNvPr id="11" name="Group 20"/>
          <p:cNvGrpSpPr/>
          <p:nvPr/>
        </p:nvGrpSpPr>
        <p:grpSpPr bwMode="auto">
          <a:xfrm>
            <a:off x="860601" y="3933837"/>
            <a:ext cx="1788583" cy="1263651"/>
            <a:chOff x="182" y="0"/>
            <a:chExt cx="845" cy="597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82" y="197"/>
              <a:ext cx="845" cy="2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1219200">
                <a:spcBef>
                  <a:spcPct val="50000"/>
                </a:spcBef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微观</a:t>
              </a:r>
            </a:p>
          </p:txBody>
        </p:sp>
        <p:sp>
          <p:nvSpPr>
            <p:cNvPr id="13" name="AutoShape 15"/>
            <p:cNvSpPr/>
            <p:nvPr/>
          </p:nvSpPr>
          <p:spPr bwMode="auto">
            <a:xfrm>
              <a:off x="664" y="0"/>
              <a:ext cx="358" cy="597"/>
            </a:xfrm>
            <a:prstGeom prst="leftBrace">
              <a:avLst>
                <a:gd name="adj1" fmla="val 138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1219200"/>
              <a:endParaRPr lang="zh-CN" altLang="en-US" sz="1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  <p:sp>
        <p:nvSpPr>
          <p:cNvPr id="28" name="文本占位符 20"/>
          <p:cNvSpPr txBox="1"/>
          <p:nvPr/>
        </p:nvSpPr>
        <p:spPr>
          <a:xfrm>
            <a:off x="660400" y="1332753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小结化学式的意义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  <p:bldP spid="5" grpId="0" bldLvl="0"/>
      <p:bldP spid="9" grpId="0" bldLvl="0"/>
      <p:bldP spid="10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4337"/>
          <p:cNvSpPr txBox="1">
            <a:spLocks noChangeArrowheads="1"/>
          </p:cNvSpPr>
          <p:nvPr/>
        </p:nvSpPr>
        <p:spPr bwMode="auto">
          <a:xfrm>
            <a:off x="648156" y="1270962"/>
            <a:ext cx="102975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回顾：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2H：表示什么意义？</a:t>
            </a:r>
          </a:p>
        </p:txBody>
      </p:sp>
      <p:sp>
        <p:nvSpPr>
          <p:cNvPr id="4" name="文本框 14338"/>
          <p:cNvSpPr txBox="1">
            <a:spLocks noChangeArrowheads="1"/>
          </p:cNvSpPr>
          <p:nvPr/>
        </p:nvSpPr>
        <p:spPr bwMode="auto">
          <a:xfrm>
            <a:off x="660400" y="1994922"/>
            <a:ext cx="4906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两个氢原子</a:t>
            </a:r>
          </a:p>
        </p:txBody>
      </p:sp>
      <p:sp>
        <p:nvSpPr>
          <p:cNvPr id="5" name="文本框 14339"/>
          <p:cNvSpPr txBox="1">
            <a:spLocks noChangeArrowheads="1"/>
          </p:cNvSpPr>
          <p:nvPr/>
        </p:nvSpPr>
        <p:spPr bwMode="auto">
          <a:xfrm>
            <a:off x="-143395" y="2329320"/>
            <a:ext cx="9770533" cy="7791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40000"/>
              </a:lnSpc>
            </a:pPr>
            <a:r>
              <a:rPr lang="zh-CN" altLang="en-US" sz="36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化学式前面出现了数字，表示什么意义呢？如：2H</a:t>
            </a:r>
            <a:r>
              <a:rPr lang="zh-CN" altLang="en-US" sz="2400" kern="0" baseline="-25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6" name="文本框 14340"/>
          <p:cNvSpPr txBox="1">
            <a:spLocks noChangeArrowheads="1"/>
          </p:cNvSpPr>
          <p:nvPr/>
        </p:nvSpPr>
        <p:spPr bwMode="auto">
          <a:xfrm>
            <a:off x="648156" y="3167393"/>
            <a:ext cx="10870744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同元素符号一样，化学式前出现了数字就不在表示宏观意义，只表示微观意义：即：2个水分子。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/>
      <p:bldP spid="5" grpId="0" bldLvl="0"/>
      <p:bldP spid="6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9"/>
          <p:cNvSpPr>
            <a:spLocks noChangeArrowheads="1"/>
          </p:cNvSpPr>
          <p:nvPr/>
        </p:nvSpPr>
        <p:spPr bwMode="auto">
          <a:xfrm>
            <a:off x="1964558" y="2638600"/>
            <a:ext cx="4291693" cy="19685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3772 h 21600"/>
              <a:gd name="T4" fmla="*/ 2147483647 w 21600"/>
              <a:gd name="T5" fmla="*/ 2143772 h 21600"/>
              <a:gd name="T6" fmla="*/ 2147483647 w 21600"/>
              <a:gd name="T7" fmla="*/ 6431212 h 21600"/>
              <a:gd name="T8" fmla="*/ 2147483647 w 21600"/>
              <a:gd name="T9" fmla="*/ 6431212 h 21600"/>
              <a:gd name="T10" fmla="*/ 2147483647 w 21600"/>
              <a:gd name="T11" fmla="*/ 8574992 h 21600"/>
              <a:gd name="T12" fmla="*/ 2147483647 w 21600"/>
              <a:gd name="T13" fmla="*/ 4287500 h 21600"/>
              <a:gd name="T14" fmla="*/ 2147483647 w 21600"/>
              <a:gd name="T15" fmla="*/ 0 h 21600"/>
              <a:gd name="T16" fmla="*/ 2147483647 w 21600"/>
              <a:gd name="T17" fmla="*/ 2143772 h 21600"/>
              <a:gd name="T18" fmla="*/ 2147483647 w 21600"/>
              <a:gd name="T19" fmla="*/ 6431212 h 21600"/>
              <a:gd name="T20" fmla="*/ 2147483647 w 21600"/>
              <a:gd name="T21" fmla="*/ 6431212 h 21600"/>
              <a:gd name="T22" fmla="*/ 2147483647 w 21600"/>
              <a:gd name="T23" fmla="*/ 2143772 h 21600"/>
              <a:gd name="T24" fmla="*/ 2147483647 w 21600"/>
              <a:gd name="T25" fmla="*/ 2143772 h 21600"/>
              <a:gd name="T26" fmla="*/ 0 w 21600"/>
              <a:gd name="T27" fmla="*/ 2143772 h 21600"/>
              <a:gd name="T28" fmla="*/ 0 w 21600"/>
              <a:gd name="T29" fmla="*/ 6431212 h 21600"/>
              <a:gd name="T30" fmla="*/ 1418976531 w 21600"/>
              <a:gd name="T31" fmla="*/ 6431212 h 21600"/>
              <a:gd name="T32" fmla="*/ 1418976531 w 21600"/>
              <a:gd name="T33" fmla="*/ 2143772 h 21600"/>
              <a:gd name="T34" fmla="*/ 0 w 21600"/>
              <a:gd name="T35" fmla="*/ 2143772 h 216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600"/>
              <a:gd name="T55" fmla="*/ 0 h 21600"/>
              <a:gd name="T56" fmla="*/ 21600 w 21600"/>
              <a:gd name="T57" fmla="*/ 21600 h 2160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defTabSz="1219200"/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851719" y="2068076"/>
            <a:ext cx="1950636" cy="1364442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defTabSz="1219200"/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个水分子</a:t>
            </a: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 rot="5400000">
            <a:off x="927601" y="3169428"/>
            <a:ext cx="468691" cy="153911"/>
          </a:xfrm>
          <a:prstGeom prst="notchedRightArrow">
            <a:avLst>
              <a:gd name="adj1" fmla="val 50000"/>
              <a:gd name="adj2" fmla="val 899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defTabSz="1219200"/>
            <a:endParaRPr lang="zh-CN" altLang="en-US" sz="3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712849" y="3688460"/>
            <a:ext cx="8928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个水分子中有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个氢</a:t>
            </a: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和一个氧原子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 rot="16200000" flipV="1">
            <a:off x="1049764" y="2174059"/>
            <a:ext cx="378277" cy="264281"/>
          </a:xfrm>
          <a:prstGeom prst="notchedRightArrow">
            <a:avLst>
              <a:gd name="adj1" fmla="val 50000"/>
              <a:gd name="adj2" fmla="val 900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defTabSz="1219200"/>
            <a:endParaRPr lang="zh-CN" altLang="en-US" sz="32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13114" y="1672891"/>
            <a:ext cx="30712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b="1" i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个水</a:t>
            </a:r>
            <a:r>
              <a:rPr lang="zh-CN" altLang="en-US" sz="2400" u="sng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</a:t>
            </a:r>
          </a:p>
        </p:txBody>
      </p:sp>
      <p:sp>
        <p:nvSpPr>
          <p:cNvPr id="9" name="文本框 9"/>
          <p:cNvSpPr txBox="1">
            <a:spLocks noChangeArrowheads="1"/>
          </p:cNvSpPr>
          <p:nvPr/>
        </p:nvSpPr>
        <p:spPr bwMode="auto">
          <a:xfrm>
            <a:off x="831640" y="2507274"/>
            <a:ext cx="2061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2H</a:t>
            </a:r>
            <a:r>
              <a:rPr lang="en-US" altLang="zh-CN" sz="2400" kern="0" baseline="-2500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en-US" altLang="zh-CN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</a:p>
        </p:txBody>
      </p:sp>
      <p:sp>
        <p:nvSpPr>
          <p:cNvPr id="10" name="文本框 10"/>
          <p:cNvSpPr txBox="1">
            <a:spLocks noChangeArrowheads="1"/>
          </p:cNvSpPr>
          <p:nvPr/>
        </p:nvSpPr>
        <p:spPr bwMode="auto">
          <a:xfrm>
            <a:off x="587966" y="1226308"/>
            <a:ext cx="45889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看这些数字的含义？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12849" y="4246445"/>
            <a:ext cx="11423651" cy="16941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19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小结：</a:t>
            </a:r>
            <a:endParaRPr lang="en-US" altLang="zh-CN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化学式前面的数字表示分子个数。          </a:t>
            </a:r>
          </a:p>
          <a:p>
            <a:pPr defTabSz="12192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化学式中元素符号右下角的数字表示每个分子中的原子个数。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bldLvl="0" animBg="1"/>
      <p:bldP spid="6" grpId="0"/>
      <p:bldP spid="7" grpId="0" bldLvl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一、化学式</a:t>
            </a:r>
          </a:p>
        </p:txBody>
      </p:sp>
      <p:graphicFrame>
        <p:nvGraphicFramePr>
          <p:cNvPr id="21" name="表格 20"/>
          <p:cNvGraphicFramePr/>
          <p:nvPr/>
        </p:nvGraphicFramePr>
        <p:xfrm>
          <a:off x="2089324" y="1565234"/>
          <a:ext cx="8153400" cy="4249102"/>
        </p:xfrm>
        <a:graphic>
          <a:graphicData uri="http://schemas.openxmlformats.org/drawingml/2006/table">
            <a:tbl>
              <a:tblPr/>
              <a:tblGrid>
                <a:gridCol w="184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305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     </a:t>
                      </a:r>
                      <a:endParaRPr lang="en-US" altLang="zh-CN" sz="2800" b="1" dirty="0">
                        <a:solidFill>
                          <a:schemeClr val="folHlink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   </a:t>
                      </a:r>
                      <a:endParaRPr lang="en-US" altLang="zh-CN" sz="2800" b="1" dirty="0">
                        <a:solidFill>
                          <a:schemeClr val="folHlink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5262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 </a:t>
                      </a:r>
                      <a:endParaRPr lang="en-US" altLang="zh-CN" sz="16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535"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800" b="1" dirty="0">
                          <a:latin typeface="Arial" panose="020B0604020202020204" pitchFamily="34" charset="0"/>
                        </a:rPr>
                        <a:t> </a:t>
                      </a:r>
                      <a:endParaRPr lang="en-US" altLang="zh-CN" sz="16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28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400" b="1" dirty="0"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241724" y="1922421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folHlink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符号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200574" y="1617621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folHlink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意义</a:t>
            </a: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5021423" y="1765671"/>
            <a:ext cx="14478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folHlink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宏   观</a:t>
            </a:r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5" name="Text Box 41"/>
          <p:cNvSpPr txBox="1">
            <a:spLocks noChangeArrowheads="1"/>
          </p:cNvSpPr>
          <p:nvPr/>
        </p:nvSpPr>
        <p:spPr bwMode="auto">
          <a:xfrm>
            <a:off x="8147123" y="1769749"/>
            <a:ext cx="16922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folHlink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微  观</a:t>
            </a:r>
            <a:endParaRPr lang="zh-CN" altLang="en-US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803182" y="2555100"/>
            <a:ext cx="37382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702830" y="3258302"/>
            <a:ext cx="51969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2H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782010" y="4086184"/>
            <a:ext cx="47641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</a:t>
            </a:r>
            <a:r>
              <a:rPr lang="en-US" altLang="zh-CN" sz="1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2651534" y="5301317"/>
            <a:ext cx="62228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2H</a:t>
            </a:r>
            <a:r>
              <a:rPr lang="en-US" altLang="zh-CN" sz="1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701621" y="2570489"/>
            <a:ext cx="133882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表示氢元素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7791076" y="2557919"/>
            <a:ext cx="170110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个氢原子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7802514" y="3300094"/>
            <a:ext cx="170110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个氢原子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386058" y="4084092"/>
            <a:ext cx="226215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表示氢气这种物质；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4069337" y="4469195"/>
            <a:ext cx="2895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表示氢气是由氢元素</a:t>
            </a:r>
            <a:r>
              <a:rPr lang="zh-CN" altLang="en-US" dirty="0">
                <a:solidFill>
                  <a:srgbClr val="FF66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组成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730832" y="3908436"/>
            <a:ext cx="34290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个氢分子；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654632" y="4277768"/>
            <a:ext cx="35052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个氢分子是由</a:t>
            </a:r>
          </a:p>
          <a:p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个氢原子</a:t>
            </a:r>
            <a:r>
              <a:rPr lang="zh-CN" altLang="en-US" dirty="0">
                <a:solidFill>
                  <a:srgbClr val="FF66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构成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7791076" y="5316706"/>
            <a:ext cx="31861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表示</a:t>
            </a:r>
            <a:r>
              <a:rPr lang="en-US" altLang="zh-CN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zh-CN" altLang="en-US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个氢分子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1546</Words>
  <Application>Microsoft Office PowerPoint</Application>
  <PresentationFormat>宽屏</PresentationFormat>
  <Paragraphs>229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FandolFang R</vt:lpstr>
      <vt:lpstr>思源黑体 CN Light</vt:lpstr>
      <vt:lpstr>思源黑体 CN Medium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2020-06-16T03:54:19Z</dcterms:created>
  <dcterms:modified xsi:type="dcterms:W3CDTF">2021-01-09T09:59:52Z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