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63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7" r:id="rId16"/>
    <p:sldId id="277" r:id="rId17"/>
    <p:sldId id="258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C729151-F059-4A32-A197-D07F5F5F5916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F198157-B781-4B01-BD97-D65CF93EEE8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" r="93"/>
          <a:stretch>
            <a:fillRect/>
          </a:stretch>
        </p:blipFill>
        <p:spPr>
          <a:xfrm>
            <a:off x="-250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71018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3" name="同心圆 32"/>
          <p:cNvSpPr/>
          <p:nvPr/>
        </p:nvSpPr>
        <p:spPr>
          <a:xfrm rot="20019384">
            <a:off x="9781853" y="-3615029"/>
            <a:ext cx="5255919" cy="5255919"/>
          </a:xfrm>
          <a:prstGeom prst="donut">
            <a:avLst>
              <a:gd name="adj" fmla="val 14126"/>
            </a:avLst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75615" y="2194560"/>
            <a:ext cx="6659880" cy="2719705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70" y="3331609"/>
              <a:ext cx="4780559" cy="1589115"/>
              <a:chOff x="-4714867" y="2110674"/>
              <a:chExt cx="4780559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7" y="2110674"/>
                <a:ext cx="4780559" cy="1014040"/>
                <a:chOff x="-4714867" y="2110674"/>
                <a:chExt cx="4780559" cy="1014040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7" y="2808615"/>
                  <a:ext cx="4624485" cy="3160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5" y="2110674"/>
                  <a:ext cx="4774447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4.4 </a:t>
                  </a:r>
                  <a:r>
                    <a:rPr lang="zh-CN" altLang="en-US" sz="4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化学式与化合价</a:t>
                  </a:r>
                  <a:r>
                    <a:rPr lang="en-US" altLang="zh-CN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【</a:t>
                  </a:r>
                  <a:r>
                    <a:rPr lang="zh-CN" altLang="en-US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lang="zh-CN" altLang="en-US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课时</a:t>
                  </a:r>
                  <a:r>
                    <a:rPr lang="en-US" altLang="zh-CN" sz="24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】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自然界的水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60400" y="1316714"/>
            <a:ext cx="4828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三、相对分子质量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0400" y="2207600"/>
            <a:ext cx="72517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计算物质的相对分子质量（</a:t>
            </a:r>
            <a:r>
              <a:rPr lang="en-US" altLang="zh-CN" sz="2000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Mr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60400" y="2846834"/>
            <a:ext cx="661881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计算物质组成元素的质量比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0400" y="3486068"/>
            <a:ext cx="707601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计算物质中某元素的质量分数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0400" y="4125302"/>
            <a:ext cx="1052255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拓展：计算一定质量化合物中某元素的质量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12"/>
          <p:cNvSpPr/>
          <p:nvPr/>
        </p:nvSpPr>
        <p:spPr>
          <a:xfrm>
            <a:off x="378826" y="341477"/>
            <a:ext cx="1079861" cy="748988"/>
          </a:xfrm>
          <a:prstGeom prst="rect">
            <a:avLst/>
          </a:prstGeom>
          <a:ln w="12700">
            <a:miter lim="400000"/>
          </a:ln>
        </p:spPr>
        <p:txBody>
          <a:bodyPr wrap="square" lIns="60959" rIns="60959">
            <a:spAutoFit/>
          </a:bodyPr>
          <a:lstStyle>
            <a:lvl1pPr algn="ctr">
              <a:defRPr sz="1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defTabSz="1219200">
              <a:defRPr sz="1800">
                <a:solidFill>
                  <a:srgbClr val="000000"/>
                </a:solidFill>
              </a:defRPr>
            </a:pPr>
            <a:endParaRPr sz="4265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60400" y="1364115"/>
            <a:ext cx="10858500" cy="52465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1、·下列有关物质所含元素质量比的数值正确的是（         ）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A．水(H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O) m（H）：m（O）=1：8      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B．乙炔(C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 m（C）：m（H）=2：1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C．氨气(NH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 m（N）：m（H）=14：1  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D．二氧化硫(SO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  m（S）：m（O）= 1：2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2、葡萄酒中含有单宁酸，它十分有益于心血管疾病的预防．单宁酸的化学式是C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，下列有关单宁酸的说法正确的是（        ）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A．单宁酸属于氧化物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B．单宁酸由76个碳原子、52个氢原子、46个氧原子构成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C．单宁酸分子中碳、氢、氧原子个数比为38：26：23</a:t>
            </a:r>
          </a:p>
          <a:p>
            <a:pPr marL="609600" indent="-609600"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D．单宁酸中氢元素的质量分数最高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7802638" y="1161143"/>
            <a:ext cx="670983" cy="748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42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672173" y="3758726"/>
            <a:ext cx="670984" cy="748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42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33756" y="381000"/>
            <a:ext cx="626888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60400" y="1323915"/>
            <a:ext cx="10949008" cy="5075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1219200">
              <a:lnSpc>
                <a:spcPct val="160000"/>
              </a:lnSpc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3·随着人们生活水平的提高，小汽车走进了千家万户，车用防冻液“冬天防冻、夏天防沸、全年防</a:t>
            </a:r>
          </a:p>
          <a:p>
            <a:pPr defTabSz="1219200">
              <a:lnSpc>
                <a:spcPct val="160000"/>
              </a:lnSpc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水垢、防腐蚀”的优良性能被爱车族广泛使用，现国际上普遍使用的是乙二醇[（CH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OH）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]水基型防</a:t>
            </a:r>
          </a:p>
          <a:p>
            <a:pPr defTabSz="1219200">
              <a:lnSpc>
                <a:spcPct val="160000"/>
              </a:lnSpc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冻液，请回答：</a:t>
            </a:r>
          </a:p>
          <a:p>
            <a:pPr defTabSz="1219200">
              <a:lnSpc>
                <a:spcPct val="160000"/>
              </a:lnSpc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（1）乙二醇的相对分子质量为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1219200">
              <a:lnSpc>
                <a:spcPct val="160000"/>
              </a:lnSpc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（2）乙二醇中C、H、O元素的质量比为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            　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4904015" y="4525552"/>
            <a:ext cx="11197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62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134904" y="5195645"/>
            <a:ext cx="409574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12：3：16</a:t>
            </a:r>
            <a:endParaRPr lang="en-US" altLang="zh-CN" sz="1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33756" y="381000"/>
            <a:ext cx="626888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60400" y="1159933"/>
            <a:ext cx="10922001" cy="5075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1219200" fontAlgn="ctr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、乙酸乙酯（化学式为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）常用作食品、饮料的调香剂。请回答下列问题：</a:t>
            </a:r>
          </a:p>
          <a:p>
            <a:pPr defTabSz="1219200" fontAlgn="ctr">
              <a:lnSpc>
                <a:spcPct val="20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）乙酸乙酯由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种元素组成。</a:t>
            </a:r>
          </a:p>
          <a:p>
            <a:pPr defTabSz="1219200" fontAlgn="ctr">
              <a:lnSpc>
                <a:spcPct val="20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）一个乙酸乙酯分子中，碳、氢、氧三种原子的个数比为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（最简整数比）。</a:t>
            </a:r>
          </a:p>
          <a:p>
            <a:pPr defTabSz="1219200" fontAlgn="ctr">
              <a:lnSpc>
                <a:spcPct val="20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）乙酸乙酯中碳元素的质量分数为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（计算结果精确到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0.1%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339283" y="2177621"/>
            <a:ext cx="1119716" cy="502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967521" y="2902900"/>
            <a:ext cx="2163468" cy="502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en-US" altLang="zh-CN" sz="266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121400" y="4366184"/>
            <a:ext cx="2357967" cy="502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54.5%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6" y="381000"/>
            <a:ext cx="626888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07043" y="1126281"/>
            <a:ext cx="10858500" cy="5075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609600"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、钙是人体必需的常量元素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每日必须摄入足够量的钙。目前市场上的补钙药剂很多。下图是某品牌补钙药品的部分说明书。</a:t>
            </a:r>
          </a:p>
          <a:p>
            <a:pPr marL="609600" defTabSz="1219200" fontAlgn="ctr">
              <a:lnSpc>
                <a:spcPct val="15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请回答下列问题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609600"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(1)CaCO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中钙元素的质量分数为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609600"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若每片钙片的质量为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g,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则钙片中钙元素的质量分数为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609600"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如果按用量服用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每天摄入钙元素的质量为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5536293" y="2900929"/>
            <a:ext cx="1549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40%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858262" y="3469492"/>
            <a:ext cx="16996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25%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158579" y="3939112"/>
            <a:ext cx="16996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15823" y="4614335"/>
          <a:ext cx="4832932" cy="1820955"/>
        </p:xfrm>
        <a:graphic>
          <a:graphicData uri="http://schemas.openxmlformats.org/drawingml/2006/table">
            <a:tbl>
              <a:tblPr/>
              <a:tblGrid>
                <a:gridCol w="483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××钙片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每片含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CaCO</a:t>
                      </a:r>
                      <a:r>
                        <a:rPr lang="en-US" sz="1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 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每次一片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,</a:t>
                      </a:r>
                      <a:r>
                        <a:rPr lang="zh-CN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每天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2</a:t>
                      </a:r>
                      <a:r>
                        <a:rPr lang="zh-CN" sz="2400" b="0" kern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/>
                          <a:sym typeface="Arial" panose="020B0604020202020204" pitchFamily="34" charset="0"/>
                        </a:rPr>
                        <a:t>次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文本占位符 20"/>
          <p:cNvSpPr txBox="1"/>
          <p:nvPr/>
        </p:nvSpPr>
        <p:spPr>
          <a:xfrm>
            <a:off x="1533756" y="381000"/>
            <a:ext cx="626888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26939" y="1194287"/>
            <a:ext cx="11051918" cy="5075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1219200"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4·钠摄入过量或钾摄入不足都是导致高血压的风险因素．日常生活中选择食用低钠盐能实现减钠补钾．如图为某品牌低钠盐的标签，请你根据标签回答以下问题：</a:t>
            </a:r>
          </a:p>
          <a:p>
            <a:pPr defTabSz="1219200"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（1）氯化钾的相对分子质量为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  　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1219200">
              <a:spcBef>
                <a:spcPct val="2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（2）人体每天摄入钠元素的质量不宜超过2.3g。如果人体所需的钠元素全部来自该品牌食盐，那么一个人每天摄入该品牌低钠盐的质量不宜超过多少克？（结果保留一位小数）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4925183" y="1967764"/>
            <a:ext cx="1549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74.5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60400" y="3680770"/>
            <a:ext cx="6159735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 一个人每天摄入该品牌低钠盐不宜超过的质量x</a:t>
            </a:r>
          </a:p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x×70%×（23/58.5）=2.3g</a:t>
            </a:r>
          </a:p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x=8.4g</a:t>
            </a:r>
          </a:p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答：一个人每天摄入该品牌低钠盐是质量不宜超过8.4g。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" name="图片 14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8566" y="3541854"/>
            <a:ext cx="3672505" cy="232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占位符 20"/>
          <p:cNvSpPr txBox="1"/>
          <p:nvPr/>
        </p:nvSpPr>
        <p:spPr>
          <a:xfrm>
            <a:off x="1533756" y="381000"/>
            <a:ext cx="6268881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" r="93"/>
          <a:stretch>
            <a:fillRect/>
          </a:stretch>
        </p:blipFill>
        <p:spPr>
          <a:xfrm>
            <a:off x="-250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71018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3" name="同心圆 32"/>
          <p:cNvSpPr/>
          <p:nvPr/>
        </p:nvSpPr>
        <p:spPr>
          <a:xfrm rot="20019384">
            <a:off x="9781853" y="-3615029"/>
            <a:ext cx="5255919" cy="5255919"/>
          </a:xfrm>
          <a:prstGeom prst="donut">
            <a:avLst>
              <a:gd name="adj" fmla="val 14126"/>
            </a:avLst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66090" y="2142490"/>
            <a:ext cx="6669405" cy="2771775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7" y="2110674"/>
                <a:ext cx="4624485" cy="1008102"/>
                <a:chOff x="-4714867" y="2110674"/>
                <a:chExt cx="4624485" cy="1008102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7" y="2808615"/>
                  <a:ext cx="4624485" cy="310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自然界的水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49189"/>
          <p:cNvSpPr>
            <a:spLocks noChangeArrowheads="1"/>
          </p:cNvSpPr>
          <p:nvPr/>
        </p:nvSpPr>
        <p:spPr bwMode="auto">
          <a:xfrm>
            <a:off x="660400" y="1206804"/>
            <a:ext cx="6479116" cy="594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1219200"/>
            <a:r>
              <a:rPr lang="zh-CN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我们知道：分子是由原子构成的。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3012" y="4690664"/>
            <a:ext cx="11287392" cy="757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8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原子的质量用相对原子质量表示，那么分子的质量可不可以用相对分子质量来表示？</a:t>
            </a:r>
          </a:p>
        </p:txBody>
      </p:sp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2" cstate="print">
            <a:lum bright="-20000" contrast="32000"/>
          </a:blip>
          <a:srcRect/>
          <a:stretch>
            <a:fillRect/>
          </a:stretch>
        </p:blipFill>
        <p:spPr bwMode="auto">
          <a:xfrm>
            <a:off x="8007968" y="2451308"/>
            <a:ext cx="2341835" cy="19061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0400" y="1704686"/>
            <a:ext cx="94984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例如：一个水分子是由两个氢原子和一个氧原子构成的。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60400" y="1481644"/>
            <a:ext cx="4349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相对分子质量的理解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9253" y="2188965"/>
            <a:ext cx="80179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是化学式中各原子的相对原子质量的总和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29253" y="3558537"/>
            <a:ext cx="41253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是分子的相对质量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0400" y="4268240"/>
            <a:ext cx="3867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它的单位也是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29253" y="2848834"/>
            <a:ext cx="11188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（相对原子质量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原子个数）之和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1618" y="1215224"/>
            <a:ext cx="5753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计算相对分子质量（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Mr)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766242"/>
            <a:ext cx="10836275" cy="4448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讨论交流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计算相对分子质量的要点：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①“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×”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和“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+”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的应用。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同种元素质量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相对原子质量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原子个数，不同元素之间应该用“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+”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相连接；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②化学式中如果有括号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即含有多个原子团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，不要忘记乘括号外的数字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即先算出一个原子团的相对原子质量的总和，再乘以原子团的个数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③“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·”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连接的应用“</a:t>
            </a:r>
            <a:r>
              <a:rPr 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+”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相连接。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8675"/>
          <p:cNvSpPr txBox="1"/>
          <p:nvPr/>
        </p:nvSpPr>
        <p:spPr>
          <a:xfrm>
            <a:off x="573853" y="1368497"/>
            <a:ext cx="9448800" cy="427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计算下列物质的相对分子质量 。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Cu(OH)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的相对分子质量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</a:p>
        </p:txBody>
      </p:sp>
      <p:sp>
        <p:nvSpPr>
          <p:cNvPr id="4" name="矩形 3"/>
          <p:cNvSpPr/>
          <p:nvPr/>
        </p:nvSpPr>
        <p:spPr>
          <a:xfrm>
            <a:off x="3490458" y="2217412"/>
            <a:ext cx="316864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14× 2 = 28</a:t>
            </a:r>
          </a:p>
        </p:txBody>
      </p:sp>
      <p:sp>
        <p:nvSpPr>
          <p:cNvPr id="5" name="矩形 4"/>
          <p:cNvSpPr/>
          <p:nvPr/>
        </p:nvSpPr>
        <p:spPr>
          <a:xfrm>
            <a:off x="3941726" y="2929248"/>
            <a:ext cx="357822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 2 + 32 + 16 × 4= 98</a:t>
            </a:r>
          </a:p>
        </p:txBody>
      </p:sp>
      <p:sp>
        <p:nvSpPr>
          <p:cNvPr id="6" name="矩形 5"/>
          <p:cNvSpPr/>
          <p:nvPr/>
        </p:nvSpPr>
        <p:spPr>
          <a:xfrm>
            <a:off x="4231429" y="3681746"/>
            <a:ext cx="3212739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64+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16+1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 = 98</a:t>
            </a:r>
          </a:p>
        </p:txBody>
      </p:sp>
      <p:sp>
        <p:nvSpPr>
          <p:cNvPr id="7" name="矩形 6"/>
          <p:cNvSpPr/>
          <p:nvPr/>
        </p:nvSpPr>
        <p:spPr>
          <a:xfrm>
            <a:off x="4143042" y="4434244"/>
            <a:ext cx="629049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14+1× 4 + 14 + 16 × 3= 80</a:t>
            </a:r>
          </a:p>
        </p:txBody>
      </p:sp>
      <p:sp>
        <p:nvSpPr>
          <p:cNvPr id="8" name="矩形 7"/>
          <p:cNvSpPr/>
          <p:nvPr/>
        </p:nvSpPr>
        <p:spPr>
          <a:xfrm>
            <a:off x="4143042" y="5100857"/>
            <a:ext cx="67163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12× 6+ 1 ×12 +16 × 6= 180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9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60400" y="1268978"/>
            <a:ext cx="66188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计算物质组成元素的质量比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89947" y="1829778"/>
            <a:ext cx="8699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元素质量比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相对原子质量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原子个数）之比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9947" y="2442095"/>
            <a:ext cx="90318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强化练习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：计算硝酸铵中各元素的质量比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03387" y="3595214"/>
            <a:ext cx="75268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m(N):m(H):m(O)=14×2:1×4:16×3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63575" y="3051695"/>
            <a:ext cx="2942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12408" y="4204814"/>
            <a:ext cx="2144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=28:4:48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12408" y="4748333"/>
            <a:ext cx="1951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=7:1:12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33757" y="3053811"/>
            <a:ext cx="12488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60400" y="1247942"/>
            <a:ext cx="66209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3.计算物质中某元素的质量分数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43328" y="1726082"/>
            <a:ext cx="22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注意事项：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67894" y="2179986"/>
            <a:ext cx="6416827" cy="4807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40000"/>
              </a:lnSpc>
              <a:spcBef>
                <a:spcPct val="50000"/>
              </a:spcBef>
            </a:pP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质量分数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用百分数来表示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67894" y="2698854"/>
            <a:ext cx="8023075" cy="526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6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②意义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克物质中含有某元素的质量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85444" y="4634382"/>
            <a:ext cx="4705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物质的相对分子质量</a:t>
            </a:r>
          </a:p>
        </p:txBody>
      </p:sp>
      <p:grpSp>
        <p:nvGrpSpPr>
          <p:cNvPr id="8" name="Group 3"/>
          <p:cNvGrpSpPr/>
          <p:nvPr/>
        </p:nvGrpSpPr>
        <p:grpSpPr bwMode="auto">
          <a:xfrm>
            <a:off x="1320661" y="3912817"/>
            <a:ext cx="7063317" cy="480484"/>
            <a:chOff x="1484" y="827"/>
            <a:chExt cx="3337" cy="227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484" y="836"/>
              <a:ext cx="1762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该元素的相对原子质量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990" y="836"/>
              <a:ext cx="299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143" y="827"/>
              <a:ext cx="1678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该元素的原子个数</a:t>
              </a:r>
            </a:p>
          </p:txBody>
        </p:sp>
      </p:grp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43328" y="3335966"/>
            <a:ext cx="36491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元素的质量分数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56569" y="4241287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345010" y="4464785"/>
            <a:ext cx="6326702" cy="3158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200">
              <a:defRPr/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200710"/>
          <p:cNvSpPr txBox="1">
            <a:spLocks noChangeArrowheads="1"/>
          </p:cNvSpPr>
          <p:nvPr/>
        </p:nvSpPr>
        <p:spPr bwMode="auto">
          <a:xfrm>
            <a:off x="7890795" y="4162584"/>
            <a:ext cx="2573867" cy="46166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kern="0" dirty="0">
                <a:solidFill>
                  <a:srgbClr val="80008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100﹪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1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0400" y="1254800"/>
            <a:ext cx="9436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强化练习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计算硝酸铵中氮元素的质量分数。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19443" y="1836553"/>
            <a:ext cx="707178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  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 </a:t>
            </a: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NH</a:t>
            </a:r>
            <a:r>
              <a:rPr lang="en-US" altLang="zh-CN" sz="2000" kern="0" baseline="-2500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</a:t>
            </a:r>
            <a:r>
              <a:rPr lang="en-US" altLang="zh-CN" sz="2000" kern="0" baseline="-2500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的质量分数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9082" y="2674484"/>
            <a:ext cx="51223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21897" y="2379005"/>
            <a:ext cx="651086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氮的相对原子质量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氮原子个数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11315" y="2866920"/>
            <a:ext cx="3977216" cy="761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rgbClr val="C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27756" y="2996074"/>
            <a:ext cx="434974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硝酸铵的相对分子质量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364212" y="2602374"/>
            <a:ext cx="169756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×100%</a:t>
            </a:r>
          </a:p>
        </p:txBody>
      </p:sp>
      <p:grpSp>
        <p:nvGrpSpPr>
          <p:cNvPr id="10" name="Group 9"/>
          <p:cNvGrpSpPr/>
          <p:nvPr/>
        </p:nvGrpSpPr>
        <p:grpSpPr bwMode="auto">
          <a:xfrm>
            <a:off x="1673680" y="3725325"/>
            <a:ext cx="6030383" cy="1005418"/>
            <a:chOff x="1055" y="1742"/>
            <a:chExt cx="2849" cy="475"/>
          </a:xfrm>
        </p:grpSpPr>
        <p:grpSp>
          <p:nvGrpSpPr>
            <p:cNvPr id="11" name="Group 10"/>
            <p:cNvGrpSpPr/>
            <p:nvPr/>
          </p:nvGrpSpPr>
          <p:grpSpPr bwMode="auto">
            <a:xfrm>
              <a:off x="1532" y="1742"/>
              <a:ext cx="2372" cy="475"/>
              <a:chOff x="1532" y="1742"/>
              <a:chExt cx="2372" cy="475"/>
            </a:xfrm>
          </p:grpSpPr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1865" y="1742"/>
                <a:ext cx="621" cy="18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000" kern="0">
                    <a:solidFill>
                      <a:srgbClr val="C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14×2</a:t>
                </a: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1532" y="2028"/>
                <a:ext cx="1909" cy="18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000" kern="0" dirty="0">
                    <a:solidFill>
                      <a:srgbClr val="C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14×2+1×4 +16×3</a:t>
                </a: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3102" y="1878"/>
                <a:ext cx="802" cy="18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000" kern="0" dirty="0">
                    <a:solidFill>
                      <a:srgbClr val="C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×100%</a:t>
                </a:r>
              </a:p>
            </p:txBody>
          </p: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055" y="1843"/>
              <a:ext cx="264" cy="1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000" kern="0">
                  <a:solidFill>
                    <a:srgbClr val="C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1331" y="1973"/>
              <a:ext cx="162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699082" y="5278787"/>
            <a:ext cx="144356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=35%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bldLvl="0" animBg="1"/>
      <p:bldP spid="8" grpId="0"/>
      <p:bldP spid="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60400" y="1281610"/>
            <a:ext cx="9529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拓展：</a:t>
            </a: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计算一定质量化合物中某元素的质量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92970" y="1987690"/>
            <a:ext cx="1092592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化合物中某元素的质量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化合物的质量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某元素质量分数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4719" y="2574361"/>
            <a:ext cx="877146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 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NH</a:t>
            </a:r>
            <a:r>
              <a:rPr lang="en-US" altLang="zh-CN" sz="2000" kern="0" baseline="-25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NO</a:t>
            </a:r>
            <a:r>
              <a:rPr lang="en-US" altLang="zh-CN" sz="2000" kern="0" baseline="-25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中含氮元素多少千克？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53155" y="3799090"/>
            <a:ext cx="75141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7187" y="3125990"/>
            <a:ext cx="1524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×2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849587" y="3394807"/>
            <a:ext cx="616373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×100% =60kg×35%=21kg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26320" y="3435024"/>
            <a:ext cx="1066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793121" y="3435023"/>
            <a:ext cx="190923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 kg ×</a:t>
            </a:r>
          </a:p>
        </p:txBody>
      </p:sp>
      <p:sp>
        <p:nvSpPr>
          <p:cNvPr id="11" name="文本框 15"/>
          <p:cNvSpPr txBox="1">
            <a:spLocks noChangeArrowheads="1"/>
          </p:cNvSpPr>
          <p:nvPr/>
        </p:nvSpPr>
        <p:spPr bwMode="auto">
          <a:xfrm>
            <a:off x="624719" y="4178030"/>
            <a:ext cx="609814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强化练习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：如有</a:t>
            </a:r>
            <a:r>
              <a:rPr 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1000t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氧化铁，则可生产多少吨铁？</a:t>
            </a:r>
          </a:p>
        </p:txBody>
      </p:sp>
      <p:graphicFrame>
        <p:nvGraphicFramePr>
          <p:cNvPr id="12" name="内容占位符 13314"/>
          <p:cNvGraphicFramePr>
            <a:graphicFrameLocks noGrp="1" noChangeAspect="1"/>
          </p:cNvGraphicFramePr>
          <p:nvPr/>
        </p:nvGraphicFramePr>
        <p:xfrm>
          <a:off x="2947987" y="4742779"/>
          <a:ext cx="4224337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26822400" imgH="9753600" progId="Equation.3">
                  <p:embed/>
                </p:oleObj>
              </mc:Choice>
              <mc:Fallback>
                <p:oleObj name="公式" r:id="rId2" imgW="26822400" imgH="9753600" progId="Equation.3">
                  <p:embed/>
                  <p:pic>
                    <p:nvPicPr>
                      <p:cNvPr id="0" name="内容占位符 133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7" y="4742779"/>
                        <a:ext cx="4224337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89327" y="4988222"/>
            <a:ext cx="144462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sz="28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1000t×</a:t>
            </a:r>
          </a:p>
        </p:txBody>
      </p:sp>
      <p:sp>
        <p:nvSpPr>
          <p:cNvPr id="14" name="文本框 16"/>
          <p:cNvSpPr txBox="1">
            <a:spLocks noChangeArrowheads="1"/>
          </p:cNvSpPr>
          <p:nvPr/>
        </p:nvSpPr>
        <p:spPr bwMode="auto">
          <a:xfrm>
            <a:off x="7276264" y="5106465"/>
            <a:ext cx="1703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700t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相对分子质量</a:t>
            </a: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3427187" y="3622876"/>
            <a:ext cx="1077385" cy="11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Microsoft Office PowerPoint</Application>
  <PresentationFormat>宽屏</PresentationFormat>
  <Paragraphs>146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FandolFang R</vt:lpstr>
      <vt:lpstr>思源黑体 CN Light</vt:lpstr>
      <vt:lpstr>Arial</vt:lpstr>
      <vt:lpstr>Calibri</vt:lpstr>
      <vt:lpstr>办公资源网：www.bangongziyuan.com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2020-06-16T03:51:06Z</dcterms:created>
  <dcterms:modified xsi:type="dcterms:W3CDTF">2021-01-09T09:59:57Z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