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87" r:id="rId18"/>
    <p:sldId id="277" r:id="rId19"/>
    <p:sldId id="258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B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86" y="114"/>
      </p:cViewPr>
      <p:guideLst>
        <p:guide pos="461"/>
        <p:guide pos="7256"/>
        <p:guide orient="horz" pos="663"/>
        <p:guide orient="horz" pos="712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B6F65B5-CF8B-48B5-8392-A40753FB75E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B3948C2-84D9-4244-A4C4-D50AC8332B0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548640" y="381000"/>
            <a:ext cx="853440" cy="487680"/>
            <a:chOff x="548640" y="381000"/>
            <a:chExt cx="1173480" cy="670560"/>
          </a:xfrm>
        </p:grpSpPr>
        <p:sp>
          <p:nvSpPr>
            <p:cNvPr id="8" name="燕尾形 7"/>
            <p:cNvSpPr/>
            <p:nvPr userDrawn="1"/>
          </p:nvSpPr>
          <p:spPr>
            <a:xfrm>
              <a:off x="548640" y="381000"/>
              <a:ext cx="670560" cy="670560"/>
            </a:xfrm>
            <a:prstGeom prst="chevron">
              <a:avLst/>
            </a:prstGeom>
            <a:solidFill>
              <a:srgbClr val="23B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9" name="燕尾形 8"/>
            <p:cNvSpPr/>
            <p:nvPr userDrawn="1"/>
          </p:nvSpPr>
          <p:spPr>
            <a:xfrm>
              <a:off x="1051560" y="381000"/>
              <a:ext cx="670560" cy="670560"/>
            </a:xfrm>
            <a:prstGeom prst="chevron">
              <a:avLst/>
            </a:prstGeom>
            <a:solidFill>
              <a:srgbClr val="23B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1" t="14847" r="45412"/>
          <a:stretch>
            <a:fillRect/>
          </a:stretch>
        </p:blipFill>
        <p:spPr>
          <a:xfrm>
            <a:off x="5679831" y="0"/>
            <a:ext cx="6512169" cy="6858000"/>
          </a:xfrm>
          <a:custGeom>
            <a:avLst/>
            <a:gdLst>
              <a:gd name="connsiteX0" fmla="*/ 0 w 6512169"/>
              <a:gd name="connsiteY0" fmla="*/ 0 h 6858000"/>
              <a:gd name="connsiteX1" fmla="*/ 6512169 w 6512169"/>
              <a:gd name="connsiteY1" fmla="*/ 0 h 6858000"/>
              <a:gd name="connsiteX2" fmla="*/ 6512169 w 6512169"/>
              <a:gd name="connsiteY2" fmla="*/ 6858000 h 6858000"/>
              <a:gd name="connsiteX3" fmla="*/ 0 w 6512169"/>
              <a:gd name="connsiteY3" fmla="*/ 6858000 h 6858000"/>
              <a:gd name="connsiteX4" fmla="*/ 3429000 w 6512169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2169" h="6858000">
                <a:moveTo>
                  <a:pt x="0" y="0"/>
                </a:moveTo>
                <a:lnTo>
                  <a:pt x="6512169" y="0"/>
                </a:lnTo>
                <a:lnTo>
                  <a:pt x="6512169" y="6858000"/>
                </a:lnTo>
                <a:lnTo>
                  <a:pt x="0" y="6858000"/>
                </a:lnTo>
                <a:lnTo>
                  <a:pt x="3429000" y="3429000"/>
                </a:lnTo>
                <a:close/>
              </a:path>
            </a:pathLst>
          </a:custGeom>
        </p:spPr>
      </p:pic>
      <p:sp>
        <p:nvSpPr>
          <p:cNvPr id="3" name="燕尾形 2"/>
          <p:cNvSpPr/>
          <p:nvPr/>
        </p:nvSpPr>
        <p:spPr>
          <a:xfrm>
            <a:off x="5679831" y="0"/>
            <a:ext cx="3423354" cy="6858000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442295" y="725632"/>
            <a:ext cx="4062342" cy="300975"/>
          </a:xfrm>
          <a:prstGeom prst="rect">
            <a:avLst/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人教版初中化学九年级上册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00075" y="2157730"/>
            <a:ext cx="6132830" cy="2702560"/>
            <a:chOff x="6147269" y="2844265"/>
            <a:chExt cx="5112385" cy="2076459"/>
          </a:xfrm>
        </p:grpSpPr>
        <p:grpSp>
          <p:nvGrpSpPr>
            <p:cNvPr id="12" name="组合 11"/>
            <p:cNvGrpSpPr/>
            <p:nvPr/>
          </p:nvGrpSpPr>
          <p:grpSpPr>
            <a:xfrm>
              <a:off x="6147270" y="3378114"/>
              <a:ext cx="4624485" cy="1542610"/>
              <a:chOff x="-4714867" y="2157179"/>
              <a:chExt cx="4624485" cy="1542610"/>
            </a:xfrm>
          </p:grpSpPr>
          <p:sp>
            <p:nvSpPr>
              <p:cNvPr id="14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-4714867" y="2157179"/>
                <a:ext cx="4624485" cy="969540"/>
                <a:chOff x="-4714867" y="2157179"/>
                <a:chExt cx="4624485" cy="969540"/>
              </a:xfrm>
            </p:grpSpPr>
            <p:sp>
              <p:nvSpPr>
                <p:cNvPr id="16" name="文本框 15"/>
                <p:cNvSpPr txBox="1"/>
                <p:nvPr/>
              </p:nvSpPr>
              <p:spPr>
                <a:xfrm>
                  <a:off x="-4714867" y="2808615"/>
                  <a:ext cx="4624485" cy="318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7" name="直接连接符 16"/>
                <p:cNvCxnSpPr/>
                <p:nvPr/>
              </p:nvCxnSpPr>
              <p:spPr>
                <a:xfrm>
                  <a:off x="-4634728" y="2789746"/>
                  <a:ext cx="4459247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8" name="文本占位符 19"/>
                <p:cNvSpPr txBox="1"/>
                <p:nvPr/>
              </p:nvSpPr>
              <p:spPr>
                <a:xfrm>
                  <a:off x="-4708755" y="2157179"/>
                  <a:ext cx="4533274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lnSpc>
                      <a:spcPct val="100000"/>
                    </a:lnSpc>
                    <a:buNone/>
                    <a:defRPr/>
                  </a:pPr>
                  <a:r>
                    <a:rPr kumimoji="0" lang="en-US" altLang="zh-CN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5.1 </a:t>
                  </a:r>
                  <a:r>
                    <a:rPr lang="zh-CN" altLang="en-US" sz="4000" b="1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质量守恒定律</a:t>
                  </a:r>
                  <a:r>
                    <a:rPr lang="zh-CN" altLang="en-US" sz="2000" b="1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（第</a:t>
                  </a:r>
                  <a:r>
                    <a:rPr lang="en-US" altLang="zh-CN" sz="2000" b="1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r>
                    <a:rPr lang="zh-CN" altLang="en-US" sz="2000" b="1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课时）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2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5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化学方程式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0400" y="1282437"/>
            <a:ext cx="53213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铁与硫酸铜溶液的反应：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7703" y="2650075"/>
            <a:ext cx="7391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宏观：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铁和硫酸铜生成硫酸亚铁和铜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1838" y="3111740"/>
            <a:ext cx="1039143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微观：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一个铁原子和一个硫酸铜分子生成一个硫酸亚铁分子和一个铜原子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17702" y="3758071"/>
            <a:ext cx="1080119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质量：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份质量的铁和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160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份质量的硫酸铜生成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152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份质量的硫酸亚铁和</a:t>
            </a:r>
            <a:r>
              <a:rPr lang="en-US" altLang="zh-CN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份质量的铜</a:t>
            </a:r>
          </a:p>
        </p:txBody>
      </p:sp>
      <p:grpSp>
        <p:nvGrpSpPr>
          <p:cNvPr id="7" name="组合 5"/>
          <p:cNvGrpSpPr/>
          <p:nvPr/>
        </p:nvGrpSpPr>
        <p:grpSpPr bwMode="auto">
          <a:xfrm rot="10800000" flipV="1">
            <a:off x="774397" y="1969684"/>
            <a:ext cx="3932487" cy="461665"/>
            <a:chOff x="3844628" y="4286740"/>
            <a:chExt cx="2948868" cy="1449063"/>
          </a:xfrm>
        </p:grpSpPr>
        <p:sp>
          <p:nvSpPr>
            <p:cNvPr id="8" name="矩形 7"/>
            <p:cNvSpPr/>
            <p:nvPr/>
          </p:nvSpPr>
          <p:spPr>
            <a:xfrm>
              <a:off x="3844628" y="4286740"/>
              <a:ext cx="2948868" cy="1449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Fe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4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Cu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SO</a:t>
              </a:r>
              <a:r>
                <a:rPr lang="en-US" altLang="zh-CN" sz="2400" kern="0" baseline="-25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FeSO</a:t>
              </a:r>
              <a:r>
                <a:rPr lang="en-US" altLang="zh-CN" sz="2400" kern="0" baseline="-25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4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Cu</a:t>
              </a:r>
              <a:endParaRPr lang="en-US" altLang="zh-CN" sz="24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 bwMode="auto">
            <a:xfrm>
              <a:off x="5753811" y="5526380"/>
              <a:ext cx="360040" cy="58998"/>
              <a:chOff x="1877368" y="3912827"/>
              <a:chExt cx="517065" cy="31617"/>
            </a:xfrm>
          </p:grpSpPr>
          <p:cxnSp>
            <p:nvCxnSpPr>
              <p:cNvPr id="10" name="直接连接符 8"/>
              <p:cNvCxnSpPr>
                <a:cxnSpLocks noChangeShapeType="1"/>
              </p:cNvCxnSpPr>
              <p:nvPr/>
            </p:nvCxnSpPr>
            <p:spPr bwMode="auto">
              <a:xfrm>
                <a:off x="1877368" y="3912827"/>
                <a:ext cx="51706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</p:cxnSp>
          <p:cxnSp>
            <p:nvCxnSpPr>
              <p:cNvPr id="11" name="直接连接符 9"/>
              <p:cNvCxnSpPr>
                <a:cxnSpLocks noChangeShapeType="1"/>
              </p:cNvCxnSpPr>
              <p:nvPr/>
            </p:nvCxnSpPr>
            <p:spPr bwMode="auto">
              <a:xfrm>
                <a:off x="1877368" y="3944444"/>
                <a:ext cx="51706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</p:cxnSp>
        </p:grpSp>
      </p:grpSp>
      <p:sp>
        <p:nvSpPr>
          <p:cNvPr id="12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一、化学方程式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31838" y="1171006"/>
            <a:ext cx="99843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铜丝表面的氧化铜与氢气在加热的条件下反应：</a:t>
            </a:r>
          </a:p>
        </p:txBody>
      </p:sp>
      <p:pic>
        <p:nvPicPr>
          <p:cNvPr id="5" name="氢气还原氧化铜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655380" y="2130797"/>
            <a:ext cx="6881241" cy="3308821"/>
          </a:xfrm>
          <a:prstGeom prst="rect">
            <a:avLst/>
          </a:prstGeom>
        </p:spPr>
      </p:pic>
      <p:sp>
        <p:nvSpPr>
          <p:cNvPr id="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一、化学方程式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"/>
          <p:cNvGrpSpPr/>
          <p:nvPr/>
        </p:nvGrpSpPr>
        <p:grpSpPr bwMode="auto">
          <a:xfrm>
            <a:off x="731838" y="1184416"/>
            <a:ext cx="4009431" cy="673618"/>
            <a:chOff x="4259044" y="3851369"/>
            <a:chExt cx="3007523" cy="506270"/>
          </a:xfrm>
        </p:grpSpPr>
        <p:sp>
          <p:nvSpPr>
            <p:cNvPr id="4" name="矩形 3"/>
            <p:cNvSpPr/>
            <p:nvPr/>
          </p:nvSpPr>
          <p:spPr>
            <a:xfrm>
              <a:off x="4259044" y="4056929"/>
              <a:ext cx="3007523" cy="300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2CuO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</a:t>
              </a:r>
              <a:r>
                <a:rPr lang="en-US" altLang="zh-CN" sz="2000" kern="0" baseline="-25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  2Cu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</a:t>
              </a:r>
              <a:r>
                <a:rPr lang="en-US" altLang="zh-CN" sz="2000" kern="0" baseline="-25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  <a:endPara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" name="组合 5"/>
            <p:cNvGrpSpPr/>
            <p:nvPr/>
          </p:nvGrpSpPr>
          <p:grpSpPr bwMode="auto">
            <a:xfrm>
              <a:off x="5603561" y="3851369"/>
              <a:ext cx="573410" cy="423402"/>
              <a:chOff x="5629387" y="1828231"/>
              <a:chExt cx="573410" cy="423402"/>
            </a:xfrm>
          </p:grpSpPr>
          <p:grpSp>
            <p:nvGrpSpPr>
              <p:cNvPr id="6" name="组合 8"/>
              <p:cNvGrpSpPr/>
              <p:nvPr/>
            </p:nvGrpSpPr>
            <p:grpSpPr bwMode="auto">
              <a:xfrm>
                <a:off x="5661518" y="2168078"/>
                <a:ext cx="360041" cy="83555"/>
                <a:chOff x="1358551" y="3810473"/>
                <a:chExt cx="517066" cy="44777"/>
              </a:xfrm>
            </p:grpSpPr>
            <p:cxnSp>
              <p:nvCxnSpPr>
                <p:cNvPr id="8" name="直接连接符 10"/>
                <p:cNvCxnSpPr>
                  <a:cxnSpLocks noChangeShapeType="1"/>
                </p:cNvCxnSpPr>
                <p:nvPr/>
              </p:nvCxnSpPr>
              <p:spPr bwMode="auto">
                <a:xfrm>
                  <a:off x="1358551" y="3810473"/>
                  <a:ext cx="517065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</p:spPr>
            </p:cxnSp>
            <p:cxnSp>
              <p:nvCxnSpPr>
                <p:cNvPr id="9" name="直接连接符 11"/>
                <p:cNvCxnSpPr>
                  <a:cxnSpLocks noChangeShapeType="1"/>
                </p:cNvCxnSpPr>
                <p:nvPr/>
              </p:nvCxnSpPr>
              <p:spPr bwMode="auto">
                <a:xfrm>
                  <a:off x="1358552" y="3855250"/>
                  <a:ext cx="517065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</p:spPr>
            </p:cxnSp>
          </p:grpSp>
          <p:sp>
            <p:nvSpPr>
              <p:cNvPr id="7" name="TextBox 9"/>
              <p:cNvSpPr txBox="1">
                <a:spLocks noChangeArrowheads="1"/>
              </p:cNvSpPr>
              <p:nvPr/>
            </p:nvSpPr>
            <p:spPr bwMode="auto">
              <a:xfrm>
                <a:off x="5629387" y="1828231"/>
                <a:ext cx="573410" cy="3932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zh-CN" altLang="en-US" sz="28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△</a:t>
                </a:r>
              </a:p>
            </p:txBody>
          </p:sp>
        </p:grpSp>
      </p:grpSp>
      <p:cxnSp>
        <p:nvCxnSpPr>
          <p:cNvPr id="10" name="直接箭头连接符 9"/>
          <p:cNvCxnSpPr/>
          <p:nvPr/>
        </p:nvCxnSpPr>
        <p:spPr>
          <a:xfrm>
            <a:off x="2923787" y="1509574"/>
            <a:ext cx="1632250" cy="105202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83232" y="2443934"/>
            <a:ext cx="120014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加热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60400" y="2991462"/>
            <a:ext cx="7391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宏观：氧化铜和氢气加热生成铜和水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60400" y="3453127"/>
            <a:ext cx="1059019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微观：两个氧化铜分子和一个氢分子加热生成两个铜原子和一个水分子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60400" y="4099458"/>
            <a:ext cx="108585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质量：每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160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份质量的氧化铜和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份质量的氢气加热生成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128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份质量的铜和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份质量的水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一、化学方程式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/>
      <p:bldP spid="13" grpId="0" bldLvl="0"/>
      <p:bldP spid="14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60400" y="1314684"/>
            <a:ext cx="9042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尝试写出我们学习过的其他反应的化学方程式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45463" y="2067675"/>
            <a:ext cx="40110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磷和氧气的反应</a:t>
            </a: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648541" y="3294853"/>
            <a:ext cx="35284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过氧化氢制取氧气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3412141" y="3059439"/>
            <a:ext cx="4528804" cy="633186"/>
            <a:chOff x="4135263" y="5881619"/>
            <a:chExt cx="3396343" cy="475853"/>
          </a:xfrm>
        </p:grpSpPr>
        <p:sp>
          <p:nvSpPr>
            <p:cNvPr id="7" name="矩形 23"/>
            <p:cNvSpPr>
              <a:spLocks noChangeArrowheads="1"/>
            </p:cNvSpPr>
            <p:nvPr/>
          </p:nvSpPr>
          <p:spPr bwMode="auto">
            <a:xfrm>
              <a:off x="4135263" y="6056781"/>
              <a:ext cx="3396343" cy="3006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2H</a:t>
              </a:r>
              <a:r>
                <a:rPr lang="en-US" altLang="zh-CN" sz="20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  <a:r>
                <a:rPr lang="en-US" altLang="zh-CN" sz="20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            2H</a:t>
              </a:r>
              <a:r>
                <a:rPr lang="en-US" altLang="zh-CN" sz="20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  <a:r>
                <a:rPr lang="zh-CN" altLang="en-US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  <a:r>
                <a:rPr lang="en-US" altLang="zh-CN" sz="20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↑ </a:t>
              </a:r>
              <a:endParaRPr lang="en-US" altLang="zh-CN" sz="2000" kern="0" baseline="-2500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" name="组合 24"/>
            <p:cNvGrpSpPr/>
            <p:nvPr/>
          </p:nvGrpSpPr>
          <p:grpSpPr bwMode="auto">
            <a:xfrm>
              <a:off x="5216265" y="5881619"/>
              <a:ext cx="722257" cy="382117"/>
              <a:chOff x="5325658" y="4291849"/>
              <a:chExt cx="722257" cy="382117"/>
            </a:xfrm>
          </p:grpSpPr>
          <p:grpSp>
            <p:nvGrpSpPr>
              <p:cNvPr id="9" name="组合 25"/>
              <p:cNvGrpSpPr/>
              <p:nvPr/>
            </p:nvGrpSpPr>
            <p:grpSpPr bwMode="auto">
              <a:xfrm>
                <a:off x="5325658" y="4611924"/>
                <a:ext cx="722257" cy="62042"/>
                <a:chOff x="1877149" y="3843304"/>
                <a:chExt cx="517554" cy="31297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>
                  <a:off x="1877149" y="3843304"/>
                  <a:ext cx="5175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>
                  <a:off x="1877149" y="3874601"/>
                  <a:ext cx="5175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矩形 26"/>
              <p:cNvSpPr>
                <a:spLocks noChangeArrowheads="1"/>
              </p:cNvSpPr>
              <p:nvPr/>
            </p:nvSpPr>
            <p:spPr bwMode="auto">
              <a:xfrm>
                <a:off x="5377434" y="4291849"/>
                <a:ext cx="636183" cy="3006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0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MnO</a:t>
                </a:r>
                <a:r>
                  <a:rPr lang="en-US" altLang="zh-CN" sz="2000" kern="0" baseline="-25000" dirty="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endParaRPr lang="zh-CN" altLang="en-US" sz="16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13" name="直接箭头连接符 12"/>
          <p:cNvCxnSpPr/>
          <p:nvPr/>
        </p:nvCxnSpPr>
        <p:spPr>
          <a:xfrm flipV="1">
            <a:off x="8826500" y="4320833"/>
            <a:ext cx="355600" cy="16698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9182100" y="4004214"/>
            <a:ext cx="208703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产生气体</a:t>
            </a: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660400" y="4522031"/>
            <a:ext cx="35284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高锰酸钾制取氧气</a:t>
            </a: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3412141" y="4237600"/>
            <a:ext cx="5904181" cy="673114"/>
            <a:chOff x="4208018" y="2025506"/>
            <a:chExt cx="4427535" cy="504147"/>
          </a:xfrm>
        </p:grpSpPr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4208018" y="2229980"/>
              <a:ext cx="4427535" cy="2996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2KMnO</a:t>
              </a:r>
              <a:r>
                <a:rPr lang="en-US" altLang="zh-CN" sz="20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             K</a:t>
              </a:r>
              <a:r>
                <a:rPr lang="en-US" altLang="zh-CN" sz="20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MnO</a:t>
              </a:r>
              <a:r>
                <a:rPr lang="en-US" altLang="zh-CN" sz="20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MnO</a:t>
              </a:r>
              <a:r>
                <a:rPr lang="en-US" altLang="zh-CN" sz="20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  <a:r>
                <a:rPr lang="en-US" altLang="zh-CN" sz="20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↑ </a:t>
              </a:r>
              <a:endParaRPr lang="en-US" altLang="zh-CN" sz="2000" kern="0" baseline="-2500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 bwMode="auto">
            <a:xfrm>
              <a:off x="5534933" y="2025506"/>
              <a:ext cx="697278" cy="423369"/>
              <a:chOff x="5869400" y="1887150"/>
              <a:chExt cx="697278" cy="423369"/>
            </a:xfrm>
          </p:grpSpPr>
          <p:grpSp>
            <p:nvGrpSpPr>
              <p:cNvPr id="19" name="组合 18"/>
              <p:cNvGrpSpPr/>
              <p:nvPr/>
            </p:nvGrpSpPr>
            <p:grpSpPr bwMode="auto">
              <a:xfrm>
                <a:off x="5869400" y="2241474"/>
                <a:ext cx="645349" cy="69045"/>
                <a:chOff x="1657097" y="3849690"/>
                <a:chExt cx="926806" cy="37000"/>
              </a:xfrm>
            </p:grpSpPr>
            <p:cxnSp>
              <p:nvCxnSpPr>
                <p:cNvPr id="21" name="直接连接符 20"/>
                <p:cNvCxnSpPr/>
                <p:nvPr/>
              </p:nvCxnSpPr>
              <p:spPr>
                <a:xfrm>
                  <a:off x="1657097" y="3849690"/>
                  <a:ext cx="926806" cy="471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657097" y="3881863"/>
                  <a:ext cx="926806" cy="4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5993268" y="1887150"/>
                <a:ext cx="573410" cy="3918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/>
                <a:r>
                  <a:rPr lang="zh-CN" altLang="en-US" sz="28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△</a:t>
                </a:r>
              </a:p>
            </p:txBody>
          </p:sp>
        </p:grpSp>
      </p:grpSp>
      <p:sp>
        <p:nvSpPr>
          <p:cNvPr id="23" name="矩形 7"/>
          <p:cNvSpPr>
            <a:spLocks noChangeArrowheads="1"/>
          </p:cNvSpPr>
          <p:nvPr/>
        </p:nvSpPr>
        <p:spPr bwMode="auto">
          <a:xfrm>
            <a:off x="698999" y="5749210"/>
            <a:ext cx="14774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电解水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1990684" y="5606147"/>
            <a:ext cx="4152099" cy="603460"/>
            <a:chOff x="4499992" y="534468"/>
            <a:chExt cx="3114075" cy="452760"/>
          </a:xfrm>
        </p:grpSpPr>
        <p:sp>
          <p:nvSpPr>
            <p:cNvPr id="25" name="矩形 13"/>
            <p:cNvSpPr>
              <a:spLocks noChangeArrowheads="1"/>
            </p:cNvSpPr>
            <p:nvPr/>
          </p:nvSpPr>
          <p:spPr bwMode="auto">
            <a:xfrm>
              <a:off x="4499992" y="687036"/>
              <a:ext cx="3114075" cy="300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2H</a:t>
              </a:r>
              <a:r>
                <a:rPr lang="en-US" altLang="zh-CN" sz="20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                             2H</a:t>
              </a:r>
              <a:r>
                <a:rPr lang="en-US" altLang="zh-CN" sz="20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↑</a:t>
              </a:r>
              <a:r>
                <a:rPr lang="zh-CN" altLang="en-US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  <a:r>
                <a:rPr lang="en-US" altLang="zh-CN" sz="20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↑ </a:t>
              </a:r>
              <a:endParaRPr lang="en-US" altLang="zh-CN" sz="2000" kern="0" baseline="-2500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组合 14"/>
            <p:cNvGrpSpPr/>
            <p:nvPr/>
          </p:nvGrpSpPr>
          <p:grpSpPr bwMode="auto">
            <a:xfrm>
              <a:off x="5458207" y="534468"/>
              <a:ext cx="720725" cy="360261"/>
              <a:chOff x="1911046" y="3446453"/>
              <a:chExt cx="720725" cy="360261"/>
            </a:xfrm>
          </p:grpSpPr>
          <p:sp>
            <p:nvSpPr>
              <p:cNvPr id="27" name="矩形 29"/>
              <p:cNvSpPr>
                <a:spLocks noChangeArrowheads="1"/>
              </p:cNvSpPr>
              <p:nvPr/>
            </p:nvSpPr>
            <p:spPr bwMode="auto">
              <a:xfrm>
                <a:off x="2054797" y="3446453"/>
                <a:ext cx="532838" cy="3001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zh-CN" altLang="en-US" sz="20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通电</a:t>
                </a: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1911046" y="3714606"/>
                <a:ext cx="7207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1911046" y="3806714"/>
                <a:ext cx="7207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组合 3"/>
          <p:cNvGrpSpPr/>
          <p:nvPr/>
        </p:nvGrpSpPr>
        <p:grpSpPr bwMode="auto">
          <a:xfrm>
            <a:off x="3412141" y="1888063"/>
            <a:ext cx="3514028" cy="608753"/>
            <a:chOff x="6772" y="3489"/>
            <a:chExt cx="4150" cy="719"/>
          </a:xfrm>
        </p:grpSpPr>
        <p:sp>
          <p:nvSpPr>
            <p:cNvPr id="31" name="矩形 3"/>
            <p:cNvSpPr>
              <a:spLocks noChangeArrowheads="1"/>
            </p:cNvSpPr>
            <p:nvPr/>
          </p:nvSpPr>
          <p:spPr bwMode="auto">
            <a:xfrm>
              <a:off x="6772" y="3735"/>
              <a:ext cx="4150" cy="4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4P</a:t>
              </a:r>
              <a:r>
                <a:rPr lang="zh-CN" altLang="en-US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5O</a:t>
              </a:r>
              <a:r>
                <a:rPr lang="en-US" altLang="zh-CN" sz="20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       P</a:t>
              </a:r>
              <a:r>
                <a:rPr lang="en-US" altLang="zh-CN" sz="20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  <a:r>
                <a:rPr lang="en-US" altLang="zh-CN" sz="20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32" name="矩形 10"/>
            <p:cNvSpPr>
              <a:spLocks noChangeArrowheads="1"/>
            </p:cNvSpPr>
            <p:nvPr/>
          </p:nvSpPr>
          <p:spPr bwMode="auto">
            <a:xfrm>
              <a:off x="8641" y="3489"/>
              <a:ext cx="839" cy="4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000" kern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点燃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8572" y="3969"/>
              <a:ext cx="1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572" y="4069"/>
              <a:ext cx="1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一、化学方程式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731838" y="1708194"/>
            <a:ext cx="7863416" cy="39101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化学方程式</a:t>
            </a:r>
          </a:p>
          <a:p>
            <a:pPr defTabSz="121920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1.定义：用化学式来表示化学反应的式子</a:t>
            </a:r>
          </a:p>
          <a:p>
            <a:pPr defTabSz="121920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2.意义： </a:t>
            </a:r>
          </a:p>
          <a:p>
            <a:pPr defTabSz="121920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①表示反应物、生成物和反应条件</a:t>
            </a:r>
          </a:p>
          <a:p>
            <a:pPr defTabSz="121920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②表示各物质之间的质量比</a:t>
            </a:r>
          </a:p>
          <a:p>
            <a:pPr defTabSz="121920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③、表示各物质之间粒子个数比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读法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8"/>
          <p:cNvGrpSpPr/>
          <p:nvPr/>
        </p:nvGrpSpPr>
        <p:grpSpPr bwMode="auto">
          <a:xfrm>
            <a:off x="766930" y="2002921"/>
            <a:ext cx="3647152" cy="659007"/>
            <a:chOff x="2583049" y="2416656"/>
            <a:chExt cx="2735007" cy="494210"/>
          </a:xfrm>
        </p:grpSpPr>
        <p:grpSp>
          <p:nvGrpSpPr>
            <p:cNvPr id="13" name="组合 9"/>
            <p:cNvGrpSpPr/>
            <p:nvPr/>
          </p:nvGrpSpPr>
          <p:grpSpPr bwMode="auto">
            <a:xfrm>
              <a:off x="3669661" y="2416656"/>
              <a:ext cx="720080" cy="413338"/>
              <a:chOff x="1950510" y="3441270"/>
              <a:chExt cx="720080" cy="41333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010507" y="3441270"/>
                <a:ext cx="600086" cy="346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zh-CN" altLang="en-U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点燃</a:t>
                </a:r>
              </a:p>
            </p:txBody>
          </p:sp>
          <p:cxnSp>
            <p:nvCxnSpPr>
              <p:cNvPr id="16" name="直接连接符 12"/>
              <p:cNvCxnSpPr>
                <a:cxnSpLocks noChangeShapeType="1"/>
              </p:cNvCxnSpPr>
              <p:nvPr/>
            </p:nvCxnSpPr>
            <p:spPr bwMode="auto">
              <a:xfrm>
                <a:off x="1950510" y="3762371"/>
                <a:ext cx="7200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</p:cxnSp>
          <p:cxnSp>
            <p:nvCxnSpPr>
              <p:cNvPr id="17" name="直接连接符 13"/>
              <p:cNvCxnSpPr>
                <a:cxnSpLocks noChangeShapeType="1"/>
              </p:cNvCxnSpPr>
              <p:nvPr/>
            </p:nvCxnSpPr>
            <p:spPr bwMode="auto">
              <a:xfrm>
                <a:off x="1950510" y="3854608"/>
                <a:ext cx="7200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14" name="矩形 13"/>
            <p:cNvSpPr/>
            <p:nvPr/>
          </p:nvSpPr>
          <p:spPr>
            <a:xfrm>
              <a:off x="2583049" y="2564649"/>
              <a:ext cx="2735007" cy="346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S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  <a:r>
                <a:rPr lang="en-US" altLang="zh-CN" sz="2400" kern="0" baseline="-25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      SO</a:t>
              </a:r>
              <a:r>
                <a:rPr lang="en-US" altLang="zh-CN" sz="2400" kern="0" baseline="-25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60400" y="1414466"/>
            <a:ext cx="55689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1·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硫在氧气中燃烧的反应：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60400" y="2955722"/>
            <a:ext cx="73935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宏观：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硫和氧气点燃生成二氧化硫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60400" y="3621194"/>
            <a:ext cx="944244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微观：</a:t>
            </a: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一个硫原子和一个氧分子点燃生成一个二氧化硫分子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60400" y="4437096"/>
            <a:ext cx="9793816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质量：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</a:t>
            </a:r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份质量的硫和</a:t>
            </a:r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份质量的氧气点燃生成</a:t>
            </a:r>
            <a:r>
              <a:rPr lang="en-US" altLang="zh-CN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</a:t>
            </a:r>
            <a:r>
              <a:rPr lang="zh-CN" altLang="en-US" sz="2400" kern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份质量的二氧化硫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2"/>
          <p:cNvSpPr txBox="1">
            <a:spLocks noChangeArrowheads="1"/>
          </p:cNvSpPr>
          <p:nvPr/>
        </p:nvSpPr>
        <p:spPr bwMode="auto">
          <a:xfrm>
            <a:off x="731838" y="1218942"/>
            <a:ext cx="9978694" cy="5016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、有关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2CO+O</a:t>
            </a:r>
            <a:r>
              <a:rPr lang="en-US" altLang="zh-CN" sz="24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2CO</a:t>
            </a:r>
            <a:r>
              <a:rPr lang="en-US" altLang="zh-CN" sz="24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的叙述正确的是（　　）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．一氧化碳和氧气混合就生成二氧化碳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．一氧化碳和氧气在点燃条件下反应生成二氧化碳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．两个一氧化碳分子和一个氧分子混合就生成两个二氧化碳分子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2g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一氧化碳和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1g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氧气在点燃条件下反应生成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2g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二氧化碳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fontAlgn="ctr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、根据化学方程式：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2H</a:t>
            </a:r>
            <a:r>
              <a:rPr lang="en-US" altLang="zh-CN" sz="24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         2H</a:t>
            </a:r>
            <a:r>
              <a:rPr lang="en-US" altLang="zh-CN" sz="24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↑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+O</a:t>
            </a:r>
            <a:r>
              <a:rPr lang="en-US" altLang="zh-CN" sz="24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↑，无法获取的信息是（　　）</a:t>
            </a:r>
          </a:p>
          <a:p>
            <a:pPr defTabSz="1219200" fontAlgn="ctr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．反应所需条件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          B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．生成物的状态</a:t>
            </a:r>
          </a:p>
          <a:p>
            <a:pPr defTabSz="1219200" fontAlgn="ctr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．生成物的物质的量之比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  D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．氧气可助燃</a:t>
            </a:r>
          </a:p>
          <a:p>
            <a:pPr defTabSz="1219200"/>
            <a:endParaRPr lang="zh-CN" altLang="zh-CN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329021" y="1268950"/>
            <a:ext cx="636684" cy="6168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3176" tIns="61588" rIns="123176" bIns="61588" anchor="ctr">
            <a:spAutoFit/>
          </a:bodyPr>
          <a:lstStyle/>
          <a:p>
            <a:pPr defTabSz="1231900"/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588859" y="4119008"/>
            <a:ext cx="545314" cy="6168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3176" tIns="61588" rIns="123176" bIns="61588" anchor="ctr">
            <a:spAutoFit/>
          </a:bodyPr>
          <a:lstStyle/>
          <a:p>
            <a:pPr defTabSz="1231900"/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endParaRPr lang="zh-CN" altLang="en-US" sz="3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00" b="3688"/>
          <a:stretch>
            <a:fillRect/>
          </a:stretch>
        </p:blipFill>
        <p:spPr bwMode="auto">
          <a:xfrm>
            <a:off x="4428869" y="4279241"/>
            <a:ext cx="666751" cy="33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4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00" b="3688"/>
          <a:stretch>
            <a:fillRect/>
          </a:stretch>
        </p:blipFill>
        <p:spPr bwMode="auto">
          <a:xfrm>
            <a:off x="3336687" y="1433135"/>
            <a:ext cx="666751" cy="50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242"/>
          <p:cNvSpPr txBox="1">
            <a:spLocks noChangeArrowheads="1"/>
          </p:cNvSpPr>
          <p:nvPr/>
        </p:nvSpPr>
        <p:spPr bwMode="auto">
          <a:xfrm>
            <a:off x="731838" y="1397083"/>
            <a:ext cx="11667412" cy="4488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1231900">
              <a:lnSpc>
                <a:spcPts val="3485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4·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化学方程式的三种读法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                                                      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为例 </a:t>
            </a:r>
            <a:endParaRPr lang="en-US" altLang="zh-CN" sz="2400" kern="0" baseline="-2500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12"/>
          <p:cNvGrpSpPr/>
          <p:nvPr/>
        </p:nvGrpSpPr>
        <p:grpSpPr bwMode="auto">
          <a:xfrm>
            <a:off x="4863535" y="1186755"/>
            <a:ext cx="4200189" cy="679873"/>
            <a:chOff x="4499992" y="523321"/>
            <a:chExt cx="2407680" cy="510090"/>
          </a:xfrm>
        </p:grpSpPr>
        <p:sp>
          <p:nvSpPr>
            <p:cNvPr id="8" name="矩形 13"/>
            <p:cNvSpPr>
              <a:spLocks noChangeArrowheads="1"/>
            </p:cNvSpPr>
            <p:nvPr/>
          </p:nvSpPr>
          <p:spPr bwMode="auto">
            <a:xfrm>
              <a:off x="4499992" y="687036"/>
              <a:ext cx="2407680" cy="346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2H</a:t>
              </a:r>
              <a:r>
                <a:rPr lang="en-US" altLang="zh-CN" sz="24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4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                    2H</a:t>
              </a:r>
              <a:r>
                <a:rPr lang="en-US" altLang="zh-CN" sz="24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4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↑</a:t>
              </a:r>
              <a:r>
                <a:rPr lang="zh-CN" altLang="en-US" sz="24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4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  <a:r>
                <a:rPr lang="en-US" altLang="zh-CN" sz="2400" kern="0" baseline="-250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400" kern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↑ </a:t>
              </a:r>
              <a:endParaRPr lang="en-US" altLang="zh-CN" sz="2400" kern="0" baseline="-2500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" name="组合 14"/>
            <p:cNvGrpSpPr/>
            <p:nvPr/>
          </p:nvGrpSpPr>
          <p:grpSpPr bwMode="auto">
            <a:xfrm>
              <a:off x="5146963" y="523321"/>
              <a:ext cx="720725" cy="390960"/>
              <a:chOff x="1599802" y="3435306"/>
              <a:chExt cx="720725" cy="390960"/>
            </a:xfrm>
          </p:grpSpPr>
          <p:sp>
            <p:nvSpPr>
              <p:cNvPr id="10" name="矩形 29"/>
              <p:cNvSpPr>
                <a:spLocks noChangeArrowheads="1"/>
              </p:cNvSpPr>
              <p:nvPr/>
            </p:nvSpPr>
            <p:spPr bwMode="auto">
              <a:xfrm>
                <a:off x="1708340" y="3435306"/>
                <a:ext cx="458711" cy="3463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zh-CN" altLang="en-US" sz="24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通电</a:t>
                </a: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1599802" y="3734158"/>
                <a:ext cx="7207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599802" y="3826266"/>
                <a:ext cx="7207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文本框 10244"/>
          <p:cNvSpPr txBox="1">
            <a:spLocks noChangeArrowheads="1"/>
          </p:cNvSpPr>
          <p:nvPr/>
        </p:nvSpPr>
        <p:spPr bwMode="auto">
          <a:xfrm>
            <a:off x="806297" y="2203624"/>
            <a:ext cx="11147275" cy="3936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1231900">
              <a:lnSpc>
                <a:spcPct val="82000"/>
              </a:lnSpc>
              <a:tabLst>
                <a:tab pos="821055" algn="l"/>
              </a:tabLst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质的方面：氢气和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的条件下反应生成水。</a:t>
            </a:r>
          </a:p>
          <a:p>
            <a:pPr defTabSz="1231900">
              <a:lnSpc>
                <a:spcPct val="82000"/>
              </a:lnSpc>
              <a:tabLst>
                <a:tab pos="821055" algn="l"/>
              </a:tabLst>
            </a:pP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31900">
              <a:lnSpc>
                <a:spcPct val="82000"/>
              </a:lnSpc>
              <a:tabLst>
                <a:tab pos="821055" algn="l"/>
              </a:tabLst>
            </a:pP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31900">
              <a:lnSpc>
                <a:spcPct val="82000"/>
              </a:lnSpc>
              <a:tabLst>
                <a:tab pos="821055" algn="l"/>
              </a:tabLst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量的方面：每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份质量的氢气和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</a:t>
            </a:r>
          </a:p>
          <a:p>
            <a:pPr defTabSz="1231900">
              <a:lnSpc>
                <a:spcPct val="82000"/>
              </a:lnSpc>
              <a:tabLst>
                <a:tab pos="821055" algn="l"/>
              </a:tabLst>
            </a:pP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31900">
              <a:lnSpc>
                <a:spcPct val="82000"/>
              </a:lnSpc>
              <a:tabLst>
                <a:tab pos="821055" algn="l"/>
              </a:tabLst>
            </a:pP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31900">
              <a:lnSpc>
                <a:spcPct val="82000"/>
              </a:lnSpc>
              <a:tabLst>
                <a:tab pos="821055" algn="l"/>
              </a:tabLst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的氧气完全反应，生成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份质量的水。</a:t>
            </a:r>
          </a:p>
          <a:p>
            <a:pPr defTabSz="1231900">
              <a:lnSpc>
                <a:spcPct val="82000"/>
              </a:lnSpc>
              <a:tabLst>
                <a:tab pos="821055" algn="l"/>
              </a:tabLst>
            </a:pP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31900">
              <a:lnSpc>
                <a:spcPct val="82000"/>
              </a:lnSpc>
              <a:tabLst>
                <a:tab pos="821055" algn="l"/>
              </a:tabLst>
            </a:pP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31900">
              <a:lnSpc>
                <a:spcPct val="82000"/>
              </a:lnSpc>
              <a:tabLst>
                <a:tab pos="821055" algn="l"/>
              </a:tabLst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粒子方面：每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个氢分子和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个氧分子反应，生</a:t>
            </a:r>
          </a:p>
          <a:p>
            <a:pPr defTabSz="1231900">
              <a:lnSpc>
                <a:spcPct val="82000"/>
              </a:lnSpc>
              <a:tabLst>
                <a:tab pos="821055" algn="l"/>
              </a:tabLst>
            </a:pP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31900">
              <a:lnSpc>
                <a:spcPct val="82000"/>
              </a:lnSpc>
              <a:tabLst>
                <a:tab pos="821055" algn="l"/>
              </a:tabLst>
            </a:pP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31900">
              <a:lnSpc>
                <a:spcPct val="82000"/>
              </a:lnSpc>
              <a:tabLst>
                <a:tab pos="821055" algn="l"/>
              </a:tabLst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个水分子。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814446" y="2052079"/>
            <a:ext cx="1241999" cy="493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3176" tIns="61588" rIns="123176" bIns="61588" anchor="ctr">
            <a:spAutoFit/>
          </a:bodyPr>
          <a:lstStyle/>
          <a:p>
            <a:pPr defTabSz="12319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氧气 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939519" y="2033675"/>
            <a:ext cx="1241999" cy="493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3176" tIns="61588" rIns="123176" bIns="61588" anchor="ctr">
            <a:spAutoFit/>
          </a:bodyPr>
          <a:lstStyle/>
          <a:p>
            <a:pPr defTabSz="12319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点燃 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483926" y="2903490"/>
            <a:ext cx="661039" cy="493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3176" tIns="61588" rIns="123176" bIns="61588" anchor="ctr">
            <a:spAutoFit/>
          </a:bodyPr>
          <a:lstStyle/>
          <a:p>
            <a:pPr defTabSz="12319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963629" y="2903490"/>
            <a:ext cx="885454" cy="493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3176" tIns="61588" rIns="123176" bIns="61588" anchor="ctr">
            <a:spAutoFit/>
          </a:bodyPr>
          <a:lstStyle/>
          <a:p>
            <a:pPr defTabSz="12319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 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282781" y="3831047"/>
            <a:ext cx="885454" cy="493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3176" tIns="61588" rIns="123176" bIns="61588" anchor="ctr">
            <a:spAutoFit/>
          </a:bodyPr>
          <a:lstStyle/>
          <a:p>
            <a:pPr defTabSz="12319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 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564500" y="4738935"/>
            <a:ext cx="720040" cy="493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3176" tIns="61588" rIns="123176" bIns="61588" anchor="ctr">
            <a:spAutoFit/>
          </a:bodyPr>
          <a:lstStyle/>
          <a:p>
            <a:pPr defTabSz="12319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676641" y="5635627"/>
            <a:ext cx="661039" cy="493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3176" tIns="61588" rIns="123176" bIns="61588" anchor="ctr">
            <a:spAutoFit/>
          </a:bodyPr>
          <a:lstStyle/>
          <a:p>
            <a:pPr defTabSz="12319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典型例题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1" t="14847" r="45412"/>
          <a:stretch>
            <a:fillRect/>
          </a:stretch>
        </p:blipFill>
        <p:spPr>
          <a:xfrm>
            <a:off x="5679831" y="0"/>
            <a:ext cx="6512169" cy="6858000"/>
          </a:xfrm>
          <a:custGeom>
            <a:avLst/>
            <a:gdLst>
              <a:gd name="connsiteX0" fmla="*/ 0 w 6512169"/>
              <a:gd name="connsiteY0" fmla="*/ 0 h 6858000"/>
              <a:gd name="connsiteX1" fmla="*/ 6512169 w 6512169"/>
              <a:gd name="connsiteY1" fmla="*/ 0 h 6858000"/>
              <a:gd name="connsiteX2" fmla="*/ 6512169 w 6512169"/>
              <a:gd name="connsiteY2" fmla="*/ 6858000 h 6858000"/>
              <a:gd name="connsiteX3" fmla="*/ 0 w 6512169"/>
              <a:gd name="connsiteY3" fmla="*/ 6858000 h 6858000"/>
              <a:gd name="connsiteX4" fmla="*/ 3429000 w 6512169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2169" h="6858000">
                <a:moveTo>
                  <a:pt x="0" y="0"/>
                </a:moveTo>
                <a:lnTo>
                  <a:pt x="6512169" y="0"/>
                </a:lnTo>
                <a:lnTo>
                  <a:pt x="6512169" y="6858000"/>
                </a:lnTo>
                <a:lnTo>
                  <a:pt x="0" y="6858000"/>
                </a:lnTo>
                <a:lnTo>
                  <a:pt x="3429000" y="3429000"/>
                </a:lnTo>
                <a:close/>
              </a:path>
            </a:pathLst>
          </a:custGeom>
        </p:spPr>
      </p:pic>
      <p:sp>
        <p:nvSpPr>
          <p:cNvPr id="3" name="燕尾形 2"/>
          <p:cNvSpPr/>
          <p:nvPr/>
        </p:nvSpPr>
        <p:spPr>
          <a:xfrm>
            <a:off x="5679831" y="0"/>
            <a:ext cx="3423354" cy="6858000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442295" y="725632"/>
            <a:ext cx="4062342" cy="300975"/>
          </a:xfrm>
          <a:prstGeom prst="rect">
            <a:avLst/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人教版初中化学九年级上册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09600" y="2157730"/>
            <a:ext cx="6123305" cy="2702560"/>
            <a:chOff x="6147269" y="2844265"/>
            <a:chExt cx="5112385" cy="2076459"/>
          </a:xfrm>
        </p:grpSpPr>
        <p:grpSp>
          <p:nvGrpSpPr>
            <p:cNvPr id="12" name="组合 11"/>
            <p:cNvGrpSpPr/>
            <p:nvPr/>
          </p:nvGrpSpPr>
          <p:grpSpPr>
            <a:xfrm>
              <a:off x="6147270" y="3378114"/>
              <a:ext cx="4624485" cy="1542610"/>
              <a:chOff x="-4714867" y="2157179"/>
              <a:chExt cx="4624485" cy="1542610"/>
            </a:xfrm>
          </p:grpSpPr>
          <p:sp>
            <p:nvSpPr>
              <p:cNvPr id="14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-4714867" y="2157179"/>
                <a:ext cx="4624485" cy="969540"/>
                <a:chOff x="-4714867" y="2157179"/>
                <a:chExt cx="4624485" cy="969540"/>
              </a:xfrm>
            </p:grpSpPr>
            <p:sp>
              <p:nvSpPr>
                <p:cNvPr id="16" name="文本框 15"/>
                <p:cNvSpPr txBox="1"/>
                <p:nvPr/>
              </p:nvSpPr>
              <p:spPr>
                <a:xfrm>
                  <a:off x="-4714867" y="2808615"/>
                  <a:ext cx="4624485" cy="318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7" name="直接连接符 16"/>
                <p:cNvCxnSpPr/>
                <p:nvPr/>
              </p:nvCxnSpPr>
              <p:spPr>
                <a:xfrm>
                  <a:off x="-4634728" y="2789746"/>
                  <a:ext cx="4459247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8" name="文本占位符 19"/>
                <p:cNvSpPr txBox="1"/>
                <p:nvPr/>
              </p:nvSpPr>
              <p:spPr>
                <a:xfrm>
                  <a:off x="-4708755" y="2157179"/>
                  <a:ext cx="4533274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3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2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5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化学方程式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2"/>
          <p:cNvSpPr/>
          <p:nvPr/>
        </p:nvSpPr>
        <p:spPr>
          <a:xfrm>
            <a:off x="378826" y="463397"/>
            <a:ext cx="1079861" cy="707886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defTabSz="1219200">
              <a:defRPr sz="1800">
                <a:solidFill>
                  <a:srgbClr val="000000"/>
                </a:solidFill>
              </a:defRPr>
            </a:pPr>
            <a:endParaRPr sz="4000" kern="0" dirty="0"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606263" y="1323258"/>
            <a:ext cx="98954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提问：在我们前面的学习过程中，如何来表示一个化学反应？</a:t>
            </a:r>
          </a:p>
        </p:txBody>
      </p: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606263" y="1831567"/>
            <a:ext cx="30014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文字表达式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80389" y="4489480"/>
            <a:ext cx="1093851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这些式子确实能表示反应物、生成物及反应条件；但书写不方便、国际上也不通用且不能体现质量守恒定律。</a:t>
            </a:r>
          </a:p>
        </p:txBody>
      </p:sp>
      <p:sp>
        <p:nvSpPr>
          <p:cNvPr id="12" name="文本框 99"/>
          <p:cNvSpPr txBox="1">
            <a:spLocks noChangeArrowheads="1"/>
          </p:cNvSpPr>
          <p:nvPr/>
        </p:nvSpPr>
        <p:spPr bwMode="auto">
          <a:xfrm>
            <a:off x="617987" y="2894149"/>
            <a:ext cx="4773084" cy="16189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碳在氧气中燃烧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磷在氧气中燃烧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13" name="文本框 3"/>
          <p:cNvSpPr txBox="1"/>
          <p:nvPr/>
        </p:nvSpPr>
        <p:spPr>
          <a:xfrm>
            <a:off x="580389" y="2385840"/>
            <a:ext cx="46057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用文字表达式表示下列化学反应</a:t>
            </a:r>
          </a:p>
        </p:txBody>
      </p:sp>
      <p:sp>
        <p:nvSpPr>
          <p:cNvPr id="14" name="文本框 4"/>
          <p:cNvSpPr txBox="1">
            <a:spLocks noChangeArrowheads="1"/>
          </p:cNvSpPr>
          <p:nvPr/>
        </p:nvSpPr>
        <p:spPr bwMode="auto">
          <a:xfrm>
            <a:off x="3489556" y="3150314"/>
            <a:ext cx="64325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碳  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 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氧气           二氧化碳   </a:t>
            </a:r>
          </a:p>
        </p:txBody>
      </p:sp>
      <p:sp>
        <p:nvSpPr>
          <p:cNvPr id="15" name="文本框 6"/>
          <p:cNvSpPr txBox="1">
            <a:spLocks noChangeArrowheads="1"/>
          </p:cNvSpPr>
          <p:nvPr/>
        </p:nvSpPr>
        <p:spPr bwMode="auto">
          <a:xfrm>
            <a:off x="5097497" y="2974159"/>
            <a:ext cx="71045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点燃</a:t>
            </a: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3489555" y="3938688"/>
            <a:ext cx="64325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磷  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 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氧气           五氧化二磷   </a:t>
            </a:r>
          </a:p>
        </p:txBody>
      </p:sp>
      <p:sp>
        <p:nvSpPr>
          <p:cNvPr id="17" name="文本框 9"/>
          <p:cNvSpPr txBox="1">
            <a:spLocks noChangeArrowheads="1"/>
          </p:cNvSpPr>
          <p:nvPr/>
        </p:nvSpPr>
        <p:spPr bwMode="auto">
          <a:xfrm>
            <a:off x="5073273" y="3771301"/>
            <a:ext cx="71045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点燃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5145944" y="3381146"/>
            <a:ext cx="6620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5097497" y="4204565"/>
            <a:ext cx="6620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化学方程式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171700" y="1731076"/>
            <a:ext cx="7848600" cy="3720248"/>
          </a:xfrm>
          <a:prstGeom prst="rect">
            <a:avLst/>
          </a:prstGeom>
        </p:spPr>
      </p:pic>
      <p:sp>
        <p:nvSpPr>
          <p:cNvPr id="10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一、化学方程式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 bwMode="auto">
          <a:xfrm>
            <a:off x="3347327" y="2452387"/>
            <a:ext cx="7103533" cy="599018"/>
            <a:chOff x="0" y="26"/>
            <a:chExt cx="3356" cy="283"/>
          </a:xfrm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118" y="26"/>
              <a:ext cx="545" cy="1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 eaLnBrk="0" hangingPunct="0">
                <a:spcBef>
                  <a:spcPct val="50000"/>
                </a:spcBef>
              </a:pPr>
              <a:r>
                <a:rPr lang="zh-CN" altLang="zh-CN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点燃</a:t>
              </a:r>
            </a:p>
          </p:txBody>
        </p:sp>
        <p:grpSp>
          <p:nvGrpSpPr>
            <p:cNvPr id="5" name="Group 9"/>
            <p:cNvGrpSpPr/>
            <p:nvPr/>
          </p:nvGrpSpPr>
          <p:grpSpPr bwMode="auto">
            <a:xfrm>
              <a:off x="0" y="91"/>
              <a:ext cx="3356" cy="218"/>
              <a:chOff x="0" y="0"/>
              <a:chExt cx="3356" cy="218"/>
            </a:xfrm>
          </p:grpSpPr>
          <p:sp>
            <p:nvSpPr>
              <p:cNvPr id="6" name="Text Box 1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356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 eaLnBrk="0" hangingPunct="0">
                  <a:spcBef>
                    <a:spcPct val="50000"/>
                  </a:spcBef>
                </a:pPr>
                <a:r>
                  <a:rPr lang="zh-CN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碳    +      氧气              二氧化碳</a:t>
                </a:r>
              </a:p>
            </p:txBody>
          </p:sp>
          <p:sp>
            <p:nvSpPr>
              <p:cNvPr id="7" name="Line 11"/>
              <p:cNvSpPr>
                <a:spLocks noChangeShapeType="1"/>
              </p:cNvSpPr>
              <p:nvPr/>
            </p:nvSpPr>
            <p:spPr bwMode="auto">
              <a:xfrm>
                <a:off x="982" y="111"/>
                <a:ext cx="54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defTabSz="1219200"/>
                <a:endParaRPr lang="zh-CN" altLang="en-US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13"/>
          <p:cNvGrpSpPr/>
          <p:nvPr/>
        </p:nvGrpSpPr>
        <p:grpSpPr bwMode="auto">
          <a:xfrm>
            <a:off x="3478592" y="1404637"/>
            <a:ext cx="4470400" cy="2800351"/>
            <a:chOff x="78" y="16"/>
            <a:chExt cx="2112" cy="1323"/>
          </a:xfrm>
        </p:grpSpPr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237" y="31"/>
              <a:ext cx="523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zh-CN" altLang="zh-CN" sz="2400" kern="0" dirty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反应物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1667" y="17"/>
              <a:ext cx="523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zh-CN" altLang="zh-CN" sz="2400" kern="0" dirty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生成物</a:t>
              </a: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998" y="16"/>
              <a:ext cx="669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zh-CN" altLang="zh-CN" sz="2400" kern="0" dirty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反应条件</a:t>
              </a: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H="1">
              <a:off x="78" y="306"/>
              <a:ext cx="194" cy="224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tailEnd type="triangle" w="med" len="med"/>
            </a:ln>
          </p:spPr>
          <p:txBody>
            <a:bodyPr/>
            <a:lstStyle/>
            <a:p>
              <a:pPr defTabSz="1219200"/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671" y="332"/>
              <a:ext cx="155" cy="219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tailEnd type="triangle" w="med" len="med"/>
            </a:ln>
          </p:spPr>
          <p:txBody>
            <a:bodyPr/>
            <a:lstStyle/>
            <a:p>
              <a:pPr defTabSz="1219200"/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1306" y="216"/>
              <a:ext cx="7" cy="299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tailEnd type="triangle" w="med" len="med"/>
            </a:ln>
          </p:spPr>
          <p:txBody>
            <a:bodyPr/>
            <a:lstStyle/>
            <a:p>
              <a:pPr defTabSz="1219200"/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1924" y="349"/>
              <a:ext cx="0" cy="227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tailEnd type="triangle" w="med" len="med"/>
            </a:ln>
          </p:spPr>
          <p:txBody>
            <a:bodyPr/>
            <a:lstStyle/>
            <a:p>
              <a:pPr defTabSz="1219200"/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308" y="1121"/>
              <a:ext cx="233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zh-CN" altLang="zh-CN" sz="2400" kern="0" dirty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和</a:t>
              </a: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1636" y="1066"/>
              <a:ext cx="378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zh-CN" altLang="zh-CN" sz="2400" kern="0" dirty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生成</a:t>
              </a: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V="1">
              <a:off x="425" y="794"/>
              <a:ext cx="0" cy="272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tailEnd type="triangle" w="med" len="med"/>
            </a:ln>
          </p:spPr>
          <p:txBody>
            <a:bodyPr/>
            <a:lstStyle/>
            <a:p>
              <a:pPr defTabSz="1219200"/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H="1" flipV="1">
              <a:off x="1813" y="825"/>
              <a:ext cx="2" cy="24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tailEnd type="triangle" w="med" len="med"/>
            </a:ln>
          </p:spPr>
          <p:txBody>
            <a:bodyPr/>
            <a:lstStyle/>
            <a:p>
              <a:pPr defTabSz="1219200"/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31838" y="4523166"/>
            <a:ext cx="10811024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该式子确实能表示反应物、生成物及反应条件；但书写</a:t>
            </a:r>
            <a:r>
              <a:rPr lang="zh-CN" altLang="zh-CN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不方便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、国际上也</a:t>
            </a:r>
            <a:r>
              <a:rPr lang="zh-CN" altLang="zh-CN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不通用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zh-CN" altLang="zh-CN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不能体现质量守恒定律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一、化学方程式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0400" y="1328904"/>
            <a:ext cx="29358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化学方程式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33122" y="1991426"/>
            <a:ext cx="850053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概念：用化学式来表示化学反应的式子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24589" y="2658959"/>
            <a:ext cx="3777258" cy="5018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31257" tIns="65629" rIns="131257" bIns="65629">
            <a:spAutoFit/>
          </a:bodyPr>
          <a:lstStyle/>
          <a:p>
            <a:pPr defTabSz="1312545" eaLnBrk="0" hangingPunct="0">
              <a:spcBef>
                <a:spcPct val="50000"/>
              </a:spcBef>
            </a:pPr>
            <a:r>
              <a:rPr lang="zh-CN" altLang="zh-CN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碳  +  氧气   </a:t>
            </a:r>
            <a:r>
              <a:rPr lang="zh-CN" altLang="zh-CN" sz="2400" kern="0" baseline="50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点燃   </a:t>
            </a:r>
            <a:r>
              <a:rPr lang="zh-CN" altLang="zh-CN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二氧化碳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0400" y="3567556"/>
            <a:ext cx="4074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05272" y="3535807"/>
            <a:ext cx="53732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zh-CN" altLang="zh-CN" sz="24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61779" y="3567556"/>
            <a:ext cx="76014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</a:t>
            </a:r>
            <a:r>
              <a:rPr lang="zh-CN" altLang="zh-CN" sz="24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04938" y="3530387"/>
            <a:ext cx="6062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zh-CN" sz="32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</a:p>
        </p:txBody>
      </p:sp>
      <p:grpSp>
        <p:nvGrpSpPr>
          <p:cNvPr id="10" name="Group 12"/>
          <p:cNvGrpSpPr/>
          <p:nvPr/>
        </p:nvGrpSpPr>
        <p:grpSpPr bwMode="auto">
          <a:xfrm>
            <a:off x="2542277" y="3367531"/>
            <a:ext cx="768351" cy="552451"/>
            <a:chOff x="46" y="102"/>
            <a:chExt cx="363" cy="261"/>
          </a:xfrm>
        </p:grpSpPr>
        <p:grpSp>
          <p:nvGrpSpPr>
            <p:cNvPr id="11" name="Group 13"/>
            <p:cNvGrpSpPr/>
            <p:nvPr/>
          </p:nvGrpSpPr>
          <p:grpSpPr bwMode="auto">
            <a:xfrm>
              <a:off x="46" y="317"/>
              <a:ext cx="363" cy="46"/>
              <a:chOff x="0" y="0"/>
              <a:chExt cx="363" cy="46"/>
            </a:xfrm>
          </p:grpSpPr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>
                <a:off x="0" y="0"/>
                <a:ext cx="3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219200"/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0" y="46"/>
                <a:ext cx="3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219200"/>
                <a:endParaRPr lang="zh-CN" altLang="en-US" sz="16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46" y="102"/>
              <a:ext cx="336" cy="1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 eaLnBrk="0" hangingPunct="0"/>
              <a:r>
                <a:rPr lang="zh-CN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点燃</a:t>
              </a:r>
            </a:p>
          </p:txBody>
        </p:sp>
      </p:grpSp>
      <p:sp>
        <p:nvSpPr>
          <p:cNvPr id="15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一、化学方程式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638456" y="1087041"/>
            <a:ext cx="5410200" cy="806450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化学方程式提供的信息</a:t>
            </a:r>
          </a:p>
        </p:txBody>
      </p:sp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660400" y="1753157"/>
            <a:ext cx="428835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①、表示反应物、生成物及反应条件</a:t>
            </a: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638456" y="2225169"/>
            <a:ext cx="480131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②、表示反应物、生成物各物质的质量比</a:t>
            </a:r>
          </a:p>
        </p:txBody>
      </p:sp>
      <p:sp>
        <p:nvSpPr>
          <p:cNvPr id="6" name="Rectangle 17"/>
          <p:cNvSpPr>
            <a:spLocks noGrp="1"/>
          </p:cNvSpPr>
          <p:nvPr/>
        </p:nvSpPr>
        <p:spPr>
          <a:xfrm>
            <a:off x="638456" y="2592110"/>
            <a:ext cx="9853084" cy="808567"/>
          </a:xfrm>
          <a:prstGeom prst="rect">
            <a:avLst/>
          </a:prstGeom>
          <a:noFill/>
          <a:ln w="31750">
            <a:noFill/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200"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即化学式的相对分子质量×前面的系数所得的值之比</a:t>
            </a:r>
          </a:p>
        </p:txBody>
      </p:sp>
      <p:grpSp>
        <p:nvGrpSpPr>
          <p:cNvPr id="7" name="Group 4"/>
          <p:cNvGrpSpPr/>
          <p:nvPr/>
        </p:nvGrpSpPr>
        <p:grpSpPr bwMode="auto">
          <a:xfrm>
            <a:off x="943288" y="3258005"/>
            <a:ext cx="5488517" cy="706968"/>
            <a:chOff x="816" y="2908"/>
            <a:chExt cx="2593" cy="334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16" y="3024"/>
              <a:ext cx="317" cy="2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noProof="1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 +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578" y="2979"/>
              <a:ext cx="778" cy="2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noProof="1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  <a:r>
                <a:rPr lang="en-US" altLang="zh-CN" sz="2400" kern="0" baseline="-25000" noProof="1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051" y="2908"/>
              <a:ext cx="311" cy="17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点燃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535" y="3024"/>
              <a:ext cx="874" cy="2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noProof="1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CO</a:t>
              </a:r>
              <a:r>
                <a:rPr lang="en-US" altLang="zh-CN" sz="2400" kern="0" baseline="-25000" noProof="1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grpSp>
          <p:nvGrpSpPr>
            <p:cNvPr id="12" name="Group 9"/>
            <p:cNvGrpSpPr/>
            <p:nvPr/>
          </p:nvGrpSpPr>
          <p:grpSpPr bwMode="auto">
            <a:xfrm>
              <a:off x="1880" y="3083"/>
              <a:ext cx="666" cy="96"/>
              <a:chOff x="1976" y="1739"/>
              <a:chExt cx="666" cy="96"/>
            </a:xfrm>
          </p:grpSpPr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V="1">
                <a:off x="1976" y="1739"/>
                <a:ext cx="665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1219200"/>
                <a:r>
                  <a:rPr lang="en-US" altLang="zh-CN" sz="16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</a:t>
                </a:r>
                <a:endParaRPr lang="zh-CN" altLang="en-US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1976" y="1835"/>
                <a:ext cx="66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1219200"/>
                <a:r>
                  <a:rPr lang="en-US" altLang="zh-CN" sz="16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</a:t>
                </a:r>
                <a:endParaRPr lang="zh-CN" altLang="en-US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组合 10"/>
          <p:cNvGrpSpPr/>
          <p:nvPr/>
        </p:nvGrpSpPr>
        <p:grpSpPr bwMode="auto">
          <a:xfrm>
            <a:off x="925359" y="3960311"/>
            <a:ext cx="5264024" cy="1353701"/>
            <a:chOff x="2742" y="6420"/>
            <a:chExt cx="6219" cy="1600"/>
          </a:xfrm>
        </p:grpSpPr>
        <p:sp>
          <p:nvSpPr>
            <p:cNvPr id="16" name="文本框 85013"/>
            <p:cNvSpPr txBox="1">
              <a:spLocks noChangeArrowheads="1"/>
            </p:cNvSpPr>
            <p:nvPr/>
          </p:nvSpPr>
          <p:spPr bwMode="auto">
            <a:xfrm>
              <a:off x="3797" y="6422"/>
              <a:ext cx="455" cy="6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32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</p:txBody>
        </p:sp>
        <p:sp>
          <p:nvSpPr>
            <p:cNvPr id="17" name="文本框 85009"/>
            <p:cNvSpPr txBox="1">
              <a:spLocks noChangeArrowheads="1"/>
            </p:cNvSpPr>
            <p:nvPr/>
          </p:nvSpPr>
          <p:spPr bwMode="auto">
            <a:xfrm>
              <a:off x="2742" y="6710"/>
              <a:ext cx="521" cy="4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12</a:t>
              </a:r>
            </a:p>
          </p:txBody>
        </p:sp>
        <p:sp>
          <p:nvSpPr>
            <p:cNvPr id="18" name="文本框 85010"/>
            <p:cNvSpPr txBox="1">
              <a:spLocks noChangeArrowheads="1"/>
            </p:cNvSpPr>
            <p:nvPr/>
          </p:nvSpPr>
          <p:spPr bwMode="auto">
            <a:xfrm>
              <a:off x="4560" y="6710"/>
              <a:ext cx="953" cy="4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16×2</a:t>
              </a:r>
            </a:p>
          </p:txBody>
        </p:sp>
        <p:sp>
          <p:nvSpPr>
            <p:cNvPr id="19" name="文本框 85011"/>
            <p:cNvSpPr txBox="1">
              <a:spLocks noChangeArrowheads="1"/>
            </p:cNvSpPr>
            <p:nvPr/>
          </p:nvSpPr>
          <p:spPr bwMode="auto">
            <a:xfrm>
              <a:off x="4788" y="7506"/>
              <a:ext cx="521" cy="4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32</a:t>
              </a:r>
            </a:p>
          </p:txBody>
        </p:sp>
        <p:sp>
          <p:nvSpPr>
            <p:cNvPr id="20" name="文本框 85012"/>
            <p:cNvSpPr txBox="1">
              <a:spLocks noChangeArrowheads="1"/>
            </p:cNvSpPr>
            <p:nvPr/>
          </p:nvSpPr>
          <p:spPr bwMode="auto">
            <a:xfrm>
              <a:off x="7971" y="7506"/>
              <a:ext cx="521" cy="4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44</a:t>
              </a:r>
            </a:p>
          </p:txBody>
        </p:sp>
        <p:sp>
          <p:nvSpPr>
            <p:cNvPr id="21" name="文本框 85014"/>
            <p:cNvSpPr txBox="1">
              <a:spLocks noChangeArrowheads="1"/>
            </p:cNvSpPr>
            <p:nvPr/>
          </p:nvSpPr>
          <p:spPr bwMode="auto">
            <a:xfrm>
              <a:off x="3797" y="7329"/>
              <a:ext cx="455" cy="6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32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</p:txBody>
        </p:sp>
        <p:sp>
          <p:nvSpPr>
            <p:cNvPr id="22" name="矩形 85015"/>
            <p:cNvSpPr>
              <a:spLocks noChangeArrowheads="1"/>
            </p:cNvSpPr>
            <p:nvPr/>
          </p:nvSpPr>
          <p:spPr bwMode="auto">
            <a:xfrm>
              <a:off x="6409" y="6420"/>
              <a:ext cx="353" cy="6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32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</p:txBody>
        </p:sp>
        <p:sp>
          <p:nvSpPr>
            <p:cNvPr id="23" name="矩形 85016"/>
            <p:cNvSpPr>
              <a:spLocks noChangeArrowheads="1"/>
            </p:cNvSpPr>
            <p:nvPr/>
          </p:nvSpPr>
          <p:spPr bwMode="auto">
            <a:xfrm>
              <a:off x="6409" y="7329"/>
              <a:ext cx="568" cy="6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32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</p:txBody>
        </p:sp>
        <p:sp>
          <p:nvSpPr>
            <p:cNvPr id="24" name="矩形 85017"/>
            <p:cNvSpPr>
              <a:spLocks noChangeArrowheads="1"/>
            </p:cNvSpPr>
            <p:nvPr/>
          </p:nvSpPr>
          <p:spPr bwMode="auto">
            <a:xfrm>
              <a:off x="7546" y="6680"/>
              <a:ext cx="1415" cy="4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12+16×2</a:t>
              </a:r>
            </a:p>
          </p:txBody>
        </p:sp>
        <p:sp>
          <p:nvSpPr>
            <p:cNvPr id="25" name="矩形 85018"/>
            <p:cNvSpPr>
              <a:spLocks noChangeArrowheads="1"/>
            </p:cNvSpPr>
            <p:nvPr/>
          </p:nvSpPr>
          <p:spPr bwMode="auto">
            <a:xfrm>
              <a:off x="2775" y="7443"/>
              <a:ext cx="915" cy="4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26" name="Rectangle 17"/>
          <p:cNvSpPr>
            <a:spLocks noGrp="1"/>
          </p:cNvSpPr>
          <p:nvPr/>
        </p:nvSpPr>
        <p:spPr>
          <a:xfrm>
            <a:off x="638456" y="5790205"/>
            <a:ext cx="7603067" cy="540960"/>
          </a:xfrm>
          <a:prstGeom prst="rect">
            <a:avLst/>
          </a:prstGeom>
          <a:noFill/>
          <a:ln w="31750">
            <a:noFill/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200"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即化学式前面的系数比（计量数）</a:t>
            </a:r>
          </a:p>
        </p:txBody>
      </p:sp>
      <p:sp>
        <p:nvSpPr>
          <p:cNvPr id="27" name="文本框 7"/>
          <p:cNvSpPr txBox="1">
            <a:spLocks noChangeArrowheads="1"/>
          </p:cNvSpPr>
          <p:nvPr/>
        </p:nvSpPr>
        <p:spPr bwMode="auto">
          <a:xfrm>
            <a:off x="638456" y="5380391"/>
            <a:ext cx="386516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③、表示各物质之间粒子个数比</a:t>
            </a:r>
          </a:p>
        </p:txBody>
      </p:sp>
      <p:sp>
        <p:nvSpPr>
          <p:cNvPr id="28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一、化学方程式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ldLvl="0"/>
      <p:bldP spid="26" grpId="0" bldLvl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5943" y="2738723"/>
            <a:ext cx="5513138" cy="289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60400" y="1166518"/>
            <a:ext cx="6845300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1219200" eaLnBrk="0" hangingPunct="0">
              <a:lnSpc>
                <a:spcPct val="9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即：化学方程式表示的意义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9295851" y="2927140"/>
            <a:ext cx="1825536" cy="2816370"/>
          </a:xfrm>
          <a:prstGeom prst="cloudCallout">
            <a:avLst>
              <a:gd name="adj1" fmla="val -133263"/>
              <a:gd name="adj2" fmla="val 20175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defTabSz="1219200" eaLnBrk="0" hangingPunct="0">
              <a:lnSpc>
                <a:spcPct val="9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表示参加反应的各粒子的相对数量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199391" y="3206375"/>
            <a:ext cx="2076246" cy="2257900"/>
          </a:xfrm>
          <a:prstGeom prst="cloudCallout">
            <a:avLst>
              <a:gd name="adj1" fmla="val 105695"/>
              <a:gd name="adj2" fmla="val 11342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defTabSz="1219200" eaLnBrk="0" hangingPunct="0">
              <a:lnSpc>
                <a:spcPct val="9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表示各物质之间的质量比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001934" y="1518177"/>
            <a:ext cx="4741647" cy="866243"/>
          </a:xfrm>
          <a:prstGeom prst="cloudCallout">
            <a:avLst>
              <a:gd name="adj1" fmla="val -17541"/>
              <a:gd name="adj2" fmla="val 133045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defTabSz="1219200" eaLnBrk="0" hangingPunct="0">
              <a:lnSpc>
                <a:spcPct val="9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表示反应物、生成物和反应条件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一、化学方程式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4033"/>
          <p:cNvSpPr>
            <a:spLocks noGrp="1"/>
          </p:cNvSpPr>
          <p:nvPr>
            <p:ph type="title" idx="4294967295"/>
          </p:nvPr>
        </p:nvSpPr>
        <p:spPr>
          <a:xfrm>
            <a:off x="662887" y="1147226"/>
            <a:ext cx="5611813" cy="8461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化学方程式的读法</a:t>
            </a:r>
          </a:p>
        </p:txBody>
      </p:sp>
      <p:grpSp>
        <p:nvGrpSpPr>
          <p:cNvPr id="4" name="组合 19"/>
          <p:cNvGrpSpPr/>
          <p:nvPr/>
        </p:nvGrpSpPr>
        <p:grpSpPr bwMode="auto">
          <a:xfrm>
            <a:off x="3468793" y="1173861"/>
            <a:ext cx="3163045" cy="607760"/>
            <a:chOff x="2583049" y="2409180"/>
            <a:chExt cx="2371972" cy="455779"/>
          </a:xfrm>
        </p:grpSpPr>
        <p:grpSp>
          <p:nvGrpSpPr>
            <p:cNvPr id="5" name="组合 20"/>
            <p:cNvGrpSpPr/>
            <p:nvPr/>
          </p:nvGrpSpPr>
          <p:grpSpPr bwMode="auto">
            <a:xfrm>
              <a:off x="3592098" y="2409180"/>
              <a:ext cx="720630" cy="371144"/>
              <a:chOff x="1872947" y="3433794"/>
              <a:chExt cx="720630" cy="371144"/>
            </a:xfrm>
          </p:grpSpPr>
          <p:sp>
            <p:nvSpPr>
              <p:cNvPr id="7" name="矩形 22"/>
              <p:cNvSpPr>
                <a:spLocks noChangeArrowheads="1"/>
              </p:cNvSpPr>
              <p:nvPr/>
            </p:nvSpPr>
            <p:spPr bwMode="auto">
              <a:xfrm>
                <a:off x="1953501" y="3433794"/>
                <a:ext cx="532768" cy="3000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点燃</a:t>
                </a: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1872947" y="3712871"/>
                <a:ext cx="72063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872947" y="3804938"/>
                <a:ext cx="72063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2583049" y="2564904"/>
              <a:ext cx="2371972" cy="3000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  <a:r>
                <a:rPr lang="en-US" altLang="zh-CN" sz="2000" kern="0" baseline="-25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       CO</a:t>
              </a:r>
              <a:r>
                <a:rPr lang="en-US" altLang="zh-CN" sz="2000" kern="0" baseline="-25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731838" y="1992631"/>
            <a:ext cx="681629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①、直接读出反应物，生成物的名称和反应条件</a:t>
            </a:r>
          </a:p>
        </p:txBody>
      </p:sp>
      <p:sp>
        <p:nvSpPr>
          <p:cNvPr id="11" name="文本框 6"/>
          <p:cNvSpPr txBox="1">
            <a:spLocks noChangeArrowheads="1"/>
          </p:cNvSpPr>
          <p:nvPr/>
        </p:nvSpPr>
        <p:spPr bwMode="auto">
          <a:xfrm>
            <a:off x="731838" y="2574785"/>
            <a:ext cx="495520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提示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和、与、跟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660400" y="3171393"/>
            <a:ext cx="618470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碳和氧气在点燃条件下反应，生成二氧化碳</a:t>
            </a:r>
          </a:p>
        </p:txBody>
      </p:sp>
      <p:sp>
        <p:nvSpPr>
          <p:cNvPr id="13" name="文本框 4"/>
          <p:cNvSpPr txBox="1">
            <a:spLocks noChangeArrowheads="1"/>
          </p:cNvSpPr>
          <p:nvPr/>
        </p:nvSpPr>
        <p:spPr bwMode="auto">
          <a:xfrm>
            <a:off x="660400" y="3894539"/>
            <a:ext cx="650049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②、读出反应物和生成物之间各物质的质量比</a:t>
            </a:r>
          </a:p>
        </p:txBody>
      </p:sp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660399" y="4556726"/>
            <a:ext cx="650049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格式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：每多少份质量×××物质与多少份质量</a:t>
            </a:r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660399" y="5279872"/>
            <a:ext cx="109238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份质量的碳与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份质量的氧气反应，点燃生成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份质量的二氧化碳。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一、化学方程式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4033"/>
          <p:cNvSpPr>
            <a:spLocks noGrp="1"/>
          </p:cNvSpPr>
          <p:nvPr>
            <p:ph type="title" idx="4294967295"/>
          </p:nvPr>
        </p:nvSpPr>
        <p:spPr>
          <a:xfrm>
            <a:off x="660400" y="1098743"/>
            <a:ext cx="5613400" cy="8461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化学方程式的读法</a:t>
            </a:r>
          </a:p>
        </p:txBody>
      </p:sp>
      <p:grpSp>
        <p:nvGrpSpPr>
          <p:cNvPr id="4" name="组合 19"/>
          <p:cNvGrpSpPr/>
          <p:nvPr/>
        </p:nvGrpSpPr>
        <p:grpSpPr bwMode="auto">
          <a:xfrm>
            <a:off x="731838" y="1848053"/>
            <a:ext cx="3163045" cy="616154"/>
            <a:chOff x="2583049" y="2402886"/>
            <a:chExt cx="2448379" cy="462074"/>
          </a:xfrm>
        </p:grpSpPr>
        <p:grpSp>
          <p:nvGrpSpPr>
            <p:cNvPr id="5" name="组合 20"/>
            <p:cNvGrpSpPr/>
            <p:nvPr/>
          </p:nvGrpSpPr>
          <p:grpSpPr bwMode="auto">
            <a:xfrm>
              <a:off x="3554847" y="2402886"/>
              <a:ext cx="720630" cy="357983"/>
              <a:chOff x="1835696" y="3427500"/>
              <a:chExt cx="720630" cy="357983"/>
            </a:xfrm>
          </p:grpSpPr>
          <p:sp>
            <p:nvSpPr>
              <p:cNvPr id="7" name="矩形 22"/>
              <p:cNvSpPr>
                <a:spLocks noChangeArrowheads="1"/>
              </p:cNvSpPr>
              <p:nvPr/>
            </p:nvSpPr>
            <p:spPr bwMode="auto">
              <a:xfrm>
                <a:off x="1907612" y="3427500"/>
                <a:ext cx="484684" cy="2769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zh-CN" alt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点燃</a:t>
                </a: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1835696" y="3693415"/>
                <a:ext cx="72063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835696" y="3785483"/>
                <a:ext cx="72063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2583049" y="2564904"/>
              <a:ext cx="2448379" cy="3000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  <a:r>
                <a:rPr lang="en-US" altLang="zh-CN" sz="2000" kern="0" baseline="-25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       CO</a:t>
              </a:r>
              <a:r>
                <a:rPr lang="en-US" altLang="zh-CN" sz="2000" kern="0" baseline="-25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3" name="内容占位符 44034"/>
          <p:cNvSpPr txBox="1">
            <a:spLocks noChangeArrowheads="1"/>
          </p:cNvSpPr>
          <p:nvPr/>
        </p:nvSpPr>
        <p:spPr>
          <a:xfrm>
            <a:off x="651957" y="3730313"/>
            <a:ext cx="9808331" cy="859367"/>
          </a:xfrm>
          <a:prstGeom prst="rect">
            <a:avLst/>
          </a:prstGeom>
          <a:ln w="12700">
            <a:miter lim="400000"/>
          </a:ln>
        </p:spPr>
        <p:txBody>
          <a:bodyPr lIns="60959" rIns="60959"/>
          <a:lstStyle/>
          <a:p>
            <a:pPr marL="457200" indent="-457200" defTabSz="1219200">
              <a:spcBef>
                <a:spcPts val="935"/>
              </a:spcBef>
              <a:buSzPct val="100000"/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/>
                <a:sym typeface="Arial" panose="020B0604020202020204" pitchFamily="34" charset="0"/>
              </a:rPr>
              <a:t>每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/>
                <a:sym typeface="Arial" panose="020B0604020202020204" pitchFamily="34" charset="0"/>
              </a:rPr>
              <a:t>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/>
                <a:sym typeface="Arial" panose="020B0604020202020204" pitchFamily="34" charset="0"/>
              </a:rPr>
              <a:t>个碳原子与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/>
                <a:sym typeface="Arial" panose="020B0604020202020204" pitchFamily="34" charset="0"/>
              </a:rPr>
              <a:t>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/>
                <a:sym typeface="Arial" panose="020B0604020202020204" pitchFamily="34" charset="0"/>
              </a:rPr>
              <a:t>个氧分子反应，生成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/>
                <a:sym typeface="Arial" panose="020B0604020202020204" pitchFamily="34" charset="0"/>
              </a:rPr>
              <a:t>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/>
                <a:sym typeface="Arial" panose="020B0604020202020204" pitchFamily="34" charset="0"/>
              </a:rPr>
              <a:t>个二氧化碳分子</a:t>
            </a:r>
          </a:p>
          <a:p>
            <a:pPr marL="457200" indent="-457200" defTabSz="1219200">
              <a:spcBef>
                <a:spcPts val="935"/>
              </a:spcBef>
              <a:buSzPct val="100000"/>
              <a:buFontTx/>
              <a:buChar char="•"/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" name="文本框 8"/>
          <p:cNvSpPr txBox="1">
            <a:spLocks noChangeArrowheads="1"/>
          </p:cNvSpPr>
          <p:nvPr/>
        </p:nvSpPr>
        <p:spPr bwMode="auto">
          <a:xfrm>
            <a:off x="651957" y="2721509"/>
            <a:ext cx="410881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③读出反应物和生成物的各粒子个数比</a:t>
            </a:r>
          </a:p>
        </p:txBody>
      </p:sp>
      <p:sp>
        <p:nvSpPr>
          <p:cNvPr id="15" name="文本框 9"/>
          <p:cNvSpPr txBox="1">
            <a:spLocks noChangeArrowheads="1"/>
          </p:cNvSpPr>
          <p:nvPr/>
        </p:nvSpPr>
        <p:spPr bwMode="auto">
          <a:xfrm>
            <a:off x="528331" y="3225911"/>
            <a:ext cx="503214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（粒子个数比即化学式前面的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化学计量数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之比）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33757" y="381000"/>
            <a:ext cx="6113606" cy="50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一、化学方程式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build="p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1182</Words>
  <Application>Microsoft Office PowerPoint</Application>
  <PresentationFormat>宽屏</PresentationFormat>
  <Paragraphs>171</Paragraphs>
  <Slides>19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化学方程式提供的信息</vt:lpstr>
      <vt:lpstr>PowerPoint 演示文稿</vt:lpstr>
      <vt:lpstr>化学方程式的读法</vt:lpstr>
      <vt:lpstr>化学方程式的读法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2020-06-16T03:55:55Z</dcterms:created>
  <dcterms:modified xsi:type="dcterms:W3CDTF">2021-01-09T10:00:14Z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