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7" r:id="rId22"/>
    <p:sldId id="258" r:id="rId23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63">
          <p15:clr>
            <a:srgbClr val="A4A3A4"/>
          </p15:clr>
        </p15:guide>
        <p15:guide id="4" orient="horz" pos="754">
          <p15:clr>
            <a:srgbClr val="A4A3A4"/>
          </p15:clr>
        </p15:guide>
        <p15:guide id="5" orient="horz" pos="3952">
          <p15:clr>
            <a:srgbClr val="A4A3A4"/>
          </p15:clr>
        </p15:guide>
        <p15:guide id="6" orient="horz" pos="38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B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9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28" y="114"/>
      </p:cViewPr>
      <p:guideLst>
        <p:guide pos="416"/>
        <p:guide pos="7256"/>
        <p:guide orient="horz" pos="663"/>
        <p:guide orient="horz" pos="754"/>
        <p:guide orient="horz" pos="3952"/>
        <p:guide orient="horz" pos="38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F6A5A204-48CB-487C-B91A-E8DD4A3796EF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08182F5E-4F16-45BB-8DB7-78DF57F3CAA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21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/>
        </p:nvGrpSpPr>
        <p:grpSpPr>
          <a:xfrm>
            <a:off x="548640" y="381000"/>
            <a:ext cx="853440" cy="487680"/>
            <a:chOff x="548640" y="381000"/>
            <a:chExt cx="1173480" cy="670560"/>
          </a:xfrm>
        </p:grpSpPr>
        <p:sp>
          <p:nvSpPr>
            <p:cNvPr id="8" name="燕尾形 7"/>
            <p:cNvSpPr/>
            <p:nvPr userDrawn="1"/>
          </p:nvSpPr>
          <p:spPr>
            <a:xfrm>
              <a:off x="548640" y="381000"/>
              <a:ext cx="670560" cy="670560"/>
            </a:xfrm>
            <a:prstGeom prst="chevron">
              <a:avLst/>
            </a:prstGeom>
            <a:solidFill>
              <a:srgbClr val="23B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endParaRPr>
            </a:p>
          </p:txBody>
        </p:sp>
        <p:sp>
          <p:nvSpPr>
            <p:cNvPr id="9" name="燕尾形 8"/>
            <p:cNvSpPr/>
            <p:nvPr userDrawn="1"/>
          </p:nvSpPr>
          <p:spPr>
            <a:xfrm>
              <a:off x="1051560" y="381000"/>
              <a:ext cx="670560" cy="670560"/>
            </a:xfrm>
            <a:prstGeom prst="chevron">
              <a:avLst/>
            </a:prstGeom>
            <a:solidFill>
              <a:srgbClr val="23B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黑体" panose="02010609060101010101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01" t="14847" r="45412"/>
          <a:stretch>
            <a:fillRect/>
          </a:stretch>
        </p:blipFill>
        <p:spPr>
          <a:xfrm>
            <a:off x="5679831" y="0"/>
            <a:ext cx="6512169" cy="6858000"/>
          </a:xfrm>
          <a:custGeom>
            <a:avLst/>
            <a:gdLst>
              <a:gd name="connsiteX0" fmla="*/ 0 w 6512169"/>
              <a:gd name="connsiteY0" fmla="*/ 0 h 6858000"/>
              <a:gd name="connsiteX1" fmla="*/ 6512169 w 6512169"/>
              <a:gd name="connsiteY1" fmla="*/ 0 h 6858000"/>
              <a:gd name="connsiteX2" fmla="*/ 6512169 w 6512169"/>
              <a:gd name="connsiteY2" fmla="*/ 6858000 h 6858000"/>
              <a:gd name="connsiteX3" fmla="*/ 0 w 6512169"/>
              <a:gd name="connsiteY3" fmla="*/ 6858000 h 6858000"/>
              <a:gd name="connsiteX4" fmla="*/ 3429000 w 6512169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12169" h="6858000">
                <a:moveTo>
                  <a:pt x="0" y="0"/>
                </a:moveTo>
                <a:lnTo>
                  <a:pt x="6512169" y="0"/>
                </a:lnTo>
                <a:lnTo>
                  <a:pt x="6512169" y="6858000"/>
                </a:lnTo>
                <a:lnTo>
                  <a:pt x="0" y="6858000"/>
                </a:lnTo>
                <a:lnTo>
                  <a:pt x="3429000" y="3429000"/>
                </a:lnTo>
                <a:close/>
              </a:path>
            </a:pathLst>
          </a:custGeom>
        </p:spPr>
      </p:pic>
      <p:sp>
        <p:nvSpPr>
          <p:cNvPr id="3" name="燕尾形 2"/>
          <p:cNvSpPr/>
          <p:nvPr/>
        </p:nvSpPr>
        <p:spPr>
          <a:xfrm>
            <a:off x="5679831" y="0"/>
            <a:ext cx="3423354" cy="6858000"/>
          </a:xfrm>
          <a:prstGeom prst="chevron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70C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-1442295" y="725632"/>
            <a:ext cx="4062342" cy="300975"/>
          </a:xfrm>
          <a:prstGeom prst="rect">
            <a:avLst/>
          </a:prstGeom>
          <a:solidFill>
            <a:srgbClr val="0070C0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人教版初中化学九年级上册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485140" y="2099945"/>
            <a:ext cx="6247765" cy="2760345"/>
            <a:chOff x="6147269" y="2844265"/>
            <a:chExt cx="5112385" cy="2076459"/>
          </a:xfrm>
        </p:grpSpPr>
        <p:grpSp>
          <p:nvGrpSpPr>
            <p:cNvPr id="12" name="组合 11"/>
            <p:cNvGrpSpPr/>
            <p:nvPr/>
          </p:nvGrpSpPr>
          <p:grpSpPr>
            <a:xfrm>
              <a:off x="6147270" y="3378114"/>
              <a:ext cx="5112384" cy="1542610"/>
              <a:chOff x="-4714867" y="2157179"/>
              <a:chExt cx="5112384" cy="1542610"/>
            </a:xfrm>
          </p:grpSpPr>
          <p:sp>
            <p:nvSpPr>
              <p:cNvPr id="14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0070C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5" name="组合 14"/>
              <p:cNvGrpSpPr/>
              <p:nvPr/>
            </p:nvGrpSpPr>
            <p:grpSpPr>
              <a:xfrm>
                <a:off x="-4714867" y="2157179"/>
                <a:ext cx="5112384" cy="962881"/>
                <a:chOff x="-4714867" y="2157179"/>
                <a:chExt cx="5112384" cy="962881"/>
              </a:xfrm>
            </p:grpSpPr>
            <p:sp>
              <p:nvSpPr>
                <p:cNvPr id="16" name="文本框 15"/>
                <p:cNvSpPr txBox="1"/>
                <p:nvPr/>
              </p:nvSpPr>
              <p:spPr>
                <a:xfrm>
                  <a:off x="-4714867" y="2808615"/>
                  <a:ext cx="4994949" cy="3114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7" name="直接连接符 16"/>
                <p:cNvCxnSpPr/>
                <p:nvPr/>
              </p:nvCxnSpPr>
              <p:spPr>
                <a:xfrm>
                  <a:off x="-4634728" y="2789746"/>
                  <a:ext cx="4914809" cy="18869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8" name="文本占位符 19"/>
                <p:cNvSpPr txBox="1"/>
                <p:nvPr/>
              </p:nvSpPr>
              <p:spPr>
                <a:xfrm>
                  <a:off x="-4708755" y="2157179"/>
                  <a:ext cx="5106272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lnSpc>
                      <a:spcPct val="100000"/>
                    </a:lnSpc>
                    <a:buNone/>
                    <a:defRPr/>
                  </a:pPr>
                  <a:r>
                    <a:rPr kumimoji="0" lang="en-US" altLang="zh-CN" sz="32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5.3 </a:t>
                  </a:r>
                  <a:r>
                    <a:rPr lang="zh-CN" altLang="en-US" sz="3200" b="1" dirty="0">
                      <a:solidFill>
                        <a:srgbClr val="0070C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利用化学方程式的简单计算</a:t>
                  </a:r>
                </a:p>
              </p:txBody>
            </p:sp>
          </p:grpSp>
        </p:grpSp>
        <p:sp>
          <p:nvSpPr>
            <p:cNvPr id="13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sz="3200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5</a:t>
              </a: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章 化学方程式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60400" y="1212493"/>
            <a:ext cx="1085850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例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：工业上，高温煅烧石灰石（主要成分碳酸钙）可制得生石灰（氧化钙）和二氧化碳。如果要制取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吨氧化钙，需要碳酸钙的质量是多少？</a:t>
            </a: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587644" y="2399332"/>
            <a:ext cx="6098117" cy="6436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[</a:t>
            </a:r>
            <a:r>
              <a:rPr lang="zh-CN" altLang="en-US" sz="2400" kern="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</a:t>
            </a:r>
            <a:r>
              <a:rPr lang="en-US" altLang="zh-CN" sz="2400" kern="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]  </a:t>
            </a:r>
            <a:r>
              <a:rPr lang="zh-CN" altLang="en-US" sz="2400" kern="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设需要碳酸钙的质量为</a:t>
            </a:r>
            <a:r>
              <a:rPr lang="en-US" altLang="zh-CN" sz="2400" kern="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zh-CN" altLang="en-US" sz="2400" kern="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892407" y="3563939"/>
            <a:ext cx="1282700" cy="7537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800" kern="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100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372118" y="3541789"/>
            <a:ext cx="819151" cy="7537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800" kern="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56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118892" y="4022737"/>
            <a:ext cx="768349" cy="7537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800" kern="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3356688" y="4010580"/>
            <a:ext cx="1056216" cy="7537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800" kern="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10t</a:t>
            </a:r>
          </a:p>
        </p:txBody>
      </p:sp>
      <p:grpSp>
        <p:nvGrpSpPr>
          <p:cNvPr id="9" name="Group 15"/>
          <p:cNvGrpSpPr/>
          <p:nvPr/>
        </p:nvGrpSpPr>
        <p:grpSpPr bwMode="auto">
          <a:xfrm>
            <a:off x="760194" y="4509190"/>
            <a:ext cx="3456516" cy="1219201"/>
            <a:chOff x="884" y="3067"/>
            <a:chExt cx="1633" cy="576"/>
          </a:xfrm>
        </p:grpSpPr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884" y="3067"/>
              <a:ext cx="1542" cy="3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defTabSz="1219200">
                <a:lnSpc>
                  <a:spcPct val="150000"/>
                </a:lnSpc>
              </a:pPr>
              <a:r>
                <a:rPr lang="en-US" altLang="zh-CN" sz="2800" kern="0">
                  <a:solidFill>
                    <a:srgbClr val="00206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100            x</a:t>
              </a:r>
            </a:p>
          </p:txBody>
        </p:sp>
        <p:sp>
          <p:nvSpPr>
            <p:cNvPr id="11" name="Text Box 17"/>
            <p:cNvSpPr txBox="1">
              <a:spLocks noChangeArrowheads="1"/>
            </p:cNvSpPr>
            <p:nvPr/>
          </p:nvSpPr>
          <p:spPr bwMode="auto">
            <a:xfrm>
              <a:off x="975" y="3294"/>
              <a:ext cx="1542" cy="3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defTabSz="1219200">
                <a:lnSpc>
                  <a:spcPct val="150000"/>
                </a:lnSpc>
              </a:pPr>
              <a:r>
                <a:rPr lang="en-US" altLang="zh-CN" sz="2800" kern="0">
                  <a:solidFill>
                    <a:srgbClr val="00206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56           10t</a:t>
              </a:r>
            </a:p>
          </p:txBody>
        </p:sp>
        <p:sp>
          <p:nvSpPr>
            <p:cNvPr id="12" name="Line 18"/>
            <p:cNvSpPr>
              <a:spLocks noChangeShapeType="1"/>
            </p:cNvSpPr>
            <p:nvPr/>
          </p:nvSpPr>
          <p:spPr bwMode="auto">
            <a:xfrm flipV="1">
              <a:off x="930" y="3385"/>
              <a:ext cx="35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defTabSz="1219200">
                <a:defRPr/>
              </a:pPr>
              <a:endParaRPr lang="zh-CN" altLang="en-US" sz="2000" kern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Line 19"/>
            <p:cNvSpPr>
              <a:spLocks noChangeShapeType="1"/>
            </p:cNvSpPr>
            <p:nvPr/>
          </p:nvSpPr>
          <p:spPr bwMode="auto">
            <a:xfrm>
              <a:off x="1693" y="3363"/>
              <a:ext cx="3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1219200">
                <a:defRPr/>
              </a:pPr>
              <a:endParaRPr lang="zh-CN" altLang="en-US" sz="2000" kern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Text Box 20"/>
            <p:cNvSpPr txBox="1">
              <a:spLocks noChangeArrowheads="1"/>
            </p:cNvSpPr>
            <p:nvPr/>
          </p:nvSpPr>
          <p:spPr bwMode="auto">
            <a:xfrm>
              <a:off x="1398" y="3172"/>
              <a:ext cx="408" cy="3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defTabSz="1219200">
                <a:lnSpc>
                  <a:spcPct val="150000"/>
                </a:lnSpc>
              </a:pPr>
              <a:r>
                <a:rPr lang="en-US" altLang="zh-CN" sz="2800" kern="0" dirty="0">
                  <a:solidFill>
                    <a:srgbClr val="00206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=</a:t>
              </a:r>
            </a:p>
          </p:txBody>
        </p:sp>
      </p:grpSp>
      <p:grpSp>
        <p:nvGrpSpPr>
          <p:cNvPr id="15" name="Group 21"/>
          <p:cNvGrpSpPr/>
          <p:nvPr/>
        </p:nvGrpSpPr>
        <p:grpSpPr bwMode="auto">
          <a:xfrm>
            <a:off x="3636702" y="4499570"/>
            <a:ext cx="4993216" cy="1170516"/>
            <a:chOff x="340" y="3253"/>
            <a:chExt cx="2359" cy="553"/>
          </a:xfrm>
        </p:grpSpPr>
        <p:sp>
          <p:nvSpPr>
            <p:cNvPr id="16" name="Text Box 22"/>
            <p:cNvSpPr txBox="1">
              <a:spLocks noChangeArrowheads="1"/>
            </p:cNvSpPr>
            <p:nvPr/>
          </p:nvSpPr>
          <p:spPr bwMode="auto">
            <a:xfrm>
              <a:off x="340" y="3385"/>
              <a:ext cx="2359" cy="3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defTabSz="1219200">
                <a:lnSpc>
                  <a:spcPct val="150000"/>
                </a:lnSpc>
              </a:pPr>
              <a:r>
                <a:rPr lang="en-US" altLang="zh-CN" sz="2800" kern="0" dirty="0">
                  <a:solidFill>
                    <a:srgbClr val="00206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x=                            =18t</a:t>
              </a:r>
            </a:p>
          </p:txBody>
        </p:sp>
        <p:grpSp>
          <p:nvGrpSpPr>
            <p:cNvPr id="17" name="Group 23"/>
            <p:cNvGrpSpPr/>
            <p:nvPr/>
          </p:nvGrpSpPr>
          <p:grpSpPr bwMode="auto">
            <a:xfrm>
              <a:off x="749" y="3253"/>
              <a:ext cx="1374" cy="553"/>
              <a:chOff x="3334" y="3071"/>
              <a:chExt cx="1374" cy="553"/>
            </a:xfrm>
          </p:grpSpPr>
          <p:sp>
            <p:nvSpPr>
              <p:cNvPr id="18" name="Text Box 24"/>
              <p:cNvSpPr txBox="1">
                <a:spLocks noChangeArrowheads="1"/>
              </p:cNvSpPr>
              <p:nvPr/>
            </p:nvSpPr>
            <p:spPr bwMode="auto">
              <a:xfrm>
                <a:off x="3438" y="3071"/>
                <a:ext cx="1270" cy="34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defTabSz="1219200">
                  <a:lnSpc>
                    <a:spcPct val="150000"/>
                  </a:lnSpc>
                </a:pPr>
                <a:r>
                  <a:rPr lang="en-US" altLang="zh-CN" sz="2800" kern="0" dirty="0">
                    <a:solidFill>
                      <a:srgbClr val="00206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100×10t</a:t>
                </a:r>
              </a:p>
            </p:txBody>
          </p:sp>
          <p:sp>
            <p:nvSpPr>
              <p:cNvPr id="19" name="Line 25"/>
              <p:cNvSpPr>
                <a:spLocks noChangeShapeType="1"/>
              </p:cNvSpPr>
              <p:nvPr/>
            </p:nvSpPr>
            <p:spPr bwMode="auto">
              <a:xfrm>
                <a:off x="3334" y="3385"/>
                <a:ext cx="8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defTabSz="1219200">
                  <a:defRPr/>
                </a:pPr>
                <a:endParaRPr lang="zh-CN" altLang="en-US" sz="2000" kern="0">
                  <a:solidFill>
                    <a:srgbClr val="00206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0" name="Text Box 26"/>
              <p:cNvSpPr txBox="1">
                <a:spLocks noChangeArrowheads="1"/>
              </p:cNvSpPr>
              <p:nvPr/>
            </p:nvSpPr>
            <p:spPr bwMode="auto">
              <a:xfrm>
                <a:off x="3636" y="3377"/>
                <a:ext cx="409" cy="24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defTabSz="1219200">
                  <a:spcBef>
                    <a:spcPct val="50000"/>
                  </a:spcBef>
                </a:pPr>
                <a:r>
                  <a:rPr lang="en-US" altLang="zh-CN" sz="2800" kern="0" dirty="0">
                    <a:solidFill>
                      <a:srgbClr val="00206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56</a:t>
                </a:r>
              </a:p>
            </p:txBody>
          </p:sp>
        </p:grpSp>
      </p:grp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587644" y="5596291"/>
            <a:ext cx="5568949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答：需要碳酸钙</a:t>
            </a:r>
            <a:r>
              <a:rPr lang="en-US" altLang="zh-CN" sz="2400" kern="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18t</a:t>
            </a:r>
            <a:r>
              <a:rPr lang="zh-CN" altLang="en-US" sz="2400" kern="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grpSp>
        <p:nvGrpSpPr>
          <p:cNvPr id="22" name="组合 30"/>
          <p:cNvGrpSpPr/>
          <p:nvPr/>
        </p:nvGrpSpPr>
        <p:grpSpPr bwMode="auto">
          <a:xfrm>
            <a:off x="660400" y="2958052"/>
            <a:ext cx="4424608" cy="760135"/>
            <a:chOff x="4111155" y="4248337"/>
            <a:chExt cx="3318336" cy="569956"/>
          </a:xfrm>
        </p:grpSpPr>
        <p:sp>
          <p:nvSpPr>
            <p:cNvPr id="23" name="矩形 31"/>
            <p:cNvSpPr>
              <a:spLocks noChangeArrowheads="1"/>
            </p:cNvSpPr>
            <p:nvPr/>
          </p:nvSpPr>
          <p:spPr bwMode="auto">
            <a:xfrm>
              <a:off x="4111155" y="4472133"/>
              <a:ext cx="3318336" cy="34616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rgbClr val="00206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CaCO</a:t>
              </a:r>
              <a:r>
                <a:rPr lang="en-US" altLang="zh-CN" sz="2400" kern="0" baseline="-25000" dirty="0">
                  <a:solidFill>
                    <a:srgbClr val="00206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             </a:t>
              </a:r>
              <a:r>
                <a:rPr lang="en-US" altLang="zh-CN" sz="2400" kern="0" dirty="0">
                  <a:solidFill>
                    <a:srgbClr val="00206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     CaO</a:t>
              </a:r>
              <a:r>
                <a:rPr lang="zh-CN" altLang="en-US" sz="2400" kern="0" dirty="0">
                  <a:solidFill>
                    <a:srgbClr val="00206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＋</a:t>
              </a:r>
              <a:r>
                <a:rPr lang="en-US" altLang="zh-CN" sz="2400" kern="0" dirty="0">
                  <a:solidFill>
                    <a:srgbClr val="00206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CO</a:t>
              </a:r>
              <a:r>
                <a:rPr lang="en-US" altLang="zh-CN" sz="2400" kern="0" baseline="-25000" dirty="0">
                  <a:solidFill>
                    <a:srgbClr val="00206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lang="en-US" altLang="zh-CN" sz="2400" kern="0" dirty="0">
                  <a:solidFill>
                    <a:srgbClr val="00206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↑ </a:t>
              </a:r>
              <a:endParaRPr lang="en-US" altLang="zh-CN" sz="2400" kern="0" baseline="-2500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24" name="组合 32"/>
            <p:cNvGrpSpPr/>
            <p:nvPr/>
          </p:nvGrpSpPr>
          <p:grpSpPr bwMode="auto">
            <a:xfrm>
              <a:off x="5128372" y="4248337"/>
              <a:ext cx="731584" cy="446328"/>
              <a:chOff x="1876843" y="3449900"/>
              <a:chExt cx="731584" cy="446328"/>
            </a:xfrm>
          </p:grpSpPr>
          <p:sp>
            <p:nvSpPr>
              <p:cNvPr id="25" name="矩形 33"/>
              <p:cNvSpPr>
                <a:spLocks noChangeArrowheads="1"/>
              </p:cNvSpPr>
              <p:nvPr/>
            </p:nvSpPr>
            <p:spPr bwMode="auto">
              <a:xfrm>
                <a:off x="1918652" y="3449900"/>
                <a:ext cx="600142" cy="34616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zh-CN" altLang="en-US" sz="2400" kern="0" dirty="0">
                    <a:solidFill>
                      <a:srgbClr val="00206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高温</a:t>
                </a:r>
              </a:p>
            </p:txBody>
          </p:sp>
          <p:cxnSp>
            <p:nvCxnSpPr>
              <p:cNvPr id="26" name="直接连接符 25"/>
              <p:cNvCxnSpPr/>
              <p:nvPr/>
            </p:nvCxnSpPr>
            <p:spPr>
              <a:xfrm>
                <a:off x="1887728" y="3815060"/>
                <a:ext cx="72069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>
              <a:xfrm>
                <a:off x="1876843" y="3896228"/>
                <a:ext cx="72069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9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利用化学方程式的简单计算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6" grpId="0" bldLvl="0" animBg="1"/>
      <p:bldP spid="7" grpId="0" bldLvl="0" animBg="1"/>
      <p:bldP spid="8" grpId="0" bldLvl="0" animBg="1"/>
      <p:bldP spid="21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60400" y="1396606"/>
            <a:ext cx="849085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有关不纯反应物或生成物的计算。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13228" y="1969546"/>
            <a:ext cx="10894483" cy="1140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  <a:spcBef>
                <a:spcPct val="50000"/>
              </a:spcBef>
            </a:pPr>
            <a:r>
              <a:rPr 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化学反应方程式中不管是反应物还是生成物</a:t>
            </a:r>
            <a:r>
              <a:rPr 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代入的都是纯物质的质量</a:t>
            </a:r>
            <a:r>
              <a:rPr 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如果遇到不纯反应物或生成物</a:t>
            </a:r>
            <a:r>
              <a:rPr 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应将不纯物质换算成纯物质的质量</a:t>
            </a:r>
            <a:r>
              <a:rPr 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60400" y="3270773"/>
            <a:ext cx="101600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不纯物质和纯物质质量间的换算</a:t>
            </a:r>
            <a:r>
              <a:rPr 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13228" y="3893545"/>
            <a:ext cx="109991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rgbClr val="FF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纯物质的质量 </a:t>
            </a:r>
            <a:r>
              <a:rPr lang="en-US" sz="2400" kern="0" dirty="0">
                <a:solidFill>
                  <a:srgbClr val="FF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 </a:t>
            </a:r>
            <a:r>
              <a:rPr lang="zh-CN" altLang="en-US" sz="2400" kern="0" dirty="0">
                <a:solidFill>
                  <a:srgbClr val="FF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不纯物质的质量 </a:t>
            </a:r>
            <a:r>
              <a:rPr lang="en-US" sz="2400" kern="0" dirty="0">
                <a:solidFill>
                  <a:srgbClr val="FF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r>
              <a:rPr lang="zh-CN" altLang="en-US" sz="2400" kern="0" dirty="0">
                <a:solidFill>
                  <a:srgbClr val="FF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纯度（即：质量分数）</a:t>
            </a:r>
          </a:p>
        </p:txBody>
      </p:sp>
      <p:sp>
        <p:nvSpPr>
          <p:cNvPr id="7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利用化学方程式的简单计算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1505"/>
          <p:cNvSpPr>
            <a:spLocks noChangeArrowheads="1"/>
          </p:cNvSpPr>
          <p:nvPr/>
        </p:nvSpPr>
        <p:spPr bwMode="auto">
          <a:xfrm>
            <a:off x="660400" y="1366436"/>
            <a:ext cx="10461977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例题3、</a:t>
            </a:r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高温煅烧含杂质10%的石灰石（主要成分为CaCO</a:t>
            </a:r>
            <a:r>
              <a:rPr lang="zh-CN" altLang="en-US" sz="2400" kern="0" baseline="-2500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）100吨，可得生石灰（ CaO）多少吨？ </a:t>
            </a: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2833535" y="2781974"/>
          <a:ext cx="5390821" cy="1121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600200" imgH="431800" progId="Equation.3">
                  <p:embed/>
                </p:oleObj>
              </mc:Choice>
              <mc:Fallback>
                <p:oleObj r:id="rId2" imgW="1600200" imgH="431800" progId="Equation.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3535" y="2781974"/>
                        <a:ext cx="5390821" cy="11212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21508"/>
          <p:cNvSpPr txBox="1">
            <a:spLocks noChangeArrowheads="1"/>
          </p:cNvSpPr>
          <p:nvPr/>
        </p:nvSpPr>
        <p:spPr bwMode="auto">
          <a:xfrm>
            <a:off x="3023541" y="2357309"/>
            <a:ext cx="66040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解：设可得生石灰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质量为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402574" y="3880377"/>
            <a:ext cx="237597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100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t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×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(1-10%)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endParaRPr lang="en-US" altLang="zh-CN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3077288" y="4560456"/>
          <a:ext cx="1513271" cy="9773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610235" imgH="394335" progId="Equation.3">
                  <p:embed/>
                </p:oleObj>
              </mc:Choice>
              <mc:Fallback>
                <p:oleObj r:id="rId4" imgW="610235" imgH="394335" progId="Equation.3">
                  <p:embed/>
                  <p:pic>
                    <p:nvPicPr>
                      <p:cNvPr id="0" name="对象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7288" y="4560456"/>
                        <a:ext cx="1513271" cy="9773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本框 21512"/>
          <p:cNvSpPr txBox="1">
            <a:spLocks noChangeArrowheads="1"/>
          </p:cNvSpPr>
          <p:nvPr/>
        </p:nvSpPr>
        <p:spPr bwMode="auto">
          <a:xfrm>
            <a:off x="4881371" y="4707423"/>
            <a:ext cx="203200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X=50.4</a:t>
            </a:r>
            <a:r>
              <a:rPr lang="en-US" altLang="zh-CN" sz="36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t</a:t>
            </a:r>
          </a:p>
        </p:txBody>
      </p:sp>
      <p:sp>
        <p:nvSpPr>
          <p:cNvPr id="9" name="文本框 21513"/>
          <p:cNvSpPr txBox="1">
            <a:spLocks noChangeArrowheads="1"/>
          </p:cNvSpPr>
          <p:nvPr/>
        </p:nvSpPr>
        <p:spPr bwMode="auto">
          <a:xfrm>
            <a:off x="2690988" y="5774035"/>
            <a:ext cx="6400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答：可得生石灰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50.4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吨。</a:t>
            </a:r>
          </a:p>
        </p:txBody>
      </p:sp>
      <p:sp>
        <p:nvSpPr>
          <p:cNvPr id="10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利用化学方程式的简单计算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/>
      <p:bldP spid="8" grpId="0" bldLvl="0"/>
      <p:bldP spid="9" grpId="0" bldLvl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0"/>
          <p:cNvSpPr>
            <a:spLocks noChangeArrowheads="1"/>
          </p:cNvSpPr>
          <p:nvPr/>
        </p:nvSpPr>
        <p:spPr bwMode="auto">
          <a:xfrm>
            <a:off x="660400" y="1302975"/>
            <a:ext cx="365837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关于质量和体积间的换算</a:t>
            </a:r>
          </a:p>
        </p:txBody>
      </p:sp>
      <p:sp>
        <p:nvSpPr>
          <p:cNvPr id="4" name="文本框 5122"/>
          <p:cNvSpPr txBox="1">
            <a:spLocks noChangeArrowheads="1"/>
          </p:cNvSpPr>
          <p:nvPr/>
        </p:nvSpPr>
        <p:spPr bwMode="auto">
          <a:xfrm>
            <a:off x="660400" y="2180122"/>
            <a:ext cx="10336591" cy="34163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/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注意；涉及气体体积时，质量与体积之间的换算：</a:t>
            </a:r>
          </a:p>
          <a:p>
            <a:pPr defTabSz="1219200"/>
            <a:endParaRPr lang="zh-CN" altLang="en-US" sz="240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/>
            <a:endParaRPr lang="zh-CN" altLang="en-US" sz="240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/>
            <a:endParaRPr lang="zh-CN" altLang="en-US" sz="240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/>
            <a:endParaRPr lang="en-US" altLang="zh-CN" sz="240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/>
            <a:endParaRPr lang="zh-CN" altLang="en-US" sz="240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/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质量 </a:t>
            </a:r>
            <a:r>
              <a:rPr lang="pt-BR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 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密度</a:t>
            </a:r>
            <a:r>
              <a:rPr lang="pt-BR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体积           </a:t>
            </a:r>
          </a:p>
          <a:p>
            <a:pPr defTabSz="1219200"/>
            <a:endParaRPr lang="zh-CN" altLang="en-US" sz="240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/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体积 </a:t>
            </a:r>
            <a:r>
              <a:rPr lang="pt-BR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 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质量</a:t>
            </a:r>
            <a:r>
              <a:rPr lang="pt-BR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密度</a:t>
            </a:r>
          </a:p>
        </p:txBody>
      </p:sp>
      <p:grpSp>
        <p:nvGrpSpPr>
          <p:cNvPr id="5" name="组合 5123"/>
          <p:cNvGrpSpPr/>
          <p:nvPr/>
        </p:nvGrpSpPr>
        <p:grpSpPr bwMode="auto">
          <a:xfrm>
            <a:off x="2489587" y="2873489"/>
            <a:ext cx="1567050" cy="1014793"/>
            <a:chOff x="0" y="101"/>
            <a:chExt cx="1013" cy="656"/>
          </a:xfrm>
        </p:grpSpPr>
        <p:graphicFrame>
          <p:nvGraphicFramePr>
            <p:cNvPr id="6" name="内容占位符 5124"/>
            <p:cNvGraphicFramePr>
              <a:graphicFrameLocks noGrp="1" noChangeAspect="1"/>
            </p:cNvGraphicFramePr>
            <p:nvPr/>
          </p:nvGraphicFramePr>
          <p:xfrm>
            <a:off x="437" y="101"/>
            <a:ext cx="576" cy="6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2" imgW="368935" imgH="419735" progId="Equation.3">
                    <p:embed/>
                  </p:oleObj>
                </mc:Choice>
                <mc:Fallback>
                  <p:oleObj r:id="rId2" imgW="368935" imgH="419735" progId="Equation.3">
                    <p:embed/>
                    <p:pic>
                      <p:nvPicPr>
                        <p:cNvPr id="0" name="内容占位符 5124"/>
                        <p:cNvPicPr>
                          <a:picLocks noGrp="1"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7" y="101"/>
                          <a:ext cx="576" cy="6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文本框 5125"/>
            <p:cNvSpPr txBox="1">
              <a:spLocks noChangeArrowheads="1"/>
            </p:cNvSpPr>
            <p:nvPr/>
          </p:nvSpPr>
          <p:spPr bwMode="auto">
            <a:xfrm>
              <a:off x="0" y="227"/>
              <a:ext cx="725" cy="33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el-GR" altLang="en-US" sz="2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ρ</a:t>
              </a:r>
              <a:r>
                <a:rPr lang="zh-CN" altLang="en-US" sz="28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=</a:t>
              </a:r>
              <a:endParaRPr lang="el-GR" altLang="en-US" sz="2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8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利用化学方程式的简单计算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653522" y="1246667"/>
            <a:ext cx="10865378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例题 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4、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足量的镁带在标准状况下与</a:t>
            </a:r>
            <a:r>
              <a:rPr 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11.2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升的氧气（密度为</a:t>
            </a:r>
            <a:r>
              <a:rPr 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1.43g/L)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充分燃烧，可以生成多少克氧化镁？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2729887" y="2493771"/>
            <a:ext cx="43909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解：设可生成氧化镁的质量为</a:t>
            </a:r>
            <a:r>
              <a:rPr 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3267710" y="3445653"/>
            <a:ext cx="4838184" cy="776127"/>
            <a:chOff x="1265238" y="3153595"/>
            <a:chExt cx="3628638" cy="582095"/>
          </a:xfrm>
        </p:grpSpPr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1265238" y="3343275"/>
              <a:ext cx="3628638" cy="39241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sz="28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 Mg  +  O</a:t>
              </a:r>
              <a:r>
                <a:rPr lang="en-US" sz="2800" kern="0" baseline="-2500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2  </a:t>
              </a:r>
              <a:r>
                <a:rPr lang="en-US" sz="28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======  2 Mg O</a:t>
              </a:r>
            </a:p>
          </p:txBody>
        </p:sp>
        <p:sp>
          <p:nvSpPr>
            <p:cNvPr id="19" name="Text Box 6"/>
            <p:cNvSpPr txBox="1">
              <a:spLocks noChangeArrowheads="1"/>
            </p:cNvSpPr>
            <p:nvPr/>
          </p:nvSpPr>
          <p:spPr bwMode="auto">
            <a:xfrm>
              <a:off x="2847012" y="3153595"/>
              <a:ext cx="677108" cy="39241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zh-CN" altLang="en-US" sz="28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点燃</a:t>
              </a:r>
            </a:p>
          </p:txBody>
        </p:sp>
      </p:grp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4057643" y="4243735"/>
            <a:ext cx="3334567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32                             80</a:t>
            </a:r>
          </a:p>
          <a:p>
            <a:pPr defTabSz="1219200"/>
            <a:r>
              <a:rPr 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16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克                          </a:t>
            </a:r>
            <a:r>
              <a:rPr 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3345333" y="4678122"/>
            <a:ext cx="732367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endParaRPr lang="en-US" sz="24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/>
            <a:r>
              <a:rPr 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32</a:t>
            </a:r>
          </a:p>
          <a:p>
            <a:pPr defTabSz="1219200"/>
            <a:endParaRPr lang="en-US" sz="24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/>
            <a:endParaRPr lang="en-US" sz="24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3220240" y="5278286"/>
            <a:ext cx="193514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------  =  ------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3185860" y="5583086"/>
            <a:ext cx="84350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16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克</a:t>
            </a: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4492401" y="5096113"/>
            <a:ext cx="52770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80</a:t>
            </a:r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4709859" y="5583086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</a:p>
        </p:txBody>
      </p:sp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6013192" y="5375395"/>
            <a:ext cx="152477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 =  40g  </a:t>
            </a: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3220240" y="6060381"/>
            <a:ext cx="4458272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答：充分燃烧后可生成氧化镁 </a:t>
            </a:r>
            <a:r>
              <a:rPr 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 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克。</a:t>
            </a:r>
          </a:p>
        </p:txBody>
      </p:sp>
      <p:pic>
        <p:nvPicPr>
          <p:cNvPr id="28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4379" y="2999377"/>
            <a:ext cx="5870348" cy="58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利用化学方程式的简单计算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1"/>
          <p:cNvSpPr>
            <a:spLocks noChangeArrowheads="1"/>
          </p:cNvSpPr>
          <p:nvPr/>
        </p:nvSpPr>
        <p:spPr bwMode="auto">
          <a:xfrm>
            <a:off x="660400" y="1445607"/>
            <a:ext cx="8342389" cy="45243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根据化学方程式进行计算的步骤</a:t>
            </a:r>
          </a:p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sz="24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设</a:t>
            </a:r>
            <a:r>
              <a:rPr lang="zh-CN" altLang="en-US" sz="24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未知量</a:t>
            </a:r>
          </a:p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sz="24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写</a:t>
            </a:r>
            <a:r>
              <a:rPr lang="zh-CN" altLang="en-US" sz="24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出反应的化学方程式</a:t>
            </a:r>
          </a:p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sz="24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）计</a:t>
            </a:r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算</a:t>
            </a:r>
            <a:r>
              <a:rPr lang="zh-CN" altLang="en-US" sz="24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相关物质的质量比</a:t>
            </a:r>
          </a:p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sz="24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4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标</a:t>
            </a:r>
            <a:r>
              <a:rPr lang="zh-CN" altLang="en-US" sz="24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出已知量、未知量</a:t>
            </a:r>
          </a:p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sz="24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4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列</a:t>
            </a:r>
            <a:r>
              <a:rPr lang="zh-CN" altLang="en-US" sz="24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比例式</a:t>
            </a:r>
          </a:p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sz="24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zh-CN" altLang="en-US" sz="24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</a:t>
            </a:r>
            <a:r>
              <a:rPr lang="zh-CN" altLang="en-US" sz="24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比例式</a:t>
            </a:r>
          </a:p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sz="24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4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）简明地写出</a:t>
            </a:r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</a:t>
            </a:r>
            <a:r>
              <a:rPr lang="zh-CN" altLang="en-US" sz="24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语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标题 11265"/>
          <p:cNvSpPr>
            <a:spLocks noGrp="1" noChangeArrowheads="1"/>
          </p:cNvSpPr>
          <p:nvPr>
            <p:ph type="title" idx="4294967295"/>
          </p:nvPr>
        </p:nvSpPr>
        <p:spPr>
          <a:xfrm>
            <a:off x="748005" y="1336150"/>
            <a:ext cx="10757085" cy="1350962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zh-CN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实验室中用石灰石</a:t>
            </a:r>
            <a:r>
              <a:rPr lang="x-none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  <a:sym typeface="Arial" panose="020B0604020202020204" pitchFamily="34" charset="0"/>
              </a:rPr>
              <a:t>(</a:t>
            </a:r>
            <a:r>
              <a:rPr lang="zh-CN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主要成分是</a:t>
            </a:r>
            <a:r>
              <a:rPr lang="x-none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  <a:sym typeface="Arial" panose="020B0604020202020204" pitchFamily="34" charset="0"/>
              </a:rPr>
              <a:t>C aCO</a:t>
            </a:r>
            <a:r>
              <a:rPr lang="x-none" altLang="zh-CN" sz="2400" baseline="-25000" dirty="0">
                <a:latin typeface="思源黑体 CN Medium" panose="020B0600000000000000" pitchFamily="34" charset="-122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x-none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  <a:r>
              <a:rPr lang="zh-CN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与稀盐酸制</a:t>
            </a:r>
            <a:r>
              <a:rPr lang="x-none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  <a:sym typeface="Arial" panose="020B0604020202020204" pitchFamily="34" charset="0"/>
              </a:rPr>
              <a:t>CO</a:t>
            </a:r>
            <a:r>
              <a:rPr lang="x-none" altLang="zh-CN" sz="2400" baseline="-25000" dirty="0">
                <a:latin typeface="思源黑体 CN Medium" panose="020B0600000000000000" pitchFamily="34" charset="-122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，发生的反应为：</a:t>
            </a:r>
            <a:r>
              <a:rPr lang="x-none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  <a:sym typeface="Arial" panose="020B0604020202020204" pitchFamily="34" charset="0"/>
              </a:rPr>
              <a:t>CaCO</a:t>
            </a:r>
            <a:r>
              <a:rPr lang="x-none" altLang="zh-CN" sz="2400" baseline="-25000" dirty="0">
                <a:latin typeface="思源黑体 CN Medium" panose="020B0600000000000000" pitchFamily="34" charset="-122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</a:t>
            </a:r>
            <a:r>
              <a:rPr lang="x-none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  <a:sym typeface="Arial" panose="020B0604020202020204" pitchFamily="34" charset="0"/>
              </a:rPr>
              <a:t>2HCl===CaCl</a:t>
            </a:r>
            <a:r>
              <a:rPr lang="x-none" altLang="zh-CN" sz="2400" baseline="-25000" dirty="0">
                <a:latin typeface="思源黑体 CN Medium" panose="020B0600000000000000" pitchFamily="34" charset="-122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</a:t>
            </a:r>
            <a:r>
              <a:rPr lang="x-none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  <a:sym typeface="Arial" panose="020B0604020202020204" pitchFamily="34" charset="0"/>
              </a:rPr>
              <a:t>H</a:t>
            </a:r>
            <a:r>
              <a:rPr lang="x-none" altLang="zh-CN" sz="2400" baseline="-25000" dirty="0">
                <a:latin typeface="思源黑体 CN Medium" panose="020B0600000000000000" pitchFamily="34" charset="-122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x-none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r>
              <a:rPr lang="zh-CN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</a:t>
            </a:r>
            <a:r>
              <a:rPr lang="x-none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  <a:sym typeface="Arial" panose="020B0604020202020204" pitchFamily="34" charset="0"/>
              </a:rPr>
              <a:t>CO</a:t>
            </a:r>
            <a:r>
              <a:rPr lang="x-none" altLang="zh-CN" sz="2400" baseline="-25000" dirty="0">
                <a:latin typeface="思源黑体 CN Medium" panose="020B0600000000000000" pitchFamily="34" charset="-122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↑请你计算，</a:t>
            </a:r>
            <a:r>
              <a:rPr lang="x-none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  <a:sym typeface="Arial" panose="020B0604020202020204" pitchFamily="34" charset="0"/>
              </a:rPr>
              <a:t>50 g CaCO</a:t>
            </a:r>
            <a:r>
              <a:rPr lang="x-none" altLang="zh-CN" sz="2400" baseline="-25000" dirty="0">
                <a:latin typeface="思源黑体 CN Medium" panose="020B0600000000000000" pitchFamily="34" charset="-122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与足量的稀盐酸完全反应，理论上可制得</a:t>
            </a:r>
            <a:r>
              <a:rPr lang="x-none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  <a:sym typeface="Arial" panose="020B0604020202020204" pitchFamily="34" charset="0"/>
              </a:rPr>
              <a:t>CO</a:t>
            </a:r>
            <a:r>
              <a:rPr lang="x-none" altLang="zh-CN" sz="2400" baseline="-25000" dirty="0">
                <a:latin typeface="思源黑体 CN Medium" panose="020B0600000000000000" pitchFamily="34" charset="-122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多少克？</a:t>
            </a:r>
          </a:p>
        </p:txBody>
      </p: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4098773" y="3747864"/>
            <a:ext cx="9313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defTabSz="1219200"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100</a:t>
            </a:r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6783763" y="3779347"/>
            <a:ext cx="8636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defTabSz="1219200"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44</a:t>
            </a:r>
          </a:p>
        </p:txBody>
      </p:sp>
      <p:sp>
        <p:nvSpPr>
          <p:cNvPr id="20" name="文本框 19"/>
          <p:cNvSpPr txBox="1">
            <a:spLocks noChangeArrowheads="1"/>
          </p:cNvSpPr>
          <p:nvPr/>
        </p:nvSpPr>
        <p:spPr bwMode="auto">
          <a:xfrm>
            <a:off x="3822210" y="4143788"/>
            <a:ext cx="15367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defTabSz="1219200"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50g</a:t>
            </a: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6809398" y="4150512"/>
            <a:ext cx="8657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defTabSz="1219200"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</a:p>
        </p:txBody>
      </p:sp>
      <p:sp>
        <p:nvSpPr>
          <p:cNvPr id="22" name="文本框 21"/>
          <p:cNvSpPr txBox="1">
            <a:spLocks noChangeArrowheads="1"/>
          </p:cNvSpPr>
          <p:nvPr/>
        </p:nvSpPr>
        <p:spPr bwMode="auto">
          <a:xfrm>
            <a:off x="2979315" y="2719479"/>
            <a:ext cx="74745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解：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设理论上可制得CO</a:t>
            </a:r>
            <a:r>
              <a:rPr lang="zh-CN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的质量为</a:t>
            </a:r>
            <a:r>
              <a:rPr lang="zh-CN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23" name="文本框 22"/>
          <p:cNvSpPr txBox="1">
            <a:spLocks noChangeArrowheads="1"/>
          </p:cNvSpPr>
          <p:nvPr/>
        </p:nvSpPr>
        <p:spPr bwMode="auto">
          <a:xfrm>
            <a:off x="4890062" y="5044306"/>
            <a:ext cx="86360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defTabSz="1219200">
              <a:spcBef>
                <a:spcPct val="50000"/>
              </a:spcBef>
            </a:pPr>
            <a:r>
              <a:rPr lang="en-US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</a:p>
        </p:txBody>
      </p:sp>
      <p:grpSp>
        <p:nvGrpSpPr>
          <p:cNvPr id="24" name="组合 23"/>
          <p:cNvGrpSpPr/>
          <p:nvPr/>
        </p:nvGrpSpPr>
        <p:grpSpPr bwMode="auto">
          <a:xfrm>
            <a:off x="3388438" y="4630044"/>
            <a:ext cx="1534584" cy="1094367"/>
            <a:chOff x="3118" y="5105"/>
            <a:chExt cx="1815" cy="1293"/>
          </a:xfrm>
        </p:grpSpPr>
        <p:sp>
          <p:nvSpPr>
            <p:cNvPr id="25" name="文本框 24"/>
            <p:cNvSpPr txBox="1">
              <a:spLocks noChangeArrowheads="1"/>
            </p:cNvSpPr>
            <p:nvPr/>
          </p:nvSpPr>
          <p:spPr bwMode="auto">
            <a:xfrm>
              <a:off x="3263" y="5105"/>
              <a:ext cx="1182" cy="54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defTabSz="1219200">
                <a:spcBef>
                  <a:spcPct val="50000"/>
                </a:spcBef>
              </a:pP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100</a:t>
              </a:r>
            </a:p>
          </p:txBody>
        </p:sp>
        <p:sp>
          <p:nvSpPr>
            <p:cNvPr id="26" name="文本框 25"/>
            <p:cNvSpPr txBox="1">
              <a:spLocks noChangeArrowheads="1"/>
            </p:cNvSpPr>
            <p:nvPr/>
          </p:nvSpPr>
          <p:spPr bwMode="auto">
            <a:xfrm>
              <a:off x="3118" y="5853"/>
              <a:ext cx="1815" cy="54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defTabSz="1219200">
                <a:spcBef>
                  <a:spcPct val="50000"/>
                </a:spcBef>
              </a:pP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44</a:t>
              </a:r>
            </a:p>
          </p:txBody>
        </p:sp>
        <p:sp>
          <p:nvSpPr>
            <p:cNvPr id="27" name="直接连接符 26"/>
            <p:cNvSpPr>
              <a:spLocks noChangeShapeType="1"/>
            </p:cNvSpPr>
            <p:nvPr/>
          </p:nvSpPr>
          <p:spPr bwMode="auto">
            <a:xfrm>
              <a:off x="3118" y="5853"/>
              <a:ext cx="1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1219200"/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8" name="组合 27"/>
          <p:cNvGrpSpPr/>
          <p:nvPr/>
        </p:nvGrpSpPr>
        <p:grpSpPr bwMode="auto">
          <a:xfrm>
            <a:off x="5722518" y="4702918"/>
            <a:ext cx="1242483" cy="978860"/>
            <a:chOff x="5362" y="5242"/>
            <a:chExt cx="1469" cy="1157"/>
          </a:xfrm>
        </p:grpSpPr>
        <p:sp>
          <p:nvSpPr>
            <p:cNvPr id="29" name="文本框 28"/>
            <p:cNvSpPr txBox="1">
              <a:spLocks noChangeArrowheads="1"/>
            </p:cNvSpPr>
            <p:nvPr/>
          </p:nvSpPr>
          <p:spPr bwMode="auto">
            <a:xfrm>
              <a:off x="5362" y="5242"/>
              <a:ext cx="1469" cy="54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defTabSz="1219200">
                <a:spcBef>
                  <a:spcPct val="50000"/>
                </a:spcBef>
              </a:pP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50g</a:t>
              </a:r>
            </a:p>
          </p:txBody>
        </p:sp>
        <p:sp>
          <p:nvSpPr>
            <p:cNvPr id="30" name="文本框 29"/>
            <p:cNvSpPr txBox="1">
              <a:spLocks noChangeArrowheads="1"/>
            </p:cNvSpPr>
            <p:nvPr/>
          </p:nvSpPr>
          <p:spPr bwMode="auto">
            <a:xfrm>
              <a:off x="5500" y="5853"/>
              <a:ext cx="1020" cy="54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defTabSz="1219200">
                <a:spcBef>
                  <a:spcPct val="50000"/>
                </a:spcBef>
              </a:pP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x</a:t>
              </a:r>
            </a:p>
          </p:txBody>
        </p:sp>
        <p:sp>
          <p:nvSpPr>
            <p:cNvPr id="31" name="直接连接符 30"/>
            <p:cNvSpPr>
              <a:spLocks noChangeShapeType="1"/>
            </p:cNvSpPr>
            <p:nvPr/>
          </p:nvSpPr>
          <p:spPr bwMode="auto">
            <a:xfrm>
              <a:off x="5500" y="5968"/>
              <a:ext cx="79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defTabSz="1219200"/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2" name="文本框 31"/>
          <p:cNvSpPr txBox="1">
            <a:spLocks noChangeArrowheads="1"/>
          </p:cNvSpPr>
          <p:nvPr/>
        </p:nvSpPr>
        <p:spPr bwMode="auto">
          <a:xfrm>
            <a:off x="7185316" y="4929742"/>
            <a:ext cx="86571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defTabSz="1219200">
              <a:spcBef>
                <a:spcPct val="50000"/>
              </a:spcBef>
            </a:pPr>
            <a:r>
              <a:rPr lang="en-US" altLang="zh-CN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</a:p>
        </p:txBody>
      </p:sp>
      <p:sp>
        <p:nvSpPr>
          <p:cNvPr id="33" name="文本框 32"/>
          <p:cNvSpPr txBox="1">
            <a:spLocks noChangeArrowheads="1"/>
          </p:cNvSpPr>
          <p:nvPr/>
        </p:nvSpPr>
        <p:spPr bwMode="auto">
          <a:xfrm>
            <a:off x="7618174" y="4960007"/>
            <a:ext cx="86360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defTabSz="1219200">
              <a:spcBef>
                <a:spcPct val="50000"/>
              </a:spcBef>
            </a:pPr>
            <a:r>
              <a:rPr lang="en-US" altLang="zh-CN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</a:p>
        </p:txBody>
      </p:sp>
      <p:sp>
        <p:nvSpPr>
          <p:cNvPr id="34" name="文本框 33"/>
          <p:cNvSpPr txBox="1">
            <a:spLocks noChangeArrowheads="1"/>
          </p:cNvSpPr>
          <p:nvPr/>
        </p:nvSpPr>
        <p:spPr bwMode="auto">
          <a:xfrm>
            <a:off x="6701957" y="4945767"/>
            <a:ext cx="423527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defTabSz="1219200">
              <a:spcBef>
                <a:spcPct val="50000"/>
              </a:spcBef>
            </a:pPr>
            <a:r>
              <a:rPr lang="en-US" altLang="zh-CN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22g</a:t>
            </a:r>
          </a:p>
        </p:txBody>
      </p:sp>
      <p:sp>
        <p:nvSpPr>
          <p:cNvPr id="35" name="文本框 34"/>
          <p:cNvSpPr txBox="1">
            <a:spLocks noChangeArrowheads="1"/>
          </p:cNvSpPr>
          <p:nvPr/>
        </p:nvSpPr>
        <p:spPr bwMode="auto">
          <a:xfrm>
            <a:off x="783691" y="5847668"/>
            <a:ext cx="87799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defTabSz="1219200">
              <a:spcBef>
                <a:spcPct val="50000"/>
              </a:spcBef>
              <a:defRPr/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答：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理论上可制得</a:t>
            </a:r>
            <a:r>
              <a:rPr lang="x-none" altLang="zh-CN" sz="2400" kern="0" dirty="0">
                <a:solidFill>
                  <a:sysClr val="windowText" lastClr="00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sym typeface="Arial" panose="020B0604020202020204" pitchFamily="34" charset="0"/>
              </a:rPr>
              <a:t>CO</a:t>
            </a:r>
            <a:r>
              <a:rPr lang="x-none" altLang="zh-CN" sz="2400" kern="0" baseline="-25000" dirty="0">
                <a:solidFill>
                  <a:sysClr val="windowText" lastClr="00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sym typeface="Arial" panose="020B0604020202020204" pitchFamily="34" charset="0"/>
              </a:rPr>
              <a:t>2 </a:t>
            </a:r>
            <a:r>
              <a:rPr 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22g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388438" y="3225862"/>
            <a:ext cx="70654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CaCO</a:t>
            </a:r>
            <a:r>
              <a:rPr lang="zh-CN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＋2HCl===CaCl</a:t>
            </a:r>
            <a:r>
              <a:rPr lang="zh-CN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＋H</a:t>
            </a:r>
            <a:r>
              <a:rPr lang="zh-CN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O＋CO</a:t>
            </a:r>
            <a:r>
              <a:rPr lang="zh-CN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↑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7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/>
      <p:bldP spid="18" grpId="0"/>
      <p:bldP spid="19" grpId="0"/>
      <p:bldP spid="20" grpId="0"/>
      <p:bldP spid="21" grpId="0"/>
      <p:bldP spid="22" grpId="0"/>
      <p:bldP spid="23" grpId="0"/>
      <p:bldP spid="32" grpId="0"/>
      <p:bldP spid="33" grpId="0"/>
      <p:bldP spid="34" grpId="0"/>
      <p:bldP spid="35" grpId="0"/>
      <p:bldP spid="3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660400" y="1312580"/>
            <a:ext cx="11165840" cy="39703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根据质量守恒定律及</a:t>
            </a:r>
            <a:r>
              <a:rPr lang="pt-BR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2Mg+O</a:t>
            </a:r>
            <a:r>
              <a:rPr lang="pt-BR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pt-BR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2MgO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的反应方程式，下列各组数据依次为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m(</a:t>
            </a:r>
            <a:r>
              <a:rPr lang="pt-BR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Mg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m(</a:t>
            </a:r>
            <a:r>
              <a:rPr lang="pt-BR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r>
              <a:rPr lang="pt-BR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m(</a:t>
            </a:r>
            <a:r>
              <a:rPr lang="pt-BR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MgO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的质量，其中正确的是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        )</a:t>
            </a:r>
            <a:endParaRPr lang="zh-CN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A.2g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3g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5g            B.3g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2g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5g    </a:t>
            </a:r>
          </a:p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C.1g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4g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5g            D.4g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1g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5g</a:t>
            </a:r>
          </a:p>
          <a:p>
            <a:pPr defTabSz="1219200" fontAlgn="ctr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9g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碳与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16g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氧气在密闭容器中点燃，充分反应，生成二氧化碳的质量是（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      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</a:t>
            </a:r>
            <a:endParaRPr lang="zh-CN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 fontAlgn="ctr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A. 11g              B. 22g   </a:t>
            </a:r>
          </a:p>
          <a:p>
            <a:pPr defTabSz="1219200" fontAlgn="ctr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C. 25g              D. 33g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文本框 3"/>
          <p:cNvSpPr txBox="1">
            <a:spLocks noChangeArrowheads="1"/>
          </p:cNvSpPr>
          <p:nvPr/>
        </p:nvSpPr>
        <p:spPr bwMode="auto">
          <a:xfrm>
            <a:off x="7449243" y="1909539"/>
            <a:ext cx="1488017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3200" b="1" kern="0" dirty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</a:p>
        </p:txBody>
      </p:sp>
      <p:sp>
        <p:nvSpPr>
          <p:cNvPr id="6" name="文本框 2"/>
          <p:cNvSpPr txBox="1">
            <a:spLocks noChangeArrowheads="1"/>
          </p:cNvSpPr>
          <p:nvPr/>
        </p:nvSpPr>
        <p:spPr bwMode="auto">
          <a:xfrm>
            <a:off x="10943167" y="3618597"/>
            <a:ext cx="1490133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3200" b="1" kern="0" dirty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</a:p>
        </p:txBody>
      </p:sp>
      <p:pic>
        <p:nvPicPr>
          <p:cNvPr id="7" name="图片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39383" y="1503139"/>
            <a:ext cx="662516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6386"/>
          <p:cNvSpPr txBox="1">
            <a:spLocks noChangeArrowheads="1"/>
          </p:cNvSpPr>
          <p:nvPr/>
        </p:nvSpPr>
        <p:spPr bwMode="auto">
          <a:xfrm>
            <a:off x="2598931" y="2454905"/>
            <a:ext cx="864917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解：设制取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9.6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ｇ氧气需要过氧化氢的质量为Ｘ</a:t>
            </a:r>
          </a:p>
        </p:txBody>
      </p:sp>
      <p:sp>
        <p:nvSpPr>
          <p:cNvPr id="7" name="文本框 16388"/>
          <p:cNvSpPr txBox="1">
            <a:spLocks noChangeArrowheads="1"/>
          </p:cNvSpPr>
          <p:nvPr/>
        </p:nvSpPr>
        <p:spPr bwMode="auto">
          <a:xfrm>
            <a:off x="3206021" y="3579390"/>
            <a:ext cx="59944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68                                32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文本框 16389"/>
          <p:cNvSpPr txBox="1">
            <a:spLocks noChangeArrowheads="1"/>
          </p:cNvSpPr>
          <p:nvPr/>
        </p:nvSpPr>
        <p:spPr bwMode="auto">
          <a:xfrm>
            <a:off x="3274382" y="3976848"/>
            <a:ext cx="72982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                                 9.6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ｇ</a:t>
            </a:r>
          </a:p>
        </p:txBody>
      </p:sp>
      <p:grpSp>
        <p:nvGrpSpPr>
          <p:cNvPr id="9" name="组合 8"/>
          <p:cNvGrpSpPr/>
          <p:nvPr/>
        </p:nvGrpSpPr>
        <p:grpSpPr bwMode="auto">
          <a:xfrm>
            <a:off x="2945309" y="2796984"/>
            <a:ext cx="7437529" cy="777240"/>
            <a:chOff x="3207" y="2544"/>
            <a:chExt cx="9525" cy="918"/>
          </a:xfrm>
        </p:grpSpPr>
        <p:sp>
          <p:nvSpPr>
            <p:cNvPr id="10" name="文本框 16387"/>
            <p:cNvSpPr txBox="1">
              <a:spLocks noChangeArrowheads="1"/>
            </p:cNvSpPr>
            <p:nvPr/>
          </p:nvSpPr>
          <p:spPr bwMode="auto">
            <a:xfrm>
              <a:off x="3207" y="2917"/>
              <a:ext cx="9525" cy="54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zh-CN" altLang="en-US" sz="2400" b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２Ｈ</a:t>
              </a:r>
              <a:r>
                <a:rPr lang="en-US" altLang="zh-CN" sz="2400" b="1" kern="0" baseline="-2500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lang="en-US" altLang="zh-CN" sz="2400" b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O</a:t>
              </a:r>
              <a:r>
                <a:rPr lang="en-US" altLang="zh-CN" sz="2400" b="1" kern="0" baseline="-2500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   </a:t>
              </a:r>
              <a:r>
                <a:rPr lang="en-US" altLang="zh-CN" sz="2400" b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= = =    2H</a:t>
              </a:r>
              <a:r>
                <a:rPr lang="en-US" altLang="zh-CN" sz="2400" b="1" kern="0" baseline="-2500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lang="en-US" altLang="zh-CN" sz="2400" b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O  +  O</a:t>
              </a:r>
              <a:r>
                <a:rPr lang="en-US" altLang="zh-CN" sz="2400" b="1" kern="0" baseline="-2500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lang="en-US" altLang="zh-CN" sz="2400" b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↑</a:t>
              </a:r>
            </a:p>
          </p:txBody>
        </p:sp>
        <p:sp>
          <p:nvSpPr>
            <p:cNvPr id="11" name="文本框 16392"/>
            <p:cNvSpPr txBox="1">
              <a:spLocks noChangeArrowheads="1"/>
            </p:cNvSpPr>
            <p:nvPr/>
          </p:nvSpPr>
          <p:spPr bwMode="auto">
            <a:xfrm>
              <a:off x="4967" y="2544"/>
              <a:ext cx="2268" cy="54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MnO</a:t>
              </a:r>
              <a:r>
                <a:rPr lang="en-US" altLang="zh-CN" sz="2400" kern="0" baseline="-2500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</p:grpSp>
      <p:sp>
        <p:nvSpPr>
          <p:cNvPr id="12" name="文本框 16394"/>
          <p:cNvSpPr txBox="1">
            <a:spLocks noChangeArrowheads="1"/>
          </p:cNvSpPr>
          <p:nvPr/>
        </p:nvSpPr>
        <p:spPr bwMode="auto">
          <a:xfrm>
            <a:off x="6036984" y="4687742"/>
            <a:ext cx="32639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Ｘ＝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20.4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ｇ</a:t>
            </a:r>
          </a:p>
        </p:txBody>
      </p:sp>
      <p:sp>
        <p:nvSpPr>
          <p:cNvPr id="13" name="文本框 16395"/>
          <p:cNvSpPr txBox="1">
            <a:spLocks noChangeArrowheads="1"/>
          </p:cNvSpPr>
          <p:nvPr/>
        </p:nvSpPr>
        <p:spPr bwMode="auto">
          <a:xfrm>
            <a:off x="2482206" y="5855910"/>
            <a:ext cx="106193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答：制取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9.6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ｇ氧气需要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20.4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ｇ过氧化氢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生成水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10.8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ｇ。</a:t>
            </a:r>
          </a:p>
        </p:txBody>
      </p:sp>
      <p:sp>
        <p:nvSpPr>
          <p:cNvPr id="14" name="文本框 16397"/>
          <p:cNvSpPr txBox="1">
            <a:spLocks noChangeArrowheads="1"/>
          </p:cNvSpPr>
          <p:nvPr/>
        </p:nvSpPr>
        <p:spPr bwMode="auto">
          <a:xfrm>
            <a:off x="2773084" y="5348135"/>
            <a:ext cx="97917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生成水的质量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=20.4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ｇ－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9.6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ｇ＝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10.8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ｇ</a:t>
            </a:r>
          </a:p>
        </p:txBody>
      </p:sp>
      <p:grpSp>
        <p:nvGrpSpPr>
          <p:cNvPr id="15" name="组合 14"/>
          <p:cNvGrpSpPr/>
          <p:nvPr/>
        </p:nvGrpSpPr>
        <p:grpSpPr bwMode="auto">
          <a:xfrm>
            <a:off x="2394845" y="4491025"/>
            <a:ext cx="7391400" cy="782093"/>
            <a:chOff x="4548" y="5319"/>
            <a:chExt cx="8730" cy="923"/>
          </a:xfrm>
        </p:grpSpPr>
        <p:sp>
          <p:nvSpPr>
            <p:cNvPr id="16" name="文本框 16390"/>
            <p:cNvSpPr txBox="1">
              <a:spLocks noChangeArrowheads="1"/>
            </p:cNvSpPr>
            <p:nvPr/>
          </p:nvSpPr>
          <p:spPr bwMode="auto">
            <a:xfrm>
              <a:off x="5199" y="5319"/>
              <a:ext cx="2793" cy="47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zh-CN" altLang="en-US" sz="2000" b="1" u="sng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６８</a:t>
              </a:r>
              <a:r>
                <a:rPr lang="zh-CN" altLang="en-US" sz="2000" b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　                Ｘ</a:t>
              </a:r>
            </a:p>
          </p:txBody>
        </p:sp>
        <p:sp>
          <p:nvSpPr>
            <p:cNvPr id="17" name="文本框 16391"/>
            <p:cNvSpPr txBox="1">
              <a:spLocks noChangeArrowheads="1"/>
            </p:cNvSpPr>
            <p:nvPr/>
          </p:nvSpPr>
          <p:spPr bwMode="auto">
            <a:xfrm>
              <a:off x="4548" y="5552"/>
              <a:ext cx="8730" cy="69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zh-CN" altLang="en-US" sz="32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</a:t>
              </a:r>
              <a:r>
                <a:rPr lang="zh-CN" altLang="en-US" sz="2000" b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３２　              </a:t>
              </a:r>
              <a:r>
                <a:rPr lang="en-US" altLang="zh-CN" sz="2000" b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9.6</a:t>
              </a:r>
              <a:r>
                <a:rPr lang="zh-CN" altLang="en-US" sz="2000" b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ｇ</a:t>
              </a:r>
            </a:p>
          </p:txBody>
        </p:sp>
        <p:sp>
          <p:nvSpPr>
            <p:cNvPr id="18" name="文本框 16393"/>
            <p:cNvSpPr txBox="1">
              <a:spLocks noChangeArrowheads="1"/>
            </p:cNvSpPr>
            <p:nvPr/>
          </p:nvSpPr>
          <p:spPr bwMode="auto">
            <a:xfrm>
              <a:off x="6405" y="5439"/>
              <a:ext cx="3515" cy="61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en-US" altLang="zh-CN" sz="28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=</a:t>
              </a:r>
            </a:p>
          </p:txBody>
        </p:sp>
        <p:sp>
          <p:nvSpPr>
            <p:cNvPr id="19" name="文本框 16398"/>
            <p:cNvSpPr txBox="1">
              <a:spLocks noChangeArrowheads="1"/>
            </p:cNvSpPr>
            <p:nvPr/>
          </p:nvSpPr>
          <p:spPr bwMode="auto">
            <a:xfrm>
              <a:off x="7195" y="5391"/>
              <a:ext cx="2267" cy="47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en-US" altLang="zh-CN" sz="2000" b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_____</a:t>
              </a:r>
            </a:p>
          </p:txBody>
        </p:sp>
      </p:grpSp>
      <p:sp>
        <p:nvSpPr>
          <p:cNvPr id="20" name="文本框 15363"/>
          <p:cNvSpPr txBox="1">
            <a:spLocks noChangeArrowheads="1"/>
          </p:cNvSpPr>
          <p:nvPr/>
        </p:nvSpPr>
        <p:spPr bwMode="auto">
          <a:xfrm>
            <a:off x="644927" y="1275682"/>
            <a:ext cx="10784115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、实验室要用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9.6g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氧气做实验。小红同学提议利用分解过氧化氢的方法来制取氧气。那么，至少需要准备多少过氧化氢？生成水多少？</a:t>
            </a:r>
          </a:p>
        </p:txBody>
      </p:sp>
      <p:sp>
        <p:nvSpPr>
          <p:cNvPr id="21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2" grpId="0"/>
      <p:bldP spid="13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21505"/>
          <p:cNvSpPr>
            <a:spLocks noChangeArrowheads="1"/>
          </p:cNvSpPr>
          <p:nvPr/>
        </p:nvSpPr>
        <p:spPr bwMode="auto">
          <a:xfrm>
            <a:off x="660401" y="1468851"/>
            <a:ext cx="1085850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defTabSz="1219200" fontAlgn="ctr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工业上用磁铁矿石炼铁，其反应原理为：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Fe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+4CO         3Fe+4CO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用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100t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含四氧化三铁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58%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的磁铁矿石，理论上能炼出纯铁的质量是多少（要求根据化学方程式进行计算）？</a:t>
            </a:r>
            <a:endParaRPr lang="zh-CN" altLang="en-US" sz="2400" kern="0" dirty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文本框 21508"/>
          <p:cNvSpPr txBox="1">
            <a:spLocks noChangeArrowheads="1"/>
          </p:cNvSpPr>
          <p:nvPr/>
        </p:nvSpPr>
        <p:spPr bwMode="auto">
          <a:xfrm>
            <a:off x="2016700" y="2701879"/>
            <a:ext cx="10811933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 fontAlgn="ctr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解：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100 t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该磁铁矿石中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Fe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的质量为：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100 t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58%=58t</a:t>
            </a:r>
            <a:endParaRPr lang="zh-CN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 fontAlgn="ctr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设理论上能炼出纯铁的质量为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endParaRPr lang="zh-CN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784506" y="3578561"/>
            <a:ext cx="6227233" cy="50276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 fontAlgn="ctr"/>
            <a:r>
              <a:rPr lang="en-US" altLang="zh-CN" sz="266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Fe</a:t>
            </a:r>
            <a:r>
              <a:rPr lang="en-US" altLang="zh-CN" sz="2665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en-US" altLang="zh-CN" sz="266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r>
              <a:rPr lang="en-US" altLang="zh-CN" sz="2665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en-US" altLang="zh-CN" sz="266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+4CO           3Fe+4CO</a:t>
            </a:r>
            <a:r>
              <a:rPr lang="en-US" altLang="zh-CN" sz="2665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zh-CN" sz="2665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文本框 21512"/>
          <p:cNvSpPr txBox="1">
            <a:spLocks noChangeArrowheads="1"/>
          </p:cNvSpPr>
          <p:nvPr/>
        </p:nvSpPr>
        <p:spPr bwMode="auto">
          <a:xfrm>
            <a:off x="5088133" y="4923958"/>
            <a:ext cx="203200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X=42</a:t>
            </a:r>
            <a:r>
              <a:rPr lang="en-US" altLang="zh-CN" sz="36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t</a:t>
            </a:r>
          </a:p>
        </p:txBody>
      </p:sp>
      <p:sp>
        <p:nvSpPr>
          <p:cNvPr id="13" name="文本框 21513"/>
          <p:cNvSpPr txBox="1">
            <a:spLocks noChangeArrowheads="1"/>
          </p:cNvSpPr>
          <p:nvPr/>
        </p:nvSpPr>
        <p:spPr bwMode="auto">
          <a:xfrm>
            <a:off x="2437674" y="5732934"/>
            <a:ext cx="88349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答：理论上能炼出纯铁的质量是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42t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pic>
        <p:nvPicPr>
          <p:cNvPr id="14" name="图片 6"/>
          <p:cNvPicPr>
            <a:picLocks noRot="1" noChangeAspect="1" noChangeArrowheads="1"/>
          </p:cNvPicPr>
          <p:nvPr/>
        </p:nvPicPr>
        <p:blipFill>
          <a:blip r:embed="rId2" cstate="print"/>
          <a:srcRect r="2614" b="3252"/>
          <a:stretch>
            <a:fillRect/>
          </a:stretch>
        </p:blipFill>
        <p:spPr bwMode="auto">
          <a:xfrm>
            <a:off x="4884541" y="3630571"/>
            <a:ext cx="635000" cy="499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491108" y="4028461"/>
            <a:ext cx="5226051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232                        168</a:t>
            </a:r>
          </a:p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58t                           x 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6" name="图片 8"/>
          <p:cNvPicPr>
            <a:picLocks noRot="1"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r="2116" b="3703"/>
          <a:stretch>
            <a:fillRect/>
          </a:stretch>
        </p:blipFill>
        <p:spPr bwMode="auto">
          <a:xfrm>
            <a:off x="3409339" y="4907415"/>
            <a:ext cx="1181221" cy="662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图片 6"/>
          <p:cNvPicPr>
            <a:picLocks noRot="1"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r="2614" b="3252"/>
          <a:stretch>
            <a:fillRect/>
          </a:stretch>
        </p:blipFill>
        <p:spPr bwMode="auto">
          <a:xfrm>
            <a:off x="8399659" y="1468851"/>
            <a:ext cx="635000" cy="499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/>
      <p:bldP spid="11" grpId="0"/>
      <p:bldP spid="12" grpId="0"/>
      <p:bldP spid="13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24581"/>
          <p:cNvSpPr txBox="1">
            <a:spLocks noChangeArrowheads="1"/>
          </p:cNvSpPr>
          <p:nvPr/>
        </p:nvSpPr>
        <p:spPr bwMode="auto">
          <a:xfrm>
            <a:off x="660400" y="1250693"/>
            <a:ext cx="11524344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复习：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请写出氢气燃烧的化学方程式，并回顾 方程式所表示的意义             </a:t>
            </a:r>
          </a:p>
        </p:txBody>
      </p:sp>
      <p:sp>
        <p:nvSpPr>
          <p:cNvPr id="10" name="文本框 24587"/>
          <p:cNvSpPr txBox="1">
            <a:spLocks noChangeArrowheads="1"/>
          </p:cNvSpPr>
          <p:nvPr/>
        </p:nvSpPr>
        <p:spPr bwMode="auto">
          <a:xfrm>
            <a:off x="2476500" y="3306569"/>
            <a:ext cx="8928100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宏观：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每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份质量的氢气与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份质量的氧气恰好</a:t>
            </a:r>
          </a:p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　完全反应，生成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36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份质量的水</a:t>
            </a:r>
          </a:p>
        </p:txBody>
      </p:sp>
      <p:sp>
        <p:nvSpPr>
          <p:cNvPr id="11" name="文本框 24588"/>
          <p:cNvSpPr txBox="1">
            <a:spLocks noChangeArrowheads="1"/>
          </p:cNvSpPr>
          <p:nvPr/>
        </p:nvSpPr>
        <p:spPr bwMode="auto">
          <a:xfrm>
            <a:off x="651933" y="3803180"/>
            <a:ext cx="1536700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defTabSz="1219200"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“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量”方面的涵义</a:t>
            </a:r>
          </a:p>
        </p:txBody>
      </p:sp>
      <p:sp>
        <p:nvSpPr>
          <p:cNvPr id="12" name="左大括号 11"/>
          <p:cNvSpPr/>
          <p:nvPr/>
        </p:nvSpPr>
        <p:spPr bwMode="auto">
          <a:xfrm>
            <a:off x="2188633" y="3554940"/>
            <a:ext cx="287867" cy="1534584"/>
          </a:xfrm>
          <a:prstGeom prst="leftBrace">
            <a:avLst>
              <a:gd name="adj1" fmla="val 44399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文本框 24591"/>
          <p:cNvSpPr txBox="1">
            <a:spLocks noChangeArrowheads="1"/>
          </p:cNvSpPr>
          <p:nvPr/>
        </p:nvSpPr>
        <p:spPr bwMode="auto">
          <a:xfrm>
            <a:off x="2476500" y="4841153"/>
            <a:ext cx="8928100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微观：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每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个氢分子与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个氧分子恰好完全反应，</a:t>
            </a:r>
          </a:p>
          <a:p>
            <a:pPr defTabSz="1219200">
              <a:spcBef>
                <a:spcPct val="50000"/>
              </a:spcBef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　生成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个水分子。</a:t>
            </a:r>
          </a:p>
        </p:txBody>
      </p:sp>
      <p:grpSp>
        <p:nvGrpSpPr>
          <p:cNvPr id="14" name="组合 21"/>
          <p:cNvGrpSpPr/>
          <p:nvPr/>
        </p:nvGrpSpPr>
        <p:grpSpPr bwMode="auto">
          <a:xfrm>
            <a:off x="660400" y="2334818"/>
            <a:ext cx="6047316" cy="715434"/>
            <a:chOff x="1429" y="844"/>
            <a:chExt cx="2857" cy="338"/>
          </a:xfrm>
        </p:grpSpPr>
        <p:sp>
          <p:nvSpPr>
            <p:cNvPr id="15" name="文本框 24582"/>
            <p:cNvSpPr txBox="1">
              <a:spLocks noChangeArrowheads="1"/>
            </p:cNvSpPr>
            <p:nvPr/>
          </p:nvSpPr>
          <p:spPr bwMode="auto">
            <a:xfrm>
              <a:off x="2192" y="844"/>
              <a:ext cx="467" cy="18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defTabSz="1219200">
                <a:spcBef>
                  <a:spcPct val="50000"/>
                </a:spcBef>
              </a:pPr>
              <a:r>
                <a:rPr lang="zh-CN" altLang="en-US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点燃</a:t>
              </a:r>
            </a:p>
          </p:txBody>
        </p:sp>
        <p:sp>
          <p:nvSpPr>
            <p:cNvPr id="16" name="文本框 24593"/>
            <p:cNvSpPr txBox="1">
              <a:spLocks noChangeArrowheads="1"/>
            </p:cNvSpPr>
            <p:nvPr/>
          </p:nvSpPr>
          <p:spPr bwMode="auto">
            <a:xfrm>
              <a:off x="1429" y="935"/>
              <a:ext cx="2857" cy="24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en-US" altLang="zh-CN" sz="28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2H</a:t>
              </a:r>
              <a:r>
                <a:rPr lang="en-US" altLang="zh-CN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lang="en-US" altLang="zh-CN" sz="28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+ O</a:t>
              </a:r>
              <a:r>
                <a:rPr lang="en-US" altLang="zh-CN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lang="en-US" altLang="zh-CN" sz="28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== 2H</a:t>
              </a:r>
              <a:r>
                <a:rPr lang="en-US" altLang="zh-CN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lang="en-US" altLang="zh-CN" sz="28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O</a:t>
              </a:r>
            </a:p>
          </p:txBody>
        </p:sp>
      </p:grpSp>
      <p:sp>
        <p:nvSpPr>
          <p:cNvPr id="17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课堂导入</a:t>
            </a:r>
          </a:p>
        </p:txBody>
      </p:sp>
    </p:spTree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60400" y="1196975"/>
            <a:ext cx="11120120" cy="1140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氢气是理想的高能燃料，其燃烧产物对环境无污染。若充分燃烧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 g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氢气，在标准状况下，最少需要氧气多少升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标准状况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下氧气的密度约为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1.43 g/L)?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507163" y="2435715"/>
            <a:ext cx="8280400" cy="3735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设需要氧气的质量为</a:t>
            </a:r>
            <a:r>
              <a:rPr lang="en-US" altLang="zh-CN" sz="20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zh-CN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  <a:p>
            <a:pPr defTabSz="1219200"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2H</a:t>
            </a:r>
            <a:r>
              <a:rPr lang="en-US" altLang="zh-CN" sz="20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r>
              <a:rPr lang="en-US" altLang="zh-CN" sz="20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              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2H</a:t>
            </a:r>
            <a:r>
              <a:rPr lang="en-US" altLang="zh-CN" sz="20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endParaRPr lang="zh-CN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4       32</a:t>
            </a:r>
            <a:endParaRPr lang="zh-CN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 g     </a:t>
            </a:r>
            <a:r>
              <a:rPr lang="en-US" altLang="zh-CN" sz="20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endParaRPr lang="zh-CN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4/32 </a:t>
            </a:r>
            <a:r>
              <a:rPr lang="zh-CN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8g/X</a:t>
            </a:r>
            <a:endParaRPr lang="zh-CN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>
              <a:lnSpc>
                <a:spcPct val="150000"/>
              </a:lnSpc>
            </a:pPr>
            <a:r>
              <a:rPr lang="en-US" altLang="zh-CN" sz="20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zh-CN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64 g</a:t>
            </a:r>
            <a:endParaRPr lang="zh-CN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>
              <a:lnSpc>
                <a:spcPct val="150000"/>
              </a:lnSpc>
            </a:pPr>
            <a:r>
              <a:rPr lang="zh-CN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氧气的体积为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64 g</a:t>
            </a:r>
            <a:r>
              <a:rPr lang="zh-CN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1.43 g/L</a:t>
            </a:r>
            <a:r>
              <a:rPr lang="zh-CN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44.8 L</a:t>
            </a:r>
            <a:endParaRPr lang="zh-CN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>
              <a:lnSpc>
                <a:spcPct val="150000"/>
              </a:lnSpc>
            </a:pPr>
            <a:r>
              <a:rPr lang="zh-CN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答：需要氧气的体积为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44.8 L</a:t>
            </a:r>
            <a:r>
              <a:rPr lang="zh-CN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01" t="14847" r="45412"/>
          <a:stretch>
            <a:fillRect/>
          </a:stretch>
        </p:blipFill>
        <p:spPr>
          <a:xfrm>
            <a:off x="5679831" y="0"/>
            <a:ext cx="6512169" cy="6858000"/>
          </a:xfrm>
          <a:custGeom>
            <a:avLst/>
            <a:gdLst>
              <a:gd name="connsiteX0" fmla="*/ 0 w 6512169"/>
              <a:gd name="connsiteY0" fmla="*/ 0 h 6858000"/>
              <a:gd name="connsiteX1" fmla="*/ 6512169 w 6512169"/>
              <a:gd name="connsiteY1" fmla="*/ 0 h 6858000"/>
              <a:gd name="connsiteX2" fmla="*/ 6512169 w 6512169"/>
              <a:gd name="connsiteY2" fmla="*/ 6858000 h 6858000"/>
              <a:gd name="connsiteX3" fmla="*/ 0 w 6512169"/>
              <a:gd name="connsiteY3" fmla="*/ 6858000 h 6858000"/>
              <a:gd name="connsiteX4" fmla="*/ 3429000 w 6512169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12169" h="6858000">
                <a:moveTo>
                  <a:pt x="0" y="0"/>
                </a:moveTo>
                <a:lnTo>
                  <a:pt x="6512169" y="0"/>
                </a:lnTo>
                <a:lnTo>
                  <a:pt x="6512169" y="6858000"/>
                </a:lnTo>
                <a:lnTo>
                  <a:pt x="0" y="6858000"/>
                </a:lnTo>
                <a:lnTo>
                  <a:pt x="3429000" y="3429000"/>
                </a:lnTo>
                <a:close/>
              </a:path>
            </a:pathLst>
          </a:custGeom>
        </p:spPr>
      </p:pic>
      <p:sp>
        <p:nvSpPr>
          <p:cNvPr id="3" name="燕尾形 2"/>
          <p:cNvSpPr/>
          <p:nvPr/>
        </p:nvSpPr>
        <p:spPr>
          <a:xfrm>
            <a:off x="5679831" y="0"/>
            <a:ext cx="3423354" cy="6858000"/>
          </a:xfrm>
          <a:prstGeom prst="chevron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70C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-1442295" y="725632"/>
            <a:ext cx="4062342" cy="300975"/>
          </a:xfrm>
          <a:prstGeom prst="rect">
            <a:avLst/>
          </a:prstGeom>
          <a:solidFill>
            <a:srgbClr val="0070C0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人教版初中化学九年级上册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426720" y="2254885"/>
            <a:ext cx="6306185" cy="2605405"/>
            <a:chOff x="6147269" y="2844265"/>
            <a:chExt cx="5112385" cy="2076459"/>
          </a:xfrm>
        </p:grpSpPr>
        <p:grpSp>
          <p:nvGrpSpPr>
            <p:cNvPr id="12" name="组合 11"/>
            <p:cNvGrpSpPr/>
            <p:nvPr/>
          </p:nvGrpSpPr>
          <p:grpSpPr>
            <a:xfrm>
              <a:off x="6147270" y="3378114"/>
              <a:ext cx="4624485" cy="1542610"/>
              <a:chOff x="-4714867" y="2157179"/>
              <a:chExt cx="4624485" cy="1542610"/>
            </a:xfrm>
          </p:grpSpPr>
          <p:sp>
            <p:nvSpPr>
              <p:cNvPr id="14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0070C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5" name="组合 14"/>
              <p:cNvGrpSpPr/>
              <p:nvPr/>
            </p:nvGrpSpPr>
            <p:grpSpPr>
              <a:xfrm>
                <a:off x="-4714867" y="2157179"/>
                <a:ext cx="4624485" cy="981402"/>
                <a:chOff x="-4714867" y="2157179"/>
                <a:chExt cx="4624485" cy="981402"/>
              </a:xfrm>
            </p:grpSpPr>
            <p:sp>
              <p:nvSpPr>
                <p:cNvPr id="16" name="文本框 15"/>
                <p:cNvSpPr txBox="1"/>
                <p:nvPr/>
              </p:nvSpPr>
              <p:spPr>
                <a:xfrm>
                  <a:off x="-4714867" y="2808615"/>
                  <a:ext cx="4624485" cy="3299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7" name="直接连接符 16"/>
                <p:cNvCxnSpPr/>
                <p:nvPr/>
              </p:nvCxnSpPr>
              <p:spPr>
                <a:xfrm>
                  <a:off x="-4634728" y="2789746"/>
                  <a:ext cx="4459247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8" name="文本占位符 19"/>
                <p:cNvSpPr txBox="1"/>
                <p:nvPr/>
              </p:nvSpPr>
              <p:spPr>
                <a:xfrm>
                  <a:off x="-4708755" y="2157179"/>
                  <a:ext cx="4533274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dist" defTabSz="914400" rtl="0" eaLnBrk="1" fontAlgn="auto" latinLnBrk="0" hangingPunct="1">
                    <a:lnSpc>
                      <a:spcPct val="100000"/>
                    </a:lnSpc>
                    <a:spcBef>
                      <a:spcPts val="100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r>
                    <a:rPr kumimoji="0" lang="zh-CN" alt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13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sz="3200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5</a:t>
              </a: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章 化学方程式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625690" y="1231688"/>
            <a:ext cx="10989429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计算：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磷在空气中燃烧反应中反应物与生成物之间的质量比</a:t>
            </a:r>
          </a:p>
        </p:txBody>
      </p:sp>
      <p:sp>
        <p:nvSpPr>
          <p:cNvPr id="20" name="Freeform 18"/>
          <p:cNvSpPr>
            <a:spLocks noChangeArrowheads="1"/>
          </p:cNvSpPr>
          <p:nvPr/>
        </p:nvSpPr>
        <p:spPr bwMode="auto">
          <a:xfrm>
            <a:off x="2703885" y="2697603"/>
            <a:ext cx="1828800" cy="711200"/>
          </a:xfrm>
          <a:custGeom>
            <a:avLst/>
            <a:gdLst>
              <a:gd name="T0" fmla="*/ 0 w 384"/>
              <a:gd name="T1" fmla="*/ 0 h 192"/>
              <a:gd name="T2" fmla="*/ 2147483647 w 384"/>
              <a:gd name="T3" fmla="*/ 2147483647 h 192"/>
              <a:gd name="T4" fmla="*/ 2147483647 w 384"/>
              <a:gd name="T5" fmla="*/ 0 h 192"/>
              <a:gd name="T6" fmla="*/ 0 60000 65536"/>
              <a:gd name="T7" fmla="*/ 0 60000 65536"/>
              <a:gd name="T8" fmla="*/ 0 60000 65536"/>
              <a:gd name="T9" fmla="*/ 0 w 384"/>
              <a:gd name="T10" fmla="*/ 0 h 192"/>
              <a:gd name="T11" fmla="*/ 384 w 384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192">
                <a:moveTo>
                  <a:pt x="0" y="0"/>
                </a:moveTo>
                <a:cubicBezTo>
                  <a:pt x="64" y="96"/>
                  <a:pt x="128" y="192"/>
                  <a:pt x="192" y="192"/>
                </a:cubicBezTo>
                <a:cubicBezTo>
                  <a:pt x="256" y="192"/>
                  <a:pt x="352" y="40"/>
                  <a:pt x="384" y="0"/>
                </a:cubicBezTo>
              </a:path>
            </a:pathLst>
          </a:custGeom>
          <a:noFill/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3123898" y="2972839"/>
            <a:ext cx="17272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反应物</a:t>
            </a:r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4879583" y="2975741"/>
            <a:ext cx="19304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反应条件</a:t>
            </a:r>
            <a:endParaRPr 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" name="Freeform 28"/>
          <p:cNvSpPr>
            <a:spLocks noChangeArrowheads="1"/>
          </p:cNvSpPr>
          <p:nvPr/>
        </p:nvSpPr>
        <p:spPr bwMode="auto">
          <a:xfrm>
            <a:off x="5999258" y="2117051"/>
            <a:ext cx="1602554" cy="747868"/>
          </a:xfrm>
          <a:custGeom>
            <a:avLst/>
            <a:gdLst>
              <a:gd name="T0" fmla="*/ 2147483647 w 976"/>
              <a:gd name="T1" fmla="*/ 0 h 624"/>
              <a:gd name="T2" fmla="*/ 2147483647 w 976"/>
              <a:gd name="T3" fmla="*/ 2147483647 h 624"/>
              <a:gd name="T4" fmla="*/ 2147483647 w 976"/>
              <a:gd name="T5" fmla="*/ 2147483647 h 624"/>
              <a:gd name="T6" fmla="*/ 2147483647 w 976"/>
              <a:gd name="T7" fmla="*/ 2147483647 h 624"/>
              <a:gd name="T8" fmla="*/ 2147483647 w 976"/>
              <a:gd name="T9" fmla="*/ 2147483647 h 624"/>
              <a:gd name="T10" fmla="*/ 2147483647 w 976"/>
              <a:gd name="T11" fmla="*/ 2147483647 h 62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76"/>
              <a:gd name="T19" fmla="*/ 0 h 624"/>
              <a:gd name="T20" fmla="*/ 976 w 976"/>
              <a:gd name="T21" fmla="*/ 624 h 62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76" h="624">
                <a:moveTo>
                  <a:pt x="200" y="0"/>
                </a:moveTo>
                <a:cubicBezTo>
                  <a:pt x="100" y="72"/>
                  <a:pt x="0" y="144"/>
                  <a:pt x="8" y="240"/>
                </a:cubicBezTo>
                <a:cubicBezTo>
                  <a:pt x="16" y="336"/>
                  <a:pt x="112" y="528"/>
                  <a:pt x="248" y="576"/>
                </a:cubicBezTo>
                <a:cubicBezTo>
                  <a:pt x="384" y="624"/>
                  <a:pt x="712" y="592"/>
                  <a:pt x="824" y="528"/>
                </a:cubicBezTo>
                <a:cubicBezTo>
                  <a:pt x="936" y="464"/>
                  <a:pt x="976" y="272"/>
                  <a:pt x="920" y="192"/>
                </a:cubicBezTo>
                <a:cubicBezTo>
                  <a:pt x="864" y="112"/>
                  <a:pt x="552" y="72"/>
                  <a:pt x="488" y="48"/>
                </a:cubicBezTo>
              </a:path>
            </a:pathLst>
          </a:custGeom>
          <a:noFill/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Freeform 29"/>
          <p:cNvSpPr>
            <a:spLocks noChangeArrowheads="1"/>
          </p:cNvSpPr>
          <p:nvPr/>
        </p:nvSpPr>
        <p:spPr bwMode="auto">
          <a:xfrm>
            <a:off x="4731993" y="1678432"/>
            <a:ext cx="1388411" cy="1151295"/>
          </a:xfrm>
          <a:custGeom>
            <a:avLst/>
            <a:gdLst>
              <a:gd name="T0" fmla="*/ 2147483647 w 592"/>
              <a:gd name="T1" fmla="*/ 2147483647 h 872"/>
              <a:gd name="T2" fmla="*/ 2147483647 w 592"/>
              <a:gd name="T3" fmla="*/ 2147483647 h 872"/>
              <a:gd name="T4" fmla="*/ 2147483647 w 592"/>
              <a:gd name="T5" fmla="*/ 2147483647 h 872"/>
              <a:gd name="T6" fmla="*/ 2147483647 w 592"/>
              <a:gd name="T7" fmla="*/ 2147483647 h 872"/>
              <a:gd name="T8" fmla="*/ 2147483647 w 592"/>
              <a:gd name="T9" fmla="*/ 2147483647 h 872"/>
              <a:gd name="T10" fmla="*/ 2147483647 w 592"/>
              <a:gd name="T11" fmla="*/ 2147483647 h 8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2"/>
              <a:gd name="T19" fmla="*/ 0 h 872"/>
              <a:gd name="T20" fmla="*/ 592 w 592"/>
              <a:gd name="T21" fmla="*/ 872 h 87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2" h="872">
                <a:moveTo>
                  <a:pt x="384" y="232"/>
                </a:moveTo>
                <a:cubicBezTo>
                  <a:pt x="240" y="116"/>
                  <a:pt x="96" y="0"/>
                  <a:pt x="48" y="88"/>
                </a:cubicBezTo>
                <a:cubicBezTo>
                  <a:pt x="0" y="176"/>
                  <a:pt x="16" y="648"/>
                  <a:pt x="96" y="760"/>
                </a:cubicBezTo>
                <a:cubicBezTo>
                  <a:pt x="176" y="872"/>
                  <a:pt x="464" y="840"/>
                  <a:pt x="528" y="760"/>
                </a:cubicBezTo>
                <a:cubicBezTo>
                  <a:pt x="592" y="680"/>
                  <a:pt x="480" y="368"/>
                  <a:pt x="480" y="280"/>
                </a:cubicBezTo>
                <a:cubicBezTo>
                  <a:pt x="480" y="192"/>
                  <a:pt x="504" y="212"/>
                  <a:pt x="528" y="232"/>
                </a:cubicBezTo>
              </a:path>
            </a:pathLst>
          </a:custGeom>
          <a:noFill/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447610" y="2961938"/>
            <a:ext cx="17272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生成物</a:t>
            </a: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2583823" y="2205871"/>
            <a:ext cx="4815742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  P  +  5 O</a:t>
            </a:r>
            <a:r>
              <a:rPr lang="en-US" altLang="zh-CN" sz="28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  </a:t>
            </a:r>
            <a:r>
              <a:rPr lang="en-US" altLang="zh-CN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======  2 P</a:t>
            </a:r>
            <a:r>
              <a:rPr lang="en-US" altLang="zh-CN" sz="28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r>
              <a:rPr lang="en-US" altLang="zh-CN" sz="28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4991694" y="1979153"/>
            <a:ext cx="16996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点燃</a:t>
            </a: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552573" y="3713183"/>
            <a:ext cx="9747249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4×31 ：16×10     ： 31×4 + 16×10</a:t>
            </a: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660400" y="4275327"/>
            <a:ext cx="5333511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zh-CN" altLang="en-US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</a:t>
            </a: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124    ：   160        ：        284</a:t>
            </a: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625690" y="4982357"/>
            <a:ext cx="601799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若:     124克    （        ）克  ：  （        ）克</a:t>
            </a: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552573" y="5609902"/>
            <a:ext cx="102616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若:  (       )克  :  （       ）克   ：       142   克</a:t>
            </a: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2914200" y="4982356"/>
            <a:ext cx="16086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160 </a:t>
            </a:r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5265692" y="4982355"/>
            <a:ext cx="16256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284</a:t>
            </a:r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1352492" y="5626972"/>
            <a:ext cx="9144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62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3066811" y="5618437"/>
            <a:ext cx="9144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80</a:t>
            </a:r>
          </a:p>
        </p:txBody>
      </p:sp>
      <p:sp>
        <p:nvSpPr>
          <p:cNvPr id="27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利用化学方程式的简单计算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  <p:bldP spid="21" grpId="0"/>
      <p:bldP spid="22" grpId="0"/>
      <p:bldP spid="23" grpId="0" animBg="1"/>
      <p:bldP spid="24" grpId="0" animBg="1"/>
      <p:bldP spid="25" grpId="0"/>
      <p:bldP spid="26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70467" y="1319355"/>
            <a:ext cx="11047187" cy="22019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200000"/>
              </a:lnSpc>
            </a:pP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在化学反应中，反应物与生成物之间的质量比是成正比例关系。因此，利用正比例关系根据化学方程式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中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已知的一种反应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物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（或生成物）的质量，可出求生成物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或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反应物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的量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）。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60400" y="3770286"/>
            <a:ext cx="939800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计算依据：化学方程式中各物质的质量比 （即质量守恒定律） </a:t>
            </a:r>
          </a:p>
        </p:txBody>
      </p:sp>
      <p:sp>
        <p:nvSpPr>
          <p:cNvPr id="7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利用化学方程式的简单计算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60400" y="1146461"/>
            <a:ext cx="9726083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例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 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加热分解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6.3g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高锰酸钾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可以得到多少克氧气？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26017" y="1836457"/>
            <a:ext cx="3130549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设未知量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794730" y="1829167"/>
            <a:ext cx="6487583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解：设可以得到氧气的质量为</a:t>
            </a:r>
            <a:r>
              <a:rPr lang="en-US" altLang="zh-CN" sz="2400" kern="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713923" y="2645483"/>
            <a:ext cx="3790949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写出化学方程式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97844" y="3438658"/>
            <a:ext cx="861089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写出相对分子质量以及已知量、未知量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6482565" y="3417884"/>
            <a:ext cx="2112433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2×158</a:t>
            </a:r>
            <a:endParaRPr lang="el-GR" altLang="zh-CN" sz="2400" kern="0" dirty="0">
              <a:solidFill>
                <a:srgbClr val="00206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8171664" y="3417883"/>
            <a:ext cx="846667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32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9217630" y="3437205"/>
            <a:ext cx="114300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6.3g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0607223" y="3417883"/>
            <a:ext cx="39061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</a:p>
        </p:txBody>
      </p:sp>
      <p:grpSp>
        <p:nvGrpSpPr>
          <p:cNvPr id="12" name="组合 11"/>
          <p:cNvGrpSpPr/>
          <p:nvPr/>
        </p:nvGrpSpPr>
        <p:grpSpPr bwMode="auto">
          <a:xfrm>
            <a:off x="3818499" y="2455500"/>
            <a:ext cx="6213560" cy="751053"/>
            <a:chOff x="4218805" y="2055169"/>
            <a:chExt cx="4659535" cy="562521"/>
          </a:xfrm>
        </p:grpSpPr>
        <p:grpSp>
          <p:nvGrpSpPr>
            <p:cNvPr id="13" name="组合 37"/>
            <p:cNvGrpSpPr/>
            <p:nvPr/>
          </p:nvGrpSpPr>
          <p:grpSpPr bwMode="auto">
            <a:xfrm>
              <a:off x="5652342" y="2055169"/>
              <a:ext cx="573410" cy="501244"/>
              <a:chOff x="5986809" y="1916813"/>
              <a:chExt cx="573410" cy="501244"/>
            </a:xfrm>
          </p:grpSpPr>
          <p:grpSp>
            <p:nvGrpSpPr>
              <p:cNvPr id="15" name="组合 45"/>
              <p:cNvGrpSpPr/>
              <p:nvPr/>
            </p:nvGrpSpPr>
            <p:grpSpPr bwMode="auto">
              <a:xfrm>
                <a:off x="6022777" y="2359059"/>
                <a:ext cx="360040" cy="58998"/>
                <a:chOff x="1877368" y="3912827"/>
                <a:chExt cx="517065" cy="31617"/>
              </a:xfrm>
            </p:grpSpPr>
            <p:cxnSp>
              <p:nvCxnSpPr>
                <p:cNvPr id="17" name="直接连接符 16"/>
                <p:cNvCxnSpPr/>
                <p:nvPr/>
              </p:nvCxnSpPr>
              <p:spPr>
                <a:xfrm>
                  <a:off x="1879396" y="3912480"/>
                  <a:ext cx="515178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直接连接符 17"/>
                <p:cNvCxnSpPr/>
                <p:nvPr/>
              </p:nvCxnSpPr>
              <p:spPr>
                <a:xfrm>
                  <a:off x="1879396" y="3944763"/>
                  <a:ext cx="515178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" name="TextBox 42"/>
              <p:cNvSpPr txBox="1">
                <a:spLocks noChangeArrowheads="1"/>
              </p:cNvSpPr>
              <p:nvPr/>
            </p:nvSpPr>
            <p:spPr bwMode="auto">
              <a:xfrm>
                <a:off x="5986809" y="1916813"/>
                <a:ext cx="573410" cy="43798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defTabSz="1219200"/>
                <a:r>
                  <a:rPr lang="zh-CN" altLang="en-US" sz="3200" kern="0" dirty="0">
                    <a:solidFill>
                      <a:srgbClr val="00206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△</a:t>
                </a:r>
              </a:p>
            </p:txBody>
          </p:sp>
        </p:grpSp>
        <p:sp>
          <p:nvSpPr>
            <p:cNvPr id="14" name="矩形 49"/>
            <p:cNvSpPr>
              <a:spLocks noChangeArrowheads="1"/>
            </p:cNvSpPr>
            <p:nvPr/>
          </p:nvSpPr>
          <p:spPr bwMode="auto">
            <a:xfrm>
              <a:off x="4218805" y="2271914"/>
              <a:ext cx="4659535" cy="34577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rgbClr val="00206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2KMnO</a:t>
              </a:r>
              <a:r>
                <a:rPr lang="en-US" altLang="zh-CN" sz="2400" kern="0" baseline="-25000" dirty="0">
                  <a:solidFill>
                    <a:srgbClr val="00206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  <a:r>
                <a:rPr lang="en-US" altLang="zh-CN" sz="2400" kern="0" dirty="0">
                  <a:solidFill>
                    <a:srgbClr val="00206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                 K</a:t>
              </a:r>
              <a:r>
                <a:rPr lang="en-US" altLang="zh-CN" sz="2400" kern="0" baseline="-25000" dirty="0">
                  <a:solidFill>
                    <a:srgbClr val="00206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lang="en-US" altLang="zh-CN" sz="2400" kern="0" dirty="0">
                  <a:solidFill>
                    <a:srgbClr val="00206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MnO</a:t>
              </a:r>
              <a:r>
                <a:rPr lang="en-US" altLang="zh-CN" sz="2400" kern="0" baseline="-25000" dirty="0">
                  <a:solidFill>
                    <a:srgbClr val="00206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  <a:r>
                <a:rPr lang="zh-CN" altLang="en-US" sz="2400" kern="0" dirty="0">
                  <a:solidFill>
                    <a:srgbClr val="00206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＋</a:t>
              </a:r>
              <a:r>
                <a:rPr lang="en-US" altLang="zh-CN" sz="2400" kern="0" dirty="0">
                  <a:solidFill>
                    <a:srgbClr val="00206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MnO</a:t>
              </a:r>
              <a:r>
                <a:rPr lang="en-US" altLang="zh-CN" sz="2400" kern="0" baseline="-25000" dirty="0">
                  <a:solidFill>
                    <a:srgbClr val="00206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lang="zh-CN" altLang="en-US" sz="2400" kern="0" dirty="0">
                  <a:solidFill>
                    <a:srgbClr val="00206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＋</a:t>
              </a:r>
              <a:r>
                <a:rPr lang="en-US" altLang="zh-CN" sz="2400" kern="0" dirty="0">
                  <a:solidFill>
                    <a:srgbClr val="00206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O</a:t>
              </a:r>
              <a:r>
                <a:rPr lang="en-US" altLang="zh-CN" sz="2400" kern="0" baseline="-25000" dirty="0">
                  <a:solidFill>
                    <a:srgbClr val="00206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lang="en-US" altLang="zh-CN" sz="2400" kern="0" dirty="0">
                  <a:solidFill>
                    <a:srgbClr val="00206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↑ </a:t>
              </a:r>
              <a:endParaRPr lang="en-US" altLang="zh-CN" sz="2400" kern="0" baseline="-2500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697844" y="4361836"/>
            <a:ext cx="392218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列比例式求解 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996207" y="4685001"/>
            <a:ext cx="114300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6.3g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6396961" y="4611987"/>
            <a:ext cx="54610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3530148" y="4208553"/>
            <a:ext cx="196850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_______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5502578" y="4592577"/>
            <a:ext cx="3642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3794730" y="5200187"/>
            <a:ext cx="1693333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x=0.6g</a:t>
            </a: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587777" y="5200187"/>
            <a:ext cx="4032251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简明地写出答案</a:t>
            </a:r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3409164" y="5665131"/>
            <a:ext cx="5609167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</a:t>
            </a:r>
            <a:r>
              <a:rPr lang="en-US" altLang="zh-CN" sz="2400" kern="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</a:t>
            </a:r>
            <a:r>
              <a:rPr lang="zh-CN" altLang="en-US" sz="2400" kern="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可以得到</a:t>
            </a:r>
            <a:r>
              <a:rPr lang="en-US" altLang="zh-CN" sz="2400" kern="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0.6</a:t>
            </a:r>
            <a:r>
              <a:rPr lang="zh-CN" altLang="en-US" sz="2400" kern="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克氧气</a:t>
            </a:r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3794730" y="4231833"/>
            <a:ext cx="117852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2×158</a:t>
            </a:r>
            <a:endParaRPr lang="el-GR" altLang="zh-CN" sz="2400" kern="0" dirty="0">
              <a:solidFill>
                <a:srgbClr val="00206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28" name="组合 51"/>
          <p:cNvGrpSpPr/>
          <p:nvPr/>
        </p:nvGrpSpPr>
        <p:grpSpPr bwMode="auto">
          <a:xfrm>
            <a:off x="6222656" y="4105763"/>
            <a:ext cx="975360" cy="646216"/>
            <a:chOff x="10165" y="6289"/>
            <a:chExt cx="1152" cy="764"/>
          </a:xfrm>
        </p:grpSpPr>
        <p:sp>
          <p:nvSpPr>
            <p:cNvPr id="29" name="Text Box 2"/>
            <p:cNvSpPr txBox="1">
              <a:spLocks noChangeArrowheads="1"/>
            </p:cNvSpPr>
            <p:nvPr/>
          </p:nvSpPr>
          <p:spPr bwMode="auto">
            <a:xfrm>
              <a:off x="10165" y="6481"/>
              <a:ext cx="826" cy="54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rgbClr val="00206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___</a:t>
              </a:r>
            </a:p>
          </p:txBody>
        </p:sp>
        <p:sp>
          <p:nvSpPr>
            <p:cNvPr id="30" name="Text Box 20"/>
            <p:cNvSpPr txBox="1">
              <a:spLocks noChangeArrowheads="1"/>
            </p:cNvSpPr>
            <p:nvPr/>
          </p:nvSpPr>
          <p:spPr bwMode="auto">
            <a:xfrm>
              <a:off x="10227" y="6289"/>
              <a:ext cx="1090" cy="76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defTabSz="1219200">
                <a:lnSpc>
                  <a:spcPct val="150000"/>
                </a:lnSpc>
              </a:pPr>
              <a:r>
                <a:rPr lang="en-US" altLang="zh-CN" sz="2400" kern="0" dirty="0">
                  <a:solidFill>
                    <a:srgbClr val="00206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32</a:t>
              </a:r>
            </a:p>
          </p:txBody>
        </p:sp>
      </p:grpSp>
      <p:sp>
        <p:nvSpPr>
          <p:cNvPr id="31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利用化学方程式的简单计算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6" grpId="0"/>
      <p:bldP spid="8" grpId="0"/>
      <p:bldP spid="9" grpId="0"/>
      <p:bldP spid="10" grpId="0"/>
      <p:bldP spid="11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11265"/>
          <p:cNvSpPr txBox="1"/>
          <p:nvPr/>
        </p:nvSpPr>
        <p:spPr>
          <a:xfrm>
            <a:off x="0" y="1461782"/>
            <a:ext cx="8108951" cy="487428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  <a:spcBef>
                <a:spcPct val="40000"/>
              </a:spcBef>
              <a:defRPr/>
            </a:pPr>
            <a:r>
              <a:rPr lang="zh-CN" altLang="en-US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</a:t>
            </a:r>
            <a:r>
              <a:rPr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三个要领：</a:t>
            </a:r>
          </a:p>
          <a:p>
            <a:pPr defTabSz="1219200">
              <a:lnSpc>
                <a:spcPct val="150000"/>
              </a:lnSpc>
              <a:spcBef>
                <a:spcPct val="40000"/>
              </a:spcBef>
              <a:defRPr/>
            </a:pPr>
            <a:r>
              <a:rPr lang="zh-CN" altLang="en-US" sz="20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 ①步骤要完整；</a:t>
            </a:r>
          </a:p>
          <a:p>
            <a:pPr defTabSz="1219200">
              <a:lnSpc>
                <a:spcPct val="150000"/>
              </a:lnSpc>
              <a:spcBef>
                <a:spcPct val="40000"/>
              </a:spcBef>
              <a:defRPr/>
            </a:pPr>
            <a:r>
              <a:rPr lang="zh-CN" altLang="en-US" sz="20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②格式要规范；</a:t>
            </a:r>
          </a:p>
          <a:p>
            <a:pPr defTabSz="1219200">
              <a:lnSpc>
                <a:spcPct val="150000"/>
              </a:lnSpc>
              <a:spcBef>
                <a:spcPct val="40000"/>
              </a:spcBef>
              <a:defRPr/>
            </a:pPr>
            <a:r>
              <a:rPr lang="zh-CN" altLang="en-US" sz="20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③得数要准确。   </a:t>
            </a:r>
          </a:p>
          <a:p>
            <a:pPr defTabSz="1219200">
              <a:lnSpc>
                <a:spcPct val="150000"/>
              </a:lnSpc>
              <a:spcBef>
                <a:spcPct val="40000"/>
              </a:spcBef>
              <a:defRPr/>
            </a:pPr>
            <a:r>
              <a:rPr lang="zh-CN" altLang="en-US" sz="20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</a:t>
            </a:r>
            <a:r>
              <a:rPr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三个关键：</a:t>
            </a:r>
          </a:p>
          <a:p>
            <a:pPr defTabSz="1219200">
              <a:lnSpc>
                <a:spcPct val="150000"/>
              </a:lnSpc>
              <a:spcBef>
                <a:spcPct val="40000"/>
              </a:spcBef>
              <a:defRPr/>
            </a:pPr>
            <a:r>
              <a:rPr lang="zh-CN" altLang="en-US" sz="20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①准确书写化学式；  </a:t>
            </a:r>
          </a:p>
          <a:p>
            <a:pPr defTabSz="1219200">
              <a:lnSpc>
                <a:spcPct val="150000"/>
              </a:lnSpc>
              <a:spcBef>
                <a:spcPct val="40000"/>
              </a:spcBef>
              <a:defRPr/>
            </a:pPr>
            <a:r>
              <a:rPr lang="zh-CN" altLang="en-US" sz="20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②化学方程式要配平；   </a:t>
            </a:r>
          </a:p>
          <a:p>
            <a:pPr defTabSz="1219200">
              <a:lnSpc>
                <a:spcPct val="150000"/>
              </a:lnSpc>
              <a:spcBef>
                <a:spcPct val="40000"/>
              </a:spcBef>
              <a:defRPr/>
            </a:pPr>
            <a:r>
              <a:rPr lang="zh-CN" altLang="en-US" sz="20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③准确计算式量并找准关系。</a:t>
            </a:r>
          </a:p>
        </p:txBody>
      </p:sp>
      <p:sp>
        <p:nvSpPr>
          <p:cNvPr id="6" name="矩形 5"/>
          <p:cNvSpPr/>
          <p:nvPr/>
        </p:nvSpPr>
        <p:spPr>
          <a:xfrm>
            <a:off x="540280" y="1193426"/>
            <a:ext cx="58801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小结：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化学方程式的计算</a:t>
            </a:r>
          </a:p>
        </p:txBody>
      </p:sp>
      <p:sp>
        <p:nvSpPr>
          <p:cNvPr id="7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利用化学方程式的简单计算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49463" y="1431915"/>
            <a:ext cx="10563123" cy="230832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⑴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设未知量时一定要注意质量单位，已知量和未知量单位不一致的一定要进行单位换算，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单位必须一致才能计算。</a:t>
            </a:r>
          </a:p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⑵写出方程式要注意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配平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，而且要注意方程式的完整，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反应条件、气体和沉淀的符号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要注意标明。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9463" y="3740239"/>
            <a:ext cx="11076316" cy="17543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⑶相关物质的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相对分子质量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写在相应化学式的下面，一定要注意用相对分子质量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乘以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化学式前面的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系数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，已知量和未知量写在相应相对分子质量的下边。</a:t>
            </a:r>
          </a:p>
          <a:p>
            <a:pPr defTabSz="1219200">
              <a:lnSpc>
                <a:spcPct val="150000"/>
              </a:lnSpc>
            </a:pP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⑷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计算结果的小数位保留按题中要求进行，若题中没有要求，一般保留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一位小数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利用化学方程式的简单计算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利用化学方程式的简单计算</a:t>
            </a:r>
          </a:p>
        </p:txBody>
      </p:sp>
      <p:sp>
        <p:nvSpPr>
          <p:cNvPr id="22" name="矩形 5"/>
          <p:cNvSpPr>
            <a:spLocks noChangeArrowheads="1"/>
          </p:cNvSpPr>
          <p:nvPr/>
        </p:nvSpPr>
        <p:spPr bwMode="auto">
          <a:xfrm>
            <a:off x="560750" y="1316977"/>
            <a:ext cx="4211638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利用化学方程式的简单计算</a:t>
            </a:r>
          </a:p>
        </p:txBody>
      </p:sp>
      <p:grpSp>
        <p:nvGrpSpPr>
          <p:cNvPr id="23" name="组合 22"/>
          <p:cNvGrpSpPr/>
          <p:nvPr/>
        </p:nvGrpSpPr>
        <p:grpSpPr bwMode="auto">
          <a:xfrm>
            <a:off x="1642973" y="1904529"/>
            <a:ext cx="5513602" cy="4111829"/>
            <a:chOff x="-62" y="839"/>
            <a:chExt cx="3512" cy="2731"/>
          </a:xfrm>
        </p:grpSpPr>
        <p:sp>
          <p:nvSpPr>
            <p:cNvPr id="24" name="矩形 23"/>
            <p:cNvSpPr>
              <a:spLocks noChangeArrowheads="1"/>
            </p:cNvSpPr>
            <p:nvPr/>
          </p:nvSpPr>
          <p:spPr bwMode="auto">
            <a:xfrm>
              <a:off x="111" y="873"/>
              <a:ext cx="3190" cy="2666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rgbClr val="CCCCFF"/>
              </a:solidFill>
              <a:miter lim="800000"/>
            </a:ln>
          </p:spPr>
          <p:txBody>
            <a:bodyPr wrap="none" anchor="ctr"/>
            <a:lstStyle/>
            <a:p>
              <a:pPr algn="ctr"/>
              <a:endParaRPr lang="zh-CN" altLang="zh-CN" u="sng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25" name="左大括号 24"/>
            <p:cNvSpPr/>
            <p:nvPr/>
          </p:nvSpPr>
          <p:spPr bwMode="auto">
            <a:xfrm>
              <a:off x="3168" y="839"/>
              <a:ext cx="192" cy="1200"/>
            </a:xfrm>
            <a:prstGeom prst="leftBrace">
              <a:avLst>
                <a:gd name="adj1" fmla="val 51939"/>
                <a:gd name="adj2" fmla="val 50000"/>
              </a:avLst>
            </a:prstGeom>
            <a:noFill/>
            <a:ln w="38100">
              <a:solidFill>
                <a:srgbClr val="990033"/>
              </a:solidFill>
              <a:round/>
            </a:ln>
          </p:spPr>
          <p:txBody>
            <a:bodyPr wrap="none" anchor="ctr"/>
            <a:lstStyle/>
            <a:p>
              <a:pPr algn="ctr"/>
              <a:endParaRPr lang="zh-CN" altLang="zh-CN" u="sng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26" name="左大括号 25"/>
            <p:cNvSpPr/>
            <p:nvPr/>
          </p:nvSpPr>
          <p:spPr bwMode="auto">
            <a:xfrm>
              <a:off x="3306" y="2507"/>
              <a:ext cx="144" cy="1056"/>
            </a:xfrm>
            <a:prstGeom prst="leftBrace">
              <a:avLst>
                <a:gd name="adj1" fmla="val 60941"/>
                <a:gd name="adj2" fmla="val 34375"/>
              </a:avLst>
            </a:prstGeom>
            <a:noFill/>
            <a:ln w="38100">
              <a:solidFill>
                <a:srgbClr val="990033"/>
              </a:solidFill>
              <a:round/>
            </a:ln>
          </p:spPr>
          <p:txBody>
            <a:bodyPr wrap="none" anchor="ctr"/>
            <a:lstStyle/>
            <a:p>
              <a:pPr algn="ctr"/>
              <a:endParaRPr lang="zh-CN" altLang="zh-CN" u="sng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27" name="文本框 26"/>
            <p:cNvSpPr txBox="1">
              <a:spLocks noChangeArrowheads="1"/>
            </p:cNvSpPr>
            <p:nvPr/>
          </p:nvSpPr>
          <p:spPr bwMode="auto">
            <a:xfrm>
              <a:off x="604" y="974"/>
              <a:ext cx="2098" cy="79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r>
                <a:rPr lang="zh-CN" altLang="en-US" sz="2400" dirty="0">
                  <a:solidFill>
                    <a:srgbClr val="990033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明确原理写出化学方程式找到已知量和未知量之间的关系</a:t>
              </a:r>
            </a:p>
          </p:txBody>
        </p:sp>
        <p:sp>
          <p:nvSpPr>
            <p:cNvPr id="28" name="文本框 27"/>
            <p:cNvSpPr txBox="1">
              <a:spLocks noChangeArrowheads="1"/>
            </p:cNvSpPr>
            <p:nvPr/>
          </p:nvSpPr>
          <p:spPr bwMode="auto">
            <a:xfrm>
              <a:off x="720" y="2304"/>
              <a:ext cx="1658" cy="30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400">
                  <a:solidFill>
                    <a:srgbClr val="990033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列比例式求解</a:t>
              </a:r>
            </a:p>
          </p:txBody>
        </p:sp>
        <p:sp>
          <p:nvSpPr>
            <p:cNvPr id="29" name="文本框 28"/>
            <p:cNvSpPr txBox="1">
              <a:spLocks noChangeArrowheads="1"/>
            </p:cNvSpPr>
            <p:nvPr/>
          </p:nvSpPr>
          <p:spPr bwMode="auto">
            <a:xfrm>
              <a:off x="912" y="3264"/>
              <a:ext cx="1233" cy="30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400">
                  <a:solidFill>
                    <a:srgbClr val="990033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回顾检查</a:t>
              </a:r>
            </a:p>
          </p:txBody>
        </p:sp>
        <p:sp>
          <p:nvSpPr>
            <p:cNvPr id="30" name="燕尾形 29"/>
            <p:cNvSpPr>
              <a:spLocks noChangeArrowheads="1"/>
            </p:cNvSpPr>
            <p:nvPr/>
          </p:nvSpPr>
          <p:spPr bwMode="auto">
            <a:xfrm rot="5400000" flipV="1">
              <a:off x="1344" y="1824"/>
              <a:ext cx="384" cy="288"/>
            </a:xfrm>
            <a:prstGeom prst="chevron">
              <a:avLst>
                <a:gd name="adj" fmla="val 33302"/>
              </a:avLst>
            </a:prstGeom>
            <a:solidFill>
              <a:srgbClr val="990033"/>
            </a:solidFill>
            <a:ln w="9525">
              <a:solidFill>
                <a:srgbClr val="990033"/>
              </a:solidFill>
              <a:miter lim="800000"/>
            </a:ln>
          </p:spPr>
          <p:txBody>
            <a:bodyPr vert="eaVert" wrap="none" anchor="ctr"/>
            <a:lstStyle/>
            <a:p>
              <a:pPr algn="ctr"/>
              <a:endParaRPr lang="zh-CN" altLang="zh-CN" u="sng">
                <a:solidFill>
                  <a:srgbClr val="990033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31" name="燕尾形 30"/>
            <p:cNvSpPr>
              <a:spLocks noChangeArrowheads="1"/>
            </p:cNvSpPr>
            <p:nvPr/>
          </p:nvSpPr>
          <p:spPr bwMode="auto">
            <a:xfrm rot="5400000" flipV="1">
              <a:off x="1344" y="2832"/>
              <a:ext cx="384" cy="288"/>
            </a:xfrm>
            <a:prstGeom prst="chevron">
              <a:avLst>
                <a:gd name="adj" fmla="val 33302"/>
              </a:avLst>
            </a:prstGeom>
            <a:solidFill>
              <a:srgbClr val="990033"/>
            </a:solidFill>
            <a:ln w="9525">
              <a:solidFill>
                <a:srgbClr val="990033"/>
              </a:solidFill>
              <a:miter lim="800000"/>
            </a:ln>
          </p:spPr>
          <p:txBody>
            <a:bodyPr vert="eaVert" wrap="none" anchor="ctr"/>
            <a:lstStyle/>
            <a:p>
              <a:pPr algn="ctr"/>
              <a:endParaRPr lang="zh-CN" altLang="zh-CN" u="sng">
                <a:solidFill>
                  <a:srgbClr val="990033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32" name="十六角星 31"/>
            <p:cNvSpPr>
              <a:spLocks noChangeArrowheads="1"/>
            </p:cNvSpPr>
            <p:nvPr/>
          </p:nvSpPr>
          <p:spPr bwMode="auto">
            <a:xfrm>
              <a:off x="-62" y="873"/>
              <a:ext cx="652" cy="416"/>
            </a:xfrm>
            <a:prstGeom prst="star16">
              <a:avLst>
                <a:gd name="adj" fmla="val 37500"/>
              </a:avLst>
            </a:prstGeom>
            <a:solidFill>
              <a:srgbClr val="990033"/>
            </a:solidFill>
            <a:ln w="57150" cmpd="thinThick">
              <a:solidFill>
                <a:srgbClr val="990033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zh-CN" altLang="en-US" sz="2800" dirty="0">
                  <a:solidFill>
                    <a:schemeClr val="bg1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思路</a:t>
              </a:r>
            </a:p>
          </p:txBody>
        </p:sp>
      </p:grpSp>
      <p:sp>
        <p:nvSpPr>
          <p:cNvPr id="34" name="文本框 14368"/>
          <p:cNvSpPr txBox="1">
            <a:spLocks noChangeArrowheads="1"/>
          </p:cNvSpPr>
          <p:nvPr/>
        </p:nvSpPr>
        <p:spPr bwMode="auto">
          <a:xfrm>
            <a:off x="7166839" y="1890486"/>
            <a:ext cx="2291442" cy="460375"/>
          </a:xfrm>
          <a:prstGeom prst="rect">
            <a:avLst/>
          </a:prstGeom>
          <a:solidFill>
            <a:srgbClr val="990033"/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①</a:t>
            </a:r>
            <a:r>
              <a:rPr lang="zh-CN" altLang="en-US" sz="2400">
                <a:solidFill>
                  <a:srgbClr val="FFFF66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设未知量</a:t>
            </a:r>
          </a:p>
        </p:txBody>
      </p:sp>
      <p:sp>
        <p:nvSpPr>
          <p:cNvPr id="35" name="文本框 14369"/>
          <p:cNvSpPr txBox="1">
            <a:spLocks noChangeArrowheads="1"/>
          </p:cNvSpPr>
          <p:nvPr/>
        </p:nvSpPr>
        <p:spPr bwMode="auto">
          <a:xfrm>
            <a:off x="7166839" y="2457223"/>
            <a:ext cx="2395207" cy="461665"/>
          </a:xfrm>
          <a:prstGeom prst="rect">
            <a:avLst/>
          </a:prstGeom>
          <a:solidFill>
            <a:srgbClr val="990033"/>
          </a:solidFill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②</a:t>
            </a:r>
            <a:r>
              <a:rPr lang="zh-CN" altLang="en-US" sz="2400">
                <a:solidFill>
                  <a:srgbClr val="FFFF66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写化学方程式</a:t>
            </a:r>
          </a:p>
        </p:txBody>
      </p:sp>
      <p:sp>
        <p:nvSpPr>
          <p:cNvPr id="36" name="文本框 14370"/>
          <p:cNvSpPr txBox="1">
            <a:spLocks noChangeArrowheads="1"/>
          </p:cNvSpPr>
          <p:nvPr/>
        </p:nvSpPr>
        <p:spPr bwMode="auto">
          <a:xfrm>
            <a:off x="7166839" y="3063648"/>
            <a:ext cx="3048000" cy="830263"/>
          </a:xfrm>
          <a:prstGeom prst="rect">
            <a:avLst/>
          </a:prstGeom>
          <a:solidFill>
            <a:srgbClr val="990033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③</a:t>
            </a:r>
            <a:r>
              <a:rPr lang="zh-CN" altLang="en-US" sz="2400">
                <a:solidFill>
                  <a:srgbClr val="FFFF66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找出已知量和</a:t>
            </a:r>
          </a:p>
          <a:p>
            <a:r>
              <a:rPr lang="zh-CN" altLang="en-US" sz="2400">
                <a:solidFill>
                  <a:srgbClr val="FFFF66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   未知量的关系</a:t>
            </a:r>
          </a:p>
        </p:txBody>
      </p:sp>
      <p:sp>
        <p:nvSpPr>
          <p:cNvPr id="37" name="文本框 14371"/>
          <p:cNvSpPr txBox="1">
            <a:spLocks noChangeArrowheads="1"/>
          </p:cNvSpPr>
          <p:nvPr/>
        </p:nvSpPr>
        <p:spPr bwMode="auto">
          <a:xfrm>
            <a:off x="7155953" y="4188279"/>
            <a:ext cx="3048000" cy="460375"/>
          </a:xfrm>
          <a:prstGeom prst="rect">
            <a:avLst/>
          </a:prstGeom>
          <a:solidFill>
            <a:srgbClr val="990033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④</a:t>
            </a:r>
            <a:r>
              <a:rPr lang="zh-CN" altLang="en-US" sz="2400" dirty="0">
                <a:solidFill>
                  <a:srgbClr val="FFFF66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列比例式   求解</a:t>
            </a:r>
          </a:p>
        </p:txBody>
      </p:sp>
      <p:sp>
        <p:nvSpPr>
          <p:cNvPr id="38" name="文本框 14372"/>
          <p:cNvSpPr txBox="1">
            <a:spLocks noChangeArrowheads="1"/>
          </p:cNvSpPr>
          <p:nvPr/>
        </p:nvSpPr>
        <p:spPr bwMode="auto">
          <a:xfrm>
            <a:off x="7166839" y="4949598"/>
            <a:ext cx="3048000" cy="460375"/>
          </a:xfrm>
          <a:prstGeom prst="rect">
            <a:avLst/>
          </a:prstGeom>
          <a:solidFill>
            <a:srgbClr val="990033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⑤</a:t>
            </a:r>
            <a:r>
              <a:rPr lang="zh-CN" altLang="en-US" sz="2400" dirty="0">
                <a:solidFill>
                  <a:srgbClr val="FFFF66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写出简明答案</a:t>
            </a:r>
          </a:p>
        </p:txBody>
      </p:sp>
      <p:sp>
        <p:nvSpPr>
          <p:cNvPr id="39" name="十六角星 14374"/>
          <p:cNvSpPr>
            <a:spLocks noChangeArrowheads="1"/>
          </p:cNvSpPr>
          <p:nvPr/>
        </p:nvSpPr>
        <p:spPr bwMode="auto">
          <a:xfrm>
            <a:off x="9501825" y="1822449"/>
            <a:ext cx="1197428" cy="667657"/>
          </a:xfrm>
          <a:prstGeom prst="star16">
            <a:avLst>
              <a:gd name="adj" fmla="val 37500"/>
            </a:avLst>
          </a:prstGeom>
          <a:noFill/>
          <a:ln w="57150" cmpd="thinThick">
            <a:solidFill>
              <a:srgbClr val="990033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sz="2800" dirty="0">
                <a:solidFill>
                  <a:srgbClr val="990033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步骤</a:t>
            </a:r>
          </a:p>
        </p:txBody>
      </p:sp>
      <p:sp>
        <p:nvSpPr>
          <p:cNvPr id="40" name="文本框 1"/>
          <p:cNvSpPr txBox="1">
            <a:spLocks noChangeArrowheads="1"/>
          </p:cNvSpPr>
          <p:nvPr/>
        </p:nvSpPr>
        <p:spPr bwMode="auto">
          <a:xfrm>
            <a:off x="7188610" y="5551487"/>
            <a:ext cx="3048000" cy="582613"/>
          </a:xfrm>
          <a:prstGeom prst="rect">
            <a:avLst/>
          </a:prstGeom>
          <a:solidFill>
            <a:srgbClr val="990033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⑥</a:t>
            </a:r>
            <a:r>
              <a:rPr lang="zh-CN" altLang="en-US" sz="2400" dirty="0">
                <a:solidFill>
                  <a:srgbClr val="FFFF66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回顾检查   </a:t>
            </a:r>
            <a:r>
              <a:rPr lang="zh-CN" altLang="en-US" sz="3200" dirty="0">
                <a:solidFill>
                  <a:srgbClr val="FFFF66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ldLvl="0" animBg="1"/>
      <p:bldP spid="35" grpId="0" bldLvl="0" animBg="1"/>
      <p:bldP spid="36" grpId="0" bldLvl="0" animBg="1"/>
      <p:bldP spid="37" grpId="0" bldLvl="0" animBg="1"/>
      <p:bldP spid="38" grpId="0" bldLvl="0" animBg="1"/>
      <p:bldP spid="40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60400" y="1342046"/>
            <a:ext cx="7704667" cy="5861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化学方程式计算的四种类型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60400" y="1928168"/>
            <a:ext cx="10367433" cy="32176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22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已知反应物的质量求生成物的质量；</a:t>
            </a:r>
          </a:p>
          <a:p>
            <a:pPr defTabSz="1219200">
              <a:lnSpc>
                <a:spcPct val="22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已知生成物的质量求反应物的质量；</a:t>
            </a:r>
          </a:p>
          <a:p>
            <a:pPr defTabSz="1219200">
              <a:lnSpc>
                <a:spcPct val="22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已知一种反应物的质量求另一种反应物的质量；</a:t>
            </a:r>
          </a:p>
          <a:p>
            <a:pPr defTabSz="1219200">
              <a:lnSpc>
                <a:spcPct val="22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已知一种生成物的质量求另一种生成物的质量。</a:t>
            </a:r>
          </a:p>
        </p:txBody>
      </p:sp>
      <p:sp>
        <p:nvSpPr>
          <p:cNvPr id="24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利用化学方程式的简单计算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1791</Words>
  <Application>Microsoft Office PowerPoint</Application>
  <PresentationFormat>宽屏</PresentationFormat>
  <Paragraphs>224</Paragraphs>
  <Slides>22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9" baseType="lpstr">
      <vt:lpstr>FandolFang R</vt:lpstr>
      <vt:lpstr>思源黑体 CN Light</vt:lpstr>
      <vt:lpstr>思源黑体 CN Medium</vt:lpstr>
      <vt:lpstr>Arial</vt:lpstr>
      <vt:lpstr>Calibri</vt:lpstr>
      <vt:lpstr>办公资源网：www.bangongziyuan.com</vt:lpstr>
      <vt:lpstr>Microsoft 公式 3.0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1、实验室中用石灰石(主要成分是C aCO3)与稀盐酸制CO2，发生的反应为：CaCO3＋2HCl===CaCl2＋H2O＋CO2↑请你计算，50 g CaCO3与足量的稀盐酸完全反应，理论上可制得CO2多少克？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2020-06-16T03:54:57Z</dcterms:created>
  <dcterms:modified xsi:type="dcterms:W3CDTF">2021-01-09T10:00:30Z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2052-11.1.0.9662</vt:lpwstr>
  </property>
</Properties>
</file>