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4" r:id="rId3"/>
    <p:sldId id="263" r:id="rId4"/>
    <p:sldId id="261" r:id="rId5"/>
    <p:sldId id="269" r:id="rId6"/>
    <p:sldId id="320" r:id="rId7"/>
    <p:sldId id="332" r:id="rId8"/>
    <p:sldId id="333" r:id="rId9"/>
    <p:sldId id="275" r:id="rId10"/>
    <p:sldId id="295" r:id="rId11"/>
    <p:sldId id="361" r:id="rId12"/>
    <p:sldId id="363" r:id="rId13"/>
    <p:sldId id="364" r:id="rId14"/>
    <p:sldId id="294" r:id="rId15"/>
    <p:sldId id="288" r:id="rId16"/>
    <p:sldId id="287" r:id="rId17"/>
    <p:sldId id="25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9B309CA2-2E83-4817-A858-2DA7936770F8}"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8CC64156-3E32-43A7-A37C-051B7ECEF05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文本占位符 2"/>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16</a:t>
            </a:fld>
            <a:endParaRPr kumimoji="0" lang="zh-CN" altLang="en-US" sz="1200" b="0" i="0" u="none" strike="noStrike" kern="1200" cap="none" spc="0" normalizeH="0" baseline="0" noProof="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311380"/>
            <a:ext cx="3617843" cy="489898"/>
          </a:xfrm>
          <a:prstGeom prst="rect">
            <a:avLst/>
          </a:prstGeom>
          <a:gradFill>
            <a:gsLst>
              <a:gs pos="100000">
                <a:srgbClr val="B5021F"/>
              </a:gs>
              <a:gs pos="0">
                <a:srgbClr val="F0002D"/>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Bold" panose="020B0800000000000000" pitchFamily="34" charset="-122"/>
            </a:endParaRPr>
          </a:p>
        </p:txBody>
      </p:sp>
      <p:grpSp>
        <p:nvGrpSpPr>
          <p:cNvPr id="8" name="组合 7"/>
          <p:cNvGrpSpPr/>
          <p:nvPr userDrawn="1"/>
        </p:nvGrpSpPr>
        <p:grpSpPr>
          <a:xfrm>
            <a:off x="11435080" y="485209"/>
            <a:ext cx="266066" cy="142240"/>
            <a:chOff x="11450320" y="274320"/>
            <a:chExt cx="266066" cy="142240"/>
          </a:xfrm>
        </p:grpSpPr>
        <p:cxnSp>
          <p:nvCxnSpPr>
            <p:cNvPr id="9" name="直接连接符 8"/>
            <p:cNvCxnSpPr/>
            <p:nvPr/>
          </p:nvCxnSpPr>
          <p:spPr>
            <a:xfrm>
              <a:off x="11450320" y="27432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450320" y="34544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450320" y="41656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grpSp>
      <p:sp>
        <p:nvSpPr>
          <p:cNvPr id="13" name="文本占位符 12"/>
          <p:cNvSpPr>
            <a:spLocks noGrp="1"/>
          </p:cNvSpPr>
          <p:nvPr>
            <p:ph type="body" sz="quarter" idx="10" hasCustomPrompt="1"/>
          </p:nvPr>
        </p:nvSpPr>
        <p:spPr>
          <a:xfrm>
            <a:off x="301232" y="367826"/>
            <a:ext cx="3771147" cy="377007"/>
          </a:xfrm>
          <a:prstGeom prst="rect">
            <a:avLst/>
          </a:prstGeom>
        </p:spPr>
        <p:txBody>
          <a:bodyPr>
            <a:normAutofit/>
          </a:bodyPr>
          <a:lstStyle>
            <a:lvl1pPr marL="0" indent="0" algn="l">
              <a:buNone/>
              <a:defRPr sz="24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defRPr>
            </a:lvl1pPr>
            <a:lvl2pPr marL="457200" indent="0">
              <a:buNone/>
              <a:defRPr/>
            </a:lvl2pPr>
          </a:lstStyle>
          <a:p>
            <a:pPr lvl="0"/>
            <a:r>
              <a:rPr lang="en-US" altLang="zh-CN"/>
              <a:t>01 </a:t>
            </a:r>
            <a:r>
              <a:rPr lang="zh-CN" altLang="en-US"/>
              <a:t>输入标题内容</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latin typeface="思源黑体 CN Light" panose="020B0300000000000000" pitchFamily="34" charset="-122"/>
                <a:ea typeface="思源黑体 CN Light" panose="020B0300000000000000" pitchFamily="34" charset="-122"/>
              </a:rPr>
              <a:t>BY YUSHEN</a:t>
            </a:r>
            <a:endParaRPr lang="zh-CN" altLang="en-US">
              <a:noFill/>
              <a:latin typeface="思源黑体 CN Light" panose="020B0300000000000000" pitchFamily="34" charset="-122"/>
              <a:ea typeface="思源黑体 CN Light" panose="020B03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17130" t="1178" r="3346" b="2568"/>
          <a:stretch>
            <a:fillRect/>
          </a:stretch>
        </p:blipFill>
        <p:spPr>
          <a:xfrm>
            <a:off x="550316" y="1257103"/>
            <a:ext cx="5860424" cy="4726475"/>
          </a:xfrm>
          <a:prstGeom prst="rect">
            <a:avLst/>
          </a:prstGeom>
          <a:ln>
            <a:solidFill>
              <a:schemeClr val="bg1">
                <a:lumMod val="85000"/>
              </a:schemeClr>
            </a:solidFill>
          </a:ln>
        </p:spPr>
      </p:pic>
      <p:sp>
        <p:nvSpPr>
          <p:cNvPr id="6" name="矩形 5"/>
          <p:cNvSpPr/>
          <p:nvPr/>
        </p:nvSpPr>
        <p:spPr>
          <a:xfrm>
            <a:off x="5310190" y="2736526"/>
            <a:ext cx="5890130" cy="2533970"/>
          </a:xfrm>
          <a:prstGeom prst="rect">
            <a:avLst/>
          </a:prstGeom>
          <a:gradFill>
            <a:gsLst>
              <a:gs pos="100000">
                <a:srgbClr val="B5021F"/>
              </a:gs>
              <a:gs pos="0">
                <a:srgbClr val="F0002D"/>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Bold" panose="020B0800000000000000" pitchFamily="34" charset="-122"/>
            </a:endParaRPr>
          </a:p>
        </p:txBody>
      </p:sp>
      <p:cxnSp>
        <p:nvCxnSpPr>
          <p:cNvPr id="7" name="直接连接符 6"/>
          <p:cNvCxnSpPr/>
          <p:nvPr/>
        </p:nvCxnSpPr>
        <p:spPr>
          <a:xfrm>
            <a:off x="5310189" y="2092960"/>
            <a:ext cx="813117" cy="0"/>
          </a:xfrm>
          <a:prstGeom prst="line">
            <a:avLst/>
          </a:prstGeom>
          <a:ln w="38100">
            <a:solidFill>
              <a:srgbClr val="F0BF69"/>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435080" y="476568"/>
            <a:ext cx="266066" cy="142240"/>
            <a:chOff x="11450320" y="274320"/>
            <a:chExt cx="266066" cy="142240"/>
          </a:xfrm>
        </p:grpSpPr>
        <p:cxnSp>
          <p:nvCxnSpPr>
            <p:cNvPr id="9" name="直接连接符 8"/>
            <p:cNvCxnSpPr/>
            <p:nvPr/>
          </p:nvCxnSpPr>
          <p:spPr>
            <a:xfrm>
              <a:off x="11450320" y="27432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450320" y="34544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450320" y="41656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1531869" y="3911097"/>
            <a:ext cx="338554" cy="2644000"/>
          </a:xfrm>
          <a:prstGeom prst="rect">
            <a:avLst/>
          </a:prstGeom>
          <a:noFill/>
        </p:spPr>
        <p:txBody>
          <a:bodyPr vert="eaVert" wrap="square" rtlCol="0">
            <a:spAutoFit/>
          </a:bodyPr>
          <a:lstStyle/>
          <a:p>
            <a:pPr lvl="0" algn="dist">
              <a:defRPr/>
            </a:pPr>
            <a:r>
              <a:rPr lang="en-US" altLang="zh-CN" sz="1000">
                <a:solidFill>
                  <a:prstClr val="black"/>
                </a:solidFill>
                <a:latin typeface="思源黑体 CN Bold" panose="020B0800000000000000" pitchFamily="34" charset="-122"/>
                <a:ea typeface="思源黑体 CN Bold" panose="020B0800000000000000" pitchFamily="34" charset="-122"/>
              </a:rPr>
              <a:t>SIXTH GRADE MATHEMATICS</a:t>
            </a:r>
            <a:endParaRPr kumimoji="0" lang="zh-CN" altLang="en-US" sz="1000" b="0" i="0" u="none" strike="noStrike" kern="120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5667669" y="3059305"/>
            <a:ext cx="1723549" cy="10156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60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折扣</a:t>
            </a:r>
            <a:endParaRPr kumimoji="1" lang="zh-CN" altLang="en-US" sz="6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sp>
        <p:nvSpPr>
          <p:cNvPr id="14" name="矩形 13"/>
          <p:cNvSpPr/>
          <p:nvPr/>
        </p:nvSpPr>
        <p:spPr>
          <a:xfrm>
            <a:off x="5716747" y="4541354"/>
            <a:ext cx="1555226" cy="307773"/>
          </a:xfrm>
          <a:prstGeom prst="rect">
            <a:avLst/>
          </a:prstGeom>
        </p:spPr>
        <p:txBody>
          <a:bodyPr wrap="none" lIns="91436" tIns="45718" rIns="91436" bIns="45718">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授课老师：</a:t>
            </a:r>
            <a:r>
              <a:rPr kumimoji="1" lang="en-US" altLang="zh-CN"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xippt</a:t>
            </a:r>
            <a:endPar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sp>
        <p:nvSpPr>
          <p:cNvPr id="15" name="矩形 14"/>
          <p:cNvSpPr/>
          <p:nvPr/>
        </p:nvSpPr>
        <p:spPr>
          <a:xfrm>
            <a:off x="5741915" y="4041365"/>
            <a:ext cx="4783623" cy="261610"/>
          </a:xfrm>
          <a:prstGeom prst="rect">
            <a:avLst/>
          </a:prstGeom>
        </p:spPr>
        <p:txBody>
          <a:bodyPr wrap="square">
            <a:spAutoFit/>
          </a:bodyPr>
          <a:lstStyle/>
          <a:p>
            <a:pPr lvl="0" algn="dist">
              <a:defRPr/>
            </a:pPr>
            <a:r>
              <a:rPr lang="en-US" altLang="zh-CN" sz="110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DISCOUNT GRADE 6 MATHEMATICS VOLUME 2.1</a:t>
            </a:r>
            <a:endParaRPr kumimoji="0" lang="zh-CN" alt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Light" panose="020B0300000000000000" pitchFamily="34" charset="-122"/>
              <a:ea typeface="思源黑体 CN Light" panose="020B0300000000000000" pitchFamily="34" charset="-122"/>
            </a:endParaRPr>
          </a:p>
        </p:txBody>
      </p:sp>
      <p:cxnSp>
        <p:nvCxnSpPr>
          <p:cNvPr id="16" name="直接连接符 15"/>
          <p:cNvCxnSpPr/>
          <p:nvPr/>
        </p:nvCxnSpPr>
        <p:spPr>
          <a:xfrm>
            <a:off x="5822563" y="4420669"/>
            <a:ext cx="488188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0316" y="318276"/>
            <a:ext cx="1671934" cy="369332"/>
          </a:xfrm>
          <a:prstGeom prst="rect">
            <a:avLst/>
          </a:prstGeom>
          <a:noFill/>
          <a:ln>
            <a:solidFill>
              <a:schemeClr val="bg1">
                <a:lumMod val="85000"/>
              </a:schemeClr>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black">
                    <a:lumMod val="50000"/>
                    <a:lumOff val="50000"/>
                  </a:prstClr>
                </a:solidFill>
                <a:latin typeface="思源黑体 CN Bold" panose="020B0800000000000000" pitchFamily="34" charset="-122"/>
                <a:ea typeface="思源黑体 CN Bold" panose="020B0800000000000000" pitchFamily="34" charset="-122"/>
              </a:rPr>
              <a:t>某某实验小学</a:t>
            </a:r>
            <a:endParaRPr kumimoji="0" lang="zh-CN" altLang="en-US" sz="1800" b="0" i="0" u="none" strike="noStrike" kern="1200" cap="none" spc="0" normalizeH="0" baseline="0" noProof="0">
              <a:ln>
                <a:noFill/>
              </a:ln>
              <a:solidFill>
                <a:prstClr val="black">
                  <a:lumMod val="50000"/>
                  <a:lumOff val="50000"/>
                </a:prst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18" name="直接连接符 17"/>
          <p:cNvCxnSpPr/>
          <p:nvPr/>
        </p:nvCxnSpPr>
        <p:spPr>
          <a:xfrm>
            <a:off x="550316" y="6446299"/>
            <a:ext cx="324327" cy="0"/>
          </a:xfrm>
          <a:prstGeom prst="line">
            <a:avLst/>
          </a:prstGeom>
          <a:ln w="38100">
            <a:solidFill>
              <a:srgbClr val="F0BF69"/>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571393" y="3516510"/>
            <a:ext cx="3079689" cy="46166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六年级数学下册   </a:t>
            </a:r>
            <a:r>
              <a:rPr kumimoji="1" lang="en-US" altLang="zh-CN" sz="2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2.1</a:t>
            </a:r>
            <a:endParaRPr kumimoji="1"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sp>
        <p:nvSpPr>
          <p:cNvPr id="23" name="矩形 22"/>
          <p:cNvSpPr/>
          <p:nvPr/>
        </p:nvSpPr>
        <p:spPr>
          <a:xfrm>
            <a:off x="7589885" y="4541354"/>
            <a:ext cx="1860501" cy="307773"/>
          </a:xfrm>
          <a:prstGeom prst="rect">
            <a:avLst/>
          </a:prstGeom>
        </p:spPr>
        <p:txBody>
          <a:bodyPr wrap="none" lIns="91436" tIns="45718" rIns="91436" bIns="45718">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授课时间：</a:t>
            </a:r>
            <a:r>
              <a:rPr kumimoji="1" lang="en-US" altLang="zh-CN"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20XX.XX</a:t>
            </a:r>
            <a:endPar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36"/>
          <p:cNvGrpSpPr/>
          <p:nvPr/>
        </p:nvGrpSpPr>
        <p:grpSpPr>
          <a:xfrm>
            <a:off x="1802682" y="3655373"/>
            <a:ext cx="8108950" cy="73025"/>
            <a:chOff x="-624" y="3659"/>
            <a:chExt cx="6810" cy="59"/>
          </a:xfrm>
        </p:grpSpPr>
        <p:sp>
          <p:nvSpPr>
            <p:cNvPr id="30" name="Line 19"/>
            <p:cNvSpPr>
              <a:spLocks noChangeShapeType="1"/>
            </p:cNvSpPr>
            <p:nvPr/>
          </p:nvSpPr>
          <p:spPr bwMode="auto">
            <a:xfrm>
              <a:off x="-624" y="3718"/>
              <a:ext cx="907" cy="0"/>
            </a:xfrm>
            <a:prstGeom prst="line">
              <a:avLst/>
            </a:prstGeom>
            <a:noFill/>
            <a:ln w="19050">
              <a:solidFill>
                <a:schemeClr val="tx1"/>
              </a:solidFill>
              <a:round/>
            </a:ln>
          </p:spPr>
          <p:txBody>
            <a:bodyPr anchor="ctr"/>
            <a:lstStyle/>
            <a:p>
              <a:pPr fontAlgn="base">
                <a:lnSpc>
                  <a:spcPct val="150000"/>
                </a:lnSpc>
                <a:spcBef>
                  <a:spcPct val="0"/>
                </a:spcBef>
                <a:spcAft>
                  <a:spcPct val="0"/>
                </a:spcAft>
                <a:defRPr/>
              </a:pPr>
              <a:endParaRPr lang="zh-CN" altLang="en-US">
                <a:solidFill>
                  <a:srgbClr val="000000"/>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31" name="Line 20"/>
            <p:cNvSpPr>
              <a:spLocks noChangeShapeType="1"/>
            </p:cNvSpPr>
            <p:nvPr/>
          </p:nvSpPr>
          <p:spPr bwMode="auto">
            <a:xfrm>
              <a:off x="2344" y="3659"/>
              <a:ext cx="908" cy="0"/>
            </a:xfrm>
            <a:prstGeom prst="line">
              <a:avLst/>
            </a:prstGeom>
            <a:noFill/>
            <a:ln w="19050">
              <a:solidFill>
                <a:schemeClr val="tx1"/>
              </a:solidFill>
              <a:round/>
            </a:ln>
          </p:spPr>
          <p:txBody>
            <a:bodyPr anchor="ctr"/>
            <a:lstStyle/>
            <a:p>
              <a:pPr fontAlgn="base">
                <a:lnSpc>
                  <a:spcPct val="150000"/>
                </a:lnSpc>
                <a:spcBef>
                  <a:spcPct val="0"/>
                </a:spcBef>
                <a:spcAft>
                  <a:spcPct val="0"/>
                </a:spcAft>
                <a:defRPr/>
              </a:pPr>
              <a:endParaRPr lang="zh-CN" altLang="en-US">
                <a:solidFill>
                  <a:srgbClr val="000000"/>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32" name="Line 21"/>
            <p:cNvSpPr>
              <a:spLocks noChangeShapeType="1"/>
            </p:cNvSpPr>
            <p:nvPr/>
          </p:nvSpPr>
          <p:spPr bwMode="auto">
            <a:xfrm>
              <a:off x="5279" y="3659"/>
              <a:ext cx="907" cy="0"/>
            </a:xfrm>
            <a:prstGeom prst="line">
              <a:avLst/>
            </a:prstGeom>
            <a:noFill/>
            <a:ln w="19050">
              <a:solidFill>
                <a:schemeClr val="tx1"/>
              </a:solidFill>
              <a:round/>
            </a:ln>
          </p:spPr>
          <p:txBody>
            <a:bodyPr anchor="ctr"/>
            <a:lstStyle/>
            <a:p>
              <a:pPr fontAlgn="base">
                <a:lnSpc>
                  <a:spcPct val="150000"/>
                </a:lnSpc>
                <a:spcBef>
                  <a:spcPct val="0"/>
                </a:spcBef>
                <a:spcAft>
                  <a:spcPct val="0"/>
                </a:spcAft>
                <a:defRPr/>
              </a:pPr>
              <a:endParaRPr lang="zh-CN" altLang="en-US">
                <a:solidFill>
                  <a:srgbClr val="000000"/>
                </a:solidFill>
                <a:latin typeface="思源黑体 CN Bold" panose="020B0800000000000000" pitchFamily="34" charset="-122"/>
                <a:ea typeface="宋体" panose="02010600030101010101" pitchFamily="2" charset="-122"/>
                <a:cs typeface="Times New Roman" panose="02020603050405020304" charset="0"/>
              </a:endParaRPr>
            </a:p>
          </p:txBody>
        </p:sp>
      </p:grpSp>
      <p:sp>
        <p:nvSpPr>
          <p:cNvPr id="16392" name="Text Box 12"/>
          <p:cNvSpPr txBox="1">
            <a:spLocks noChangeArrowheads="1"/>
          </p:cNvSpPr>
          <p:nvPr/>
        </p:nvSpPr>
        <p:spPr bwMode="auto">
          <a:xfrm>
            <a:off x="772967" y="1514492"/>
            <a:ext cx="10407650" cy="58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（选自教材</a:t>
            </a:r>
            <a:r>
              <a:rPr lang="en-US" altLang="zh-CN"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P8</a:t>
            </a:r>
            <a:r>
              <a:rPr lang="zh-CN" altLang="en-US"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做一做）</a:t>
            </a: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算出下面各物品打折后出售的价钱。（单位：元）</a:t>
            </a:r>
          </a:p>
        </p:txBody>
      </p:sp>
      <p:grpSp>
        <p:nvGrpSpPr>
          <p:cNvPr id="16394" name="Group 34"/>
          <p:cNvGrpSpPr/>
          <p:nvPr/>
        </p:nvGrpSpPr>
        <p:grpSpPr>
          <a:xfrm>
            <a:off x="1002714" y="2239640"/>
            <a:ext cx="9849353" cy="1438388"/>
            <a:chOff x="408" y="2928"/>
            <a:chExt cx="8274" cy="1208"/>
          </a:xfrm>
        </p:grpSpPr>
        <p:sp>
          <p:nvSpPr>
            <p:cNvPr id="16395" name="Text Box 13"/>
            <p:cNvSpPr txBox="1">
              <a:spLocks noChangeArrowheads="1"/>
            </p:cNvSpPr>
            <p:nvPr/>
          </p:nvSpPr>
          <p:spPr bwMode="auto">
            <a:xfrm>
              <a:off x="408" y="2928"/>
              <a:ext cx="2388"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原价：</a:t>
              </a:r>
              <a:r>
                <a:rPr lang="en-US" altLang="zh-CN"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80.00 </a:t>
              </a:r>
              <a:endPar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endParaRPr>
            </a:p>
          </p:txBody>
        </p:sp>
        <p:sp>
          <p:nvSpPr>
            <p:cNvPr id="16396" name="Text Box 14"/>
            <p:cNvSpPr txBox="1">
              <a:spLocks noChangeArrowheads="1"/>
            </p:cNvSpPr>
            <p:nvPr/>
          </p:nvSpPr>
          <p:spPr bwMode="auto">
            <a:xfrm>
              <a:off x="3250" y="2928"/>
              <a:ext cx="294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原价：</a:t>
              </a:r>
              <a:r>
                <a:rPr lang="en-US" altLang="zh-CN"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105.00 </a:t>
              </a:r>
              <a:endPar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endParaRPr>
            </a:p>
          </p:txBody>
        </p:sp>
        <p:sp>
          <p:nvSpPr>
            <p:cNvPr id="16397" name="Text Box 15"/>
            <p:cNvSpPr txBox="1">
              <a:spLocks noChangeArrowheads="1"/>
            </p:cNvSpPr>
            <p:nvPr/>
          </p:nvSpPr>
          <p:spPr bwMode="auto">
            <a:xfrm>
              <a:off x="6244" y="2928"/>
              <a:ext cx="2438"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原价：</a:t>
              </a:r>
              <a:r>
                <a:rPr lang="en-US" altLang="zh-CN"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35.00 </a:t>
              </a:r>
              <a:endPar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endParaRPr>
            </a:p>
          </p:txBody>
        </p:sp>
        <p:sp>
          <p:nvSpPr>
            <p:cNvPr id="16398" name="Text Box 16"/>
            <p:cNvSpPr txBox="1">
              <a:spLocks noChangeArrowheads="1"/>
            </p:cNvSpPr>
            <p:nvPr/>
          </p:nvSpPr>
          <p:spPr bwMode="auto">
            <a:xfrm>
              <a:off x="408" y="3642"/>
              <a:ext cx="337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现价：</a:t>
              </a:r>
            </a:p>
          </p:txBody>
        </p:sp>
        <p:sp>
          <p:nvSpPr>
            <p:cNvPr id="16399" name="Text Box 17"/>
            <p:cNvSpPr txBox="1">
              <a:spLocks noChangeArrowheads="1"/>
            </p:cNvSpPr>
            <p:nvPr/>
          </p:nvSpPr>
          <p:spPr bwMode="auto">
            <a:xfrm>
              <a:off x="3258" y="3642"/>
              <a:ext cx="186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现价：</a:t>
              </a:r>
            </a:p>
          </p:txBody>
        </p:sp>
        <p:sp>
          <p:nvSpPr>
            <p:cNvPr id="16400" name="Text Box 18"/>
            <p:cNvSpPr txBox="1">
              <a:spLocks noChangeArrowheads="1"/>
            </p:cNvSpPr>
            <p:nvPr/>
          </p:nvSpPr>
          <p:spPr bwMode="auto">
            <a:xfrm>
              <a:off x="6244" y="3642"/>
              <a:ext cx="186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现价：</a:t>
              </a:r>
            </a:p>
          </p:txBody>
        </p:sp>
      </p:grpSp>
      <p:pic>
        <p:nvPicPr>
          <p:cNvPr id="16402" name="Picture 28" descr="6B0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967" y="4199074"/>
            <a:ext cx="863039" cy="86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AutoShape 23"/>
          <p:cNvSpPr>
            <a:spLocks noChangeArrowheads="1"/>
          </p:cNvSpPr>
          <p:nvPr/>
        </p:nvSpPr>
        <p:spPr bwMode="auto">
          <a:xfrm>
            <a:off x="1996696" y="4318741"/>
            <a:ext cx="1482046" cy="621555"/>
          </a:xfrm>
          <a:prstGeom prst="roundRect">
            <a:avLst>
              <a:gd name="adj" fmla="val 16667"/>
            </a:avLst>
          </a:prstGeom>
          <a:noFill/>
          <a:ln w="12700">
            <a:solidFill>
              <a:srgbClr val="000000"/>
            </a:solidFill>
            <a:round/>
          </a:ln>
        </p:spPr>
        <p:txBody>
          <a:bodyPr wrap="none" anchor="ctr"/>
          <a:lstStyle/>
          <a:p>
            <a:pPr algn="ctr" fontAlgn="base">
              <a:lnSpc>
                <a:spcPct val="150000"/>
              </a:lnSpc>
              <a:spcBef>
                <a:spcPct val="0"/>
              </a:spcBef>
              <a:spcAft>
                <a:spcPct val="0"/>
              </a:spcAft>
            </a:pPr>
            <a:r>
              <a:rPr lang="zh-CN" altLang="en-US"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六五折</a:t>
            </a:r>
          </a:p>
        </p:txBody>
      </p:sp>
      <p:sp>
        <p:nvSpPr>
          <p:cNvPr id="16404" name="AutoShape 26"/>
          <p:cNvSpPr>
            <a:spLocks noChangeArrowheads="1"/>
          </p:cNvSpPr>
          <p:nvPr/>
        </p:nvSpPr>
        <p:spPr bwMode="auto">
          <a:xfrm>
            <a:off x="5828587" y="4300880"/>
            <a:ext cx="1068977" cy="657276"/>
          </a:xfrm>
          <a:prstGeom prst="roundRect">
            <a:avLst>
              <a:gd name="adj" fmla="val 16667"/>
            </a:avLst>
          </a:prstGeom>
          <a:noFill/>
          <a:ln w="12700">
            <a:solidFill>
              <a:srgbClr val="000000"/>
            </a:solidFill>
            <a:round/>
          </a:ln>
        </p:spPr>
        <p:txBody>
          <a:bodyPr wrap="none" anchor="ctr"/>
          <a:lstStyle/>
          <a:p>
            <a:pPr algn="ctr" fontAlgn="base">
              <a:lnSpc>
                <a:spcPct val="150000"/>
              </a:lnSpc>
              <a:spcBef>
                <a:spcPct val="0"/>
              </a:spcBef>
              <a:spcAft>
                <a:spcPct val="0"/>
              </a:spcAft>
            </a:pPr>
            <a:r>
              <a:rPr lang="zh-CN" altLang="en-US"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七折</a:t>
            </a:r>
          </a:p>
        </p:txBody>
      </p:sp>
      <p:sp>
        <p:nvSpPr>
          <p:cNvPr id="16405" name="AutoShape 27"/>
          <p:cNvSpPr>
            <a:spLocks noChangeArrowheads="1"/>
          </p:cNvSpPr>
          <p:nvPr/>
        </p:nvSpPr>
        <p:spPr bwMode="auto">
          <a:xfrm>
            <a:off x="9248601" y="4318741"/>
            <a:ext cx="1373719" cy="621555"/>
          </a:xfrm>
          <a:prstGeom prst="roundRect">
            <a:avLst>
              <a:gd name="adj" fmla="val 16667"/>
            </a:avLst>
          </a:prstGeom>
          <a:noFill/>
          <a:ln w="12700">
            <a:solidFill>
              <a:srgbClr val="000000"/>
            </a:solidFill>
            <a:round/>
          </a:ln>
        </p:spPr>
        <p:txBody>
          <a:bodyPr wrap="none" anchor="ctr"/>
          <a:lstStyle/>
          <a:p>
            <a:pPr algn="ctr" fontAlgn="base">
              <a:lnSpc>
                <a:spcPct val="150000"/>
              </a:lnSpc>
              <a:spcBef>
                <a:spcPct val="0"/>
              </a:spcBef>
              <a:spcAft>
                <a:spcPct val="0"/>
              </a:spcAft>
            </a:pPr>
            <a:r>
              <a:rPr lang="zh-CN" altLang="en-US" sz="2400" b="1">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八八折</a:t>
            </a:r>
          </a:p>
        </p:txBody>
      </p:sp>
      <p:pic>
        <p:nvPicPr>
          <p:cNvPr id="16406" name="Picture 29" descr="6B0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84" y="4094290"/>
            <a:ext cx="988030" cy="107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30" descr="6B0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61787" y="4311597"/>
            <a:ext cx="1268964" cy="6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47"/>
          <p:cNvSpPr txBox="1">
            <a:spLocks noChangeArrowheads="1"/>
          </p:cNvSpPr>
          <p:nvPr/>
        </p:nvSpPr>
        <p:spPr bwMode="auto">
          <a:xfrm>
            <a:off x="1875785" y="3076852"/>
            <a:ext cx="2308225"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52.00</a:t>
            </a:r>
          </a:p>
        </p:txBody>
      </p:sp>
      <p:sp>
        <p:nvSpPr>
          <p:cNvPr id="34" name="Text Box 48"/>
          <p:cNvSpPr txBox="1">
            <a:spLocks noChangeArrowheads="1"/>
          </p:cNvSpPr>
          <p:nvPr/>
        </p:nvSpPr>
        <p:spPr bwMode="auto">
          <a:xfrm>
            <a:off x="5360348" y="3022877"/>
            <a:ext cx="1925637"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73.50</a:t>
            </a:r>
          </a:p>
        </p:txBody>
      </p:sp>
      <p:sp>
        <p:nvSpPr>
          <p:cNvPr id="35" name="Text Box 49"/>
          <p:cNvSpPr txBox="1">
            <a:spLocks noChangeArrowheads="1"/>
          </p:cNvSpPr>
          <p:nvPr/>
        </p:nvSpPr>
        <p:spPr bwMode="auto">
          <a:xfrm>
            <a:off x="8802048" y="3067327"/>
            <a:ext cx="1481137"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30.80</a:t>
            </a:r>
          </a:p>
        </p:txBody>
      </p:sp>
      <p:sp>
        <p:nvSpPr>
          <p:cNvPr id="2" name="文本占位符 1"/>
          <p:cNvSpPr>
            <a:spLocks noGrp="1"/>
          </p:cNvSpPr>
          <p:nvPr>
            <p:ph type="body" sz="quarter" idx="10"/>
          </p:nvPr>
        </p:nvSpPr>
        <p:spPr/>
        <p:txBody>
          <a:bodyPr>
            <a:normAutofit fontScale="92500" lnSpcReduction="10000"/>
          </a:bodyPr>
          <a:lstStyle/>
          <a:p>
            <a:r>
              <a:rPr lang="en-US" altLang="zh-CN"/>
              <a:t>05  </a:t>
            </a:r>
            <a:r>
              <a:rPr lang="zh-CN" altLang="en-US"/>
              <a:t>小试牛刀</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100000">
                                          <p:val>
                                            <p:strVal val="#ppt_x"/>
                                          </p:val>
                                        </p:tav>
                                      </p:tavLst>
                                    </p:anim>
                                    <p:anim calcmode="lin" valueType="num">
                                      <p:cBhvr>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ppt_x</p:attrName>
                                        </p:attrNameLst>
                                      </p:cBhvr>
                                      <p:tavLst>
                                        <p:tav tm="0">
                                          <p:val>
                                            <p:strVal val="#ppt_x"/>
                                          </p:val>
                                        </p:tav>
                                        <p:tav tm="100000">
                                          <p:val>
                                            <p:strVal val="#ppt_x"/>
                                          </p:val>
                                        </p:tav>
                                      </p:tavLst>
                                    </p:anim>
                                    <p:anim calcmode="lin" valueType="num">
                                      <p:cBhvr>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13174" y="1242392"/>
            <a:ext cx="5284953" cy="3340709"/>
            <a:chOff x="7704786" y="1242392"/>
            <a:chExt cx="3593341" cy="2271412"/>
          </a:xfrm>
        </p:grpSpPr>
        <p:pic>
          <p:nvPicPr>
            <p:cNvPr id="17409"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4786" y="1242392"/>
              <a:ext cx="3593341" cy="18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矩形 5"/>
            <p:cNvSpPr>
              <a:spLocks noChangeArrowheads="1"/>
            </p:cNvSpPr>
            <p:nvPr/>
          </p:nvSpPr>
          <p:spPr bwMode="auto">
            <a:xfrm>
              <a:off x="8403961" y="3199909"/>
              <a:ext cx="2668035" cy="31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（选自教材</a:t>
              </a:r>
              <a:r>
                <a:rPr lang="en-US" altLang="zh-CN"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P13  T1</a:t>
              </a: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a:t>
              </a:r>
            </a:p>
          </p:txBody>
        </p:sp>
      </p:grpSp>
      <p:sp>
        <p:nvSpPr>
          <p:cNvPr id="2" name="文本占位符 1"/>
          <p:cNvSpPr>
            <a:spLocks noGrp="1"/>
          </p:cNvSpPr>
          <p:nvPr>
            <p:ph type="body" sz="quarter" idx="10"/>
          </p:nvPr>
        </p:nvSpPr>
        <p:spPr/>
        <p:txBody>
          <a:bodyPr>
            <a:normAutofit fontScale="92500" lnSpcReduction="10000"/>
          </a:bodyPr>
          <a:lstStyle/>
          <a:p>
            <a:r>
              <a:rPr lang="en-US" altLang="zh-CN"/>
              <a:t>06  </a:t>
            </a:r>
            <a:r>
              <a:rPr lang="zh-CN" altLang="en-US"/>
              <a:t>巩固练习</a:t>
            </a:r>
          </a:p>
        </p:txBody>
      </p:sp>
      <p:sp>
        <p:nvSpPr>
          <p:cNvPr id="6" name="文本框 1"/>
          <p:cNvSpPr txBox="1">
            <a:spLocks noChangeArrowheads="1"/>
          </p:cNvSpPr>
          <p:nvPr/>
        </p:nvSpPr>
        <p:spPr bwMode="auto">
          <a:xfrm>
            <a:off x="721062" y="1568598"/>
            <a:ext cx="8448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（1）打完折后，每种面包各多少元？</a:t>
            </a:r>
          </a:p>
        </p:txBody>
      </p:sp>
      <p:sp>
        <p:nvSpPr>
          <p:cNvPr id="7" name="文本框 6"/>
          <p:cNvSpPr txBox="1">
            <a:spLocks noChangeArrowheads="1"/>
          </p:cNvSpPr>
          <p:nvPr/>
        </p:nvSpPr>
        <p:spPr bwMode="auto">
          <a:xfrm>
            <a:off x="1528410" y="2008168"/>
            <a:ext cx="5087937" cy="18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1.5×50%＝0.75（元） </a:t>
            </a:r>
          </a:p>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2.4×50%＝1.2（元）</a:t>
            </a:r>
          </a:p>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1×50%＝0.5（元）</a:t>
            </a:r>
          </a:p>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3×50%＝1.5（元）</a:t>
            </a:r>
          </a:p>
        </p:txBody>
      </p:sp>
      <p:sp>
        <p:nvSpPr>
          <p:cNvPr id="8" name="文本框 3"/>
          <p:cNvSpPr txBox="1">
            <a:spLocks noChangeArrowheads="1"/>
          </p:cNvSpPr>
          <p:nvPr/>
        </p:nvSpPr>
        <p:spPr bwMode="auto">
          <a:xfrm>
            <a:off x="721062" y="5263541"/>
            <a:ext cx="983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zh-CN" sz="2400">
                <a:solidFill>
                  <a:srgbClr val="000000"/>
                </a:solidFill>
                <a:latin typeface="思源黑体 CN Bold" panose="020B0800000000000000" pitchFamily="34" charset="-122"/>
                <a:ea typeface="思源黑体 CN Bold" panose="020B0800000000000000" pitchFamily="34" charset="-122"/>
              </a:rPr>
              <a:t>（2）晚8:00以后，玲玲拿了3元钱去买面包，她可以怎样买？</a:t>
            </a:r>
          </a:p>
        </p:txBody>
      </p:sp>
      <p:sp>
        <p:nvSpPr>
          <p:cNvPr id="9" name="文本框 8"/>
          <p:cNvSpPr txBox="1">
            <a:spLocks noChangeArrowheads="1"/>
          </p:cNvSpPr>
          <p:nvPr/>
        </p:nvSpPr>
        <p:spPr bwMode="auto">
          <a:xfrm>
            <a:off x="1528410" y="5759433"/>
            <a:ext cx="5961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请同学们自己做一做。</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
          <p:cNvSpPr txBox="1">
            <a:spLocks noChangeArrowheads="1"/>
          </p:cNvSpPr>
          <p:nvPr/>
        </p:nvSpPr>
        <p:spPr bwMode="auto">
          <a:xfrm>
            <a:off x="746747" y="1290639"/>
            <a:ext cx="7890357" cy="11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400">
                <a:solidFill>
                  <a:srgbClr val="000000"/>
                </a:solidFill>
                <a:latin typeface="思源黑体 CN Bold" panose="020B0800000000000000" pitchFamily="34" charset="-122"/>
                <a:ea typeface="思源黑体 CN Bold" panose="020B0800000000000000" pitchFamily="34" charset="-122"/>
              </a:rPr>
              <a:t>2.</a:t>
            </a:r>
            <a:r>
              <a:rPr lang="zh-CN" altLang="en-US" sz="2400">
                <a:solidFill>
                  <a:srgbClr val="000000"/>
                </a:solidFill>
                <a:latin typeface="思源黑体 CN Bold" panose="020B0800000000000000" pitchFamily="34" charset="-122"/>
                <a:ea typeface="思源黑体 CN Bold" panose="020B0800000000000000" pitchFamily="34" charset="-122"/>
              </a:rPr>
              <a:t>晓风的爸爸妈妈去买新家具，他们选中了图中的家具，</a:t>
            </a:r>
            <a:endParaRPr lang="en-US" altLang="zh-CN" sz="2400">
              <a:solidFill>
                <a:srgbClr val="000000"/>
              </a:solidFill>
              <a:latin typeface="思源黑体 CN Bold" panose="020B0800000000000000" pitchFamily="34" charset="-122"/>
              <a:ea typeface="思源黑体 CN Bold" panose="020B0800000000000000" pitchFamily="34" charset="-122"/>
            </a:endParaRPr>
          </a:p>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打完折后，分别应付多少钱？</a:t>
            </a:r>
          </a:p>
        </p:txBody>
      </p:sp>
      <p:pic>
        <p:nvPicPr>
          <p:cNvPr id="19458"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6722" y="2272420"/>
            <a:ext cx="4128484" cy="305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746747" y="3306763"/>
            <a:ext cx="5087937" cy="225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120×80%＝96（元）</a:t>
            </a:r>
            <a:endParaRPr lang="en-US" altLang="zh-CN" sz="2400">
              <a:solidFill>
                <a:srgbClr val="FF0000"/>
              </a:solidFill>
              <a:latin typeface="思源黑体 CN Bold" panose="020B0800000000000000" pitchFamily="34" charset="-122"/>
              <a:ea typeface="思源黑体 CN Bold" panose="020B0800000000000000" pitchFamily="34" charset="-122"/>
            </a:endParaRPr>
          </a:p>
          <a:p>
            <a:pPr fontAlgn="base">
              <a:lnSpc>
                <a:spcPct val="15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80×80%＝64（元）</a:t>
            </a:r>
          </a:p>
          <a:p>
            <a:pPr fontAlgn="base">
              <a:lnSpc>
                <a:spcPct val="15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400×80%＝320（元）</a:t>
            </a:r>
            <a:endParaRPr lang="en-US" altLang="zh-CN" sz="2400">
              <a:solidFill>
                <a:srgbClr val="FF0000"/>
              </a:solidFill>
              <a:latin typeface="思源黑体 CN Bold" panose="020B0800000000000000" pitchFamily="34" charset="-122"/>
              <a:ea typeface="思源黑体 CN Bold" panose="020B0800000000000000" pitchFamily="34" charset="-122"/>
            </a:endParaRPr>
          </a:p>
          <a:p>
            <a:pPr fontAlgn="base">
              <a:lnSpc>
                <a:spcPct val="15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180×80%＝144（元）</a:t>
            </a:r>
          </a:p>
        </p:txBody>
      </p:sp>
      <p:sp>
        <p:nvSpPr>
          <p:cNvPr id="19460" name="矩形 5"/>
          <p:cNvSpPr>
            <a:spLocks noChangeArrowheads="1"/>
          </p:cNvSpPr>
          <p:nvPr/>
        </p:nvSpPr>
        <p:spPr bwMode="auto">
          <a:xfrm>
            <a:off x="7828696" y="5468525"/>
            <a:ext cx="2902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（选自教材</a:t>
            </a:r>
            <a:r>
              <a:rPr lang="en-US" altLang="zh-CN"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P13 T2</a:t>
            </a: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a:t>
            </a:r>
          </a:p>
        </p:txBody>
      </p:sp>
      <p:sp>
        <p:nvSpPr>
          <p:cNvPr id="7"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06  </a:t>
            </a:r>
            <a:r>
              <a:rPr lang="zh-CN" altLang="en-US"/>
              <a:t>巩固练习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1"/>
          <p:cNvSpPr txBox="1">
            <a:spLocks noChangeArrowheads="1"/>
          </p:cNvSpPr>
          <p:nvPr/>
        </p:nvSpPr>
        <p:spPr bwMode="auto">
          <a:xfrm>
            <a:off x="749301" y="1001657"/>
            <a:ext cx="10874375" cy="94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en-US" altLang="zh-CN" sz="2400">
                <a:solidFill>
                  <a:srgbClr val="000000"/>
                </a:solidFill>
                <a:latin typeface="思源黑体 CN Bold" panose="020B0800000000000000" pitchFamily="34" charset="-122"/>
                <a:ea typeface="思源黑体 CN Bold" panose="020B0800000000000000" pitchFamily="34" charset="-122"/>
              </a:rPr>
              <a:t>3.</a:t>
            </a:r>
            <a:r>
              <a:rPr lang="zh-CN" altLang="en-US" sz="2400">
                <a:solidFill>
                  <a:srgbClr val="000000"/>
                </a:solidFill>
                <a:latin typeface="思源黑体 CN Bold" panose="020B0800000000000000" pitchFamily="34" charset="-122"/>
                <a:ea typeface="思源黑体 CN Bold" panose="020B0800000000000000" pitchFamily="34" charset="-122"/>
              </a:rPr>
              <a:t>书店的图书凭优惠卡可打八折，小明用优惠卡买了一套书，省了9.6元。这套书原价多少钱？</a:t>
            </a:r>
          </a:p>
        </p:txBody>
      </p:sp>
      <p:sp>
        <p:nvSpPr>
          <p:cNvPr id="4" name="文本框 3"/>
          <p:cNvSpPr txBox="1">
            <a:spLocks noChangeArrowheads="1"/>
          </p:cNvSpPr>
          <p:nvPr/>
        </p:nvSpPr>
        <p:spPr bwMode="auto">
          <a:xfrm>
            <a:off x="749301" y="1949802"/>
            <a:ext cx="6096000" cy="94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9.6÷（1－80%）＝48（元）</a:t>
            </a:r>
          </a:p>
          <a:p>
            <a:pPr fontAlgn="base">
              <a:lnSpc>
                <a:spcPct val="120000"/>
              </a:lnSpc>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答：这套书原价48元钱。</a:t>
            </a:r>
          </a:p>
        </p:txBody>
      </p:sp>
      <p:sp>
        <p:nvSpPr>
          <p:cNvPr id="20483" name="矩形 5"/>
          <p:cNvSpPr>
            <a:spLocks noChangeArrowheads="1"/>
          </p:cNvSpPr>
          <p:nvPr/>
        </p:nvSpPr>
        <p:spPr bwMode="auto">
          <a:xfrm>
            <a:off x="2786753" y="1475729"/>
            <a:ext cx="6411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（选自教材</a:t>
            </a:r>
            <a:r>
              <a:rPr lang="en-US" altLang="zh-CN"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P13  T3</a:t>
            </a:r>
            <a:r>
              <a:rPr lang="zh-CN" altLang="en-US" sz="2400">
                <a:solidFill>
                  <a:sysClr val="windowText" lastClr="000000"/>
                </a:solidFill>
                <a:latin typeface="思源黑体 CN Bold" panose="020B0800000000000000" pitchFamily="34" charset="-122"/>
                <a:ea typeface="思源黑体 CN Bold" panose="020B0800000000000000" pitchFamily="34" charset="-122"/>
                <a:sym typeface="Times New Roman" panose="02020603050405020304" charset="0"/>
              </a:rPr>
              <a:t>）</a:t>
            </a:r>
          </a:p>
        </p:txBody>
      </p:sp>
      <p:sp>
        <p:nvSpPr>
          <p:cNvPr id="6"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06  </a:t>
            </a:r>
            <a:r>
              <a:rPr lang="zh-CN" altLang="en-US"/>
              <a:t>巩固练习</a:t>
            </a:r>
          </a:p>
        </p:txBody>
      </p:sp>
      <p:sp>
        <p:nvSpPr>
          <p:cNvPr id="7" name="文本框 2"/>
          <p:cNvSpPr txBox="1">
            <a:spLocks noChangeArrowheads="1"/>
          </p:cNvSpPr>
          <p:nvPr/>
        </p:nvSpPr>
        <p:spPr bwMode="auto">
          <a:xfrm>
            <a:off x="749301" y="3121234"/>
            <a:ext cx="10604501" cy="316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en-US" altLang="zh-CN" sz="2400" b="1">
                <a:solidFill>
                  <a:sysClr val="windowText" lastClr="000000"/>
                </a:solidFill>
                <a:latin typeface="思源黑体 CN Bold" panose="020B0800000000000000" pitchFamily="34" charset="-122"/>
                <a:ea typeface="思源黑体 CN Bold" panose="020B0800000000000000" pitchFamily="34" charset="-122"/>
              </a:rPr>
              <a:t>4</a:t>
            </a:r>
            <a:r>
              <a:rPr lang="zh-CN" altLang="en-US" sz="2400" b="1">
                <a:solidFill>
                  <a:sysClr val="windowText" lastClr="000000"/>
                </a:solidFill>
                <a:latin typeface="思源黑体 CN Bold" panose="020B0800000000000000" pitchFamily="34" charset="-122"/>
                <a:ea typeface="思源黑体 CN Bold" panose="020B0800000000000000" pitchFamily="34" charset="-122"/>
              </a:rPr>
              <a:t>. </a:t>
            </a:r>
            <a:r>
              <a:rPr lang="zh-CN" altLang="en-US" sz="2400" b="1">
                <a:solidFill>
                  <a:srgbClr val="000000"/>
                </a:solidFill>
                <a:latin typeface="思源黑体 CN Bold" panose="020B0800000000000000" pitchFamily="34" charset="-122"/>
                <a:ea typeface="思源黑体 CN Bold" panose="020B0800000000000000" pitchFamily="34" charset="-122"/>
              </a:rPr>
              <a:t>填空题。</a:t>
            </a:r>
          </a:p>
          <a:p>
            <a:pPr fontAlgn="base">
              <a:lnSpc>
                <a:spcPct val="12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（1）商店有时降价出售商品，叫做打折扣销售，俗称“（         ）”。六折就是十分之（     ），写成百分数就是（       ）%。</a:t>
            </a:r>
          </a:p>
          <a:p>
            <a:pPr fontAlgn="base">
              <a:lnSpc>
                <a:spcPct val="12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（2）五折＝（      ）%        九六折＝（       ）%</a:t>
            </a:r>
          </a:p>
          <a:p>
            <a:pPr fontAlgn="base">
              <a:lnSpc>
                <a:spcPct val="12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（3）某商品打三折销售，就表示现价是原价的</a:t>
            </a:r>
            <a:r>
              <a:rPr lang="en-US" altLang="zh-CN" sz="2400">
                <a:solidFill>
                  <a:srgbClr val="000000"/>
                </a:solidFill>
                <a:latin typeface="思源黑体 CN Bold" panose="020B0800000000000000" pitchFamily="34" charset="-122"/>
                <a:ea typeface="思源黑体 CN Bold" panose="020B0800000000000000" pitchFamily="34" charset="-122"/>
              </a:rPr>
              <a:t>(</a:t>
            </a:r>
            <a:r>
              <a:rPr lang="zh-CN" altLang="en-US" sz="2400">
                <a:solidFill>
                  <a:srgbClr val="000000"/>
                </a:solidFill>
                <a:latin typeface="思源黑体 CN Bold" panose="020B0800000000000000" pitchFamily="34" charset="-122"/>
                <a:ea typeface="思源黑体 CN Bold" panose="020B0800000000000000" pitchFamily="34" charset="-122"/>
              </a:rPr>
              <a:t>     ）%，所以现价＝（          ）×30%，现价比原价降低了</a:t>
            </a:r>
          </a:p>
          <a:p>
            <a:pPr fontAlgn="base">
              <a:lnSpc>
                <a:spcPct val="12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       ）%，所以降低的钱数＝原价×（         ）。</a:t>
            </a:r>
          </a:p>
        </p:txBody>
      </p:sp>
      <p:sp>
        <p:nvSpPr>
          <p:cNvPr id="8" name="文本框 7"/>
          <p:cNvSpPr txBox="1">
            <a:spLocks noChangeArrowheads="1"/>
          </p:cNvSpPr>
          <p:nvPr/>
        </p:nvSpPr>
        <p:spPr bwMode="auto">
          <a:xfrm>
            <a:off x="8788614" y="3597633"/>
            <a:ext cx="1382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打折</a:t>
            </a:r>
          </a:p>
        </p:txBody>
      </p:sp>
      <p:sp>
        <p:nvSpPr>
          <p:cNvPr id="9" name="文本框 8"/>
          <p:cNvSpPr txBox="1">
            <a:spLocks noChangeArrowheads="1"/>
          </p:cNvSpPr>
          <p:nvPr/>
        </p:nvSpPr>
        <p:spPr bwMode="auto">
          <a:xfrm>
            <a:off x="3021965" y="4034155"/>
            <a:ext cx="6623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六</a:t>
            </a:r>
          </a:p>
        </p:txBody>
      </p:sp>
      <p:sp>
        <p:nvSpPr>
          <p:cNvPr id="10" name="文本框 9"/>
          <p:cNvSpPr txBox="1">
            <a:spLocks noChangeArrowheads="1"/>
          </p:cNvSpPr>
          <p:nvPr/>
        </p:nvSpPr>
        <p:spPr bwMode="auto">
          <a:xfrm>
            <a:off x="6973678" y="4002783"/>
            <a:ext cx="1384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60</a:t>
            </a:r>
          </a:p>
        </p:txBody>
      </p:sp>
      <p:sp>
        <p:nvSpPr>
          <p:cNvPr id="11" name="文本框 10"/>
          <p:cNvSpPr txBox="1">
            <a:spLocks noChangeArrowheads="1"/>
          </p:cNvSpPr>
          <p:nvPr/>
        </p:nvSpPr>
        <p:spPr bwMode="auto">
          <a:xfrm>
            <a:off x="2954125" y="4464888"/>
            <a:ext cx="887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50</a:t>
            </a:r>
          </a:p>
        </p:txBody>
      </p:sp>
      <p:sp>
        <p:nvSpPr>
          <p:cNvPr id="12" name="文本框 11"/>
          <p:cNvSpPr txBox="1">
            <a:spLocks noChangeArrowheads="1"/>
          </p:cNvSpPr>
          <p:nvPr/>
        </p:nvSpPr>
        <p:spPr bwMode="auto">
          <a:xfrm>
            <a:off x="7032309" y="4495563"/>
            <a:ext cx="887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96</a:t>
            </a:r>
          </a:p>
        </p:txBody>
      </p:sp>
      <p:sp>
        <p:nvSpPr>
          <p:cNvPr id="13" name="文本框 12"/>
          <p:cNvSpPr txBox="1">
            <a:spLocks noChangeArrowheads="1"/>
          </p:cNvSpPr>
          <p:nvPr/>
        </p:nvSpPr>
        <p:spPr bwMode="auto">
          <a:xfrm>
            <a:off x="7384523" y="4904810"/>
            <a:ext cx="887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30</a:t>
            </a:r>
          </a:p>
        </p:txBody>
      </p:sp>
      <p:sp>
        <p:nvSpPr>
          <p:cNvPr id="14" name="文本框 13"/>
          <p:cNvSpPr txBox="1">
            <a:spLocks noChangeArrowheads="1"/>
          </p:cNvSpPr>
          <p:nvPr/>
        </p:nvSpPr>
        <p:spPr bwMode="auto">
          <a:xfrm>
            <a:off x="1477010" y="5366385"/>
            <a:ext cx="9613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400">
                <a:solidFill>
                  <a:srgbClr val="FF0000"/>
                </a:solidFill>
                <a:latin typeface="思源黑体 CN Bold" panose="020B0800000000000000" pitchFamily="34" charset="-122"/>
                <a:ea typeface="思源黑体 CN Bold" panose="020B0800000000000000" pitchFamily="34" charset="-122"/>
              </a:rPr>
              <a:t>原价</a:t>
            </a:r>
          </a:p>
        </p:txBody>
      </p:sp>
      <p:sp>
        <p:nvSpPr>
          <p:cNvPr id="15" name="文本框 14"/>
          <p:cNvSpPr txBox="1">
            <a:spLocks noChangeArrowheads="1"/>
          </p:cNvSpPr>
          <p:nvPr/>
        </p:nvSpPr>
        <p:spPr bwMode="auto">
          <a:xfrm>
            <a:off x="1387975" y="5765210"/>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70</a:t>
            </a:r>
          </a:p>
        </p:txBody>
      </p:sp>
      <p:sp>
        <p:nvSpPr>
          <p:cNvPr id="16" name="文本框 15"/>
          <p:cNvSpPr txBox="1">
            <a:spLocks noChangeArrowheads="1"/>
          </p:cNvSpPr>
          <p:nvPr/>
        </p:nvSpPr>
        <p:spPr bwMode="auto">
          <a:xfrm>
            <a:off x="6995795" y="5777910"/>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a:solidFill>
                  <a:srgbClr val="FF0000"/>
                </a:solidFill>
                <a:latin typeface="思源黑体 CN Bold" panose="020B0800000000000000" pitchFamily="34" charset="-122"/>
                <a:ea typeface="思源黑体 CN Bold" panose="020B0800000000000000" pitchFamily="34" charset="-122"/>
              </a:rPr>
              <a:t>70%</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1"/>
          <p:cNvSpPr txBox="1">
            <a:spLocks noChangeArrowheads="1"/>
          </p:cNvSpPr>
          <p:nvPr/>
        </p:nvSpPr>
        <p:spPr bwMode="auto">
          <a:xfrm>
            <a:off x="615950" y="1091191"/>
            <a:ext cx="11576050" cy="280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400" b="1">
                <a:solidFill>
                  <a:sysClr val="windowText" lastClr="000000"/>
                </a:solidFill>
                <a:latin typeface="思源黑体 CN Bold" panose="020B0800000000000000" pitchFamily="34" charset="-122"/>
                <a:ea typeface="思源黑体 CN Bold" panose="020B0800000000000000" pitchFamily="34" charset="-122"/>
              </a:rPr>
              <a:t>5</a:t>
            </a:r>
            <a:r>
              <a:rPr lang="zh-CN" altLang="en-US" sz="2400" b="1">
                <a:solidFill>
                  <a:sysClr val="windowText" lastClr="000000"/>
                </a:solidFill>
                <a:latin typeface="思源黑体 CN Bold" panose="020B0800000000000000" pitchFamily="34" charset="-122"/>
                <a:ea typeface="思源黑体 CN Bold" panose="020B0800000000000000" pitchFamily="34" charset="-122"/>
              </a:rPr>
              <a:t>. </a:t>
            </a:r>
            <a:r>
              <a:rPr lang="zh-CN" altLang="en-US" sz="2400" b="1">
                <a:solidFill>
                  <a:srgbClr val="000000"/>
                </a:solidFill>
                <a:latin typeface="思源黑体 CN Bold" panose="020B0800000000000000" pitchFamily="34" charset="-122"/>
                <a:ea typeface="思源黑体 CN Bold" panose="020B0800000000000000" pitchFamily="34" charset="-122"/>
              </a:rPr>
              <a:t>选择题。</a:t>
            </a:r>
            <a:r>
              <a:rPr lang="zh-CN" altLang="en-US" sz="2400">
                <a:solidFill>
                  <a:srgbClr val="000000"/>
                </a:solidFill>
                <a:latin typeface="思源黑体 CN Bold" panose="020B0800000000000000" pitchFamily="34" charset="-122"/>
                <a:ea typeface="思源黑体 CN Bold" panose="020B0800000000000000" pitchFamily="34" charset="-122"/>
              </a:rPr>
              <a:t>（把正确答案的序号填在括号内）</a:t>
            </a:r>
          </a:p>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（1）一件衬衣打八五折出售是 170 元，原价是（      ）元。</a:t>
            </a:r>
          </a:p>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     A. 22.5         B. 90            C. 200</a:t>
            </a:r>
          </a:p>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（2）一台液晶电视原价 5000 元，现在打九五折出售，现价是（       ）元。</a:t>
            </a:r>
          </a:p>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     A. 4750        B. 250          C. 5000</a:t>
            </a:r>
          </a:p>
        </p:txBody>
      </p:sp>
      <p:sp>
        <p:nvSpPr>
          <p:cNvPr id="3" name="文本框 2"/>
          <p:cNvSpPr txBox="1">
            <a:spLocks noChangeArrowheads="1"/>
          </p:cNvSpPr>
          <p:nvPr/>
        </p:nvSpPr>
        <p:spPr bwMode="auto">
          <a:xfrm>
            <a:off x="7340600" y="1718254"/>
            <a:ext cx="908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800">
                <a:solidFill>
                  <a:srgbClr val="FF0000"/>
                </a:solidFill>
                <a:latin typeface="思源黑体 CN Bold" panose="020B0800000000000000" pitchFamily="34" charset="-122"/>
                <a:ea typeface="思源黑体 CN Bold" panose="020B0800000000000000" pitchFamily="34" charset="-122"/>
              </a:rPr>
              <a:t>C</a:t>
            </a:r>
          </a:p>
        </p:txBody>
      </p:sp>
      <p:sp>
        <p:nvSpPr>
          <p:cNvPr id="4" name="文本框 3"/>
          <p:cNvSpPr txBox="1">
            <a:spLocks noChangeArrowheads="1"/>
          </p:cNvSpPr>
          <p:nvPr/>
        </p:nvSpPr>
        <p:spPr bwMode="auto">
          <a:xfrm>
            <a:off x="9382126" y="2842280"/>
            <a:ext cx="906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800">
                <a:solidFill>
                  <a:srgbClr val="FF0000"/>
                </a:solidFill>
                <a:latin typeface="思源黑体 CN Bold" panose="020B0800000000000000" pitchFamily="34" charset="-122"/>
                <a:ea typeface="思源黑体 CN Bold" panose="020B0800000000000000" pitchFamily="34" charset="-122"/>
              </a:rPr>
              <a:t>A</a:t>
            </a:r>
          </a:p>
        </p:txBody>
      </p:sp>
      <p:sp>
        <p:nvSpPr>
          <p:cNvPr id="6"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06  </a:t>
            </a:r>
            <a:r>
              <a:rPr lang="zh-CN" altLang="en-US"/>
              <a:t>巩固练习</a:t>
            </a:r>
          </a:p>
        </p:txBody>
      </p:sp>
      <p:sp>
        <p:nvSpPr>
          <p:cNvPr id="7" name="文本框 2"/>
          <p:cNvSpPr txBox="1">
            <a:spLocks noChangeArrowheads="1"/>
          </p:cNvSpPr>
          <p:nvPr/>
        </p:nvSpPr>
        <p:spPr bwMode="auto">
          <a:xfrm>
            <a:off x="615950" y="3895228"/>
            <a:ext cx="10845800" cy="11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altLang="zh-CN" sz="2400" b="1">
                <a:solidFill>
                  <a:sysClr val="windowText" lastClr="000000"/>
                </a:solidFill>
                <a:latin typeface="思源黑体 CN Bold" panose="020B0800000000000000" pitchFamily="34" charset="-122"/>
                <a:ea typeface="思源黑体 CN Bold" panose="020B0800000000000000" pitchFamily="34" charset="-122"/>
              </a:rPr>
              <a:t>6</a:t>
            </a:r>
            <a:r>
              <a:rPr lang="zh-CN" altLang="en-US" sz="2400" b="1">
                <a:solidFill>
                  <a:sysClr val="windowText" lastClr="000000"/>
                </a:solidFill>
                <a:latin typeface="思源黑体 CN Bold" panose="020B0800000000000000" pitchFamily="34" charset="-122"/>
                <a:ea typeface="思源黑体 CN Bold" panose="020B0800000000000000" pitchFamily="34" charset="-122"/>
              </a:rPr>
              <a:t>. 买衣服。</a:t>
            </a:r>
            <a:endParaRPr lang="zh-CN" altLang="en-US" sz="2400">
              <a:solidFill>
                <a:sysClr val="windowText" lastClr="000000"/>
              </a:solidFill>
              <a:latin typeface="思源黑体 CN Bold" panose="020B0800000000000000" pitchFamily="34" charset="-122"/>
              <a:ea typeface="思源黑体 CN Bold" panose="020B0800000000000000" pitchFamily="34" charset="-122"/>
            </a:endParaRPr>
          </a:p>
          <a:p>
            <a:pPr fontAlgn="base">
              <a:lnSpc>
                <a:spcPct val="150000"/>
              </a:lnSpc>
              <a:spcBef>
                <a:spcPct val="0"/>
              </a:spcBef>
              <a:spcAft>
                <a:spcPct val="0"/>
              </a:spcAft>
            </a:pPr>
            <a:r>
              <a:rPr lang="zh-CN" altLang="en-US" sz="2400">
                <a:solidFill>
                  <a:sysClr val="windowText" lastClr="000000"/>
                </a:solidFill>
                <a:latin typeface="思源黑体 CN Bold" panose="020B0800000000000000" pitchFamily="34" charset="-122"/>
                <a:ea typeface="思源黑体 CN Bold" panose="020B0800000000000000" pitchFamily="34" charset="-122"/>
              </a:rPr>
              <a:t>（1）一种衣服原价每件 120 元。现在打八折出售，每件售价多少元？</a:t>
            </a:r>
          </a:p>
        </p:txBody>
      </p:sp>
      <p:sp>
        <p:nvSpPr>
          <p:cNvPr id="8" name="文本框 7"/>
          <p:cNvSpPr txBox="1">
            <a:spLocks noChangeArrowheads="1"/>
          </p:cNvSpPr>
          <p:nvPr/>
        </p:nvSpPr>
        <p:spPr bwMode="auto">
          <a:xfrm>
            <a:off x="1338704" y="4960936"/>
            <a:ext cx="8373622"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000">
                <a:solidFill>
                  <a:srgbClr val="FF0000"/>
                </a:solidFill>
                <a:latin typeface="思源黑体 CN Bold" panose="020B0800000000000000" pitchFamily="34" charset="-122"/>
                <a:ea typeface="思源黑体 CN Bold" panose="020B0800000000000000" pitchFamily="34" charset="-122"/>
              </a:rPr>
              <a:t>120×80%＝96（元）     答：每件售价</a:t>
            </a:r>
            <a:r>
              <a:rPr lang="en-US" altLang="zh-CN" sz="2000">
                <a:solidFill>
                  <a:srgbClr val="FF0000"/>
                </a:solidFill>
                <a:latin typeface="思源黑体 CN Bold" panose="020B0800000000000000" pitchFamily="34" charset="-122"/>
                <a:ea typeface="思源黑体 CN Bold" panose="020B0800000000000000" pitchFamily="34" charset="-122"/>
              </a:rPr>
              <a:t>96</a:t>
            </a:r>
            <a:r>
              <a:rPr lang="zh-CN" altLang="en-US" sz="2000">
                <a:solidFill>
                  <a:srgbClr val="FF0000"/>
                </a:solidFill>
                <a:latin typeface="思源黑体 CN Bold" panose="020B0800000000000000" pitchFamily="34" charset="-122"/>
                <a:ea typeface="思源黑体 CN Bold" panose="020B0800000000000000" pitchFamily="34" charset="-122"/>
              </a:rPr>
              <a:t>元。</a:t>
            </a:r>
            <a:endParaRPr lang="en-US" altLang="zh-CN" sz="2000">
              <a:solidFill>
                <a:srgbClr val="FF0000"/>
              </a:solidFill>
              <a:latin typeface="思源黑体 CN Bold" panose="020B0800000000000000" pitchFamily="34" charset="-122"/>
              <a:ea typeface="思源黑体 CN Bold" panose="020B0800000000000000" pitchFamily="34" charset="-122"/>
            </a:endParaRPr>
          </a:p>
        </p:txBody>
      </p:sp>
      <p:sp>
        <p:nvSpPr>
          <p:cNvPr id="9" name="文本框 1"/>
          <p:cNvSpPr txBox="1">
            <a:spLocks noChangeArrowheads="1"/>
          </p:cNvSpPr>
          <p:nvPr/>
        </p:nvSpPr>
        <p:spPr bwMode="auto">
          <a:xfrm>
            <a:off x="615950" y="5348130"/>
            <a:ext cx="11015662" cy="11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400">
                <a:solidFill>
                  <a:srgbClr val="000000"/>
                </a:solidFill>
                <a:latin typeface="思源黑体 CN Bold" panose="020B0800000000000000" pitchFamily="34" charset="-122"/>
                <a:ea typeface="思源黑体 CN Bold" panose="020B0800000000000000" pitchFamily="34" charset="-122"/>
              </a:rPr>
              <a:t>（2）一种衣服原价每件 120 元，现在打八折出售，现在每件的售价比原来便宜多少元？</a:t>
            </a:r>
          </a:p>
        </p:txBody>
      </p:sp>
      <p:sp>
        <p:nvSpPr>
          <p:cNvPr id="10" name="文本框 9"/>
          <p:cNvSpPr txBox="1">
            <a:spLocks noChangeArrowheads="1"/>
          </p:cNvSpPr>
          <p:nvPr/>
        </p:nvSpPr>
        <p:spPr bwMode="auto">
          <a:xfrm>
            <a:off x="1338704" y="6295637"/>
            <a:ext cx="7854950"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000">
                <a:solidFill>
                  <a:srgbClr val="FF0000"/>
                </a:solidFill>
                <a:latin typeface="思源黑体 CN Bold" panose="020B0800000000000000" pitchFamily="34" charset="-122"/>
                <a:ea typeface="思源黑体 CN Bold" panose="020B0800000000000000" pitchFamily="34" charset="-122"/>
              </a:rPr>
              <a:t>120－120×80%＝24（元）答：</a:t>
            </a:r>
            <a:r>
              <a:rPr lang="zh-CN" altLang="zh-CN" sz="2000">
                <a:solidFill>
                  <a:srgbClr val="FF0000"/>
                </a:solidFill>
                <a:latin typeface="思源黑体 CN Bold" panose="020B0800000000000000" pitchFamily="34" charset="-122"/>
                <a:ea typeface="思源黑体 CN Bold" panose="020B0800000000000000" pitchFamily="34" charset="-122"/>
              </a:rPr>
              <a:t>现在每件的售价比原来便宜</a:t>
            </a:r>
            <a:r>
              <a:rPr lang="en-US" altLang="zh-CN" sz="2000">
                <a:solidFill>
                  <a:srgbClr val="FF0000"/>
                </a:solidFill>
                <a:latin typeface="思源黑体 CN Bold" panose="020B0800000000000000" pitchFamily="34" charset="-122"/>
                <a:ea typeface="思源黑体 CN Bold" panose="020B0800000000000000" pitchFamily="34" charset="-122"/>
              </a:rPr>
              <a:t>24</a:t>
            </a:r>
            <a:r>
              <a:rPr lang="zh-CN" altLang="zh-CN" sz="2000">
                <a:solidFill>
                  <a:srgbClr val="FF0000"/>
                </a:solidFill>
                <a:latin typeface="思源黑体 CN Bold" panose="020B0800000000000000" pitchFamily="34" charset="-122"/>
                <a:ea typeface="思源黑体 CN Bold" panose="020B0800000000000000" pitchFamily="34" charset="-122"/>
              </a:rPr>
              <a:t>元</a:t>
            </a:r>
            <a:r>
              <a:rPr lang="zh-CN" altLang="en-US" sz="2000">
                <a:solidFill>
                  <a:srgbClr val="FF0000"/>
                </a:solidFill>
                <a:latin typeface="思源黑体 CN Bold" panose="020B0800000000000000" pitchFamily="34" charset="-122"/>
                <a:ea typeface="思源黑体 CN Bold" panose="020B0800000000000000" pitchFamily="34" charset="-122"/>
              </a:rPr>
              <a:t>。</a:t>
            </a:r>
            <a:endParaRPr lang="en-US" altLang="zh-CN" sz="2000">
              <a:solidFill>
                <a:srgbClr val="FF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238941" y="1569560"/>
            <a:ext cx="5165517" cy="500137"/>
          </a:xfrm>
          <a:prstGeom prst="rect">
            <a:avLst/>
          </a:prstGeom>
          <a:noFill/>
          <a:effectLst>
            <a:softEdge rad="0"/>
          </a:effectLst>
        </p:spPr>
        <p:txBody>
          <a:bodyPr wrap="none" lIns="68580" tIns="34290" rIns="68580" bIns="34290">
            <a:spAutoFit/>
          </a:bodyPr>
          <a:lstStyle/>
          <a:p>
            <a:pPr>
              <a:defRPr/>
            </a:pPr>
            <a:r>
              <a:rPr lang="zh-CN" altLang="zh-CN" sz="2800" b="1" noProof="1">
                <a:solidFill>
                  <a:srgbClr val="FF0000"/>
                </a:solidFill>
                <a:latin typeface="思源黑体 CN Bold" panose="020B0800000000000000" pitchFamily="34" charset="-122"/>
                <a:ea typeface="思源黑体 CN Bold" panose="020B0800000000000000" pitchFamily="34" charset="-122"/>
              </a:rPr>
              <a:t>这节课你们都学会了哪些知识？</a:t>
            </a:r>
          </a:p>
        </p:txBody>
      </p:sp>
      <p:sp>
        <p:nvSpPr>
          <p:cNvPr id="3" name="文本框 2"/>
          <p:cNvSpPr txBox="1">
            <a:spLocks noChangeArrowheads="1"/>
          </p:cNvSpPr>
          <p:nvPr/>
        </p:nvSpPr>
        <p:spPr bwMode="auto">
          <a:xfrm>
            <a:off x="1238941" y="2582863"/>
            <a:ext cx="10055225" cy="28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30000"/>
              </a:lnSpc>
              <a:spcBef>
                <a:spcPct val="0"/>
              </a:spcBef>
              <a:spcAft>
                <a:spcPct val="0"/>
              </a:spcAft>
            </a:pPr>
            <a:r>
              <a:rPr lang="zh-CN" altLang="zh-CN" sz="2800" b="1">
                <a:solidFill>
                  <a:srgbClr val="000000"/>
                </a:solidFill>
                <a:latin typeface="思源黑体 CN Bold" panose="020B0800000000000000" pitchFamily="34" charset="-122"/>
                <a:ea typeface="思源黑体 CN Bold" panose="020B0800000000000000" pitchFamily="34" charset="-122"/>
                <a:sym typeface="宋体" panose="02010600030101010101" pitchFamily="2" charset="-122"/>
              </a:rPr>
              <a:t>1. 商店有时降价出售商品，叫做打折扣销售，俗称“打折”。</a:t>
            </a:r>
          </a:p>
          <a:p>
            <a:pPr fontAlgn="base">
              <a:lnSpc>
                <a:spcPct val="130000"/>
              </a:lnSpc>
              <a:spcBef>
                <a:spcPct val="0"/>
              </a:spcBef>
              <a:spcAft>
                <a:spcPct val="0"/>
              </a:spcAft>
            </a:pPr>
            <a:r>
              <a:rPr lang="zh-CN" altLang="zh-CN" sz="2800" b="1">
                <a:solidFill>
                  <a:srgbClr val="000000"/>
                </a:solidFill>
                <a:latin typeface="思源黑体 CN Bold" panose="020B0800000000000000" pitchFamily="34" charset="-122"/>
                <a:ea typeface="思源黑体 CN Bold" panose="020B0800000000000000" pitchFamily="34" charset="-122"/>
                <a:sym typeface="宋体" panose="02010600030101010101" pitchFamily="2" charset="-122"/>
              </a:rPr>
              <a:t>2. 解决与折扣有关的实际问题，实质上是求一个数的百分之几是多少或已知一个数的百</a:t>
            </a:r>
          </a:p>
          <a:p>
            <a:pPr fontAlgn="base">
              <a:lnSpc>
                <a:spcPct val="130000"/>
              </a:lnSpc>
              <a:spcBef>
                <a:spcPct val="0"/>
              </a:spcBef>
              <a:spcAft>
                <a:spcPct val="0"/>
              </a:spcAft>
            </a:pPr>
            <a:r>
              <a:rPr lang="zh-CN" altLang="zh-CN" sz="2800" b="1">
                <a:solidFill>
                  <a:srgbClr val="000000"/>
                </a:solidFill>
                <a:latin typeface="思源黑体 CN Bold" panose="020B0800000000000000" pitchFamily="34" charset="-122"/>
                <a:ea typeface="思源黑体 CN Bold" panose="020B0800000000000000" pitchFamily="34" charset="-122"/>
                <a:sym typeface="宋体" panose="02010600030101010101" pitchFamily="2" charset="-122"/>
              </a:rPr>
              <a:t>分之几是多少求这个数的问题，和百分数应用题的解题思路和解题方法相同。</a:t>
            </a:r>
          </a:p>
        </p:txBody>
      </p:sp>
      <p:sp>
        <p:nvSpPr>
          <p:cNvPr id="4" name="文本占位符 3"/>
          <p:cNvSpPr>
            <a:spLocks noGrp="1"/>
          </p:cNvSpPr>
          <p:nvPr>
            <p:ph type="body" sz="quarter" idx="10"/>
          </p:nvPr>
        </p:nvSpPr>
        <p:spPr/>
        <p:txBody>
          <a:bodyPr>
            <a:normAutofit fontScale="92500" lnSpcReduction="10000"/>
          </a:bodyPr>
          <a:lstStyle/>
          <a:p>
            <a:r>
              <a:rPr lang="en-US" altLang="zh-CN"/>
              <a:t>07  </a:t>
            </a:r>
            <a:r>
              <a:rPr lang="zh-CN" altLang="en-US"/>
              <a:t>课堂小结</a:t>
            </a:r>
          </a:p>
        </p:txBody>
      </p:sp>
      <p:sp>
        <p:nvSpPr>
          <p:cNvPr id="6" name="矩形 5"/>
          <p:cNvSpPr/>
          <p:nvPr/>
        </p:nvSpPr>
        <p:spPr>
          <a:xfrm>
            <a:off x="897834" y="2395281"/>
            <a:ext cx="10455966" cy="3221776"/>
          </a:xfrm>
          <a:prstGeom prst="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andolFang R" panose="00000500000000000000" pitchFamily="50" charset="-122"/>
              <a:ea typeface="FandolFang R" panose="00000500000000000000" pitchFamily="50"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latin typeface="思源黑体 CN Light" panose="020B0300000000000000" pitchFamily="34" charset="-122"/>
                <a:ea typeface="思源黑体 CN Light" panose="020B0300000000000000" pitchFamily="34" charset="-122"/>
              </a:rPr>
              <a:t>BY YUSHEN</a:t>
            </a:r>
            <a:endParaRPr lang="zh-CN" altLang="en-US">
              <a:noFill/>
              <a:latin typeface="思源黑体 CN Light" panose="020B0300000000000000" pitchFamily="34" charset="-122"/>
              <a:ea typeface="思源黑体 CN Light" panose="020B03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17130" t="1178" r="3346" b="2568"/>
          <a:stretch>
            <a:fillRect/>
          </a:stretch>
        </p:blipFill>
        <p:spPr>
          <a:xfrm>
            <a:off x="550316" y="1257103"/>
            <a:ext cx="5860424" cy="4726475"/>
          </a:xfrm>
          <a:prstGeom prst="rect">
            <a:avLst/>
          </a:prstGeom>
          <a:ln>
            <a:solidFill>
              <a:schemeClr val="bg1">
                <a:lumMod val="85000"/>
              </a:schemeClr>
            </a:solidFill>
          </a:ln>
        </p:spPr>
      </p:pic>
      <p:sp>
        <p:nvSpPr>
          <p:cNvPr id="6" name="矩形 5"/>
          <p:cNvSpPr/>
          <p:nvPr/>
        </p:nvSpPr>
        <p:spPr>
          <a:xfrm>
            <a:off x="5310190" y="2736526"/>
            <a:ext cx="5890130" cy="2533970"/>
          </a:xfrm>
          <a:prstGeom prst="rect">
            <a:avLst/>
          </a:prstGeom>
          <a:gradFill>
            <a:gsLst>
              <a:gs pos="100000">
                <a:srgbClr val="B5021F"/>
              </a:gs>
              <a:gs pos="0">
                <a:srgbClr val="F0002D"/>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Bold" panose="020B0800000000000000" pitchFamily="34" charset="-122"/>
            </a:endParaRPr>
          </a:p>
        </p:txBody>
      </p:sp>
      <p:cxnSp>
        <p:nvCxnSpPr>
          <p:cNvPr id="7" name="直接连接符 6"/>
          <p:cNvCxnSpPr/>
          <p:nvPr/>
        </p:nvCxnSpPr>
        <p:spPr>
          <a:xfrm>
            <a:off x="5310189" y="2092960"/>
            <a:ext cx="813117" cy="0"/>
          </a:xfrm>
          <a:prstGeom prst="line">
            <a:avLst/>
          </a:prstGeom>
          <a:ln w="38100">
            <a:solidFill>
              <a:srgbClr val="F0BF69"/>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435080" y="476568"/>
            <a:ext cx="266066" cy="142240"/>
            <a:chOff x="11450320" y="274320"/>
            <a:chExt cx="266066" cy="142240"/>
          </a:xfrm>
        </p:grpSpPr>
        <p:cxnSp>
          <p:nvCxnSpPr>
            <p:cNvPr id="9" name="直接连接符 8"/>
            <p:cNvCxnSpPr/>
            <p:nvPr/>
          </p:nvCxnSpPr>
          <p:spPr>
            <a:xfrm>
              <a:off x="11450320" y="27432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450320" y="34544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450320" y="416560"/>
              <a:ext cx="266066" cy="0"/>
            </a:xfrm>
            <a:prstGeom prst="line">
              <a:avLst/>
            </a:prstGeom>
            <a:ln w="19050">
              <a:solidFill>
                <a:srgbClr val="F0BF69"/>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1531869" y="3911097"/>
            <a:ext cx="338554" cy="2644000"/>
          </a:xfrm>
          <a:prstGeom prst="rect">
            <a:avLst/>
          </a:prstGeom>
          <a:noFill/>
        </p:spPr>
        <p:txBody>
          <a:bodyPr vert="eaVert" wrap="square" rtlCol="0">
            <a:spAutoFit/>
          </a:bodyPr>
          <a:lstStyle/>
          <a:p>
            <a:pPr lvl="0" algn="dist">
              <a:defRPr/>
            </a:pPr>
            <a:r>
              <a:rPr lang="en-US" altLang="zh-CN" sz="1000">
                <a:solidFill>
                  <a:prstClr val="black"/>
                </a:solidFill>
                <a:latin typeface="思源黑体 CN Bold" panose="020B0800000000000000" pitchFamily="34" charset="-122"/>
                <a:ea typeface="思源黑体 CN Bold" panose="020B0800000000000000" pitchFamily="34" charset="-122"/>
              </a:rPr>
              <a:t>SIXTH GRADE MATHEMATICS</a:t>
            </a:r>
            <a:endParaRPr kumimoji="0" lang="zh-CN" altLang="en-US" sz="1000" b="0" i="0" u="none" strike="noStrike" kern="120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5687547" y="3156885"/>
            <a:ext cx="5109091" cy="83099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谢谢各位同学倾听</a:t>
            </a:r>
          </a:p>
        </p:txBody>
      </p:sp>
      <p:sp>
        <p:nvSpPr>
          <p:cNvPr id="14" name="矩形 13"/>
          <p:cNvSpPr/>
          <p:nvPr/>
        </p:nvSpPr>
        <p:spPr>
          <a:xfrm>
            <a:off x="5716747" y="4517208"/>
            <a:ext cx="1555226" cy="307773"/>
          </a:xfrm>
          <a:prstGeom prst="rect">
            <a:avLst/>
          </a:prstGeom>
        </p:spPr>
        <p:txBody>
          <a:bodyPr wrap="none" lIns="91436" tIns="45718" rIns="91436" bIns="45718">
            <a:spAutoFit/>
          </a:bodyPr>
          <a:lstStyle/>
          <a:p>
            <a:pPr lvl="0">
              <a:defRPr/>
            </a:pPr>
            <a:r>
              <a:rPr kumimoji="1" lang="zh-CN" altLang="en-US" sz="1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授课老师：</a:t>
            </a:r>
            <a:r>
              <a:rPr kumimoji="1" lang="en-US" altLang="zh-CN" sz="1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xippt</a:t>
            </a:r>
            <a:endParaRPr kumimoji="1" lang="zh-CN" altLang="en-US" sz="1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5" name="矩形 14"/>
          <p:cNvSpPr/>
          <p:nvPr/>
        </p:nvSpPr>
        <p:spPr>
          <a:xfrm>
            <a:off x="5741915" y="4017219"/>
            <a:ext cx="4962527" cy="261610"/>
          </a:xfrm>
          <a:prstGeom prst="rect">
            <a:avLst/>
          </a:prstGeom>
        </p:spPr>
        <p:txBody>
          <a:bodyPr wrap="square">
            <a:spAutoFit/>
          </a:bodyPr>
          <a:lstStyle/>
          <a:p>
            <a:pPr lvl="0" algn="dist">
              <a:defRPr/>
            </a:pPr>
            <a:r>
              <a:rPr lang="en-US" altLang="zh-CN" sz="110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THANK YOU FOR LISTENING</a:t>
            </a:r>
            <a:endParaRPr kumimoji="0" lang="zh-CN" alt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cxnSp>
        <p:nvCxnSpPr>
          <p:cNvPr id="16" name="直接连接符 15"/>
          <p:cNvCxnSpPr/>
          <p:nvPr/>
        </p:nvCxnSpPr>
        <p:spPr>
          <a:xfrm>
            <a:off x="5822563" y="4396523"/>
            <a:ext cx="488188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0316" y="318276"/>
            <a:ext cx="1671934" cy="369332"/>
          </a:xfrm>
          <a:prstGeom prst="rect">
            <a:avLst/>
          </a:prstGeom>
          <a:noFill/>
          <a:ln>
            <a:solidFill>
              <a:schemeClr val="bg1">
                <a:lumMod val="85000"/>
              </a:schemeClr>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black">
                    <a:lumMod val="50000"/>
                    <a:lumOff val="50000"/>
                  </a:prstClr>
                </a:solidFill>
                <a:latin typeface="思源黑体 CN Bold" panose="020B0800000000000000" pitchFamily="34" charset="-122"/>
                <a:ea typeface="思源黑体 CN Bold" panose="020B0800000000000000" pitchFamily="34" charset="-122"/>
              </a:rPr>
              <a:t>某某实验小学</a:t>
            </a:r>
            <a:endParaRPr kumimoji="0" lang="zh-CN" altLang="en-US" sz="1800" b="0" i="0" u="none" strike="noStrike" kern="1200" cap="none" spc="0" normalizeH="0" baseline="0" noProof="0">
              <a:ln>
                <a:noFill/>
              </a:ln>
              <a:solidFill>
                <a:prstClr val="black">
                  <a:lumMod val="50000"/>
                  <a:lumOff val="50000"/>
                </a:prst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18" name="直接连接符 17"/>
          <p:cNvCxnSpPr/>
          <p:nvPr/>
        </p:nvCxnSpPr>
        <p:spPr>
          <a:xfrm>
            <a:off x="550316" y="6446299"/>
            <a:ext cx="324327" cy="0"/>
          </a:xfrm>
          <a:prstGeom prst="line">
            <a:avLst/>
          </a:prstGeom>
          <a:ln w="38100">
            <a:solidFill>
              <a:srgbClr val="F0BF69"/>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449952" y="4517208"/>
            <a:ext cx="1860501" cy="307773"/>
          </a:xfrm>
          <a:prstGeom prst="rect">
            <a:avLst/>
          </a:prstGeom>
        </p:spPr>
        <p:txBody>
          <a:bodyPr wrap="none" lIns="91436" tIns="45718" rIns="91436" bIns="45718">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授课时间：</a:t>
            </a:r>
            <a:r>
              <a:rPr kumimoji="1" lang="en-US" altLang="zh-CN"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rPr>
              <a:t>20XX.XX</a:t>
            </a:r>
            <a:endParaRPr kumimoji="1"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1"/>
          <p:cNvSpPr txBox="1">
            <a:spLocks noChangeArrowheads="1"/>
          </p:cNvSpPr>
          <p:nvPr/>
        </p:nvSpPr>
        <p:spPr bwMode="auto">
          <a:xfrm>
            <a:off x="1246188" y="2501004"/>
            <a:ext cx="10014847" cy="223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3200" b="1">
                <a:solidFill>
                  <a:srgbClr val="000000"/>
                </a:solidFill>
                <a:latin typeface="思源黑体 CN Bold" panose="020B0800000000000000" pitchFamily="34" charset="-122"/>
                <a:ea typeface="思源黑体 CN Bold" panose="020B0800000000000000" pitchFamily="34" charset="-122"/>
              </a:rPr>
              <a:t>1. 借助生活情境理解折扣的意义。</a:t>
            </a:r>
            <a:r>
              <a:rPr lang="zh-CN" altLang="en-US" sz="3200" b="1">
                <a:solidFill>
                  <a:srgbClr val="FF0000"/>
                </a:solidFill>
                <a:latin typeface="思源黑体 CN Bold" panose="020B0800000000000000" pitchFamily="34" charset="-122"/>
                <a:ea typeface="思源黑体 CN Bold" panose="020B0800000000000000" pitchFamily="34" charset="-122"/>
              </a:rPr>
              <a:t>（重点）</a:t>
            </a:r>
          </a:p>
          <a:p>
            <a:pPr fontAlgn="base">
              <a:lnSpc>
                <a:spcPct val="150000"/>
              </a:lnSpc>
              <a:spcBef>
                <a:spcPct val="0"/>
              </a:spcBef>
              <a:spcAft>
                <a:spcPct val="0"/>
              </a:spcAft>
            </a:pPr>
            <a:r>
              <a:rPr lang="zh-CN" altLang="en-US" sz="3200" b="1">
                <a:solidFill>
                  <a:srgbClr val="000000"/>
                </a:solidFill>
                <a:latin typeface="思源黑体 CN Bold" panose="020B0800000000000000" pitchFamily="34" charset="-122"/>
                <a:ea typeface="思源黑体 CN Bold" panose="020B0800000000000000" pitchFamily="34" charset="-122"/>
              </a:rPr>
              <a:t>2. 掌握折扣和百分数的关系，会解决生活中有关折扣的实际问题。</a:t>
            </a:r>
            <a:r>
              <a:rPr lang="zh-CN" altLang="en-US" sz="3200" b="1">
                <a:solidFill>
                  <a:srgbClr val="FF0000"/>
                </a:solidFill>
                <a:latin typeface="思源黑体 CN Bold" panose="020B0800000000000000" pitchFamily="34" charset="-122"/>
                <a:ea typeface="思源黑体 CN Bold" panose="020B0800000000000000" pitchFamily="34" charset="-122"/>
              </a:rPr>
              <a:t>（难点）</a:t>
            </a:r>
          </a:p>
        </p:txBody>
      </p:sp>
      <p:sp>
        <p:nvSpPr>
          <p:cNvPr id="2" name="文本占位符 1"/>
          <p:cNvSpPr>
            <a:spLocks noGrp="1"/>
          </p:cNvSpPr>
          <p:nvPr>
            <p:ph type="body" sz="quarter" idx="10"/>
          </p:nvPr>
        </p:nvSpPr>
        <p:spPr/>
        <p:txBody>
          <a:bodyPr>
            <a:normAutofit fontScale="92500" lnSpcReduction="10000"/>
          </a:bodyPr>
          <a:lstStyle/>
          <a:p>
            <a:r>
              <a:rPr lang="en-US" altLang="zh-CN"/>
              <a:t>01  </a:t>
            </a:r>
            <a:r>
              <a:rPr lang="zh-CN" altLang="en-US"/>
              <a:t>学习目标</a:t>
            </a:r>
          </a:p>
        </p:txBody>
      </p:sp>
      <p:sp>
        <p:nvSpPr>
          <p:cNvPr id="3" name="矩形 2"/>
          <p:cNvSpPr/>
          <p:nvPr/>
        </p:nvSpPr>
        <p:spPr>
          <a:xfrm>
            <a:off x="619539" y="2286000"/>
            <a:ext cx="10952922" cy="2842591"/>
          </a:xfrm>
          <a:prstGeom prst="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andolFang R" panose="00000500000000000000" pitchFamily="50" charset="-122"/>
              <a:ea typeface="FandolFang R" panose="00000500000000000000" pitchFamily="50"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a:spLocks noChangeArrowheads="1"/>
          </p:cNvSpPr>
          <p:nvPr/>
        </p:nvSpPr>
        <p:spPr bwMode="auto">
          <a:xfrm>
            <a:off x="1155700" y="1724510"/>
            <a:ext cx="8959850" cy="67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800">
                <a:solidFill>
                  <a:srgbClr val="000000"/>
                </a:solidFill>
                <a:latin typeface="思源黑体 CN Bold" panose="020B0800000000000000" pitchFamily="34" charset="-122"/>
                <a:ea typeface="思源黑体 CN Bold" panose="020B0800000000000000" pitchFamily="34" charset="-122"/>
              </a:rPr>
              <a:t>请同学们说说平时生活中有哪些促销活动。</a:t>
            </a:r>
          </a:p>
        </p:txBody>
      </p:sp>
      <p:sp>
        <p:nvSpPr>
          <p:cNvPr id="2" name="文本框 1"/>
          <p:cNvSpPr txBox="1">
            <a:spLocks noChangeArrowheads="1"/>
          </p:cNvSpPr>
          <p:nvPr/>
        </p:nvSpPr>
        <p:spPr bwMode="auto">
          <a:xfrm>
            <a:off x="1155700" y="2915564"/>
            <a:ext cx="9880600" cy="249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altLang="zh-CN" sz="3600">
                <a:solidFill>
                  <a:srgbClr val="FF0000"/>
                </a:solidFill>
                <a:latin typeface="思源黑体 CN Bold" panose="020B0800000000000000" pitchFamily="34" charset="-122"/>
                <a:ea typeface="思源黑体 CN Bold" panose="020B0800000000000000" pitchFamily="34" charset="-122"/>
              </a:rPr>
              <a:t>    </a:t>
            </a:r>
            <a:r>
              <a:rPr lang="zh-CN" altLang="en-US" sz="3600">
                <a:solidFill>
                  <a:srgbClr val="FF0000"/>
                </a:solidFill>
                <a:latin typeface="思源黑体 CN Bold" panose="020B0800000000000000" pitchFamily="34" charset="-122"/>
                <a:ea typeface="思源黑体 CN Bold" panose="020B0800000000000000" pitchFamily="34" charset="-122"/>
              </a:rPr>
              <a:t>商家一般是把商品进行</a:t>
            </a:r>
            <a:r>
              <a:rPr lang="en-US" altLang="zh-CN" sz="3600">
                <a:solidFill>
                  <a:srgbClr val="FF0000"/>
                </a:solidFill>
                <a:latin typeface="思源黑体 CN Bold" panose="020B0800000000000000" pitchFamily="34" charset="-122"/>
                <a:ea typeface="思源黑体 CN Bold" panose="020B0800000000000000" pitchFamily="34" charset="-122"/>
              </a:rPr>
              <a:t>“</a:t>
            </a:r>
            <a:r>
              <a:rPr lang="zh-CN" altLang="en-US" sz="3600">
                <a:solidFill>
                  <a:srgbClr val="FF0000"/>
                </a:solidFill>
                <a:latin typeface="思源黑体 CN Bold" panose="020B0800000000000000" pitchFamily="34" charset="-122"/>
                <a:ea typeface="思源黑体 CN Bold" panose="020B0800000000000000" pitchFamily="34" charset="-122"/>
              </a:rPr>
              <a:t>打折</a:t>
            </a:r>
            <a:r>
              <a:rPr lang="en-US" altLang="zh-CN" sz="3600">
                <a:solidFill>
                  <a:srgbClr val="FF0000"/>
                </a:solidFill>
                <a:latin typeface="思源黑体 CN Bold" panose="020B0800000000000000" pitchFamily="34" charset="-122"/>
                <a:ea typeface="思源黑体 CN Bold" panose="020B0800000000000000" pitchFamily="34" charset="-122"/>
              </a:rPr>
              <a:t>”</a:t>
            </a:r>
            <a:r>
              <a:rPr lang="zh-CN" altLang="en-US" sz="3600">
                <a:solidFill>
                  <a:srgbClr val="FF0000"/>
                </a:solidFill>
                <a:latin typeface="思源黑体 CN Bold" panose="020B0800000000000000" pitchFamily="34" charset="-122"/>
                <a:ea typeface="思源黑体 CN Bold" panose="020B0800000000000000" pitchFamily="34" charset="-122"/>
              </a:rPr>
              <a:t>销售，这样对于顾客来说，打折的时候买，就比平时买同样的商品省下一点钱。</a:t>
            </a:r>
          </a:p>
        </p:txBody>
      </p:sp>
      <p:sp>
        <p:nvSpPr>
          <p:cNvPr id="3" name="文本占位符 2"/>
          <p:cNvSpPr>
            <a:spLocks noGrp="1"/>
          </p:cNvSpPr>
          <p:nvPr>
            <p:ph type="body" sz="quarter" idx="10"/>
          </p:nvPr>
        </p:nvSpPr>
        <p:spPr/>
        <p:txBody>
          <a:bodyPr>
            <a:normAutofit fontScale="92500" lnSpcReduction="10000"/>
          </a:bodyPr>
          <a:lstStyle/>
          <a:p>
            <a:r>
              <a:rPr lang="en-US" altLang="zh-CN"/>
              <a:t>02  </a:t>
            </a:r>
            <a:r>
              <a:rPr lang="zh-CN" altLang="en-US"/>
              <a:t>复习导入</a:t>
            </a:r>
          </a:p>
        </p:txBody>
      </p:sp>
      <p:sp>
        <p:nvSpPr>
          <p:cNvPr id="6" name="矩形 5"/>
          <p:cNvSpPr/>
          <p:nvPr/>
        </p:nvSpPr>
        <p:spPr>
          <a:xfrm>
            <a:off x="619539" y="2743200"/>
            <a:ext cx="10952922" cy="2842591"/>
          </a:xfrm>
          <a:prstGeom prst="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andolFang R" panose="00000500000000000000" pitchFamily="50" charset="-122"/>
              <a:ea typeface="FandolFang R" panose="00000500000000000000" pitchFamily="50"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a:spLocks noChangeArrowheads="1"/>
          </p:cNvSpPr>
          <p:nvPr/>
        </p:nvSpPr>
        <p:spPr bwMode="auto">
          <a:xfrm>
            <a:off x="1289050" y="2444543"/>
            <a:ext cx="96139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altLang="zh-CN" sz="3600" b="1">
                <a:solidFill>
                  <a:srgbClr val="000000"/>
                </a:solidFill>
                <a:latin typeface="思源黑体 CN Bold" panose="020B0800000000000000" pitchFamily="34" charset="-122"/>
                <a:ea typeface="思源黑体 CN Bold" panose="020B0800000000000000" pitchFamily="34" charset="-122"/>
              </a:rPr>
              <a:t>        </a:t>
            </a:r>
            <a:r>
              <a:rPr lang="zh-CN" altLang="en-US" sz="3600" b="1">
                <a:solidFill>
                  <a:srgbClr val="000000"/>
                </a:solidFill>
                <a:latin typeface="思源黑体 CN Bold" panose="020B0800000000000000" pitchFamily="34" charset="-122"/>
                <a:ea typeface="思源黑体 CN Bold" panose="020B0800000000000000" pitchFamily="34" charset="-122"/>
              </a:rPr>
              <a:t>商店有时降价出售商品，叫做打折扣销售，俗称 </a:t>
            </a:r>
            <a:r>
              <a:rPr lang="en-US" altLang="zh-CN" sz="3600" b="1">
                <a:solidFill>
                  <a:srgbClr val="000000"/>
                </a:solidFill>
                <a:latin typeface="思源黑体 CN Bold" panose="020B0800000000000000" pitchFamily="34" charset="-122"/>
                <a:ea typeface="思源黑体 CN Bold" panose="020B0800000000000000" pitchFamily="34" charset="-122"/>
              </a:rPr>
              <a:t>“</a:t>
            </a:r>
            <a:r>
              <a:rPr lang="zh-CN" altLang="en-US" sz="3600" b="1">
                <a:solidFill>
                  <a:srgbClr val="000000"/>
                </a:solidFill>
                <a:latin typeface="思源黑体 CN Bold" panose="020B0800000000000000" pitchFamily="34" charset="-122"/>
                <a:ea typeface="思源黑体 CN Bold" panose="020B0800000000000000" pitchFamily="34" charset="-122"/>
              </a:rPr>
              <a:t>打折”。几折就表示十分之几，也就是百分之几十。例如，打九折出售，就是按原价的90%出售。</a:t>
            </a:r>
          </a:p>
        </p:txBody>
      </p:sp>
      <p:sp>
        <p:nvSpPr>
          <p:cNvPr id="11" name="矩形 10"/>
          <p:cNvSpPr/>
          <p:nvPr/>
        </p:nvSpPr>
        <p:spPr>
          <a:xfrm>
            <a:off x="897834" y="2397401"/>
            <a:ext cx="10455966" cy="3588508"/>
          </a:xfrm>
          <a:prstGeom prst="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andolFang R" panose="00000500000000000000" pitchFamily="50" charset="-122"/>
              <a:ea typeface="FandolFang R" panose="00000500000000000000" pitchFamily="50" charset="-122"/>
            </a:endParaRPr>
          </a:p>
        </p:txBody>
      </p:sp>
      <p:sp>
        <p:nvSpPr>
          <p:cNvPr id="4" name="圆角矩形 3"/>
          <p:cNvSpPr/>
          <p:nvPr/>
        </p:nvSpPr>
        <p:spPr>
          <a:xfrm>
            <a:off x="1826895" y="5116830"/>
            <a:ext cx="2114550" cy="648970"/>
          </a:xfrm>
          <a:prstGeom prst="round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3600" noProof="1">
              <a:solidFill>
                <a:srgbClr val="FFFFFF"/>
              </a:solidFill>
              <a:latin typeface="思源黑体 CN Bold" panose="020B0800000000000000" pitchFamily="34" charset="-122"/>
              <a:ea typeface="宋体" panose="02010600030101010101" pitchFamily="2" charset="-122"/>
            </a:endParaRPr>
          </a:p>
        </p:txBody>
      </p:sp>
      <p:sp>
        <p:nvSpPr>
          <p:cNvPr id="3" name="圆角矩形 2"/>
          <p:cNvSpPr/>
          <p:nvPr/>
        </p:nvSpPr>
        <p:spPr>
          <a:xfrm>
            <a:off x="7394768" y="4300677"/>
            <a:ext cx="863600" cy="649287"/>
          </a:xfrm>
          <a:prstGeom prst="round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3600" noProof="1">
              <a:solidFill>
                <a:srgbClr val="FFFFFF"/>
              </a:solidFill>
              <a:latin typeface="思源黑体 CN Bold" panose="020B0800000000000000" pitchFamily="34" charset="-122"/>
              <a:ea typeface="宋体" panose="02010600030101010101" pitchFamily="2" charset="-122"/>
            </a:endParaRPr>
          </a:p>
        </p:txBody>
      </p:sp>
      <p:sp>
        <p:nvSpPr>
          <p:cNvPr id="8198" name="文本框 5"/>
          <p:cNvSpPr txBox="1">
            <a:spLocks noChangeArrowheads="1"/>
          </p:cNvSpPr>
          <p:nvPr/>
        </p:nvSpPr>
        <p:spPr bwMode="auto">
          <a:xfrm>
            <a:off x="1289050" y="1488110"/>
            <a:ext cx="1598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800" b="1">
                <a:solidFill>
                  <a:srgbClr val="FF0000"/>
                </a:solidFill>
                <a:latin typeface="思源黑体 CN Bold" panose="020B0800000000000000" pitchFamily="34" charset="-122"/>
                <a:ea typeface="思源黑体 CN Bold" panose="020B0800000000000000" pitchFamily="34" charset="-122"/>
              </a:rPr>
              <a:t>知识点</a:t>
            </a:r>
          </a:p>
        </p:txBody>
      </p:sp>
      <p:sp>
        <p:nvSpPr>
          <p:cNvPr id="8199" name="文本框 7"/>
          <p:cNvSpPr txBox="1">
            <a:spLocks noChangeArrowheads="1"/>
          </p:cNvSpPr>
          <p:nvPr/>
        </p:nvSpPr>
        <p:spPr bwMode="auto">
          <a:xfrm>
            <a:off x="3068638" y="1488110"/>
            <a:ext cx="737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zh-CN" sz="2800" b="1">
                <a:solidFill>
                  <a:srgbClr val="FF0000"/>
                </a:solidFill>
                <a:latin typeface="思源黑体 CN Bold" panose="020B0800000000000000" pitchFamily="34" charset="-122"/>
                <a:ea typeface="思源黑体 CN Bold" panose="020B0800000000000000" pitchFamily="34" charset="-122"/>
              </a:rPr>
              <a:t>折扣的意义及解决折扣问题的方法</a:t>
            </a:r>
          </a:p>
        </p:txBody>
      </p:sp>
      <p:sp>
        <p:nvSpPr>
          <p:cNvPr id="2" name="文本占位符 1"/>
          <p:cNvSpPr>
            <a:spLocks noGrp="1"/>
          </p:cNvSpPr>
          <p:nvPr>
            <p:ph type="body" sz="quarter" idx="10"/>
          </p:nvPr>
        </p:nvSpPr>
        <p:spPr/>
        <p:txBody>
          <a:bodyPr>
            <a:normAutofit fontScale="92500" lnSpcReduction="10000"/>
          </a:bodyPr>
          <a:lstStyle/>
          <a:p>
            <a:r>
              <a:rPr lang="en-US" altLang="zh-CN"/>
              <a:t>03  </a:t>
            </a:r>
            <a:r>
              <a:rPr lang="zh-CN" altLang="en-US"/>
              <a:t>探索新知</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bldLvl="0"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1" descr="u2jx01副本"/>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3489" y="2288002"/>
            <a:ext cx="440213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7"/>
          <p:cNvSpPr>
            <a:spLocks noChangeArrowheads="1"/>
          </p:cNvSpPr>
          <p:nvPr/>
        </p:nvSpPr>
        <p:spPr bwMode="auto">
          <a:xfrm flipH="1">
            <a:off x="1550504" y="4785144"/>
            <a:ext cx="2769291" cy="1055608"/>
          </a:xfrm>
          <a:prstGeom prst="wedgeRoundRectCallout">
            <a:avLst>
              <a:gd name="adj1" fmla="val -62139"/>
              <a:gd name="adj2" fmla="val 2472"/>
              <a:gd name="adj3" fmla="val 16667"/>
            </a:avLst>
          </a:prstGeom>
          <a:solidFill>
            <a:srgbClr val="FFFFFF"/>
          </a:solidFill>
          <a:ln w="19050">
            <a:solidFill>
              <a:srgbClr val="EF002D"/>
            </a:solidFill>
            <a:miter lim="800000"/>
          </a:ln>
        </p:spPr>
        <p:txBody>
          <a:bodyPr wrap="square"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457200" fontAlgn="base">
              <a:spcBef>
                <a:spcPct val="0"/>
              </a:spcBef>
              <a:spcAft>
                <a:spcPct val="0"/>
              </a:spcAft>
              <a:defRPr/>
            </a:pPr>
            <a:r>
              <a:rPr lang="zh-CN" altLang="en-US" sz="2800" b="1">
                <a:solidFill>
                  <a:srgbClr val="000000"/>
                </a:solidFill>
                <a:latin typeface="思源黑体 CN Bold" panose="020B0800000000000000" pitchFamily="34" charset="-122"/>
                <a:ea typeface="思源黑体 CN Bold" panose="020B0800000000000000" pitchFamily="34" charset="-122"/>
                <a:cs typeface="楷体" panose="02010609060101010101" pitchFamily="49" charset="-122"/>
              </a:rPr>
              <a:t>爸爸，什么叫做“八五折”</a:t>
            </a:r>
            <a:r>
              <a:rPr lang="zh-CN" altLang="en-US" sz="2800" b="1">
                <a:solidFill>
                  <a:srgbClr val="000000"/>
                </a:solidFill>
                <a:latin typeface="思源黑体 CN Bold" panose="020B0800000000000000" pitchFamily="34" charset="-122"/>
                <a:ea typeface="思源黑体 CN Bold" panose="020B0800000000000000" pitchFamily="34" charset="-122"/>
                <a:cs typeface="楷体" panose="02010609060101010101" pitchFamily="49" charset="-122"/>
                <a:sym typeface="宋体" panose="02010600030101010101" pitchFamily="2" charset="-122"/>
              </a:rPr>
              <a:t>？</a:t>
            </a:r>
            <a:endParaRPr lang="zh-CN" altLang="en-US" sz="2800" b="1">
              <a:solidFill>
                <a:srgbClr val="000000"/>
              </a:solidFill>
              <a:latin typeface="思源黑体 CN Light" panose="020B0300000000000000" pitchFamily="34" charset="-122"/>
              <a:ea typeface="思源黑体 CN Bold" panose="020B0800000000000000" pitchFamily="34" charset="-122"/>
              <a:cs typeface="楷体" panose="02010609060101010101" pitchFamily="49" charset="-122"/>
            </a:endParaRPr>
          </a:p>
        </p:txBody>
      </p:sp>
      <p:sp>
        <p:nvSpPr>
          <p:cNvPr id="5" name="Rectangle 3"/>
          <p:cNvSpPr>
            <a:spLocks noChangeArrowheads="1"/>
          </p:cNvSpPr>
          <p:nvPr/>
        </p:nvSpPr>
        <p:spPr bwMode="auto">
          <a:xfrm>
            <a:off x="2310348" y="1328438"/>
            <a:ext cx="7571303" cy="584775"/>
          </a:xfrm>
          <a:prstGeom prst="rect">
            <a:avLst/>
          </a:prstGeom>
          <a:noFill/>
          <a:ln w="9525">
            <a:solidFill>
              <a:srgbClr val="EF002D"/>
            </a:solidFill>
            <a:miter lim="800000"/>
          </a:ln>
        </p:spPr>
        <p:txBody>
          <a:bodyPr wrap="none" anchor="ctr">
            <a:spAutoFit/>
          </a:bodyPr>
          <a:lstStyle/>
          <a:p>
            <a:pPr algn="ctr" fontAlgn="base">
              <a:spcBef>
                <a:spcPct val="0"/>
              </a:spcBef>
              <a:spcAft>
                <a:spcPct val="0"/>
              </a:spcAft>
            </a:pPr>
            <a:r>
              <a:rPr lang="zh-CN" altLang="zh-CN" sz="3200">
                <a:solidFill>
                  <a:srgbClr val="000000"/>
                </a:solidFill>
                <a:latin typeface="思源黑体 CN Bold" panose="020B0800000000000000" pitchFamily="34" charset="-122"/>
                <a:ea typeface="思源黑体 CN Bold" panose="020B0800000000000000" pitchFamily="34" charset="-122"/>
              </a:rPr>
              <a:t>店庆五周年，电器九折，其他商品八五折</a:t>
            </a:r>
          </a:p>
        </p:txBody>
      </p:sp>
      <p:sp>
        <p:nvSpPr>
          <p:cNvPr id="6" name="AutoShape 10"/>
          <p:cNvSpPr>
            <a:spLocks noChangeArrowheads="1"/>
          </p:cNvSpPr>
          <p:nvPr/>
        </p:nvSpPr>
        <p:spPr bwMode="auto">
          <a:xfrm>
            <a:off x="7593124" y="2991383"/>
            <a:ext cx="2709751" cy="1055608"/>
          </a:xfrm>
          <a:prstGeom prst="wedgeRoundRectCallout">
            <a:avLst>
              <a:gd name="adj1" fmla="val -37019"/>
              <a:gd name="adj2" fmla="val 76086"/>
              <a:gd name="adj3" fmla="val 16667"/>
            </a:avLst>
          </a:prstGeom>
          <a:solidFill>
            <a:schemeClr val="bg1"/>
          </a:solidFill>
          <a:ln w="12700">
            <a:solidFill>
              <a:srgbClr val="EF002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defRPr/>
            </a:pPr>
            <a:r>
              <a:rPr lang="zh-CN" altLang="en-US" sz="2800" b="1">
                <a:solidFill>
                  <a:srgbClr val="000000"/>
                </a:solidFill>
                <a:latin typeface="思源黑体 CN Bold" panose="020B0800000000000000" pitchFamily="34" charset="-122"/>
                <a:ea typeface="思源黑体 CN Bold" panose="020B0800000000000000" pitchFamily="34" charset="-122"/>
                <a:cs typeface="Times New Roman" panose="02020603050405020304" charset="0"/>
              </a:rPr>
              <a:t>八五折就是原价的</a:t>
            </a:r>
            <a:r>
              <a:rPr lang="en-US" altLang="zh-CN" sz="2800">
                <a:solidFill>
                  <a:srgbClr val="000000"/>
                </a:solidFill>
                <a:latin typeface="思源黑体 CN Bold" panose="020B0800000000000000" pitchFamily="34" charset="-122"/>
                <a:ea typeface="思源黑体 CN Bold" panose="020B0800000000000000" pitchFamily="34" charset="-122"/>
                <a:cs typeface="Times New Roman" panose="02020603050405020304" charset="0"/>
              </a:rPr>
              <a:t>85%</a:t>
            </a:r>
            <a:r>
              <a:rPr lang="zh-CN" altLang="en-US" sz="2800" b="1">
                <a:solidFill>
                  <a:srgbClr val="000000"/>
                </a:solidFill>
                <a:latin typeface="思源黑体 CN Bold" panose="020B0800000000000000" pitchFamily="34" charset="-122"/>
                <a:ea typeface="思源黑体 CN Bold" panose="020B0800000000000000" pitchFamily="34" charset="-122"/>
                <a:cs typeface="Times New Roman" panose="02020603050405020304" charset="0"/>
              </a:rPr>
              <a:t>。</a:t>
            </a:r>
          </a:p>
        </p:txBody>
      </p:sp>
      <p:sp>
        <p:nvSpPr>
          <p:cNvPr id="7"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03  </a:t>
            </a:r>
            <a:r>
              <a:rPr lang="zh-CN" altLang="en-US"/>
              <a:t>探索新知</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2"/>
          <p:cNvSpPr txBox="1">
            <a:spLocks noChangeArrowheads="1"/>
          </p:cNvSpPr>
          <p:nvPr/>
        </p:nvSpPr>
        <p:spPr bwMode="auto">
          <a:xfrm>
            <a:off x="1695450" y="913766"/>
            <a:ext cx="49418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3600" b="1">
                <a:solidFill>
                  <a:srgbClr val="000000"/>
                </a:solidFill>
                <a:latin typeface="思源黑体 CN Bold" panose="020B0800000000000000" pitchFamily="34" charset="-122"/>
                <a:ea typeface="思源黑体 CN Bold" panose="020B0800000000000000" pitchFamily="34" charset="-122"/>
              </a:rPr>
              <a:t>利用折扣解决问题</a:t>
            </a:r>
          </a:p>
        </p:txBody>
      </p:sp>
      <p:pic>
        <p:nvPicPr>
          <p:cNvPr id="11266" name="Picture 12" descr="6B0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7414" y="1651953"/>
            <a:ext cx="420687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8"/>
          <p:cNvSpPr txBox="1">
            <a:spLocks noChangeArrowheads="1"/>
          </p:cNvSpPr>
          <p:nvPr/>
        </p:nvSpPr>
        <p:spPr bwMode="auto">
          <a:xfrm>
            <a:off x="608013" y="1415415"/>
            <a:ext cx="7866062" cy="248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1700" indent="-9017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pPr>
            <a:r>
              <a:rPr lang="zh-CN" altLang="en-US" sz="36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36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a:t>
            </a:r>
            <a:r>
              <a:rPr lang="zh-CN" altLang="en-US" sz="36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）爸爸给小雨买了一辆自行车，原价</a:t>
            </a:r>
            <a:r>
              <a:rPr lang="en-US" altLang="zh-CN" sz="36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180 </a:t>
            </a:r>
            <a:r>
              <a:rPr lang="zh-CN" altLang="en-US" sz="36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元，现在商店打八五折出售。买这辆车用了多少钱？</a:t>
            </a:r>
          </a:p>
        </p:txBody>
      </p:sp>
      <p:grpSp>
        <p:nvGrpSpPr>
          <p:cNvPr id="11268" name="组合 27"/>
          <p:cNvGrpSpPr/>
          <p:nvPr/>
        </p:nvGrpSpPr>
        <p:grpSpPr>
          <a:xfrm>
            <a:off x="838201" y="840741"/>
            <a:ext cx="987425" cy="754063"/>
            <a:chOff x="1277" y="3118"/>
            <a:chExt cx="1555" cy="1187"/>
          </a:xfrm>
        </p:grpSpPr>
        <p:pic>
          <p:nvPicPr>
            <p:cNvPr id="11269" name="Picture 46" descr="U1ppt题号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文本框 6"/>
            <p:cNvSpPr txBox="1">
              <a:spLocks noChangeArrowheads="1"/>
            </p:cNvSpPr>
            <p:nvPr/>
          </p:nvSpPr>
          <p:spPr bwMode="auto">
            <a:xfrm>
              <a:off x="1732" y="3262"/>
              <a:ext cx="610"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168B7"/>
                  </a:solidFill>
                  <a:latin typeface="思源黑体 CN Bold" panose="020B0800000000000000" pitchFamily="34" charset="-122"/>
                  <a:ea typeface="思源黑体 CN Bold" panose="020B0800000000000000" pitchFamily="34" charset="-122"/>
                </a:rPr>
                <a:t>1</a:t>
              </a:r>
            </a:p>
          </p:txBody>
        </p:sp>
      </p:grpSp>
      <p:sp>
        <p:nvSpPr>
          <p:cNvPr id="4" name="椭圆 3"/>
          <p:cNvSpPr/>
          <p:nvPr/>
        </p:nvSpPr>
        <p:spPr>
          <a:xfrm>
            <a:off x="2025650" y="2409509"/>
            <a:ext cx="889000" cy="695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noProof="1">
              <a:solidFill>
                <a:srgbClr val="FFFFFF"/>
              </a:solidFill>
              <a:latin typeface="思源黑体 CN Bold" panose="020B0800000000000000" pitchFamily="34" charset="-122"/>
              <a:ea typeface="宋体" panose="02010600030101010101" pitchFamily="2" charset="-122"/>
            </a:endParaRPr>
          </a:p>
        </p:txBody>
      </p:sp>
      <p:sp>
        <p:nvSpPr>
          <p:cNvPr id="2" name="椭圆 1"/>
          <p:cNvSpPr/>
          <p:nvPr/>
        </p:nvSpPr>
        <p:spPr>
          <a:xfrm>
            <a:off x="6140450" y="2343468"/>
            <a:ext cx="1506538" cy="831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noProof="1">
              <a:solidFill>
                <a:srgbClr val="FFFFFF"/>
              </a:solidFill>
              <a:latin typeface="思源黑体 CN Bold" panose="020B0800000000000000" pitchFamily="34" charset="-122"/>
              <a:ea typeface="宋体" panose="02010600030101010101" pitchFamily="2" charset="-122"/>
            </a:endParaRPr>
          </a:p>
        </p:txBody>
      </p:sp>
      <p:sp>
        <p:nvSpPr>
          <p:cNvPr id="7" name="Text Box 8"/>
          <p:cNvSpPr txBox="1">
            <a:spLocks noChangeArrowheads="1"/>
          </p:cNvSpPr>
          <p:nvPr/>
        </p:nvSpPr>
        <p:spPr bwMode="auto">
          <a:xfrm>
            <a:off x="1552576" y="4107815"/>
            <a:ext cx="5362575" cy="1754188"/>
          </a:xfrm>
          <a:prstGeom prst="rect">
            <a:avLst/>
          </a:prstGeom>
          <a:solidFill>
            <a:srgbClr val="FFEE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zh-CN" sz="3600">
                <a:solidFill>
                  <a:srgbClr val="000000"/>
                </a:solidFill>
                <a:latin typeface="思源黑体 CN Bold" panose="020B0800000000000000" pitchFamily="34" charset="-122"/>
                <a:ea typeface="思源黑体 CN Bold" panose="020B0800000000000000" pitchFamily="34" charset="-122"/>
              </a:rPr>
              <a:t>八五折就是</a:t>
            </a:r>
            <a:r>
              <a:rPr lang="zh-CN" altLang="zh-CN" sz="3600">
                <a:solidFill>
                  <a:srgbClr val="FF3300"/>
                </a:solidFill>
                <a:latin typeface="思源黑体 CN Bold" panose="020B0800000000000000" pitchFamily="34" charset="-122"/>
                <a:ea typeface="思源黑体 CN Bold" panose="020B0800000000000000" pitchFamily="34" charset="-122"/>
              </a:rPr>
              <a:t>现价</a:t>
            </a:r>
            <a:r>
              <a:rPr lang="zh-CN" altLang="zh-CN" sz="3600">
                <a:solidFill>
                  <a:srgbClr val="000000"/>
                </a:solidFill>
                <a:latin typeface="思源黑体 CN Bold" panose="020B0800000000000000" pitchFamily="34" charset="-122"/>
                <a:ea typeface="思源黑体 CN Bold" panose="020B0800000000000000" pitchFamily="34" charset="-122"/>
              </a:rPr>
              <a:t>是</a:t>
            </a:r>
            <a:r>
              <a:rPr lang="zh-CN" altLang="zh-CN" sz="3600">
                <a:solidFill>
                  <a:srgbClr val="FF3300"/>
                </a:solidFill>
                <a:latin typeface="思源黑体 CN Bold" panose="020B0800000000000000" pitchFamily="34" charset="-122"/>
                <a:ea typeface="思源黑体 CN Bold" panose="020B0800000000000000" pitchFamily="34" charset="-122"/>
              </a:rPr>
              <a:t>原价</a:t>
            </a:r>
            <a:r>
              <a:rPr lang="zh-CN" altLang="zh-CN" sz="3600">
                <a:solidFill>
                  <a:srgbClr val="000000"/>
                </a:solidFill>
                <a:latin typeface="思源黑体 CN Bold" panose="020B0800000000000000" pitchFamily="34" charset="-122"/>
                <a:ea typeface="思源黑体 CN Bold" panose="020B0800000000000000" pitchFamily="34" charset="-122"/>
              </a:rPr>
              <a:t>的</a:t>
            </a:r>
            <a:r>
              <a:rPr lang="zh-CN" altLang="zh-CN" sz="3600">
                <a:solidFill>
                  <a:srgbClr val="FF3300"/>
                </a:solidFill>
                <a:latin typeface="思源黑体 CN Bold" panose="020B0800000000000000" pitchFamily="34" charset="-122"/>
                <a:ea typeface="思源黑体 CN Bold" panose="020B0800000000000000" pitchFamily="34" charset="-122"/>
              </a:rPr>
              <a:t>85%，也就是</a:t>
            </a:r>
            <a:r>
              <a:rPr lang="en-US" altLang="zh-CN" sz="3600">
                <a:solidFill>
                  <a:srgbClr val="FF3300"/>
                </a:solidFill>
                <a:latin typeface="思源黑体 CN Bold" panose="020B0800000000000000" pitchFamily="34" charset="-122"/>
                <a:ea typeface="思源黑体 CN Bold" panose="020B0800000000000000" pitchFamily="34" charset="-122"/>
              </a:rPr>
              <a:t>180</a:t>
            </a:r>
            <a:r>
              <a:rPr lang="zh-CN" altLang="en-US" sz="3600">
                <a:solidFill>
                  <a:srgbClr val="FF3300"/>
                </a:solidFill>
                <a:latin typeface="思源黑体 CN Bold" panose="020B0800000000000000" pitchFamily="34" charset="-122"/>
                <a:ea typeface="思源黑体 CN Bold" panose="020B0800000000000000" pitchFamily="34" charset="-122"/>
              </a:rPr>
              <a:t>元的</a:t>
            </a:r>
            <a:r>
              <a:rPr lang="en-US" altLang="zh-CN" sz="3600">
                <a:solidFill>
                  <a:srgbClr val="FF3300"/>
                </a:solidFill>
                <a:latin typeface="思源黑体 CN Bold" panose="020B0800000000000000" pitchFamily="34" charset="-122"/>
                <a:ea typeface="思源黑体 CN Bold" panose="020B0800000000000000" pitchFamily="34" charset="-122"/>
              </a:rPr>
              <a:t>85%</a:t>
            </a:r>
            <a:r>
              <a:rPr lang="zh-CN" altLang="en-US" sz="3600">
                <a:solidFill>
                  <a:srgbClr val="FF3300"/>
                </a:solidFill>
                <a:latin typeface="思源黑体 CN Bold" panose="020B0800000000000000" pitchFamily="34" charset="-122"/>
                <a:ea typeface="思源黑体 CN Bold" panose="020B0800000000000000" pitchFamily="34" charset="-122"/>
              </a:rPr>
              <a:t>是多少。</a:t>
            </a:r>
          </a:p>
        </p:txBody>
      </p:sp>
      <p:sp>
        <p:nvSpPr>
          <p:cNvPr id="9" name="Text Box 6"/>
          <p:cNvSpPr txBox="1">
            <a:spLocks noChangeArrowheads="1"/>
          </p:cNvSpPr>
          <p:nvPr/>
        </p:nvSpPr>
        <p:spPr bwMode="auto">
          <a:xfrm>
            <a:off x="4287838" y="5862004"/>
            <a:ext cx="2260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zh-CN" altLang="en-US" sz="4000" b="1">
                <a:solidFill>
                  <a:srgbClr val="FF0000"/>
                </a:solidFill>
                <a:latin typeface="思源黑体 CN Bold" panose="020B0800000000000000" pitchFamily="34" charset="-122"/>
                <a:ea typeface="思源黑体 CN Bold" panose="020B0800000000000000" pitchFamily="34" charset="-122"/>
              </a:rPr>
              <a:t>单位“</a:t>
            </a:r>
            <a:r>
              <a:rPr lang="en-US" altLang="zh-CN" sz="4000" b="1">
                <a:solidFill>
                  <a:srgbClr val="FF0000"/>
                </a:solidFill>
                <a:latin typeface="思源黑体 CN Bold" panose="020B0800000000000000" pitchFamily="34" charset="-122"/>
                <a:ea typeface="思源黑体 CN Bold" panose="020B0800000000000000" pitchFamily="34" charset="-122"/>
              </a:rPr>
              <a:t>1</a:t>
            </a:r>
            <a:r>
              <a:rPr lang="zh-CN" altLang="en-US" sz="4000" b="1">
                <a:solidFill>
                  <a:srgbClr val="FF0000"/>
                </a:solidFill>
                <a:latin typeface="思源黑体 CN Bold" panose="020B0800000000000000" pitchFamily="34" charset="-122"/>
                <a:ea typeface="思源黑体 CN Bold" panose="020B0800000000000000" pitchFamily="34" charset="-122"/>
              </a:rPr>
              <a:t>”</a:t>
            </a:r>
          </a:p>
        </p:txBody>
      </p:sp>
      <p:sp>
        <p:nvSpPr>
          <p:cNvPr id="13"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03  </a:t>
            </a:r>
            <a:r>
              <a:rPr lang="zh-CN" altLang="en-US"/>
              <a:t>探索新知</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7"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22"/>
          <p:cNvSpPr txBox="1">
            <a:spLocks noChangeArrowheads="1"/>
          </p:cNvSpPr>
          <p:nvPr/>
        </p:nvSpPr>
        <p:spPr bwMode="auto">
          <a:xfrm>
            <a:off x="1709385" y="1433360"/>
            <a:ext cx="4941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4572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a:solidFill>
                  <a:srgbClr val="000000"/>
                </a:solidFill>
                <a:latin typeface="思源黑体 CN Bold" panose="020B0800000000000000" pitchFamily="34" charset="-122"/>
                <a:ea typeface="思源黑体 CN Bold" panose="020B0800000000000000" pitchFamily="34" charset="-122"/>
              </a:rPr>
              <a:t>利用折扣解决问题</a:t>
            </a:r>
          </a:p>
        </p:txBody>
      </p:sp>
      <p:pic>
        <p:nvPicPr>
          <p:cNvPr id="12290" name="Picture 12" descr="6B0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3375" y="2497133"/>
            <a:ext cx="3316288"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8"/>
          <p:cNvSpPr txBox="1">
            <a:spLocks noChangeArrowheads="1"/>
          </p:cNvSpPr>
          <p:nvPr/>
        </p:nvSpPr>
        <p:spPr bwMode="auto">
          <a:xfrm>
            <a:off x="744185" y="2125959"/>
            <a:ext cx="8320028" cy="13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01700" indent="-9017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pP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a:t>
            </a: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）爸爸给小雨买了一辆自行车，原价</a:t>
            </a:r>
            <a:r>
              <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180 </a:t>
            </a: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元，</a:t>
            </a:r>
            <a:endPar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endParaRPr>
          </a:p>
          <a:p>
            <a:pPr fontAlgn="base">
              <a:lnSpc>
                <a:spcPct val="150000"/>
              </a:lnSpc>
              <a:spcBef>
                <a:spcPct val="0"/>
              </a:spcBef>
              <a:spcAft>
                <a:spcPct val="0"/>
              </a:spcAft>
            </a:pPr>
            <a:r>
              <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           </a:t>
            </a: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现在商店打八五折出售。买这辆车用了多少钱？</a:t>
            </a:r>
          </a:p>
        </p:txBody>
      </p:sp>
      <p:sp>
        <p:nvSpPr>
          <p:cNvPr id="10" name="TextBox 15"/>
          <p:cNvSpPr txBox="1">
            <a:spLocks noChangeArrowheads="1"/>
          </p:cNvSpPr>
          <p:nvPr/>
        </p:nvSpPr>
        <p:spPr bwMode="auto">
          <a:xfrm>
            <a:off x="1631090" y="3919950"/>
            <a:ext cx="6307137" cy="13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altLang="zh-CN"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180×85%</a:t>
            </a:r>
            <a:r>
              <a:rPr lang="zh-CN" altLang="en-US"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153</a:t>
            </a:r>
            <a:r>
              <a:rPr lang="zh-CN" altLang="en-US"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（元）</a:t>
            </a:r>
            <a:endParaRPr lang="en-US" altLang="zh-CN"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endParaRPr>
          </a:p>
          <a:p>
            <a:pPr fontAlgn="base">
              <a:lnSpc>
                <a:spcPct val="150000"/>
              </a:lnSpc>
              <a:spcBef>
                <a:spcPct val="0"/>
              </a:spcBef>
              <a:spcAft>
                <a:spcPct val="0"/>
              </a:spcAft>
            </a:pPr>
            <a:r>
              <a:rPr lang="zh-CN" altLang="en-US"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答：买这辆车用了</a:t>
            </a:r>
            <a:r>
              <a:rPr lang="en-US" altLang="zh-CN"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153</a:t>
            </a:r>
            <a:r>
              <a:rPr lang="zh-CN" altLang="en-US" sz="28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元。</a:t>
            </a:r>
          </a:p>
        </p:txBody>
      </p:sp>
      <p:grpSp>
        <p:nvGrpSpPr>
          <p:cNvPr id="12293" name="组合 27"/>
          <p:cNvGrpSpPr/>
          <p:nvPr/>
        </p:nvGrpSpPr>
        <p:grpSpPr>
          <a:xfrm>
            <a:off x="744185" y="1306214"/>
            <a:ext cx="987425" cy="754063"/>
            <a:chOff x="1277" y="3118"/>
            <a:chExt cx="1555" cy="1187"/>
          </a:xfrm>
        </p:grpSpPr>
        <p:pic>
          <p:nvPicPr>
            <p:cNvPr id="12294" name="Picture 46" descr="U1ppt题号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400" b="1">
                  <a:solidFill>
                    <a:sysClr val="windowText" lastClr="000000"/>
                  </a:solidFill>
                  <a:latin typeface="思源黑体 CN Bold" panose="020B0800000000000000" pitchFamily="34" charset="-122"/>
                  <a:ea typeface="思源黑体 CN Bold" panose="020B0800000000000000" pitchFamily="34" charset="-122"/>
                </a:rPr>
                <a:t>1</a:t>
              </a:r>
            </a:p>
          </p:txBody>
        </p:sp>
      </p:grpSp>
      <p:sp>
        <p:nvSpPr>
          <p:cNvPr id="4" name="椭圆 3"/>
          <p:cNvSpPr/>
          <p:nvPr/>
        </p:nvSpPr>
        <p:spPr>
          <a:xfrm>
            <a:off x="6992146" y="2172515"/>
            <a:ext cx="889000" cy="696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noProof="1">
              <a:solidFill>
                <a:srgbClr val="FFFFFF"/>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2" name="椭圆 1"/>
          <p:cNvSpPr/>
          <p:nvPr/>
        </p:nvSpPr>
        <p:spPr>
          <a:xfrm>
            <a:off x="4225927" y="2780452"/>
            <a:ext cx="1506538" cy="831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noProof="1">
              <a:solidFill>
                <a:srgbClr val="FFFFFF"/>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12"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03  </a:t>
            </a:r>
            <a:r>
              <a:rPr lang="zh-CN" altLang="en-US"/>
              <a:t>探索新知</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animBg="1"/>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2"/>
          <p:cNvSpPr txBox="1">
            <a:spLocks noChangeArrowheads="1"/>
          </p:cNvSpPr>
          <p:nvPr/>
        </p:nvSpPr>
        <p:spPr bwMode="auto">
          <a:xfrm>
            <a:off x="568325" y="1234662"/>
            <a:ext cx="10294938" cy="13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1700" indent="-9017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pP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 （</a:t>
            </a:r>
            <a:r>
              <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2</a:t>
            </a: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）爸爸买了一个随身听，原价</a:t>
            </a:r>
            <a:r>
              <a:rPr lang="en-US" altLang="zh-CN"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160</a:t>
            </a:r>
            <a:r>
              <a:rPr lang="zh-CN" altLang="en-US" sz="28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元，现在只花了九折的钱，  比原价便宜了多少钱？</a:t>
            </a:r>
          </a:p>
        </p:txBody>
      </p:sp>
      <p:sp>
        <p:nvSpPr>
          <p:cNvPr id="6" name="椭圆 5"/>
          <p:cNvSpPr/>
          <p:nvPr/>
        </p:nvSpPr>
        <p:spPr>
          <a:xfrm>
            <a:off x="8897594" y="1346443"/>
            <a:ext cx="1044575" cy="65087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zh-CN" altLang="en-US" noProof="1">
              <a:solidFill>
                <a:srgbClr val="FFFFFF"/>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2" name="任意多边形: 形状 12"/>
          <p:cNvSpPr/>
          <p:nvPr/>
        </p:nvSpPr>
        <p:spPr>
          <a:xfrm>
            <a:off x="1587501" y="2491633"/>
            <a:ext cx="3635375" cy="125412"/>
          </a:xfrm>
          <a:custGeom>
            <a:avLst/>
            <a:gdLst>
              <a:gd name="connsiteX0" fmla="*/ 0 w 2682240"/>
              <a:gd name="connsiteY0" fmla="*/ 0 h 122102"/>
              <a:gd name="connsiteX1" fmla="*/ 83820 w 2682240"/>
              <a:gd name="connsiteY1" fmla="*/ 60960 h 122102"/>
              <a:gd name="connsiteX2" fmla="*/ 220980 w 2682240"/>
              <a:gd name="connsiteY2" fmla="*/ 7620 h 122102"/>
              <a:gd name="connsiteX3" fmla="*/ 350520 w 2682240"/>
              <a:gd name="connsiteY3" fmla="*/ 68580 h 122102"/>
              <a:gd name="connsiteX4" fmla="*/ 480060 w 2682240"/>
              <a:gd name="connsiteY4" fmla="*/ 15240 h 122102"/>
              <a:gd name="connsiteX5" fmla="*/ 609600 w 2682240"/>
              <a:gd name="connsiteY5" fmla="*/ 76200 h 122102"/>
              <a:gd name="connsiteX6" fmla="*/ 762000 w 2682240"/>
              <a:gd name="connsiteY6" fmla="*/ 30480 h 122102"/>
              <a:gd name="connsiteX7" fmla="*/ 914400 w 2682240"/>
              <a:gd name="connsiteY7" fmla="*/ 106680 h 122102"/>
              <a:gd name="connsiteX8" fmla="*/ 1059180 w 2682240"/>
              <a:gd name="connsiteY8" fmla="*/ 60960 h 122102"/>
              <a:gd name="connsiteX9" fmla="*/ 1211580 w 2682240"/>
              <a:gd name="connsiteY9" fmla="*/ 106680 h 122102"/>
              <a:gd name="connsiteX10" fmla="*/ 1341120 w 2682240"/>
              <a:gd name="connsiteY10" fmla="*/ 53340 h 122102"/>
              <a:gd name="connsiteX11" fmla="*/ 1516380 w 2682240"/>
              <a:gd name="connsiteY11" fmla="*/ 106680 h 122102"/>
              <a:gd name="connsiteX12" fmla="*/ 1699260 w 2682240"/>
              <a:gd name="connsiteY12" fmla="*/ 60960 h 122102"/>
              <a:gd name="connsiteX13" fmla="*/ 1889760 w 2682240"/>
              <a:gd name="connsiteY13" fmla="*/ 76200 h 122102"/>
              <a:gd name="connsiteX14" fmla="*/ 1996440 w 2682240"/>
              <a:gd name="connsiteY14" fmla="*/ 121920 h 122102"/>
              <a:gd name="connsiteX15" fmla="*/ 2156460 w 2682240"/>
              <a:gd name="connsiteY15" fmla="*/ 68580 h 122102"/>
              <a:gd name="connsiteX16" fmla="*/ 2400300 w 2682240"/>
              <a:gd name="connsiteY16" fmla="*/ 121920 h 122102"/>
              <a:gd name="connsiteX17" fmla="*/ 2552700 w 2682240"/>
              <a:gd name="connsiteY17" fmla="*/ 45720 h 122102"/>
              <a:gd name="connsiteX18" fmla="*/ 2682240 w 2682240"/>
              <a:gd name="connsiteY18" fmla="*/ 76200 h 1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2240" h="122101">
                <a:moveTo>
                  <a:pt x="0" y="0"/>
                </a:moveTo>
                <a:cubicBezTo>
                  <a:pt x="23495" y="29845"/>
                  <a:pt x="46990" y="59690"/>
                  <a:pt x="83820" y="60960"/>
                </a:cubicBezTo>
                <a:cubicBezTo>
                  <a:pt x="120650" y="62230"/>
                  <a:pt x="176530" y="6350"/>
                  <a:pt x="220980" y="7620"/>
                </a:cubicBezTo>
                <a:cubicBezTo>
                  <a:pt x="265430" y="8890"/>
                  <a:pt x="307340" y="67310"/>
                  <a:pt x="350520" y="68580"/>
                </a:cubicBezTo>
                <a:cubicBezTo>
                  <a:pt x="393700" y="69850"/>
                  <a:pt x="436880" y="13970"/>
                  <a:pt x="480060" y="15240"/>
                </a:cubicBezTo>
                <a:cubicBezTo>
                  <a:pt x="523240" y="16510"/>
                  <a:pt x="562610" y="73660"/>
                  <a:pt x="609600" y="76200"/>
                </a:cubicBezTo>
                <a:cubicBezTo>
                  <a:pt x="656590" y="78740"/>
                  <a:pt x="711200" y="25400"/>
                  <a:pt x="762000" y="30480"/>
                </a:cubicBezTo>
                <a:cubicBezTo>
                  <a:pt x="812800" y="35560"/>
                  <a:pt x="864870" y="101600"/>
                  <a:pt x="914400" y="106680"/>
                </a:cubicBezTo>
                <a:cubicBezTo>
                  <a:pt x="963930" y="111760"/>
                  <a:pt x="1009650" y="60960"/>
                  <a:pt x="1059180" y="60960"/>
                </a:cubicBezTo>
                <a:cubicBezTo>
                  <a:pt x="1108710" y="60960"/>
                  <a:pt x="1164590" y="107950"/>
                  <a:pt x="1211580" y="106680"/>
                </a:cubicBezTo>
                <a:cubicBezTo>
                  <a:pt x="1258570" y="105410"/>
                  <a:pt x="1290320" y="53340"/>
                  <a:pt x="1341120" y="53340"/>
                </a:cubicBezTo>
                <a:cubicBezTo>
                  <a:pt x="1391920" y="53340"/>
                  <a:pt x="1456690" y="105410"/>
                  <a:pt x="1516380" y="106680"/>
                </a:cubicBezTo>
                <a:cubicBezTo>
                  <a:pt x="1576070" y="107950"/>
                  <a:pt x="1637030" y="66040"/>
                  <a:pt x="1699260" y="60960"/>
                </a:cubicBezTo>
                <a:cubicBezTo>
                  <a:pt x="1761490" y="55880"/>
                  <a:pt x="1840230" y="66040"/>
                  <a:pt x="1889760" y="76200"/>
                </a:cubicBezTo>
                <a:cubicBezTo>
                  <a:pt x="1939290" y="86360"/>
                  <a:pt x="1951990" y="123190"/>
                  <a:pt x="1996440" y="121920"/>
                </a:cubicBezTo>
                <a:cubicBezTo>
                  <a:pt x="2040890" y="120650"/>
                  <a:pt x="2089150" y="68580"/>
                  <a:pt x="2156460" y="68580"/>
                </a:cubicBezTo>
                <a:cubicBezTo>
                  <a:pt x="2223770" y="68580"/>
                  <a:pt x="2334260" y="125730"/>
                  <a:pt x="2400300" y="121920"/>
                </a:cubicBezTo>
                <a:cubicBezTo>
                  <a:pt x="2466340" y="118110"/>
                  <a:pt x="2505710" y="53340"/>
                  <a:pt x="2552700" y="45720"/>
                </a:cubicBezTo>
                <a:cubicBezTo>
                  <a:pt x="2599690" y="38100"/>
                  <a:pt x="2640965" y="57150"/>
                  <a:pt x="2682240" y="7620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zh-CN" altLang="en-US">
              <a:solidFill>
                <a:srgbClr val="FF0000"/>
              </a:solidFill>
              <a:latin typeface="思源黑体 CN Bold" panose="020B0800000000000000" pitchFamily="34" charset="-122"/>
              <a:ea typeface="宋体" panose="02010600030101010101" pitchFamily="2" charset="-122"/>
              <a:cs typeface="Times New Roman" panose="02020603050405020304" charset="0"/>
            </a:endParaRPr>
          </a:p>
        </p:txBody>
      </p:sp>
      <p:sp>
        <p:nvSpPr>
          <p:cNvPr id="15" name="Text Box 9"/>
          <p:cNvSpPr txBox="1">
            <a:spLocks noChangeArrowheads="1"/>
          </p:cNvSpPr>
          <p:nvPr/>
        </p:nvSpPr>
        <p:spPr bwMode="auto">
          <a:xfrm>
            <a:off x="1468232" y="2810622"/>
            <a:ext cx="4348162" cy="461665"/>
          </a:xfrm>
          <a:prstGeom prst="rect">
            <a:avLst/>
          </a:prstGeom>
          <a:noFill/>
          <a:ln w="25400">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457200" eaLnBrk="1" fontAlgn="base" hangingPunct="1">
              <a:spcBef>
                <a:spcPct val="50000"/>
              </a:spcBef>
              <a:spcAft>
                <a:spcPct val="0"/>
              </a:spcAft>
              <a:defRPr/>
            </a:pPr>
            <a:r>
              <a:rPr lang="zh-CN" altLang="en-US" sz="2400" b="1">
                <a:solidFill>
                  <a:srgbClr val="FF0000"/>
                </a:solidFill>
                <a:latin typeface="思源黑体 CN Bold" panose="020B0800000000000000" pitchFamily="34" charset="-122"/>
                <a:ea typeface="思源黑体 CN Bold" panose="020B0800000000000000" pitchFamily="34" charset="-122"/>
                <a:cs typeface="Times New Roman" panose="02020603050405020304" charset="0"/>
              </a:rPr>
              <a:t>原价－现价</a:t>
            </a:r>
          </a:p>
        </p:txBody>
      </p:sp>
      <p:sp>
        <p:nvSpPr>
          <p:cNvPr id="3" name="Text Box 19"/>
          <p:cNvSpPr txBox="1">
            <a:spLocks noChangeArrowheads="1"/>
          </p:cNvSpPr>
          <p:nvPr/>
        </p:nvSpPr>
        <p:spPr bwMode="auto">
          <a:xfrm>
            <a:off x="1468232" y="3272287"/>
            <a:ext cx="9858375" cy="11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方法一：先求现价，再求便宜的价钱。</a:t>
            </a:r>
          </a:p>
          <a:p>
            <a:pPr fontAlgn="base">
              <a:lnSpc>
                <a:spcPct val="150000"/>
              </a:lnSpc>
              <a:spcBef>
                <a:spcPct val="0"/>
              </a:spcBef>
              <a:spcAft>
                <a:spcPct val="0"/>
              </a:spcAft>
            </a:pP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160×90</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=144</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（元）     </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160</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144=16</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（元）</a:t>
            </a:r>
          </a:p>
        </p:txBody>
      </p:sp>
      <p:sp>
        <p:nvSpPr>
          <p:cNvPr id="5" name="TextBox 15"/>
          <p:cNvSpPr txBox="1">
            <a:spLocks noChangeArrowheads="1"/>
          </p:cNvSpPr>
          <p:nvPr/>
        </p:nvSpPr>
        <p:spPr bwMode="auto">
          <a:xfrm>
            <a:off x="7224852" y="2711068"/>
            <a:ext cx="3091965" cy="401777"/>
          </a:xfrm>
          <a:prstGeom prst="rect">
            <a:avLst/>
          </a:prstGeom>
          <a:noFill/>
          <a:ln>
            <a:solidFill>
              <a:srgbClr val="EF002D"/>
            </a:solidFill>
          </a:ln>
        </p:spPr>
        <p:txBody>
          <a:bodyPr wrap="square">
            <a:spAutoFit/>
          </a:bodyPr>
          <a:lstStyle/>
          <a:p>
            <a:pPr algn="ctr" fontAlgn="base">
              <a:lnSpc>
                <a:spcPct val="120000"/>
              </a:lnSpc>
              <a:spcBef>
                <a:spcPct val="0"/>
              </a:spcBef>
              <a:spcAft>
                <a:spcPct val="0"/>
              </a:spcAft>
            </a:pPr>
            <a:r>
              <a:rPr lang="zh-CN" altLang="en-US" b="1">
                <a:solidFill>
                  <a:srgbClr val="000000"/>
                </a:solidFill>
                <a:latin typeface="思源黑体 CN Bold" panose="020B0800000000000000" pitchFamily="34" charset="-122"/>
                <a:ea typeface="思源黑体 CN Bold" panose="020B0800000000000000" pitchFamily="34" charset="-122"/>
              </a:rPr>
              <a:t>还有别的方法解这道题吗？</a:t>
            </a:r>
          </a:p>
        </p:txBody>
      </p:sp>
      <p:sp>
        <p:nvSpPr>
          <p:cNvPr id="9" name="文本占位符 1"/>
          <p:cNvSpPr>
            <a:spLocks noGrp="1"/>
          </p:cNvSpPr>
          <p:nvPr>
            <p:ph type="body" sz="quarter" idx="10"/>
          </p:nvPr>
        </p:nvSpPr>
        <p:spPr>
          <a:xfrm>
            <a:off x="301232" y="367826"/>
            <a:ext cx="3771147" cy="377007"/>
          </a:xfrm>
        </p:spPr>
        <p:txBody>
          <a:bodyPr>
            <a:normAutofit fontScale="92500" lnSpcReduction="10000"/>
          </a:bodyPr>
          <a:lstStyle/>
          <a:p>
            <a:r>
              <a:rPr lang="en-US" altLang="zh-CN"/>
              <a:t>03  </a:t>
            </a:r>
            <a:r>
              <a:rPr lang="zh-CN" altLang="en-US"/>
              <a:t>探索新知</a:t>
            </a:r>
          </a:p>
        </p:txBody>
      </p:sp>
      <p:sp>
        <p:nvSpPr>
          <p:cNvPr id="11" name="Text Box 21"/>
          <p:cNvSpPr txBox="1">
            <a:spLocks noChangeArrowheads="1"/>
          </p:cNvSpPr>
          <p:nvPr/>
        </p:nvSpPr>
        <p:spPr bwMode="auto">
          <a:xfrm>
            <a:off x="1468232" y="4775317"/>
            <a:ext cx="9745663" cy="169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方法二：先求现价比原价便宜了百分之几，再求便宜的价钱。</a:t>
            </a:r>
          </a:p>
          <a:p>
            <a:pPr fontAlgn="base">
              <a:lnSpc>
                <a:spcPct val="150000"/>
              </a:lnSpc>
              <a:spcBef>
                <a:spcPct val="0"/>
              </a:spcBef>
              <a:spcAft>
                <a:spcPct val="0"/>
              </a:spcAft>
            </a:pP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               1</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90</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=10</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            </a:t>
            </a:r>
          </a:p>
          <a:p>
            <a:pPr fontAlgn="base">
              <a:lnSpc>
                <a:spcPct val="150000"/>
              </a:lnSpc>
              <a:spcBef>
                <a:spcPct val="0"/>
              </a:spcBef>
              <a:spcAft>
                <a:spcPct val="0"/>
              </a:spcAft>
            </a:pP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               </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160×10</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a:t>
            </a:r>
            <a:r>
              <a:rPr lang="en-US" altLang="zh-CN"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=16</a:t>
            </a:r>
            <a:r>
              <a:rPr lang="zh-CN" altLang="en-US" sz="2400" b="1">
                <a:solidFill>
                  <a:srgbClr val="FF0000"/>
                </a:solidFill>
                <a:latin typeface="思源黑体 CN Bold" panose="020B0800000000000000" pitchFamily="34" charset="-122"/>
                <a:ea typeface="思源黑体 CN Bold" panose="020B0800000000000000" pitchFamily="34" charset="-122"/>
                <a:sym typeface="Times New Roman" panose="02020603050405020304" charset="0"/>
              </a:rPr>
              <a:t>（元）</a:t>
            </a:r>
            <a:r>
              <a:rPr lang="zh-CN" altLang="en-US" sz="2400" b="1">
                <a:solidFill>
                  <a:srgbClr val="000000"/>
                </a:solidFill>
                <a:latin typeface="思源黑体 CN Bold" panose="020B0800000000000000" pitchFamily="34" charset="-122"/>
                <a:ea typeface="思源黑体 CN Bold" panose="020B0800000000000000" pitchFamily="34" charset="-122"/>
                <a:sym typeface="Times New Roman" panose="02020603050405020304" charset="0"/>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5"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文本框 114"/>
          <p:cNvSpPr txBox="1">
            <a:spLocks noChangeArrowheads="1"/>
          </p:cNvSpPr>
          <p:nvPr/>
        </p:nvSpPr>
        <p:spPr bwMode="auto">
          <a:xfrm>
            <a:off x="1098205" y="2180639"/>
            <a:ext cx="10055225" cy="32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30000"/>
              </a:lnSpc>
              <a:spcBef>
                <a:spcPct val="0"/>
              </a:spcBef>
              <a:spcAft>
                <a:spcPct val="0"/>
              </a:spcAft>
            </a:pPr>
            <a:r>
              <a:rPr lang="zh-CN" altLang="zh-CN" sz="3200" b="1">
                <a:solidFill>
                  <a:srgbClr val="000000"/>
                </a:solidFill>
                <a:latin typeface="思源黑体 CN Bold" panose="020B0800000000000000" pitchFamily="34" charset="-122"/>
                <a:ea typeface="思源黑体 CN Bold" panose="020B0800000000000000" pitchFamily="34" charset="-122"/>
                <a:sym typeface="宋体" panose="02010600030101010101" pitchFamily="2" charset="-122"/>
              </a:rPr>
              <a:t>1. 商店有时降价出售商品，叫做打折扣销售，俗称“打折”。</a:t>
            </a:r>
          </a:p>
          <a:p>
            <a:pPr fontAlgn="base">
              <a:lnSpc>
                <a:spcPct val="130000"/>
              </a:lnSpc>
              <a:spcBef>
                <a:spcPct val="0"/>
              </a:spcBef>
              <a:spcAft>
                <a:spcPct val="0"/>
              </a:spcAft>
            </a:pPr>
            <a:r>
              <a:rPr lang="zh-CN" altLang="zh-CN" sz="3200" b="1">
                <a:solidFill>
                  <a:srgbClr val="000000"/>
                </a:solidFill>
                <a:latin typeface="思源黑体 CN Bold" panose="020B0800000000000000" pitchFamily="34" charset="-122"/>
                <a:ea typeface="思源黑体 CN Bold" panose="020B0800000000000000" pitchFamily="34" charset="-122"/>
                <a:sym typeface="宋体" panose="02010600030101010101" pitchFamily="2" charset="-122"/>
              </a:rPr>
              <a:t>2. 解决与折扣有关的实际问题，实质上是求一个数的百分之几是多少或已知一个数的百分之几是多少求这个数的问题，和百分数应用题的解题思路和解题方法相同。</a:t>
            </a:r>
          </a:p>
        </p:txBody>
      </p:sp>
      <p:sp>
        <p:nvSpPr>
          <p:cNvPr id="2" name="文本占位符 1"/>
          <p:cNvSpPr>
            <a:spLocks noGrp="1"/>
          </p:cNvSpPr>
          <p:nvPr>
            <p:ph type="body" sz="quarter" idx="10"/>
          </p:nvPr>
        </p:nvSpPr>
        <p:spPr/>
        <p:txBody>
          <a:bodyPr>
            <a:normAutofit fontScale="92500" lnSpcReduction="10000"/>
          </a:bodyPr>
          <a:lstStyle/>
          <a:p>
            <a:r>
              <a:rPr lang="en-US" altLang="zh-CN"/>
              <a:t>04  </a:t>
            </a:r>
            <a:r>
              <a:rPr lang="zh-CN" altLang="en-US"/>
              <a:t>知识提炼</a:t>
            </a:r>
          </a:p>
        </p:txBody>
      </p:sp>
      <p:sp>
        <p:nvSpPr>
          <p:cNvPr id="6" name="矩形 5"/>
          <p:cNvSpPr/>
          <p:nvPr/>
        </p:nvSpPr>
        <p:spPr>
          <a:xfrm>
            <a:off x="897834" y="2006345"/>
            <a:ext cx="10455966" cy="3588706"/>
          </a:xfrm>
          <a:prstGeom prst="rect">
            <a:avLst/>
          </a:prstGeom>
          <a:noFill/>
          <a:ln>
            <a:solidFill>
              <a:srgbClr val="EF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andolFang R" panose="00000500000000000000" pitchFamily="50" charset="-122"/>
              <a:ea typeface="FandolFang R" panose="00000500000000000000" pitchFamily="50"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
                                        </p:tgtEl>
                                        <p:attrNameLst>
                                          <p:attrName>style.visibility</p:attrName>
                                        </p:attrNameLst>
                                      </p:cBhvr>
                                      <p:to>
                                        <p:strVal val="visible"/>
                                      </p:to>
                                    </p:set>
                                    <p:anim calcmode="discrete" valueType="clr">
                                      <p:cBhvr override="childStyle">
                                        <p:cTn id="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
                                        </p:tgtEl>
                                        <p:attrNameLst>
                                          <p:attrName>fillcolor</p:attrName>
                                        </p:attrNameLst>
                                      </p:cBhvr>
                                      <p:tavLst>
                                        <p:tav tm="0">
                                          <p:val>
                                            <p:clrVal>
                                              <a:schemeClr val="accent2"/>
                                            </p:clrVal>
                                          </p:val>
                                        </p:tav>
                                        <p:tav tm="50000">
                                          <p:val>
                                            <p:clrVal>
                                              <a:schemeClr val="hlink"/>
                                            </p:clrVal>
                                          </p:val>
                                        </p:tav>
                                      </p:tavLst>
                                    </p:anim>
                                    <p:set>
                                      <p:cBhvr>
                                        <p:cTn id="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宽屏</PresentationFormat>
  <Paragraphs>128</Paragraphs>
  <Slides>17</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FandolFang R</vt:lpstr>
      <vt:lpstr>思源黑体 CN Bold</vt:lpstr>
      <vt:lpstr>思源黑体 CN Light</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cp:lastPrinted>2020-07-20T11:25:00Z</cp:lastPrinted>
  <dcterms:created xsi:type="dcterms:W3CDTF">2020-07-20T11:25:00Z</dcterms:created>
  <dcterms:modified xsi:type="dcterms:W3CDTF">2021-01-08T23:11:57Z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