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73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87" r:id="rId16"/>
    <p:sldId id="274" r:id="rId17"/>
  </p:sldIdLst>
  <p:sldSz cx="12192000" cy="685800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38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00">
          <p15:clr>
            <a:srgbClr val="A4A3A4"/>
          </p15:clr>
        </p15:guide>
        <p15:guide id="4" orient="horz" pos="664">
          <p15:clr>
            <a:srgbClr val="A4A3A4"/>
          </p15:clr>
        </p15:guide>
        <p15:guide id="5" orient="horz" pos="3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114"/>
      </p:cViewPr>
      <p:guideLst>
        <p:guide pos="438"/>
        <p:guide pos="7256"/>
        <p:guide orient="horz" pos="600"/>
        <p:guide orient="horz" pos="664"/>
        <p:guide orient="horz" pos="392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3ACD943-6C4C-485E-A1DE-10844C653D4D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47AE6268-3315-45EF-B116-0B9B428CD9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A8AA4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A8AA4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17.wmf"/><Relationship Id="rId3" Type="http://schemas.openxmlformats.org/officeDocument/2006/relationships/image" Target="../media/image3.wmf"/><Relationship Id="rId7" Type="http://schemas.openxmlformats.org/officeDocument/2006/relationships/image" Target="../media/image9.wmf"/><Relationship Id="rId12" Type="http://schemas.openxmlformats.org/officeDocument/2006/relationships/oleObject" Target="../embeddings/oleObject20.bin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16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8.wmf"/><Relationship Id="rId1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27.bin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image" Target="../media/image25.wmf"/><Relationship Id="rId7" Type="http://schemas.openxmlformats.org/officeDocument/2006/relationships/image" Target="../media/image27.wmf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9.bin"/><Relationship Id="rId9" Type="http://schemas.openxmlformats.org/officeDocument/2006/relationships/image" Target="../media/image28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3.wmf"/><Relationship Id="rId7" Type="http://schemas.openxmlformats.org/officeDocument/2006/relationships/oleObject" Target="../embeddings/oleObject3.bin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12.wmf"/><Relationship Id="rId7" Type="http://schemas.openxmlformats.org/officeDocument/2006/relationships/image" Target="../media/image14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image" Target="../media/image3.wmf"/><Relationship Id="rId7" Type="http://schemas.openxmlformats.org/officeDocument/2006/relationships/image" Target="../media/image9.wmf"/><Relationship Id="rId12" Type="http://schemas.openxmlformats.org/officeDocument/2006/relationships/image" Target="../media/image11.png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0.jpeg"/><Relationship Id="rId5" Type="http://schemas.openxmlformats.org/officeDocument/2006/relationships/image" Target="../media/image5.wmf"/><Relationship Id="rId10" Type="http://schemas.openxmlformats.org/officeDocument/2006/relationships/slide" Target="slide10.xml"/><Relationship Id="rId4" Type="http://schemas.openxmlformats.org/officeDocument/2006/relationships/oleObject" Target="../embeddings/oleObject12.bin"/><Relationship Id="rId9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任意多边形 57"/>
          <p:cNvSpPr/>
          <p:nvPr/>
        </p:nvSpPr>
        <p:spPr>
          <a:xfrm>
            <a:off x="1" y="6004478"/>
            <a:ext cx="1404157" cy="1404157"/>
          </a:xfrm>
          <a:custGeom>
            <a:avLst/>
            <a:gdLst>
              <a:gd name="connsiteX0" fmla="*/ 715817 w 1404157"/>
              <a:gd name="connsiteY0" fmla="*/ 36 h 1404157"/>
              <a:gd name="connsiteX1" fmla="*/ 844435 w 1404157"/>
              <a:gd name="connsiteY1" fmla="*/ 56284 h 1404157"/>
              <a:gd name="connsiteX2" fmla="*/ 1352949 w 1404157"/>
              <a:gd name="connsiteY2" fmla="*/ 585096 h 1404157"/>
              <a:gd name="connsiteX3" fmla="*/ 1347874 w 1404157"/>
              <a:gd name="connsiteY3" fmla="*/ 844436 h 1404157"/>
              <a:gd name="connsiteX4" fmla="*/ 819062 w 1404157"/>
              <a:gd name="connsiteY4" fmla="*/ 1352949 h 1404157"/>
              <a:gd name="connsiteX5" fmla="*/ 559723 w 1404157"/>
              <a:gd name="connsiteY5" fmla="*/ 1347874 h 1404157"/>
              <a:gd name="connsiteX6" fmla="*/ 51209 w 1404157"/>
              <a:gd name="connsiteY6" fmla="*/ 819062 h 1404157"/>
              <a:gd name="connsiteX7" fmla="*/ 56284 w 1404157"/>
              <a:gd name="connsiteY7" fmla="*/ 559723 h 1404157"/>
              <a:gd name="connsiteX8" fmla="*/ 585096 w 1404157"/>
              <a:gd name="connsiteY8" fmla="*/ 51209 h 1404157"/>
              <a:gd name="connsiteX9" fmla="*/ 715817 w 1404157"/>
              <a:gd name="connsiteY9" fmla="*/ 36 h 1404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04157" h="1404157">
                <a:moveTo>
                  <a:pt x="715817" y="36"/>
                </a:moveTo>
                <a:cubicBezTo>
                  <a:pt x="762748" y="954"/>
                  <a:pt x="809329" y="19776"/>
                  <a:pt x="844435" y="56284"/>
                </a:cubicBezTo>
                <a:lnTo>
                  <a:pt x="1352949" y="585096"/>
                </a:lnTo>
                <a:cubicBezTo>
                  <a:pt x="1423162" y="658112"/>
                  <a:pt x="1420890" y="774222"/>
                  <a:pt x="1347874" y="844436"/>
                </a:cubicBezTo>
                <a:lnTo>
                  <a:pt x="819062" y="1352949"/>
                </a:lnTo>
                <a:cubicBezTo>
                  <a:pt x="746046" y="1423162"/>
                  <a:pt x="629936" y="1420890"/>
                  <a:pt x="559723" y="1347874"/>
                </a:cubicBezTo>
                <a:lnTo>
                  <a:pt x="51209" y="819062"/>
                </a:lnTo>
                <a:cubicBezTo>
                  <a:pt x="-19004" y="746046"/>
                  <a:pt x="-16732" y="629936"/>
                  <a:pt x="56284" y="559723"/>
                </a:cubicBezTo>
                <a:lnTo>
                  <a:pt x="585096" y="51209"/>
                </a:lnTo>
                <a:cubicBezTo>
                  <a:pt x="621604" y="16103"/>
                  <a:pt x="668885" y="-883"/>
                  <a:pt x="715817" y="36"/>
                </a:cubicBezTo>
                <a:close/>
              </a:path>
            </a:pathLst>
          </a:custGeom>
          <a:solidFill>
            <a:srgbClr val="A8AA4D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4" name="图片 5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48" t="404" r="18998" b="80675"/>
          <a:stretch>
            <a:fillRect/>
          </a:stretch>
        </p:blipFill>
        <p:spPr>
          <a:xfrm>
            <a:off x="7498080" y="69818"/>
            <a:ext cx="4693920" cy="1269164"/>
          </a:xfrm>
          <a:custGeom>
            <a:avLst/>
            <a:gdLst>
              <a:gd name="connsiteX0" fmla="*/ 211532 w 4693920"/>
              <a:gd name="connsiteY0" fmla="*/ 0 h 1269164"/>
              <a:gd name="connsiteX1" fmla="*/ 4482388 w 4693920"/>
              <a:gd name="connsiteY1" fmla="*/ 0 h 1269164"/>
              <a:gd name="connsiteX2" fmla="*/ 4693920 w 4693920"/>
              <a:gd name="connsiteY2" fmla="*/ 211532 h 1269164"/>
              <a:gd name="connsiteX3" fmla="*/ 4693920 w 4693920"/>
              <a:gd name="connsiteY3" fmla="*/ 1057632 h 1269164"/>
              <a:gd name="connsiteX4" fmla="*/ 4482388 w 4693920"/>
              <a:gd name="connsiteY4" fmla="*/ 1269164 h 1269164"/>
              <a:gd name="connsiteX5" fmla="*/ 211532 w 4693920"/>
              <a:gd name="connsiteY5" fmla="*/ 1269164 h 1269164"/>
              <a:gd name="connsiteX6" fmla="*/ 0 w 4693920"/>
              <a:gd name="connsiteY6" fmla="*/ 1057632 h 1269164"/>
              <a:gd name="connsiteX7" fmla="*/ 0 w 4693920"/>
              <a:gd name="connsiteY7" fmla="*/ 211532 h 1269164"/>
              <a:gd name="connsiteX8" fmla="*/ 211532 w 4693920"/>
              <a:gd name="connsiteY8" fmla="*/ 0 h 1269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93920" h="1269164">
                <a:moveTo>
                  <a:pt x="211532" y="0"/>
                </a:moveTo>
                <a:lnTo>
                  <a:pt x="4482388" y="0"/>
                </a:lnTo>
                <a:cubicBezTo>
                  <a:pt x="4599214" y="0"/>
                  <a:pt x="4693920" y="94706"/>
                  <a:pt x="4693920" y="211532"/>
                </a:cubicBezTo>
                <a:lnTo>
                  <a:pt x="4693920" y="1057632"/>
                </a:lnTo>
                <a:cubicBezTo>
                  <a:pt x="4693920" y="1174458"/>
                  <a:pt x="4599214" y="1269164"/>
                  <a:pt x="4482388" y="1269164"/>
                </a:cubicBezTo>
                <a:lnTo>
                  <a:pt x="211532" y="1269164"/>
                </a:lnTo>
                <a:cubicBezTo>
                  <a:pt x="94706" y="1269164"/>
                  <a:pt x="0" y="1174458"/>
                  <a:pt x="0" y="1057632"/>
                </a:cubicBezTo>
                <a:lnTo>
                  <a:pt x="0" y="211532"/>
                </a:lnTo>
                <a:cubicBezTo>
                  <a:pt x="0" y="94706"/>
                  <a:pt x="94706" y="0"/>
                  <a:pt x="211532" y="0"/>
                </a:cubicBezTo>
                <a:close/>
              </a:path>
            </a:pathLst>
          </a:custGeom>
        </p:spPr>
      </p:pic>
      <p:pic>
        <p:nvPicPr>
          <p:cNvPr id="53" name="图片 5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48" t="20259" r="18998" b="60819"/>
          <a:stretch>
            <a:fillRect/>
          </a:stretch>
        </p:blipFill>
        <p:spPr>
          <a:xfrm>
            <a:off x="7498080" y="1401616"/>
            <a:ext cx="4693920" cy="1269164"/>
          </a:xfrm>
          <a:custGeom>
            <a:avLst/>
            <a:gdLst>
              <a:gd name="connsiteX0" fmla="*/ 211532 w 4693920"/>
              <a:gd name="connsiteY0" fmla="*/ 0 h 1269164"/>
              <a:gd name="connsiteX1" fmla="*/ 4482388 w 4693920"/>
              <a:gd name="connsiteY1" fmla="*/ 0 h 1269164"/>
              <a:gd name="connsiteX2" fmla="*/ 4693920 w 4693920"/>
              <a:gd name="connsiteY2" fmla="*/ 211532 h 1269164"/>
              <a:gd name="connsiteX3" fmla="*/ 4693920 w 4693920"/>
              <a:gd name="connsiteY3" fmla="*/ 1057632 h 1269164"/>
              <a:gd name="connsiteX4" fmla="*/ 4482388 w 4693920"/>
              <a:gd name="connsiteY4" fmla="*/ 1269164 h 1269164"/>
              <a:gd name="connsiteX5" fmla="*/ 211532 w 4693920"/>
              <a:gd name="connsiteY5" fmla="*/ 1269164 h 1269164"/>
              <a:gd name="connsiteX6" fmla="*/ 0 w 4693920"/>
              <a:gd name="connsiteY6" fmla="*/ 1057632 h 1269164"/>
              <a:gd name="connsiteX7" fmla="*/ 0 w 4693920"/>
              <a:gd name="connsiteY7" fmla="*/ 211532 h 1269164"/>
              <a:gd name="connsiteX8" fmla="*/ 211532 w 4693920"/>
              <a:gd name="connsiteY8" fmla="*/ 0 h 1269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93920" h="1269164">
                <a:moveTo>
                  <a:pt x="211532" y="0"/>
                </a:moveTo>
                <a:lnTo>
                  <a:pt x="4482388" y="0"/>
                </a:lnTo>
                <a:cubicBezTo>
                  <a:pt x="4599214" y="0"/>
                  <a:pt x="4693920" y="94706"/>
                  <a:pt x="4693920" y="211532"/>
                </a:cubicBezTo>
                <a:lnTo>
                  <a:pt x="4693920" y="1057632"/>
                </a:lnTo>
                <a:cubicBezTo>
                  <a:pt x="4693920" y="1174458"/>
                  <a:pt x="4599214" y="1269164"/>
                  <a:pt x="4482388" y="1269164"/>
                </a:cubicBezTo>
                <a:lnTo>
                  <a:pt x="211532" y="1269164"/>
                </a:lnTo>
                <a:cubicBezTo>
                  <a:pt x="94706" y="1269164"/>
                  <a:pt x="0" y="1174458"/>
                  <a:pt x="0" y="1057632"/>
                </a:cubicBezTo>
                <a:lnTo>
                  <a:pt x="0" y="211532"/>
                </a:lnTo>
                <a:cubicBezTo>
                  <a:pt x="0" y="94706"/>
                  <a:pt x="94706" y="0"/>
                  <a:pt x="211532" y="0"/>
                </a:cubicBezTo>
                <a:close/>
              </a:path>
            </a:pathLst>
          </a:custGeom>
        </p:spPr>
      </p:pic>
      <p:pic>
        <p:nvPicPr>
          <p:cNvPr id="52" name="图片 5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80" t="40221" r="11377" b="38845"/>
          <a:stretch>
            <a:fillRect/>
          </a:stretch>
        </p:blipFill>
        <p:spPr>
          <a:xfrm>
            <a:off x="11489922" y="2740527"/>
            <a:ext cx="1404157" cy="1404157"/>
          </a:xfrm>
          <a:custGeom>
            <a:avLst/>
            <a:gdLst>
              <a:gd name="connsiteX0" fmla="*/ 715817 w 1404157"/>
              <a:gd name="connsiteY0" fmla="*/ 36 h 1404157"/>
              <a:gd name="connsiteX1" fmla="*/ 844435 w 1404157"/>
              <a:gd name="connsiteY1" fmla="*/ 56284 h 1404157"/>
              <a:gd name="connsiteX2" fmla="*/ 1352949 w 1404157"/>
              <a:gd name="connsiteY2" fmla="*/ 585096 h 1404157"/>
              <a:gd name="connsiteX3" fmla="*/ 1347874 w 1404157"/>
              <a:gd name="connsiteY3" fmla="*/ 844436 h 1404157"/>
              <a:gd name="connsiteX4" fmla="*/ 819062 w 1404157"/>
              <a:gd name="connsiteY4" fmla="*/ 1352949 h 1404157"/>
              <a:gd name="connsiteX5" fmla="*/ 559723 w 1404157"/>
              <a:gd name="connsiteY5" fmla="*/ 1347874 h 1404157"/>
              <a:gd name="connsiteX6" fmla="*/ 51209 w 1404157"/>
              <a:gd name="connsiteY6" fmla="*/ 819062 h 1404157"/>
              <a:gd name="connsiteX7" fmla="*/ 56284 w 1404157"/>
              <a:gd name="connsiteY7" fmla="*/ 559723 h 1404157"/>
              <a:gd name="connsiteX8" fmla="*/ 585096 w 1404157"/>
              <a:gd name="connsiteY8" fmla="*/ 51209 h 1404157"/>
              <a:gd name="connsiteX9" fmla="*/ 715817 w 1404157"/>
              <a:gd name="connsiteY9" fmla="*/ 36 h 1404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04157" h="1404157">
                <a:moveTo>
                  <a:pt x="715817" y="36"/>
                </a:moveTo>
                <a:cubicBezTo>
                  <a:pt x="762748" y="954"/>
                  <a:pt x="809329" y="19776"/>
                  <a:pt x="844435" y="56284"/>
                </a:cubicBezTo>
                <a:lnTo>
                  <a:pt x="1352949" y="585096"/>
                </a:lnTo>
                <a:cubicBezTo>
                  <a:pt x="1423162" y="658112"/>
                  <a:pt x="1420890" y="774222"/>
                  <a:pt x="1347874" y="844436"/>
                </a:cubicBezTo>
                <a:lnTo>
                  <a:pt x="819062" y="1352949"/>
                </a:lnTo>
                <a:cubicBezTo>
                  <a:pt x="746046" y="1423162"/>
                  <a:pt x="629936" y="1420890"/>
                  <a:pt x="559723" y="1347874"/>
                </a:cubicBezTo>
                <a:lnTo>
                  <a:pt x="51209" y="819062"/>
                </a:lnTo>
                <a:cubicBezTo>
                  <a:pt x="-19004" y="746046"/>
                  <a:pt x="-16732" y="629936"/>
                  <a:pt x="56284" y="559723"/>
                </a:cubicBezTo>
                <a:lnTo>
                  <a:pt x="585096" y="51209"/>
                </a:lnTo>
                <a:cubicBezTo>
                  <a:pt x="621604" y="16103"/>
                  <a:pt x="668885" y="-883"/>
                  <a:pt x="715817" y="36"/>
                </a:cubicBezTo>
                <a:close/>
              </a:path>
            </a:pathLst>
          </a:custGeom>
        </p:spPr>
      </p:pic>
      <p:pic>
        <p:nvPicPr>
          <p:cNvPr id="51" name="图片 5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31" t="40257" r="27018" b="40822"/>
          <a:stretch>
            <a:fillRect/>
          </a:stretch>
        </p:blipFill>
        <p:spPr>
          <a:xfrm>
            <a:off x="6621378" y="2742966"/>
            <a:ext cx="4831872" cy="1269164"/>
          </a:xfrm>
          <a:custGeom>
            <a:avLst/>
            <a:gdLst>
              <a:gd name="connsiteX0" fmla="*/ 211532 w 4831872"/>
              <a:gd name="connsiteY0" fmla="*/ 0 h 1269164"/>
              <a:gd name="connsiteX1" fmla="*/ 4620340 w 4831872"/>
              <a:gd name="connsiteY1" fmla="*/ 0 h 1269164"/>
              <a:gd name="connsiteX2" fmla="*/ 4831872 w 4831872"/>
              <a:gd name="connsiteY2" fmla="*/ 211532 h 1269164"/>
              <a:gd name="connsiteX3" fmla="*/ 4831872 w 4831872"/>
              <a:gd name="connsiteY3" fmla="*/ 1057632 h 1269164"/>
              <a:gd name="connsiteX4" fmla="*/ 4620340 w 4831872"/>
              <a:gd name="connsiteY4" fmla="*/ 1269164 h 1269164"/>
              <a:gd name="connsiteX5" fmla="*/ 211532 w 4831872"/>
              <a:gd name="connsiteY5" fmla="*/ 1269164 h 1269164"/>
              <a:gd name="connsiteX6" fmla="*/ 0 w 4831872"/>
              <a:gd name="connsiteY6" fmla="*/ 1057632 h 1269164"/>
              <a:gd name="connsiteX7" fmla="*/ 0 w 4831872"/>
              <a:gd name="connsiteY7" fmla="*/ 211532 h 1269164"/>
              <a:gd name="connsiteX8" fmla="*/ 211532 w 4831872"/>
              <a:gd name="connsiteY8" fmla="*/ 0 h 1269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31872" h="1269164">
                <a:moveTo>
                  <a:pt x="211532" y="0"/>
                </a:moveTo>
                <a:lnTo>
                  <a:pt x="4620340" y="0"/>
                </a:lnTo>
                <a:cubicBezTo>
                  <a:pt x="4737166" y="0"/>
                  <a:pt x="4831872" y="94706"/>
                  <a:pt x="4831872" y="211532"/>
                </a:cubicBezTo>
                <a:lnTo>
                  <a:pt x="4831872" y="1057632"/>
                </a:lnTo>
                <a:cubicBezTo>
                  <a:pt x="4831872" y="1174458"/>
                  <a:pt x="4737166" y="1269164"/>
                  <a:pt x="4620340" y="1269164"/>
                </a:cubicBezTo>
                <a:lnTo>
                  <a:pt x="211532" y="1269164"/>
                </a:lnTo>
                <a:cubicBezTo>
                  <a:pt x="94706" y="1269164"/>
                  <a:pt x="0" y="1174458"/>
                  <a:pt x="0" y="1057632"/>
                </a:cubicBezTo>
                <a:lnTo>
                  <a:pt x="0" y="211532"/>
                </a:lnTo>
                <a:cubicBezTo>
                  <a:pt x="0" y="94706"/>
                  <a:pt x="94706" y="0"/>
                  <a:pt x="211532" y="0"/>
                </a:cubicBezTo>
                <a:close/>
              </a:path>
            </a:pathLst>
          </a:cu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48" t="60299" r="18998" b="20779"/>
          <a:stretch>
            <a:fillRect/>
          </a:stretch>
        </p:blipFill>
        <p:spPr>
          <a:xfrm>
            <a:off x="7498080" y="4087313"/>
            <a:ext cx="4693920" cy="1269164"/>
          </a:xfrm>
          <a:custGeom>
            <a:avLst/>
            <a:gdLst>
              <a:gd name="connsiteX0" fmla="*/ 211532 w 4693920"/>
              <a:gd name="connsiteY0" fmla="*/ 0 h 1269164"/>
              <a:gd name="connsiteX1" fmla="*/ 4482388 w 4693920"/>
              <a:gd name="connsiteY1" fmla="*/ 0 h 1269164"/>
              <a:gd name="connsiteX2" fmla="*/ 4693920 w 4693920"/>
              <a:gd name="connsiteY2" fmla="*/ 211532 h 1269164"/>
              <a:gd name="connsiteX3" fmla="*/ 4693920 w 4693920"/>
              <a:gd name="connsiteY3" fmla="*/ 1057632 h 1269164"/>
              <a:gd name="connsiteX4" fmla="*/ 4482388 w 4693920"/>
              <a:gd name="connsiteY4" fmla="*/ 1269164 h 1269164"/>
              <a:gd name="connsiteX5" fmla="*/ 211532 w 4693920"/>
              <a:gd name="connsiteY5" fmla="*/ 1269164 h 1269164"/>
              <a:gd name="connsiteX6" fmla="*/ 0 w 4693920"/>
              <a:gd name="connsiteY6" fmla="*/ 1057632 h 1269164"/>
              <a:gd name="connsiteX7" fmla="*/ 0 w 4693920"/>
              <a:gd name="connsiteY7" fmla="*/ 211532 h 1269164"/>
              <a:gd name="connsiteX8" fmla="*/ 211532 w 4693920"/>
              <a:gd name="connsiteY8" fmla="*/ 0 h 1269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93920" h="1269164">
                <a:moveTo>
                  <a:pt x="211532" y="0"/>
                </a:moveTo>
                <a:lnTo>
                  <a:pt x="4482388" y="0"/>
                </a:lnTo>
                <a:cubicBezTo>
                  <a:pt x="4599214" y="0"/>
                  <a:pt x="4693920" y="94706"/>
                  <a:pt x="4693920" y="211532"/>
                </a:cubicBezTo>
                <a:lnTo>
                  <a:pt x="4693920" y="1057632"/>
                </a:lnTo>
                <a:cubicBezTo>
                  <a:pt x="4693920" y="1174458"/>
                  <a:pt x="4599214" y="1269164"/>
                  <a:pt x="4482388" y="1269164"/>
                </a:cubicBezTo>
                <a:lnTo>
                  <a:pt x="211532" y="1269164"/>
                </a:lnTo>
                <a:cubicBezTo>
                  <a:pt x="94706" y="1269164"/>
                  <a:pt x="0" y="1174458"/>
                  <a:pt x="0" y="1057632"/>
                </a:cubicBezTo>
                <a:lnTo>
                  <a:pt x="0" y="211532"/>
                </a:lnTo>
                <a:cubicBezTo>
                  <a:pt x="0" y="94706"/>
                  <a:pt x="94706" y="0"/>
                  <a:pt x="211532" y="0"/>
                </a:cubicBezTo>
                <a:close/>
              </a:path>
            </a:pathLst>
          </a:custGeom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48" t="80427" r="18998" b="651"/>
          <a:stretch>
            <a:fillRect/>
          </a:stretch>
        </p:blipFill>
        <p:spPr>
          <a:xfrm>
            <a:off x="7498080" y="5437393"/>
            <a:ext cx="4693920" cy="1269164"/>
          </a:xfrm>
          <a:custGeom>
            <a:avLst/>
            <a:gdLst>
              <a:gd name="connsiteX0" fmla="*/ 211532 w 4693920"/>
              <a:gd name="connsiteY0" fmla="*/ 0 h 1269164"/>
              <a:gd name="connsiteX1" fmla="*/ 4482388 w 4693920"/>
              <a:gd name="connsiteY1" fmla="*/ 0 h 1269164"/>
              <a:gd name="connsiteX2" fmla="*/ 4693920 w 4693920"/>
              <a:gd name="connsiteY2" fmla="*/ 211532 h 1269164"/>
              <a:gd name="connsiteX3" fmla="*/ 4693920 w 4693920"/>
              <a:gd name="connsiteY3" fmla="*/ 1057632 h 1269164"/>
              <a:gd name="connsiteX4" fmla="*/ 4482388 w 4693920"/>
              <a:gd name="connsiteY4" fmla="*/ 1269164 h 1269164"/>
              <a:gd name="connsiteX5" fmla="*/ 211532 w 4693920"/>
              <a:gd name="connsiteY5" fmla="*/ 1269164 h 1269164"/>
              <a:gd name="connsiteX6" fmla="*/ 0 w 4693920"/>
              <a:gd name="connsiteY6" fmla="*/ 1057632 h 1269164"/>
              <a:gd name="connsiteX7" fmla="*/ 0 w 4693920"/>
              <a:gd name="connsiteY7" fmla="*/ 211532 h 1269164"/>
              <a:gd name="connsiteX8" fmla="*/ 211532 w 4693920"/>
              <a:gd name="connsiteY8" fmla="*/ 0 h 1269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93920" h="1269164">
                <a:moveTo>
                  <a:pt x="211532" y="0"/>
                </a:moveTo>
                <a:lnTo>
                  <a:pt x="4482388" y="0"/>
                </a:lnTo>
                <a:cubicBezTo>
                  <a:pt x="4599214" y="0"/>
                  <a:pt x="4693920" y="94706"/>
                  <a:pt x="4693920" y="211532"/>
                </a:cubicBezTo>
                <a:lnTo>
                  <a:pt x="4693920" y="1057632"/>
                </a:lnTo>
                <a:cubicBezTo>
                  <a:pt x="4693920" y="1174458"/>
                  <a:pt x="4599214" y="1269164"/>
                  <a:pt x="4482388" y="1269164"/>
                </a:cubicBezTo>
                <a:lnTo>
                  <a:pt x="211532" y="1269164"/>
                </a:lnTo>
                <a:cubicBezTo>
                  <a:pt x="94706" y="1269164"/>
                  <a:pt x="0" y="1174458"/>
                  <a:pt x="0" y="1057632"/>
                </a:cubicBezTo>
                <a:lnTo>
                  <a:pt x="0" y="211532"/>
                </a:lnTo>
                <a:cubicBezTo>
                  <a:pt x="0" y="94706"/>
                  <a:pt x="94706" y="0"/>
                  <a:pt x="211532" y="0"/>
                </a:cubicBezTo>
                <a:close/>
              </a:path>
            </a:pathLst>
          </a:custGeom>
        </p:spPr>
      </p:pic>
      <p:grpSp>
        <p:nvGrpSpPr>
          <p:cNvPr id="5" name="组合 4"/>
          <p:cNvGrpSpPr/>
          <p:nvPr/>
        </p:nvGrpSpPr>
        <p:grpSpPr>
          <a:xfrm>
            <a:off x="644143" y="2407048"/>
            <a:ext cx="5986396" cy="2549770"/>
            <a:chOff x="6147269" y="2916678"/>
            <a:chExt cx="5154067" cy="2004046"/>
          </a:xfrm>
        </p:grpSpPr>
        <p:grpSp>
          <p:nvGrpSpPr>
            <p:cNvPr id="6" name="组合 5"/>
            <p:cNvGrpSpPr/>
            <p:nvPr/>
          </p:nvGrpSpPr>
          <p:grpSpPr>
            <a:xfrm>
              <a:off x="6147269" y="3442583"/>
              <a:ext cx="5154067" cy="1478141"/>
              <a:chOff x="-4714868" y="2221648"/>
              <a:chExt cx="5154067" cy="1478141"/>
            </a:xfrm>
          </p:grpSpPr>
          <p:sp>
            <p:nvSpPr>
              <p:cNvPr id="8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A8AA4D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</a:p>
            </p:txBody>
          </p:sp>
          <p:grpSp>
            <p:nvGrpSpPr>
              <p:cNvPr id="9" name="组合 8"/>
              <p:cNvGrpSpPr/>
              <p:nvPr/>
            </p:nvGrpSpPr>
            <p:grpSpPr>
              <a:xfrm>
                <a:off x="-4714868" y="2221648"/>
                <a:ext cx="5154067" cy="833379"/>
                <a:chOff x="-4714868" y="2221648"/>
                <a:chExt cx="5154067" cy="833379"/>
              </a:xfrm>
            </p:grpSpPr>
            <p:sp>
              <p:nvSpPr>
                <p:cNvPr id="10" name="文本框 9"/>
                <p:cNvSpPr txBox="1"/>
                <p:nvPr/>
              </p:nvSpPr>
              <p:spPr>
                <a:xfrm>
                  <a:off x="-4714868" y="2808615"/>
                  <a:ext cx="5033249" cy="2464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200" b="0" i="0" u="none" strike="noStrike" kern="0" cap="none" spc="0" normalizeH="0" baseline="0" noProof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1" name="直接连接符 10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2" name="文本占位符 19"/>
                <p:cNvSpPr txBox="1"/>
                <p:nvPr/>
              </p:nvSpPr>
              <p:spPr>
                <a:xfrm>
                  <a:off x="-4700870" y="2221648"/>
                  <a:ext cx="5140069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en-US" altLang="zh-CN" sz="32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A8AA4D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1.2</a:t>
                  </a:r>
                  <a:r>
                    <a:rPr lang="zh-CN" altLang="en-US" sz="3200" b="1">
                      <a:solidFill>
                        <a:srgbClr val="A8AA4D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整数乘分数的意义和计算</a:t>
                  </a:r>
                </a:p>
              </p:txBody>
            </p:sp>
          </p:grpSp>
        </p:grpSp>
        <p:sp>
          <p:nvSpPr>
            <p:cNvPr id="7" name="文本占位符 20"/>
            <p:cNvSpPr txBox="1"/>
            <p:nvPr/>
          </p:nvSpPr>
          <p:spPr>
            <a:xfrm>
              <a:off x="6147269" y="2916678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kumimoji="0" lang="zh-CN" altLang="en-US" b="0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第一单元   分数乘法</a:t>
              </a:r>
            </a:p>
          </p:txBody>
        </p:sp>
      </p:grpSp>
      <p:sp>
        <p:nvSpPr>
          <p:cNvPr id="13" name="矩形 12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A8AA4D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人教版小学数学六年级上册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84" name="Object 68"/>
          <p:cNvGraphicFramePr>
            <a:graphicFrameLocks noChangeAspect="1"/>
          </p:cNvGraphicFramePr>
          <p:nvPr/>
        </p:nvGraphicFramePr>
        <p:xfrm>
          <a:off x="3095975" y="2935609"/>
          <a:ext cx="1914718" cy="781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832800" imgH="10363200" progId="">
                  <p:embed/>
                </p:oleObj>
              </mc:Choice>
              <mc:Fallback>
                <p:oleObj name="Equation" r:id="rId2" imgW="33832800" imgH="103632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095975" y="2935609"/>
                        <a:ext cx="1914718" cy="78143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85" name="Object 69"/>
          <p:cNvGraphicFramePr>
            <a:graphicFrameLocks noChangeAspect="1"/>
          </p:cNvGraphicFramePr>
          <p:nvPr/>
        </p:nvGraphicFramePr>
        <p:xfrm>
          <a:off x="5891704" y="2918670"/>
          <a:ext cx="684266" cy="75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716000" imgH="11277600" progId="">
                  <p:embed/>
                </p:oleObj>
              </mc:Choice>
              <mc:Fallback>
                <p:oleObj name="Equation" r:id="rId4" imgW="13716000" imgH="112776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891704" y="2918670"/>
                        <a:ext cx="684266" cy="75075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86" name="Object 70"/>
          <p:cNvGraphicFramePr>
            <a:graphicFrameLocks noChangeAspect="1"/>
          </p:cNvGraphicFramePr>
          <p:nvPr/>
        </p:nvGraphicFramePr>
        <p:xfrm>
          <a:off x="3095975" y="4342134"/>
          <a:ext cx="1914718" cy="781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3832800" imgH="10363200" progId="">
                  <p:embed/>
                </p:oleObj>
              </mc:Choice>
              <mc:Fallback>
                <p:oleObj name="Equation" r:id="rId6" imgW="33832800" imgH="103632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95975" y="4342134"/>
                        <a:ext cx="1914718" cy="78143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87" name="Object 71"/>
          <p:cNvGraphicFramePr>
            <a:graphicFrameLocks noChangeAspect="1"/>
          </p:cNvGraphicFramePr>
          <p:nvPr/>
        </p:nvGraphicFramePr>
        <p:xfrm>
          <a:off x="5937209" y="4324629"/>
          <a:ext cx="668924" cy="749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3411200" imgH="11277600" progId="">
                  <p:embed/>
                </p:oleObj>
              </mc:Choice>
              <mc:Fallback>
                <p:oleObj name="Equation" r:id="rId8" imgW="13411200" imgH="112776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937209" y="4324629"/>
                        <a:ext cx="668924" cy="74972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90" name="Text Box 8"/>
          <p:cNvSpPr txBox="1">
            <a:spLocks noChangeArrowheads="1"/>
          </p:cNvSpPr>
          <p:nvPr/>
        </p:nvSpPr>
        <p:spPr bwMode="auto">
          <a:xfrm>
            <a:off x="660400" y="1311156"/>
            <a:ext cx="278923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latinLnBrk="1"/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3桶共多少升？</a:t>
            </a:r>
          </a:p>
        </p:txBody>
      </p:sp>
      <p:sp>
        <p:nvSpPr>
          <p:cNvPr id="9291" name="TextBox 7"/>
          <p:cNvSpPr txBox="1">
            <a:spLocks noChangeArrowheads="1"/>
          </p:cNvSpPr>
          <p:nvPr/>
        </p:nvSpPr>
        <p:spPr bwMode="auto">
          <a:xfrm>
            <a:off x="2500294" y="1946982"/>
            <a:ext cx="165576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latinLnBrk="1"/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12×3</a:t>
            </a:r>
            <a:endParaRPr lang="zh-CN" altLang="en-US" sz="2400" kern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292" name="云形标注 8"/>
          <p:cNvSpPr>
            <a:spLocks noChangeArrowheads="1"/>
          </p:cNvSpPr>
          <p:nvPr/>
        </p:nvSpPr>
        <p:spPr bwMode="auto">
          <a:xfrm>
            <a:off x="6991100" y="1288979"/>
            <a:ext cx="3097212" cy="1057275"/>
          </a:xfrm>
          <a:prstGeom prst="cloudCallout">
            <a:avLst>
              <a:gd name="adj1" fmla="val 31861"/>
              <a:gd name="adj2" fmla="val 98608"/>
            </a:avLst>
          </a:prstGeom>
          <a:solidFill>
            <a:srgbClr val="FFCCCC"/>
          </a:solidFill>
          <a:ln w="9525" algn="ctr">
            <a:solidFill>
              <a:srgbClr val="00B050"/>
            </a:solidFill>
            <a:round/>
          </a:ln>
        </p:spPr>
        <p:txBody>
          <a:bodyPr anchor="ctr"/>
          <a:lstStyle/>
          <a:p>
            <a:pPr algn="ctr" latinLnBrk="1"/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怎么计算呢？</a:t>
            </a:r>
          </a:p>
        </p:txBody>
      </p:sp>
      <p:sp>
        <p:nvSpPr>
          <p:cNvPr id="9293" name="TextBox 10"/>
          <p:cNvSpPr txBox="1">
            <a:spLocks noChangeArrowheads="1"/>
          </p:cNvSpPr>
          <p:nvPr/>
        </p:nvSpPr>
        <p:spPr bwMode="auto">
          <a:xfrm>
            <a:off x="3359424" y="1912392"/>
            <a:ext cx="17287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latinLnBrk="1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 36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2" name="Object 72"/>
          <p:cNvGraphicFramePr>
            <a:graphicFrameLocks noChangeAspect="1"/>
          </p:cNvGraphicFramePr>
          <p:nvPr/>
        </p:nvGraphicFramePr>
        <p:xfrm>
          <a:off x="7148566" y="3011085"/>
          <a:ext cx="778365" cy="699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6764000" imgH="11277600" progId="">
                  <p:embed/>
                </p:oleObj>
              </mc:Choice>
              <mc:Fallback>
                <p:oleObj name="Equation" r:id="rId10" imgW="16764000" imgH="112776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148566" y="3011085"/>
                        <a:ext cx="778365" cy="69960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直接连接符 11"/>
          <p:cNvCxnSpPr>
            <a:cxnSpLocks noChangeShapeType="1"/>
          </p:cNvCxnSpPr>
          <p:nvPr/>
        </p:nvCxnSpPr>
        <p:spPr bwMode="auto">
          <a:xfrm>
            <a:off x="7530852" y="3388139"/>
            <a:ext cx="360362" cy="481012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</a:ln>
        </p:spPr>
      </p:cxnSp>
      <p:cxnSp>
        <p:nvCxnSpPr>
          <p:cNvPr id="15" name="直接连接符 14"/>
          <p:cNvCxnSpPr>
            <a:cxnSpLocks noChangeShapeType="1"/>
          </p:cNvCxnSpPr>
          <p:nvPr/>
        </p:nvCxnSpPr>
        <p:spPr bwMode="auto">
          <a:xfrm>
            <a:off x="7276799" y="2873591"/>
            <a:ext cx="360363" cy="481012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</a:ln>
        </p:spPr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672880" y="3311776"/>
            <a:ext cx="2873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latinLnBrk="1"/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2400" kern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352257" y="2660607"/>
            <a:ext cx="2889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latinLnBrk="1"/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endParaRPr lang="zh-CN" altLang="en-US" sz="2400" kern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926931" y="3132805"/>
            <a:ext cx="12255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latinLnBrk="1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 6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18" name="Object 73"/>
          <p:cNvGraphicFramePr>
            <a:graphicFrameLocks noChangeAspect="1"/>
          </p:cNvGraphicFramePr>
          <p:nvPr/>
        </p:nvGraphicFramePr>
        <p:xfrm>
          <a:off x="7148566" y="4355697"/>
          <a:ext cx="778365" cy="699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6764000" imgH="11277600" progId="">
                  <p:embed/>
                </p:oleObj>
              </mc:Choice>
              <mc:Fallback>
                <p:oleObj name="Equation" r:id="rId12" imgW="16764000" imgH="112776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148566" y="4355697"/>
                        <a:ext cx="778365" cy="69960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直接连接符 18"/>
          <p:cNvCxnSpPr>
            <a:cxnSpLocks noChangeShapeType="1"/>
          </p:cNvCxnSpPr>
          <p:nvPr/>
        </p:nvCxnSpPr>
        <p:spPr bwMode="auto">
          <a:xfrm>
            <a:off x="7464557" y="4741330"/>
            <a:ext cx="430649" cy="3957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</a:ln>
        </p:spPr>
      </p:cxnSp>
      <p:cxnSp>
        <p:nvCxnSpPr>
          <p:cNvPr id="20" name="直接连接符 19"/>
          <p:cNvCxnSpPr>
            <a:cxnSpLocks noChangeShapeType="1"/>
          </p:cNvCxnSpPr>
          <p:nvPr/>
        </p:nvCxnSpPr>
        <p:spPr bwMode="auto">
          <a:xfrm>
            <a:off x="7319519" y="4246205"/>
            <a:ext cx="360363" cy="481013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</a:ln>
        </p:spPr>
      </p:cxn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349825" y="4845972"/>
            <a:ext cx="2873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latinLnBrk="1"/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2400" kern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352257" y="4025046"/>
            <a:ext cx="2889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latinLnBrk="1"/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endParaRPr lang="zh-CN" altLang="en-US" sz="2400" kern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926931" y="4496385"/>
            <a:ext cx="12255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latinLnBrk="1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 3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三、探索新知</a:t>
            </a:r>
          </a:p>
        </p:txBody>
      </p:sp>
      <p:pic>
        <p:nvPicPr>
          <p:cNvPr id="25" name="Picture 10"/>
          <p:cNvPicPr>
            <a:picLocks noChangeAspect="1" noChangeArrowheads="1" noCrop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68506" y="2873591"/>
            <a:ext cx="839611" cy="1270000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  <p:bldP spid="21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695325" y="1205809"/>
            <a:ext cx="4572000" cy="461665"/>
          </a:xfrm>
          <a:prstGeom prst="rect">
            <a:avLst/>
          </a:prstGeom>
          <a:noFill/>
          <a:ln w="38100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latinLnBrk="1">
              <a:spcBef>
                <a:spcPct val="50000"/>
              </a:spcBef>
              <a:defRPr/>
            </a:pP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整数乘分数的计算法则</a:t>
            </a:r>
          </a:p>
        </p:txBody>
      </p:sp>
      <p:sp>
        <p:nvSpPr>
          <p:cNvPr id="14350" name="AutoShape 7"/>
          <p:cNvSpPr>
            <a:spLocks noChangeArrowheads="1"/>
          </p:cNvSpPr>
          <p:nvPr/>
        </p:nvSpPr>
        <p:spPr bwMode="auto">
          <a:xfrm>
            <a:off x="2466340" y="1784153"/>
            <a:ext cx="6905625" cy="2119312"/>
          </a:xfrm>
          <a:prstGeom prst="roundRect">
            <a:avLst>
              <a:gd name="adj" fmla="val 16667"/>
            </a:avLst>
          </a:prstGeom>
          <a:solidFill>
            <a:srgbClr val="CCFFCC">
              <a:alpha val="38039"/>
            </a:srgbClr>
          </a:solidFill>
          <a:ln w="34925" algn="ctr">
            <a:solidFill>
              <a:srgbClr val="92D050"/>
            </a:solidFill>
            <a:round/>
          </a:ln>
        </p:spPr>
        <p:txBody>
          <a:bodyPr wrap="none" anchor="ctr"/>
          <a:lstStyle/>
          <a:p>
            <a:pPr latinLnBrk="1"/>
            <a:endParaRPr lang="zh-CN" altLang="en-US" sz="2400" kern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351" name="Rectangle 3"/>
          <p:cNvSpPr txBox="1">
            <a:spLocks noChangeArrowheads="1"/>
          </p:cNvSpPr>
          <p:nvPr/>
        </p:nvSpPr>
        <p:spPr bwMode="auto">
          <a:xfrm>
            <a:off x="2715577" y="2189782"/>
            <a:ext cx="6407150" cy="13731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latinLnBrk="1">
              <a:spcBef>
                <a:spcPct val="20000"/>
              </a:spcBef>
            </a:pPr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①</a:t>
            </a:r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整数与分数相乘，用</a:t>
            </a:r>
            <a:r>
              <a:rPr lang="zh-CN" altLang="en-US" sz="24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分数的分子与整数相乘，分母不变</a:t>
            </a:r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  <a:p>
            <a:pPr marL="342900" indent="-342900" latinLnBrk="1">
              <a:spcBef>
                <a:spcPct val="20000"/>
              </a:spcBef>
            </a:pPr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②计算时能约分的可以</a:t>
            </a:r>
            <a:r>
              <a:rPr lang="zh-CN" altLang="en-US" sz="24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先约分再计算</a:t>
            </a:r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出结果。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92521" y="4025733"/>
            <a:ext cx="7053262" cy="11401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latinLnBrk="1">
              <a:lnSpc>
                <a:spcPct val="150000"/>
              </a:lnSpc>
              <a:defRPr/>
            </a:pPr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分数与整数的乘法也满足乘法交换律：</a:t>
            </a:r>
            <a:endParaRPr lang="en-US" altLang="zh-CN" sz="2400" kern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algn="ctr" latinLnBrk="1">
              <a:lnSpc>
                <a:spcPct val="150000"/>
              </a:lnSpc>
              <a:defRPr/>
            </a:pPr>
            <a:r>
              <a:rPr lang="en-US" altLang="zh-CN" sz="2400" i="1" kern="0" err="1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en-US" altLang="zh-CN" sz="2400" kern="0" err="1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</a:t>
            </a:r>
            <a:r>
              <a:rPr lang="en-US" altLang="zh-CN" sz="2400" i="1" kern="0" err="1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b=b</a:t>
            </a:r>
            <a:r>
              <a:rPr lang="en-US" altLang="zh-CN" sz="2400" kern="0" err="1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</a:t>
            </a:r>
            <a:r>
              <a:rPr lang="en-US" altLang="zh-CN" sz="2400" i="1" kern="0" err="1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endParaRPr lang="zh-CN" altLang="en-US" sz="2400" i="1" kern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2" name="Object 12"/>
          <p:cNvGraphicFramePr>
            <a:graphicFrameLocks noChangeAspect="1"/>
          </p:cNvGraphicFramePr>
          <p:nvPr/>
        </p:nvGraphicFramePr>
        <p:xfrm>
          <a:off x="4764404" y="5456233"/>
          <a:ext cx="2547939" cy="673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8404800" imgH="11277600" progId="">
                  <p:embed/>
                </p:oleObj>
              </mc:Choice>
              <mc:Fallback>
                <p:oleObj name="Equation" r:id="rId2" imgW="38404800" imgH="112776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764404" y="5456233"/>
                        <a:ext cx="2547939" cy="67310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三、探索新知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8" name="TextBox 8"/>
          <p:cNvSpPr txBox="1">
            <a:spLocks noChangeArrowheads="1"/>
          </p:cNvSpPr>
          <p:nvPr/>
        </p:nvSpPr>
        <p:spPr bwMode="auto">
          <a:xfrm>
            <a:off x="660400" y="1304091"/>
            <a:ext cx="14493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latinLnBrk="1"/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计算。</a:t>
            </a:r>
          </a:p>
        </p:txBody>
      </p:sp>
      <p:graphicFrame>
        <p:nvGraphicFramePr>
          <p:cNvPr id="11332" name="Object 68"/>
          <p:cNvGraphicFramePr>
            <a:graphicFrameLocks noChangeAspect="1"/>
          </p:cNvGraphicFramePr>
          <p:nvPr/>
        </p:nvGraphicFramePr>
        <p:xfrm>
          <a:off x="3935506" y="1959214"/>
          <a:ext cx="682618" cy="693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240000" imgH="11582400" progId="">
                  <p:embed/>
                </p:oleObj>
              </mc:Choice>
              <mc:Fallback>
                <p:oleObj name="Equation" r:id="rId2" imgW="15240000" imgH="115824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35506" y="1959214"/>
                        <a:ext cx="682618" cy="69348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33" name="Object 69"/>
          <p:cNvGraphicFramePr>
            <a:graphicFrameLocks noChangeAspect="1"/>
          </p:cNvGraphicFramePr>
          <p:nvPr/>
        </p:nvGraphicFramePr>
        <p:xfrm>
          <a:off x="3753237" y="3167206"/>
          <a:ext cx="928868" cy="710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726400" imgH="11887200" progId="">
                  <p:embed/>
                </p:oleObj>
              </mc:Choice>
              <mc:Fallback>
                <p:oleObj name="Equation" r:id="rId4" imgW="20726400" imgH="118872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53237" y="3167206"/>
                        <a:ext cx="928868" cy="71068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34" name="Object 70"/>
          <p:cNvGraphicFramePr>
            <a:graphicFrameLocks noChangeAspect="1"/>
          </p:cNvGraphicFramePr>
          <p:nvPr/>
        </p:nvGraphicFramePr>
        <p:xfrm>
          <a:off x="6567481" y="1993135"/>
          <a:ext cx="792163" cy="7106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7678400" imgH="11887200" progId="">
                  <p:embed/>
                </p:oleObj>
              </mc:Choice>
              <mc:Fallback>
                <p:oleObj name="Equation" r:id="rId6" imgW="17678400" imgH="118872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567481" y="1993135"/>
                        <a:ext cx="792163" cy="71068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35" name="Object 71"/>
          <p:cNvGraphicFramePr>
            <a:graphicFrameLocks noChangeAspect="1"/>
          </p:cNvGraphicFramePr>
          <p:nvPr/>
        </p:nvGraphicFramePr>
        <p:xfrm>
          <a:off x="6502366" y="3341503"/>
          <a:ext cx="819323" cy="71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8288000" imgH="11887200" progId="">
                  <p:embed/>
                </p:oleObj>
              </mc:Choice>
              <mc:Fallback>
                <p:oleObj name="Equation" r:id="rId8" imgW="18288000" imgH="118872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502366" y="3341503"/>
                        <a:ext cx="819323" cy="71158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36" name="Object 72"/>
          <p:cNvGraphicFramePr>
            <a:graphicFrameLocks noChangeAspect="1"/>
          </p:cNvGraphicFramePr>
          <p:nvPr/>
        </p:nvGraphicFramePr>
        <p:xfrm>
          <a:off x="3718317" y="4473477"/>
          <a:ext cx="805742" cy="710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7983200" imgH="11887200" progId="">
                  <p:embed/>
                </p:oleObj>
              </mc:Choice>
              <mc:Fallback>
                <p:oleObj name="Equation" r:id="rId10" imgW="17983200" imgH="118872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718317" y="4473477"/>
                        <a:ext cx="805742" cy="71068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37" name="Object 73"/>
          <p:cNvGraphicFramePr>
            <a:graphicFrameLocks noChangeAspect="1"/>
          </p:cNvGraphicFramePr>
          <p:nvPr/>
        </p:nvGraphicFramePr>
        <p:xfrm>
          <a:off x="6499128" y="4489401"/>
          <a:ext cx="928868" cy="711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0726400" imgH="11887200" progId="">
                  <p:embed/>
                </p:oleObj>
              </mc:Choice>
              <mc:Fallback>
                <p:oleObj name="Equation" r:id="rId12" imgW="20726400" imgH="118872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499128" y="4489401"/>
                        <a:ext cx="928868" cy="711589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直接连接符 10"/>
          <p:cNvCxnSpPr>
            <a:cxnSpLocks noChangeShapeType="1"/>
          </p:cNvCxnSpPr>
          <p:nvPr/>
        </p:nvCxnSpPr>
        <p:spPr bwMode="auto">
          <a:xfrm>
            <a:off x="3824987" y="2011025"/>
            <a:ext cx="360362" cy="479425"/>
          </a:xfrm>
          <a:prstGeom prst="line">
            <a:avLst/>
          </a:prstGeom>
          <a:noFill/>
          <a:ln w="28575" algn="ctr">
            <a:solidFill>
              <a:srgbClr val="FF00FF"/>
            </a:solidFill>
            <a:round/>
          </a:ln>
        </p:spPr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215028" y="2045270"/>
            <a:ext cx="28733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latinLnBrk="1"/>
            <a:r>
              <a:rPr lang="en-US" altLang="zh-CN" sz="2400" kern="0">
                <a:solidFill>
                  <a:srgbClr val="FF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2400" kern="0">
              <a:solidFill>
                <a:srgbClr val="FF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13" name="直接连接符 12"/>
          <p:cNvCxnSpPr>
            <a:cxnSpLocks noChangeShapeType="1"/>
          </p:cNvCxnSpPr>
          <p:nvPr/>
        </p:nvCxnSpPr>
        <p:spPr bwMode="auto">
          <a:xfrm>
            <a:off x="4253388" y="2364352"/>
            <a:ext cx="270671" cy="279312"/>
          </a:xfrm>
          <a:prstGeom prst="line">
            <a:avLst/>
          </a:prstGeom>
          <a:noFill/>
          <a:ln w="28575" algn="ctr">
            <a:solidFill>
              <a:srgbClr val="FF00FF"/>
            </a:solidFill>
            <a:round/>
          </a:ln>
        </p:spPr>
      </p:cxnSp>
      <p:cxnSp>
        <p:nvCxnSpPr>
          <p:cNvPr id="15" name="直接连接符 14"/>
          <p:cNvCxnSpPr>
            <a:cxnSpLocks noChangeShapeType="1"/>
          </p:cNvCxnSpPr>
          <p:nvPr/>
        </p:nvCxnSpPr>
        <p:spPr bwMode="auto">
          <a:xfrm>
            <a:off x="6452762" y="2055948"/>
            <a:ext cx="358775" cy="479425"/>
          </a:xfrm>
          <a:prstGeom prst="line">
            <a:avLst/>
          </a:prstGeom>
          <a:noFill/>
          <a:ln w="28575" algn="ctr">
            <a:solidFill>
              <a:srgbClr val="FF00FF"/>
            </a:solidFill>
            <a:round/>
          </a:ln>
        </p:spPr>
      </p:cxnSp>
      <p:cxnSp>
        <p:nvCxnSpPr>
          <p:cNvPr id="16" name="直接连接符 15"/>
          <p:cNvCxnSpPr>
            <a:cxnSpLocks noChangeShapeType="1"/>
          </p:cNvCxnSpPr>
          <p:nvPr/>
        </p:nvCxnSpPr>
        <p:spPr bwMode="auto">
          <a:xfrm>
            <a:off x="6922771" y="2408862"/>
            <a:ext cx="360363" cy="477837"/>
          </a:xfrm>
          <a:prstGeom prst="line">
            <a:avLst/>
          </a:prstGeom>
          <a:noFill/>
          <a:ln w="28575" algn="ctr">
            <a:solidFill>
              <a:srgbClr val="FF00FF"/>
            </a:solidFill>
            <a:round/>
          </a:ln>
        </p:spPr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682105" y="2077602"/>
            <a:ext cx="105251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latinLnBrk="1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359644" y="2092448"/>
            <a:ext cx="10541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latinLnBrk="1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38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420271" y="3275568"/>
            <a:ext cx="28733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latinLnBrk="1"/>
            <a:r>
              <a:rPr lang="en-US" altLang="zh-CN" sz="2400" kern="0">
                <a:solidFill>
                  <a:srgbClr val="FF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2400" kern="0">
              <a:solidFill>
                <a:srgbClr val="FF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20" name="直接连接符 19"/>
          <p:cNvCxnSpPr>
            <a:cxnSpLocks noChangeShapeType="1"/>
          </p:cNvCxnSpPr>
          <p:nvPr/>
        </p:nvCxnSpPr>
        <p:spPr bwMode="auto">
          <a:xfrm>
            <a:off x="3671890" y="3198449"/>
            <a:ext cx="360363" cy="481012"/>
          </a:xfrm>
          <a:prstGeom prst="line">
            <a:avLst/>
          </a:prstGeom>
          <a:noFill/>
          <a:ln w="28575" algn="ctr">
            <a:solidFill>
              <a:srgbClr val="FF00FF"/>
            </a:solidFill>
            <a:round/>
          </a:ln>
        </p:spPr>
      </p:cxnSp>
      <p:cxnSp>
        <p:nvCxnSpPr>
          <p:cNvPr id="21" name="直接连接符 20"/>
          <p:cNvCxnSpPr>
            <a:cxnSpLocks noChangeShapeType="1"/>
          </p:cNvCxnSpPr>
          <p:nvPr/>
        </p:nvCxnSpPr>
        <p:spPr bwMode="auto">
          <a:xfrm>
            <a:off x="4261239" y="3548631"/>
            <a:ext cx="360363" cy="479425"/>
          </a:xfrm>
          <a:prstGeom prst="line">
            <a:avLst/>
          </a:prstGeom>
          <a:noFill/>
          <a:ln w="28575" algn="ctr">
            <a:solidFill>
              <a:srgbClr val="FF00FF"/>
            </a:solidFill>
            <a:round/>
          </a:ln>
        </p:spPr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660586" y="3275568"/>
            <a:ext cx="10541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latinLnBrk="1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190081" y="3458418"/>
            <a:ext cx="28733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latinLnBrk="1"/>
            <a:r>
              <a:rPr lang="en-US" altLang="zh-CN" sz="2400" kern="0">
                <a:solidFill>
                  <a:srgbClr val="FF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endParaRPr lang="zh-CN" altLang="en-US" sz="2400" kern="0">
              <a:solidFill>
                <a:srgbClr val="FF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24" name="直接连接符 23"/>
          <p:cNvCxnSpPr>
            <a:cxnSpLocks noChangeShapeType="1"/>
          </p:cNvCxnSpPr>
          <p:nvPr/>
        </p:nvCxnSpPr>
        <p:spPr bwMode="auto">
          <a:xfrm>
            <a:off x="6463984" y="3419121"/>
            <a:ext cx="358775" cy="479425"/>
          </a:xfrm>
          <a:prstGeom prst="line">
            <a:avLst/>
          </a:prstGeom>
          <a:noFill/>
          <a:ln w="28575" algn="ctr">
            <a:solidFill>
              <a:srgbClr val="FF00FF"/>
            </a:solidFill>
            <a:round/>
          </a:ln>
        </p:spPr>
      </p:cxnSp>
      <p:cxnSp>
        <p:nvCxnSpPr>
          <p:cNvPr id="25" name="直接连接符 24"/>
          <p:cNvCxnSpPr>
            <a:cxnSpLocks noChangeShapeType="1"/>
          </p:cNvCxnSpPr>
          <p:nvPr/>
        </p:nvCxnSpPr>
        <p:spPr bwMode="auto">
          <a:xfrm>
            <a:off x="6939176" y="3758188"/>
            <a:ext cx="360362" cy="479425"/>
          </a:xfrm>
          <a:prstGeom prst="line">
            <a:avLst/>
          </a:prstGeom>
          <a:noFill/>
          <a:ln w="28575" algn="ctr">
            <a:solidFill>
              <a:srgbClr val="FF00FF"/>
            </a:solidFill>
            <a:round/>
          </a:ln>
        </p:spPr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321689" y="3439886"/>
            <a:ext cx="10541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latinLnBrk="1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32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428669" y="4573839"/>
            <a:ext cx="2889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latinLnBrk="1"/>
            <a:r>
              <a:rPr lang="en-US" altLang="zh-CN" sz="2400" kern="0">
                <a:solidFill>
                  <a:srgbClr val="FF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endParaRPr lang="zh-CN" altLang="en-US" sz="2400" kern="0">
              <a:solidFill>
                <a:srgbClr val="FF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28" name="直接连接符 27"/>
          <p:cNvCxnSpPr>
            <a:cxnSpLocks noChangeShapeType="1"/>
          </p:cNvCxnSpPr>
          <p:nvPr/>
        </p:nvCxnSpPr>
        <p:spPr bwMode="auto">
          <a:xfrm>
            <a:off x="3686141" y="4538794"/>
            <a:ext cx="360363" cy="481013"/>
          </a:xfrm>
          <a:prstGeom prst="line">
            <a:avLst/>
          </a:prstGeom>
          <a:noFill/>
          <a:ln w="28575" algn="ctr">
            <a:solidFill>
              <a:srgbClr val="FF00FF"/>
            </a:solidFill>
            <a:round/>
          </a:ln>
        </p:spPr>
      </p:cxnSp>
      <p:cxnSp>
        <p:nvCxnSpPr>
          <p:cNvPr id="29" name="直接连接符 28"/>
          <p:cNvCxnSpPr>
            <a:cxnSpLocks noChangeShapeType="1"/>
          </p:cNvCxnSpPr>
          <p:nvPr/>
        </p:nvCxnSpPr>
        <p:spPr bwMode="auto">
          <a:xfrm>
            <a:off x="4144224" y="4911768"/>
            <a:ext cx="360363" cy="481013"/>
          </a:xfrm>
          <a:prstGeom prst="line">
            <a:avLst/>
          </a:prstGeom>
          <a:noFill/>
          <a:ln w="28575" algn="ctr">
            <a:solidFill>
              <a:srgbClr val="FF00FF"/>
            </a:solidFill>
            <a:round/>
          </a:ln>
        </p:spPr>
      </p:cxn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514533" y="4566797"/>
            <a:ext cx="10525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latinLnBrk="1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25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6175059" y="4522430"/>
            <a:ext cx="2889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latinLnBrk="1"/>
            <a:r>
              <a:rPr lang="en-US" altLang="zh-CN" sz="2400" kern="0">
                <a:solidFill>
                  <a:srgbClr val="FF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endParaRPr lang="zh-CN" altLang="en-US" sz="2400" kern="0">
              <a:solidFill>
                <a:srgbClr val="FF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32" name="直接连接符 31"/>
          <p:cNvCxnSpPr>
            <a:cxnSpLocks noChangeShapeType="1"/>
          </p:cNvCxnSpPr>
          <p:nvPr/>
        </p:nvCxnSpPr>
        <p:spPr bwMode="auto">
          <a:xfrm>
            <a:off x="6476099" y="4581084"/>
            <a:ext cx="360362" cy="481013"/>
          </a:xfrm>
          <a:prstGeom prst="line">
            <a:avLst/>
          </a:prstGeom>
          <a:noFill/>
          <a:ln w="28575" algn="ctr">
            <a:solidFill>
              <a:srgbClr val="FF00FF"/>
            </a:solidFill>
            <a:round/>
          </a:ln>
        </p:spPr>
      </p:cxnSp>
      <p:cxnSp>
        <p:nvCxnSpPr>
          <p:cNvPr id="33" name="直接连接符 32"/>
          <p:cNvCxnSpPr>
            <a:cxnSpLocks noChangeShapeType="1"/>
          </p:cNvCxnSpPr>
          <p:nvPr/>
        </p:nvCxnSpPr>
        <p:spPr bwMode="auto">
          <a:xfrm>
            <a:off x="6987557" y="4889510"/>
            <a:ext cx="358775" cy="481013"/>
          </a:xfrm>
          <a:prstGeom prst="line">
            <a:avLst/>
          </a:prstGeom>
          <a:noFill/>
          <a:ln w="28575" algn="ctr">
            <a:solidFill>
              <a:srgbClr val="FF00FF"/>
            </a:solidFill>
            <a:round/>
          </a:ln>
        </p:spPr>
      </p:cxn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7406012" y="4573839"/>
            <a:ext cx="10525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latinLnBrk="1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35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054460" y="2425034"/>
            <a:ext cx="28733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latinLnBrk="1"/>
            <a:r>
              <a:rPr lang="en-US" altLang="zh-CN" sz="2400" kern="0">
                <a:solidFill>
                  <a:srgbClr val="FF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2400" kern="0">
              <a:solidFill>
                <a:srgbClr val="FF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7107030" y="2353809"/>
            <a:ext cx="28733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latinLnBrk="1"/>
            <a:r>
              <a:rPr lang="en-US" altLang="zh-CN" sz="2400" kern="0">
                <a:solidFill>
                  <a:srgbClr val="FF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2400" kern="0">
              <a:solidFill>
                <a:srgbClr val="FF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3962790" y="3689251"/>
            <a:ext cx="2873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latinLnBrk="1"/>
            <a:r>
              <a:rPr lang="en-US" altLang="zh-CN" sz="2400" kern="0">
                <a:solidFill>
                  <a:srgbClr val="FF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2400" kern="0">
              <a:solidFill>
                <a:srgbClr val="FF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7166945" y="3745420"/>
            <a:ext cx="28733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latinLnBrk="1"/>
            <a:r>
              <a:rPr lang="en-US" altLang="zh-CN" sz="2400" kern="0">
                <a:solidFill>
                  <a:srgbClr val="FF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2400" kern="0">
              <a:solidFill>
                <a:srgbClr val="FF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3904118" y="5064397"/>
            <a:ext cx="28733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latinLnBrk="1"/>
            <a:r>
              <a:rPr lang="en-US" altLang="zh-CN" sz="2400" kern="0">
                <a:solidFill>
                  <a:srgbClr val="FF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2400" kern="0">
              <a:solidFill>
                <a:srgbClr val="FF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7202663" y="4970157"/>
            <a:ext cx="2873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latinLnBrk="1"/>
            <a:r>
              <a:rPr lang="en-US" altLang="zh-CN" sz="2400" kern="0">
                <a:solidFill>
                  <a:srgbClr val="FF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2400" kern="0">
              <a:solidFill>
                <a:srgbClr val="FF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3602724" y="2075121"/>
            <a:ext cx="2857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latinLnBrk="1"/>
            <a:r>
              <a:rPr lang="en-US" altLang="zh-CN" sz="2400" kern="0">
                <a:solidFill>
                  <a:srgbClr val="FF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2400" kern="0">
              <a:solidFill>
                <a:srgbClr val="FF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四、巩固提高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18" grpId="0"/>
      <p:bldP spid="19" grpId="0"/>
      <p:bldP spid="22" grpId="0"/>
      <p:bldP spid="23" grpId="0"/>
      <p:bldP spid="26" grpId="0"/>
      <p:bldP spid="27" grpId="0"/>
      <p:bldP spid="30" grpId="0"/>
      <p:bldP spid="31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40" name="内容占位符 1"/>
          <p:cNvSpPr>
            <a:spLocks noGrp="1"/>
          </p:cNvSpPr>
          <p:nvPr>
            <p:ph idx="4294967295"/>
          </p:nvPr>
        </p:nvSpPr>
        <p:spPr>
          <a:xfrm>
            <a:off x="812800" y="1341142"/>
            <a:ext cx="8229600" cy="1733550"/>
          </a:xfrm>
        </p:spPr>
        <p:txBody>
          <a:bodyPr/>
          <a:lstStyle/>
          <a:p>
            <a:pPr marL="0" indent="0"/>
            <a:r>
              <a:rPr lang="zh-CN" altLang="en-US" sz="24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一袋面粉重</a:t>
            </a:r>
            <a:r>
              <a:rPr lang="en-US" altLang="zh-CN" sz="24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3kg</a:t>
            </a:r>
            <a:r>
              <a:rPr lang="zh-CN" altLang="en-US" sz="24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，已经吃了它的           ，吃了多少千克？</a:t>
            </a:r>
          </a:p>
          <a:p>
            <a:pPr marL="0" indent="0"/>
            <a:endParaRPr lang="zh-CN" altLang="en-US" sz="240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12336" name="Object 48"/>
          <p:cNvGraphicFramePr>
            <a:graphicFrameLocks noChangeAspect="1"/>
          </p:cNvGraphicFramePr>
          <p:nvPr/>
        </p:nvGraphicFramePr>
        <p:xfrm>
          <a:off x="5505401" y="1086027"/>
          <a:ext cx="357825" cy="797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400800" imgH="10668000" progId="">
                  <p:embed/>
                </p:oleObj>
              </mc:Choice>
              <mc:Fallback>
                <p:oleObj name="Equation" r:id="rId2" imgW="6400800" imgH="106680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505401" y="1086027"/>
                        <a:ext cx="357825" cy="79708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42" name="TextBox 5"/>
          <p:cNvSpPr txBox="1">
            <a:spLocks noChangeArrowheads="1"/>
          </p:cNvSpPr>
          <p:nvPr/>
        </p:nvSpPr>
        <p:spPr bwMode="auto">
          <a:xfrm>
            <a:off x="5189856" y="2629632"/>
            <a:ext cx="5857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latinLnBrk="1"/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</a:t>
            </a:r>
            <a:endParaRPr lang="zh-CN" altLang="en-US" sz="2400" kern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667994" y="2629631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atinLnBrk="1">
              <a:defRPr/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10" name="Object 49"/>
          <p:cNvGraphicFramePr>
            <a:graphicFrameLocks noChangeAspect="1"/>
          </p:cNvGraphicFramePr>
          <p:nvPr/>
        </p:nvGraphicFramePr>
        <p:xfrm>
          <a:off x="5805109" y="2394031"/>
          <a:ext cx="357630" cy="792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400800" imgH="10668000" progId="">
                  <p:embed/>
                </p:oleObj>
              </mc:Choice>
              <mc:Fallback>
                <p:oleObj name="Equation" r:id="rId4" imgW="6400800" imgH="106680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805109" y="2394031"/>
                        <a:ext cx="357630" cy="792289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441758" y="2629632"/>
            <a:ext cx="6492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latinLnBrk="1"/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</a:t>
            </a:r>
            <a:endParaRPr lang="zh-CN" altLang="en-US" sz="2400" kern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24" name="Object 50"/>
          <p:cNvGraphicFramePr>
            <a:graphicFrameLocks noChangeAspect="1"/>
          </p:cNvGraphicFramePr>
          <p:nvPr/>
        </p:nvGraphicFramePr>
        <p:xfrm>
          <a:off x="6943666" y="2394031"/>
          <a:ext cx="357630" cy="792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400800" imgH="10668000" progId="">
                  <p:embed/>
                </p:oleObj>
              </mc:Choice>
              <mc:Fallback>
                <p:oleObj name="Equation" r:id="rId6" imgW="6400800" imgH="106680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943666" y="2394031"/>
                        <a:ext cx="357630" cy="792289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51"/>
          <p:cNvGraphicFramePr>
            <a:graphicFrameLocks noChangeAspect="1"/>
          </p:cNvGraphicFramePr>
          <p:nvPr/>
        </p:nvGraphicFramePr>
        <p:xfrm>
          <a:off x="4667835" y="3385283"/>
          <a:ext cx="1675130" cy="871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4993600" imgH="9753600" progId="">
                  <p:embed/>
                </p:oleObj>
              </mc:Choice>
              <mc:Fallback>
                <p:oleObj name="Equation" r:id="rId8" imgW="24993600" imgH="97536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667835" y="3385283"/>
                        <a:ext cx="1675130" cy="87185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四、巩固提高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3912554" y="3038476"/>
            <a:ext cx="648017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通过本节课的学习，你有什么收获？</a:t>
            </a: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五、总结收获</a:t>
            </a:r>
          </a:p>
          <a:p>
            <a:pPr marL="0" lvl="0" indent="0">
              <a:buNone/>
              <a:defRPr/>
            </a:pPr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609" y="2500969"/>
            <a:ext cx="2492148" cy="355316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任意多边形 57"/>
          <p:cNvSpPr/>
          <p:nvPr/>
        </p:nvSpPr>
        <p:spPr>
          <a:xfrm>
            <a:off x="1" y="6004478"/>
            <a:ext cx="1404157" cy="1404157"/>
          </a:xfrm>
          <a:custGeom>
            <a:avLst/>
            <a:gdLst>
              <a:gd name="connsiteX0" fmla="*/ 715817 w 1404157"/>
              <a:gd name="connsiteY0" fmla="*/ 36 h 1404157"/>
              <a:gd name="connsiteX1" fmla="*/ 844435 w 1404157"/>
              <a:gd name="connsiteY1" fmla="*/ 56284 h 1404157"/>
              <a:gd name="connsiteX2" fmla="*/ 1352949 w 1404157"/>
              <a:gd name="connsiteY2" fmla="*/ 585096 h 1404157"/>
              <a:gd name="connsiteX3" fmla="*/ 1347874 w 1404157"/>
              <a:gd name="connsiteY3" fmla="*/ 844436 h 1404157"/>
              <a:gd name="connsiteX4" fmla="*/ 819062 w 1404157"/>
              <a:gd name="connsiteY4" fmla="*/ 1352949 h 1404157"/>
              <a:gd name="connsiteX5" fmla="*/ 559723 w 1404157"/>
              <a:gd name="connsiteY5" fmla="*/ 1347874 h 1404157"/>
              <a:gd name="connsiteX6" fmla="*/ 51209 w 1404157"/>
              <a:gd name="connsiteY6" fmla="*/ 819062 h 1404157"/>
              <a:gd name="connsiteX7" fmla="*/ 56284 w 1404157"/>
              <a:gd name="connsiteY7" fmla="*/ 559723 h 1404157"/>
              <a:gd name="connsiteX8" fmla="*/ 585096 w 1404157"/>
              <a:gd name="connsiteY8" fmla="*/ 51209 h 1404157"/>
              <a:gd name="connsiteX9" fmla="*/ 715817 w 1404157"/>
              <a:gd name="connsiteY9" fmla="*/ 36 h 1404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04157" h="1404157">
                <a:moveTo>
                  <a:pt x="715817" y="36"/>
                </a:moveTo>
                <a:cubicBezTo>
                  <a:pt x="762748" y="954"/>
                  <a:pt x="809329" y="19776"/>
                  <a:pt x="844435" y="56284"/>
                </a:cubicBezTo>
                <a:lnTo>
                  <a:pt x="1352949" y="585096"/>
                </a:lnTo>
                <a:cubicBezTo>
                  <a:pt x="1423162" y="658112"/>
                  <a:pt x="1420890" y="774222"/>
                  <a:pt x="1347874" y="844436"/>
                </a:cubicBezTo>
                <a:lnTo>
                  <a:pt x="819062" y="1352949"/>
                </a:lnTo>
                <a:cubicBezTo>
                  <a:pt x="746046" y="1423162"/>
                  <a:pt x="629936" y="1420890"/>
                  <a:pt x="559723" y="1347874"/>
                </a:cubicBezTo>
                <a:lnTo>
                  <a:pt x="51209" y="819062"/>
                </a:lnTo>
                <a:cubicBezTo>
                  <a:pt x="-19004" y="746046"/>
                  <a:pt x="-16732" y="629936"/>
                  <a:pt x="56284" y="559723"/>
                </a:cubicBezTo>
                <a:lnTo>
                  <a:pt x="585096" y="51209"/>
                </a:lnTo>
                <a:cubicBezTo>
                  <a:pt x="621604" y="16103"/>
                  <a:pt x="668885" y="-883"/>
                  <a:pt x="715817" y="36"/>
                </a:cubicBezTo>
                <a:close/>
              </a:path>
            </a:pathLst>
          </a:custGeom>
          <a:solidFill>
            <a:srgbClr val="A8AA4D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4" name="图片 5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48" t="404" r="18998" b="80675"/>
          <a:stretch>
            <a:fillRect/>
          </a:stretch>
        </p:blipFill>
        <p:spPr>
          <a:xfrm>
            <a:off x="7498080" y="69818"/>
            <a:ext cx="4693920" cy="1269164"/>
          </a:xfrm>
          <a:custGeom>
            <a:avLst/>
            <a:gdLst>
              <a:gd name="connsiteX0" fmla="*/ 211532 w 4693920"/>
              <a:gd name="connsiteY0" fmla="*/ 0 h 1269164"/>
              <a:gd name="connsiteX1" fmla="*/ 4482388 w 4693920"/>
              <a:gd name="connsiteY1" fmla="*/ 0 h 1269164"/>
              <a:gd name="connsiteX2" fmla="*/ 4693920 w 4693920"/>
              <a:gd name="connsiteY2" fmla="*/ 211532 h 1269164"/>
              <a:gd name="connsiteX3" fmla="*/ 4693920 w 4693920"/>
              <a:gd name="connsiteY3" fmla="*/ 1057632 h 1269164"/>
              <a:gd name="connsiteX4" fmla="*/ 4482388 w 4693920"/>
              <a:gd name="connsiteY4" fmla="*/ 1269164 h 1269164"/>
              <a:gd name="connsiteX5" fmla="*/ 211532 w 4693920"/>
              <a:gd name="connsiteY5" fmla="*/ 1269164 h 1269164"/>
              <a:gd name="connsiteX6" fmla="*/ 0 w 4693920"/>
              <a:gd name="connsiteY6" fmla="*/ 1057632 h 1269164"/>
              <a:gd name="connsiteX7" fmla="*/ 0 w 4693920"/>
              <a:gd name="connsiteY7" fmla="*/ 211532 h 1269164"/>
              <a:gd name="connsiteX8" fmla="*/ 211532 w 4693920"/>
              <a:gd name="connsiteY8" fmla="*/ 0 h 1269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93920" h="1269164">
                <a:moveTo>
                  <a:pt x="211532" y="0"/>
                </a:moveTo>
                <a:lnTo>
                  <a:pt x="4482388" y="0"/>
                </a:lnTo>
                <a:cubicBezTo>
                  <a:pt x="4599214" y="0"/>
                  <a:pt x="4693920" y="94706"/>
                  <a:pt x="4693920" y="211532"/>
                </a:cubicBezTo>
                <a:lnTo>
                  <a:pt x="4693920" y="1057632"/>
                </a:lnTo>
                <a:cubicBezTo>
                  <a:pt x="4693920" y="1174458"/>
                  <a:pt x="4599214" y="1269164"/>
                  <a:pt x="4482388" y="1269164"/>
                </a:cubicBezTo>
                <a:lnTo>
                  <a:pt x="211532" y="1269164"/>
                </a:lnTo>
                <a:cubicBezTo>
                  <a:pt x="94706" y="1269164"/>
                  <a:pt x="0" y="1174458"/>
                  <a:pt x="0" y="1057632"/>
                </a:cubicBezTo>
                <a:lnTo>
                  <a:pt x="0" y="211532"/>
                </a:lnTo>
                <a:cubicBezTo>
                  <a:pt x="0" y="94706"/>
                  <a:pt x="94706" y="0"/>
                  <a:pt x="211532" y="0"/>
                </a:cubicBezTo>
                <a:close/>
              </a:path>
            </a:pathLst>
          </a:custGeom>
        </p:spPr>
      </p:pic>
      <p:pic>
        <p:nvPicPr>
          <p:cNvPr id="53" name="图片 5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48" t="20259" r="18998" b="60819"/>
          <a:stretch>
            <a:fillRect/>
          </a:stretch>
        </p:blipFill>
        <p:spPr>
          <a:xfrm>
            <a:off x="7498080" y="1401616"/>
            <a:ext cx="4693920" cy="1269164"/>
          </a:xfrm>
          <a:custGeom>
            <a:avLst/>
            <a:gdLst>
              <a:gd name="connsiteX0" fmla="*/ 211532 w 4693920"/>
              <a:gd name="connsiteY0" fmla="*/ 0 h 1269164"/>
              <a:gd name="connsiteX1" fmla="*/ 4482388 w 4693920"/>
              <a:gd name="connsiteY1" fmla="*/ 0 h 1269164"/>
              <a:gd name="connsiteX2" fmla="*/ 4693920 w 4693920"/>
              <a:gd name="connsiteY2" fmla="*/ 211532 h 1269164"/>
              <a:gd name="connsiteX3" fmla="*/ 4693920 w 4693920"/>
              <a:gd name="connsiteY3" fmla="*/ 1057632 h 1269164"/>
              <a:gd name="connsiteX4" fmla="*/ 4482388 w 4693920"/>
              <a:gd name="connsiteY4" fmla="*/ 1269164 h 1269164"/>
              <a:gd name="connsiteX5" fmla="*/ 211532 w 4693920"/>
              <a:gd name="connsiteY5" fmla="*/ 1269164 h 1269164"/>
              <a:gd name="connsiteX6" fmla="*/ 0 w 4693920"/>
              <a:gd name="connsiteY6" fmla="*/ 1057632 h 1269164"/>
              <a:gd name="connsiteX7" fmla="*/ 0 w 4693920"/>
              <a:gd name="connsiteY7" fmla="*/ 211532 h 1269164"/>
              <a:gd name="connsiteX8" fmla="*/ 211532 w 4693920"/>
              <a:gd name="connsiteY8" fmla="*/ 0 h 1269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93920" h="1269164">
                <a:moveTo>
                  <a:pt x="211532" y="0"/>
                </a:moveTo>
                <a:lnTo>
                  <a:pt x="4482388" y="0"/>
                </a:lnTo>
                <a:cubicBezTo>
                  <a:pt x="4599214" y="0"/>
                  <a:pt x="4693920" y="94706"/>
                  <a:pt x="4693920" y="211532"/>
                </a:cubicBezTo>
                <a:lnTo>
                  <a:pt x="4693920" y="1057632"/>
                </a:lnTo>
                <a:cubicBezTo>
                  <a:pt x="4693920" y="1174458"/>
                  <a:pt x="4599214" y="1269164"/>
                  <a:pt x="4482388" y="1269164"/>
                </a:cubicBezTo>
                <a:lnTo>
                  <a:pt x="211532" y="1269164"/>
                </a:lnTo>
                <a:cubicBezTo>
                  <a:pt x="94706" y="1269164"/>
                  <a:pt x="0" y="1174458"/>
                  <a:pt x="0" y="1057632"/>
                </a:cubicBezTo>
                <a:lnTo>
                  <a:pt x="0" y="211532"/>
                </a:lnTo>
                <a:cubicBezTo>
                  <a:pt x="0" y="94706"/>
                  <a:pt x="94706" y="0"/>
                  <a:pt x="211532" y="0"/>
                </a:cubicBezTo>
                <a:close/>
              </a:path>
            </a:pathLst>
          </a:custGeom>
        </p:spPr>
      </p:pic>
      <p:pic>
        <p:nvPicPr>
          <p:cNvPr id="52" name="图片 5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80" t="40221" r="11377" b="38845"/>
          <a:stretch>
            <a:fillRect/>
          </a:stretch>
        </p:blipFill>
        <p:spPr>
          <a:xfrm>
            <a:off x="11489922" y="2740527"/>
            <a:ext cx="1404157" cy="1404157"/>
          </a:xfrm>
          <a:custGeom>
            <a:avLst/>
            <a:gdLst>
              <a:gd name="connsiteX0" fmla="*/ 715817 w 1404157"/>
              <a:gd name="connsiteY0" fmla="*/ 36 h 1404157"/>
              <a:gd name="connsiteX1" fmla="*/ 844435 w 1404157"/>
              <a:gd name="connsiteY1" fmla="*/ 56284 h 1404157"/>
              <a:gd name="connsiteX2" fmla="*/ 1352949 w 1404157"/>
              <a:gd name="connsiteY2" fmla="*/ 585096 h 1404157"/>
              <a:gd name="connsiteX3" fmla="*/ 1347874 w 1404157"/>
              <a:gd name="connsiteY3" fmla="*/ 844436 h 1404157"/>
              <a:gd name="connsiteX4" fmla="*/ 819062 w 1404157"/>
              <a:gd name="connsiteY4" fmla="*/ 1352949 h 1404157"/>
              <a:gd name="connsiteX5" fmla="*/ 559723 w 1404157"/>
              <a:gd name="connsiteY5" fmla="*/ 1347874 h 1404157"/>
              <a:gd name="connsiteX6" fmla="*/ 51209 w 1404157"/>
              <a:gd name="connsiteY6" fmla="*/ 819062 h 1404157"/>
              <a:gd name="connsiteX7" fmla="*/ 56284 w 1404157"/>
              <a:gd name="connsiteY7" fmla="*/ 559723 h 1404157"/>
              <a:gd name="connsiteX8" fmla="*/ 585096 w 1404157"/>
              <a:gd name="connsiteY8" fmla="*/ 51209 h 1404157"/>
              <a:gd name="connsiteX9" fmla="*/ 715817 w 1404157"/>
              <a:gd name="connsiteY9" fmla="*/ 36 h 1404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04157" h="1404157">
                <a:moveTo>
                  <a:pt x="715817" y="36"/>
                </a:moveTo>
                <a:cubicBezTo>
                  <a:pt x="762748" y="954"/>
                  <a:pt x="809329" y="19776"/>
                  <a:pt x="844435" y="56284"/>
                </a:cubicBezTo>
                <a:lnTo>
                  <a:pt x="1352949" y="585096"/>
                </a:lnTo>
                <a:cubicBezTo>
                  <a:pt x="1423162" y="658112"/>
                  <a:pt x="1420890" y="774222"/>
                  <a:pt x="1347874" y="844436"/>
                </a:cubicBezTo>
                <a:lnTo>
                  <a:pt x="819062" y="1352949"/>
                </a:lnTo>
                <a:cubicBezTo>
                  <a:pt x="746046" y="1423162"/>
                  <a:pt x="629936" y="1420890"/>
                  <a:pt x="559723" y="1347874"/>
                </a:cubicBezTo>
                <a:lnTo>
                  <a:pt x="51209" y="819062"/>
                </a:lnTo>
                <a:cubicBezTo>
                  <a:pt x="-19004" y="746046"/>
                  <a:pt x="-16732" y="629936"/>
                  <a:pt x="56284" y="559723"/>
                </a:cubicBezTo>
                <a:lnTo>
                  <a:pt x="585096" y="51209"/>
                </a:lnTo>
                <a:cubicBezTo>
                  <a:pt x="621604" y="16103"/>
                  <a:pt x="668885" y="-883"/>
                  <a:pt x="715817" y="36"/>
                </a:cubicBezTo>
                <a:close/>
              </a:path>
            </a:pathLst>
          </a:custGeom>
        </p:spPr>
      </p:pic>
      <p:pic>
        <p:nvPicPr>
          <p:cNvPr id="51" name="图片 5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31" t="40257" r="27018" b="40822"/>
          <a:stretch>
            <a:fillRect/>
          </a:stretch>
        </p:blipFill>
        <p:spPr>
          <a:xfrm>
            <a:off x="6621378" y="2742966"/>
            <a:ext cx="4831872" cy="1269164"/>
          </a:xfrm>
          <a:custGeom>
            <a:avLst/>
            <a:gdLst>
              <a:gd name="connsiteX0" fmla="*/ 211532 w 4831872"/>
              <a:gd name="connsiteY0" fmla="*/ 0 h 1269164"/>
              <a:gd name="connsiteX1" fmla="*/ 4620340 w 4831872"/>
              <a:gd name="connsiteY1" fmla="*/ 0 h 1269164"/>
              <a:gd name="connsiteX2" fmla="*/ 4831872 w 4831872"/>
              <a:gd name="connsiteY2" fmla="*/ 211532 h 1269164"/>
              <a:gd name="connsiteX3" fmla="*/ 4831872 w 4831872"/>
              <a:gd name="connsiteY3" fmla="*/ 1057632 h 1269164"/>
              <a:gd name="connsiteX4" fmla="*/ 4620340 w 4831872"/>
              <a:gd name="connsiteY4" fmla="*/ 1269164 h 1269164"/>
              <a:gd name="connsiteX5" fmla="*/ 211532 w 4831872"/>
              <a:gd name="connsiteY5" fmla="*/ 1269164 h 1269164"/>
              <a:gd name="connsiteX6" fmla="*/ 0 w 4831872"/>
              <a:gd name="connsiteY6" fmla="*/ 1057632 h 1269164"/>
              <a:gd name="connsiteX7" fmla="*/ 0 w 4831872"/>
              <a:gd name="connsiteY7" fmla="*/ 211532 h 1269164"/>
              <a:gd name="connsiteX8" fmla="*/ 211532 w 4831872"/>
              <a:gd name="connsiteY8" fmla="*/ 0 h 1269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31872" h="1269164">
                <a:moveTo>
                  <a:pt x="211532" y="0"/>
                </a:moveTo>
                <a:lnTo>
                  <a:pt x="4620340" y="0"/>
                </a:lnTo>
                <a:cubicBezTo>
                  <a:pt x="4737166" y="0"/>
                  <a:pt x="4831872" y="94706"/>
                  <a:pt x="4831872" y="211532"/>
                </a:cubicBezTo>
                <a:lnTo>
                  <a:pt x="4831872" y="1057632"/>
                </a:lnTo>
                <a:cubicBezTo>
                  <a:pt x="4831872" y="1174458"/>
                  <a:pt x="4737166" y="1269164"/>
                  <a:pt x="4620340" y="1269164"/>
                </a:cubicBezTo>
                <a:lnTo>
                  <a:pt x="211532" y="1269164"/>
                </a:lnTo>
                <a:cubicBezTo>
                  <a:pt x="94706" y="1269164"/>
                  <a:pt x="0" y="1174458"/>
                  <a:pt x="0" y="1057632"/>
                </a:cubicBezTo>
                <a:lnTo>
                  <a:pt x="0" y="211532"/>
                </a:lnTo>
                <a:cubicBezTo>
                  <a:pt x="0" y="94706"/>
                  <a:pt x="94706" y="0"/>
                  <a:pt x="211532" y="0"/>
                </a:cubicBezTo>
                <a:close/>
              </a:path>
            </a:pathLst>
          </a:cu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48" t="60299" r="18998" b="20779"/>
          <a:stretch>
            <a:fillRect/>
          </a:stretch>
        </p:blipFill>
        <p:spPr>
          <a:xfrm>
            <a:off x="7498080" y="4087313"/>
            <a:ext cx="4693920" cy="1269164"/>
          </a:xfrm>
          <a:custGeom>
            <a:avLst/>
            <a:gdLst>
              <a:gd name="connsiteX0" fmla="*/ 211532 w 4693920"/>
              <a:gd name="connsiteY0" fmla="*/ 0 h 1269164"/>
              <a:gd name="connsiteX1" fmla="*/ 4482388 w 4693920"/>
              <a:gd name="connsiteY1" fmla="*/ 0 h 1269164"/>
              <a:gd name="connsiteX2" fmla="*/ 4693920 w 4693920"/>
              <a:gd name="connsiteY2" fmla="*/ 211532 h 1269164"/>
              <a:gd name="connsiteX3" fmla="*/ 4693920 w 4693920"/>
              <a:gd name="connsiteY3" fmla="*/ 1057632 h 1269164"/>
              <a:gd name="connsiteX4" fmla="*/ 4482388 w 4693920"/>
              <a:gd name="connsiteY4" fmla="*/ 1269164 h 1269164"/>
              <a:gd name="connsiteX5" fmla="*/ 211532 w 4693920"/>
              <a:gd name="connsiteY5" fmla="*/ 1269164 h 1269164"/>
              <a:gd name="connsiteX6" fmla="*/ 0 w 4693920"/>
              <a:gd name="connsiteY6" fmla="*/ 1057632 h 1269164"/>
              <a:gd name="connsiteX7" fmla="*/ 0 w 4693920"/>
              <a:gd name="connsiteY7" fmla="*/ 211532 h 1269164"/>
              <a:gd name="connsiteX8" fmla="*/ 211532 w 4693920"/>
              <a:gd name="connsiteY8" fmla="*/ 0 h 1269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93920" h="1269164">
                <a:moveTo>
                  <a:pt x="211532" y="0"/>
                </a:moveTo>
                <a:lnTo>
                  <a:pt x="4482388" y="0"/>
                </a:lnTo>
                <a:cubicBezTo>
                  <a:pt x="4599214" y="0"/>
                  <a:pt x="4693920" y="94706"/>
                  <a:pt x="4693920" y="211532"/>
                </a:cubicBezTo>
                <a:lnTo>
                  <a:pt x="4693920" y="1057632"/>
                </a:lnTo>
                <a:cubicBezTo>
                  <a:pt x="4693920" y="1174458"/>
                  <a:pt x="4599214" y="1269164"/>
                  <a:pt x="4482388" y="1269164"/>
                </a:cubicBezTo>
                <a:lnTo>
                  <a:pt x="211532" y="1269164"/>
                </a:lnTo>
                <a:cubicBezTo>
                  <a:pt x="94706" y="1269164"/>
                  <a:pt x="0" y="1174458"/>
                  <a:pt x="0" y="1057632"/>
                </a:cubicBezTo>
                <a:lnTo>
                  <a:pt x="0" y="211532"/>
                </a:lnTo>
                <a:cubicBezTo>
                  <a:pt x="0" y="94706"/>
                  <a:pt x="94706" y="0"/>
                  <a:pt x="211532" y="0"/>
                </a:cubicBezTo>
                <a:close/>
              </a:path>
            </a:pathLst>
          </a:custGeom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48" t="80427" r="18998" b="651"/>
          <a:stretch>
            <a:fillRect/>
          </a:stretch>
        </p:blipFill>
        <p:spPr>
          <a:xfrm>
            <a:off x="7498080" y="5437393"/>
            <a:ext cx="4693920" cy="1269164"/>
          </a:xfrm>
          <a:custGeom>
            <a:avLst/>
            <a:gdLst>
              <a:gd name="connsiteX0" fmla="*/ 211532 w 4693920"/>
              <a:gd name="connsiteY0" fmla="*/ 0 h 1269164"/>
              <a:gd name="connsiteX1" fmla="*/ 4482388 w 4693920"/>
              <a:gd name="connsiteY1" fmla="*/ 0 h 1269164"/>
              <a:gd name="connsiteX2" fmla="*/ 4693920 w 4693920"/>
              <a:gd name="connsiteY2" fmla="*/ 211532 h 1269164"/>
              <a:gd name="connsiteX3" fmla="*/ 4693920 w 4693920"/>
              <a:gd name="connsiteY3" fmla="*/ 1057632 h 1269164"/>
              <a:gd name="connsiteX4" fmla="*/ 4482388 w 4693920"/>
              <a:gd name="connsiteY4" fmla="*/ 1269164 h 1269164"/>
              <a:gd name="connsiteX5" fmla="*/ 211532 w 4693920"/>
              <a:gd name="connsiteY5" fmla="*/ 1269164 h 1269164"/>
              <a:gd name="connsiteX6" fmla="*/ 0 w 4693920"/>
              <a:gd name="connsiteY6" fmla="*/ 1057632 h 1269164"/>
              <a:gd name="connsiteX7" fmla="*/ 0 w 4693920"/>
              <a:gd name="connsiteY7" fmla="*/ 211532 h 1269164"/>
              <a:gd name="connsiteX8" fmla="*/ 211532 w 4693920"/>
              <a:gd name="connsiteY8" fmla="*/ 0 h 1269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93920" h="1269164">
                <a:moveTo>
                  <a:pt x="211532" y="0"/>
                </a:moveTo>
                <a:lnTo>
                  <a:pt x="4482388" y="0"/>
                </a:lnTo>
                <a:cubicBezTo>
                  <a:pt x="4599214" y="0"/>
                  <a:pt x="4693920" y="94706"/>
                  <a:pt x="4693920" y="211532"/>
                </a:cubicBezTo>
                <a:lnTo>
                  <a:pt x="4693920" y="1057632"/>
                </a:lnTo>
                <a:cubicBezTo>
                  <a:pt x="4693920" y="1174458"/>
                  <a:pt x="4599214" y="1269164"/>
                  <a:pt x="4482388" y="1269164"/>
                </a:cubicBezTo>
                <a:lnTo>
                  <a:pt x="211532" y="1269164"/>
                </a:lnTo>
                <a:cubicBezTo>
                  <a:pt x="94706" y="1269164"/>
                  <a:pt x="0" y="1174458"/>
                  <a:pt x="0" y="1057632"/>
                </a:cubicBezTo>
                <a:lnTo>
                  <a:pt x="0" y="211532"/>
                </a:lnTo>
                <a:cubicBezTo>
                  <a:pt x="0" y="94706"/>
                  <a:pt x="94706" y="0"/>
                  <a:pt x="211532" y="0"/>
                </a:cubicBezTo>
                <a:close/>
              </a:path>
            </a:pathLst>
          </a:custGeom>
        </p:spPr>
      </p:pic>
      <p:grpSp>
        <p:nvGrpSpPr>
          <p:cNvPr id="5" name="组合 4"/>
          <p:cNvGrpSpPr/>
          <p:nvPr/>
        </p:nvGrpSpPr>
        <p:grpSpPr>
          <a:xfrm>
            <a:off x="644143" y="2407048"/>
            <a:ext cx="5986396" cy="2549770"/>
            <a:chOff x="6147269" y="2916678"/>
            <a:chExt cx="5154067" cy="2004046"/>
          </a:xfrm>
        </p:grpSpPr>
        <p:grpSp>
          <p:nvGrpSpPr>
            <p:cNvPr id="6" name="组合 5"/>
            <p:cNvGrpSpPr/>
            <p:nvPr/>
          </p:nvGrpSpPr>
          <p:grpSpPr>
            <a:xfrm>
              <a:off x="6147269" y="3442583"/>
              <a:ext cx="5154067" cy="1478141"/>
              <a:chOff x="-4714868" y="2221648"/>
              <a:chExt cx="5154067" cy="1478141"/>
            </a:xfrm>
          </p:grpSpPr>
          <p:sp>
            <p:nvSpPr>
              <p:cNvPr id="8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A8AA4D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</a:p>
            </p:txBody>
          </p:sp>
          <p:grpSp>
            <p:nvGrpSpPr>
              <p:cNvPr id="9" name="组合 8"/>
              <p:cNvGrpSpPr/>
              <p:nvPr/>
            </p:nvGrpSpPr>
            <p:grpSpPr>
              <a:xfrm>
                <a:off x="-4714868" y="2221648"/>
                <a:ext cx="5154067" cy="833379"/>
                <a:chOff x="-4714868" y="2221648"/>
                <a:chExt cx="5154067" cy="833379"/>
              </a:xfrm>
            </p:grpSpPr>
            <p:sp>
              <p:nvSpPr>
                <p:cNvPr id="10" name="文本框 9"/>
                <p:cNvSpPr txBox="1"/>
                <p:nvPr/>
              </p:nvSpPr>
              <p:spPr>
                <a:xfrm>
                  <a:off x="-4714868" y="2808615"/>
                  <a:ext cx="5033249" cy="2464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200" b="0" i="0" u="none" strike="noStrike" kern="0" cap="none" spc="0" normalizeH="0" baseline="0" noProof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1" name="直接连接符 10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2" name="文本占位符 19"/>
                <p:cNvSpPr txBox="1"/>
                <p:nvPr/>
              </p:nvSpPr>
              <p:spPr>
                <a:xfrm>
                  <a:off x="-4700870" y="2221648"/>
                  <a:ext cx="5140069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zh-CN" altLang="en-US" sz="4800" b="1">
                      <a:solidFill>
                        <a:srgbClr val="A8AA4D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</a:p>
              </p:txBody>
            </p:sp>
          </p:grpSp>
        </p:grpSp>
        <p:sp>
          <p:nvSpPr>
            <p:cNvPr id="7" name="文本占位符 20"/>
            <p:cNvSpPr txBox="1"/>
            <p:nvPr/>
          </p:nvSpPr>
          <p:spPr>
            <a:xfrm>
              <a:off x="6147269" y="2916678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kumimoji="0" lang="zh-CN" altLang="en-US" b="0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第一单元   分数乘法</a:t>
              </a:r>
            </a:p>
          </p:txBody>
        </p:sp>
      </p:grpSp>
      <p:sp>
        <p:nvSpPr>
          <p:cNvPr id="13" name="矩形 12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A8AA4D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人教版小学数学六年级上册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649069" y="1877227"/>
            <a:ext cx="1196033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上节课我们学习了分数乘整数的意义和计算方法，今天我们接着学习整数乘分数的计算。</a:t>
            </a: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一、谈话明确目标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内容占位符 1"/>
          <p:cNvSpPr>
            <a:spLocks noGrp="1"/>
          </p:cNvSpPr>
          <p:nvPr>
            <p:ph idx="4294967295"/>
          </p:nvPr>
        </p:nvSpPr>
        <p:spPr>
          <a:xfrm>
            <a:off x="660400" y="1671392"/>
            <a:ext cx="5456238" cy="2874962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4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桶水有</a:t>
            </a:r>
            <a:r>
              <a:rPr lang="en-US" altLang="zh-CN" sz="24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12L</a:t>
            </a:r>
            <a:r>
              <a:rPr lang="zh-CN" altLang="en-US" sz="24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  <a:p>
            <a:pPr marL="0" indent="0"/>
            <a:endParaRPr lang="zh-CN" altLang="en-US" sz="240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421960" y="1073428"/>
            <a:ext cx="11652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latinLnBrk="1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例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2】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411" name="Text Box 8"/>
          <p:cNvSpPr txBox="1">
            <a:spLocks noChangeArrowheads="1"/>
          </p:cNvSpPr>
          <p:nvPr/>
        </p:nvSpPr>
        <p:spPr bwMode="auto">
          <a:xfrm>
            <a:off x="3208079" y="4012567"/>
            <a:ext cx="27892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latinLnBrk="1"/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3桶共多少升？</a:t>
            </a:r>
          </a:p>
        </p:txBody>
      </p:sp>
      <p:pic>
        <p:nvPicPr>
          <p:cNvPr id="17412" name="Picture 12" descr="05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557464" y="2441886"/>
            <a:ext cx="3187700" cy="1503362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921503" y="2471538"/>
            <a:ext cx="14414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latinLnBrk="1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算式：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829066" y="2466156"/>
            <a:ext cx="165576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latinLnBrk="1"/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12×3</a:t>
            </a:r>
            <a:endParaRPr lang="zh-CN" altLang="en-US" sz="2400" kern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云形标注 9"/>
          <p:cNvSpPr>
            <a:spLocks noChangeArrowheads="1"/>
          </p:cNvSpPr>
          <p:nvPr/>
        </p:nvSpPr>
        <p:spPr bwMode="auto">
          <a:xfrm>
            <a:off x="6216944" y="3549167"/>
            <a:ext cx="3571875" cy="792162"/>
          </a:xfrm>
          <a:prstGeom prst="cloudCallout">
            <a:avLst>
              <a:gd name="adj1" fmla="val 10218"/>
              <a:gd name="adj2" fmla="val -90412"/>
            </a:avLst>
          </a:prstGeom>
          <a:solidFill>
            <a:srgbClr val="FFCCCC"/>
          </a:solidFill>
          <a:ln w="9525" algn="ctr">
            <a:solidFill>
              <a:srgbClr val="00B050"/>
            </a:solidFill>
            <a:round/>
          </a:ln>
        </p:spPr>
        <p:txBody>
          <a:bodyPr/>
          <a:lstStyle/>
          <a:p>
            <a:pPr latinLnBrk="1"/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你是怎样想的？</a:t>
            </a:r>
          </a:p>
        </p:txBody>
      </p:sp>
      <p:sp>
        <p:nvSpPr>
          <p:cNvPr id="12" name="内容占位符 1"/>
          <p:cNvSpPr txBox="1"/>
          <p:nvPr/>
        </p:nvSpPr>
        <p:spPr bwMode="auto">
          <a:xfrm>
            <a:off x="685801" y="5043488"/>
            <a:ext cx="7138987" cy="11922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zh-CN" altLang="en-US" sz="2400" kern="0">
                <a:solidFill>
                  <a:srgbClr val="FF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想</a:t>
            </a:r>
            <a:r>
              <a:rPr lang="en-US" altLang="zh-CN" sz="2400" kern="0">
                <a:solidFill>
                  <a:srgbClr val="FF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: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求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12L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，就是求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12L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的（      ）倍是多少。</a:t>
            </a:r>
          </a:p>
        </p:txBody>
      </p:sp>
      <p:sp>
        <p:nvSpPr>
          <p:cNvPr id="13" name="矩形 12"/>
          <p:cNvSpPr/>
          <p:nvPr/>
        </p:nvSpPr>
        <p:spPr>
          <a:xfrm>
            <a:off x="4850476" y="5007233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atinLnBrk="1">
              <a:defRPr/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二、自主学习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  <p:bldP spid="12" grpId="0" build="p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07" name="Object 35"/>
          <p:cNvGraphicFramePr>
            <a:graphicFrameLocks noChangeAspect="1"/>
          </p:cNvGraphicFramePr>
          <p:nvPr/>
        </p:nvGraphicFramePr>
        <p:xfrm>
          <a:off x="3212883" y="2102339"/>
          <a:ext cx="1517684" cy="619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832800" imgH="10363200" progId="">
                  <p:embed/>
                </p:oleObj>
              </mc:Choice>
              <mc:Fallback>
                <p:oleObj name="Equation" r:id="rId2" imgW="33832800" imgH="103632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212883" y="2102339"/>
                        <a:ext cx="1517684" cy="61950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10" name="Picture 32" descr="06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1628758" y="1428961"/>
            <a:ext cx="1135062" cy="1825625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17" name="TextBox 4"/>
          <p:cNvSpPr txBox="1">
            <a:spLocks noGrp="1" noChangeArrowheads="1"/>
          </p:cNvSpPr>
          <p:nvPr>
            <p:ph idx="4294967295"/>
          </p:nvPr>
        </p:nvSpPr>
        <p:spPr>
          <a:xfrm>
            <a:off x="5883887" y="2155163"/>
            <a:ext cx="5060950" cy="424732"/>
          </a:xfrm>
          <a:solidFill>
            <a:srgbClr val="FFCCFF"/>
          </a:solidFill>
          <a:ln>
            <a:solidFill>
              <a:srgbClr val="00B050"/>
            </a:solidFill>
          </a:ln>
        </p:spPr>
        <p:txBody>
          <a:bodyPr rtlCol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marL="0" indent="0" algn="ctr" eaLnBrk="1" fontAlgn="auto" hangingPunct="1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sz="24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每桶的体积</a:t>
            </a:r>
            <a:r>
              <a:rPr lang="en-US" altLang="zh-CN" sz="24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</a:t>
            </a:r>
            <a:r>
              <a:rPr lang="zh-CN" altLang="en-US" sz="24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桶数＝总体积</a:t>
            </a:r>
          </a:p>
        </p:txBody>
      </p:sp>
      <p:sp>
        <p:nvSpPr>
          <p:cNvPr id="21" name="矩形 20"/>
          <p:cNvSpPr/>
          <p:nvPr/>
        </p:nvSpPr>
        <p:spPr>
          <a:xfrm>
            <a:off x="1179722" y="3526990"/>
            <a:ext cx="18341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spcBef>
                <a:spcPct val="20000"/>
              </a:spcBef>
              <a:defRPr/>
            </a:pPr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桶水有</a:t>
            </a:r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12L</a:t>
            </a:r>
            <a:endParaRPr lang="zh-CN" altLang="en-US" sz="2400" kern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971725" y="3526989"/>
            <a:ext cx="143986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latinLnBrk="1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算式：</a:t>
            </a:r>
          </a:p>
        </p:txBody>
      </p:sp>
      <p:graphicFrame>
        <p:nvGraphicFramePr>
          <p:cNvPr id="23" name="Object 36"/>
          <p:cNvGraphicFramePr>
            <a:graphicFrameLocks noChangeAspect="1"/>
          </p:cNvGraphicFramePr>
          <p:nvPr/>
        </p:nvGraphicFramePr>
        <p:xfrm>
          <a:off x="5342836" y="3379271"/>
          <a:ext cx="725994" cy="795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716000" imgH="11277600" progId="">
                  <p:embed/>
                </p:oleObj>
              </mc:Choice>
              <mc:Fallback>
                <p:oleObj name="Equation" r:id="rId5" imgW="13716000" imgH="112776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42836" y="3379271"/>
                        <a:ext cx="725994" cy="795446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内容占位符 1"/>
          <p:cNvSpPr txBox="1"/>
          <p:nvPr/>
        </p:nvSpPr>
        <p:spPr bwMode="auto">
          <a:xfrm>
            <a:off x="660400" y="4684486"/>
            <a:ext cx="7138987" cy="1739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zh-CN" altLang="en-US" sz="2400" kern="0">
                <a:solidFill>
                  <a:srgbClr val="FF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想：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求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12L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的一半，就是求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12L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             是多少。</a:t>
            </a:r>
          </a:p>
        </p:txBody>
      </p:sp>
      <p:graphicFrame>
        <p:nvGraphicFramePr>
          <p:cNvPr id="2" name="Object 37"/>
          <p:cNvGraphicFramePr>
            <a:graphicFrameLocks noChangeAspect="1"/>
          </p:cNvGraphicFramePr>
          <p:nvPr/>
        </p:nvGraphicFramePr>
        <p:xfrm>
          <a:off x="5264218" y="4498422"/>
          <a:ext cx="702356" cy="937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0363200" imgH="10363200" progId="">
                  <p:embed/>
                </p:oleObj>
              </mc:Choice>
              <mc:Fallback>
                <p:oleObj name="Equation" r:id="rId7" imgW="10363200" imgH="103632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264218" y="4498422"/>
                        <a:ext cx="702356" cy="93733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16" name="组合 12"/>
          <p:cNvGrpSpPr/>
          <p:nvPr/>
        </p:nvGrpSpPr>
        <p:grpSpPr>
          <a:xfrm>
            <a:off x="5452087" y="4495377"/>
            <a:ext cx="471992" cy="923330"/>
            <a:chOff x="4284664" y="2181717"/>
            <a:chExt cx="471992" cy="923752"/>
          </a:xfrm>
        </p:grpSpPr>
        <p:sp>
          <p:nvSpPr>
            <p:cNvPr id="3117" name="TextBox 13"/>
            <p:cNvSpPr txBox="1">
              <a:spLocks noChangeArrowheads="1"/>
            </p:cNvSpPr>
            <p:nvPr/>
          </p:nvSpPr>
          <p:spPr bwMode="auto">
            <a:xfrm>
              <a:off x="4284664" y="2181717"/>
              <a:ext cx="431800" cy="46187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latinLnBrk="1"/>
              <a:r>
                <a:rPr lang="en-US" altLang="zh-CN" sz="2400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  <a:endPara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118" name="TextBox 14"/>
            <p:cNvSpPr txBox="1">
              <a:spLocks noChangeArrowheads="1"/>
            </p:cNvSpPr>
            <p:nvPr/>
          </p:nvSpPr>
          <p:spPr bwMode="auto">
            <a:xfrm>
              <a:off x="4324856" y="2643593"/>
              <a:ext cx="431800" cy="46187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latinLnBrk="1"/>
              <a:r>
                <a:rPr lang="en-US" altLang="zh-CN" sz="2400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endPara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三、探索新知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uiExpand="1" build="p" animBg="1"/>
      <p:bldP spid="22" grpId="0"/>
      <p:bldP spid="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58" name="Picture 32" descr="06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065378" y="1258436"/>
            <a:ext cx="1062037" cy="2027238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17" name="TextBox 4"/>
          <p:cNvSpPr txBox="1">
            <a:spLocks noGrp="1" noChangeArrowheads="1"/>
          </p:cNvSpPr>
          <p:nvPr>
            <p:ph idx="4294967295"/>
          </p:nvPr>
        </p:nvSpPr>
        <p:spPr>
          <a:xfrm>
            <a:off x="6204910" y="2134090"/>
            <a:ext cx="5060950" cy="480131"/>
          </a:xfrm>
          <a:solidFill>
            <a:srgbClr val="FFCCFF"/>
          </a:solidFill>
          <a:ln>
            <a:solidFill>
              <a:srgbClr val="00B050"/>
            </a:solidFill>
          </a:ln>
        </p:spPr>
        <p:txBody>
          <a:bodyPr rtlCol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marL="0" indent="0" algn="ctr" eaLnBrk="1" fontAlgn="auto" hangingPunct="1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sz="28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每桶的体积</a:t>
            </a:r>
            <a:r>
              <a:rPr lang="en-US" altLang="zh-CN" sz="28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</a:t>
            </a:r>
            <a:r>
              <a:rPr lang="zh-CN" altLang="en-US" sz="28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桶数＝总体积</a:t>
            </a:r>
          </a:p>
        </p:txBody>
      </p:sp>
      <p:sp>
        <p:nvSpPr>
          <p:cNvPr id="21" name="矩形 20"/>
          <p:cNvSpPr/>
          <p:nvPr/>
        </p:nvSpPr>
        <p:spPr>
          <a:xfrm>
            <a:off x="812625" y="3546619"/>
            <a:ext cx="17940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spcBef>
                <a:spcPct val="20000"/>
              </a:spcBef>
              <a:defRPr/>
            </a:pPr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桶水有</a:t>
            </a:r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12L</a:t>
            </a:r>
            <a:endParaRPr lang="zh-CN" altLang="en-US" sz="2400" kern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018581" y="4008284"/>
            <a:ext cx="143986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latinLnBrk="1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算式：</a:t>
            </a:r>
          </a:p>
        </p:txBody>
      </p:sp>
      <p:graphicFrame>
        <p:nvGraphicFramePr>
          <p:cNvPr id="23" name="Object 36"/>
          <p:cNvGraphicFramePr>
            <a:graphicFrameLocks noChangeAspect="1"/>
          </p:cNvGraphicFramePr>
          <p:nvPr/>
        </p:nvGraphicFramePr>
        <p:xfrm>
          <a:off x="4130235" y="3848276"/>
          <a:ext cx="697433" cy="7816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411200" imgH="11277600" progId="">
                  <p:embed/>
                </p:oleObj>
              </mc:Choice>
              <mc:Fallback>
                <p:oleObj name="Equation" r:id="rId3" imgW="13411200" imgH="112776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30235" y="3848276"/>
                        <a:ext cx="697433" cy="781679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内容占位符 1"/>
          <p:cNvSpPr txBox="1"/>
          <p:nvPr/>
        </p:nvSpPr>
        <p:spPr bwMode="auto">
          <a:xfrm>
            <a:off x="660400" y="4889851"/>
            <a:ext cx="7138988" cy="1609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en-US" sz="2400" kern="0">
                <a:solidFill>
                  <a:srgbClr val="FF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想：</a:t>
            </a:r>
            <a:r>
              <a:rPr lang="en-US" altLang="zh-CN" sz="2400" kern="0">
                <a:solidFill>
                  <a:srgbClr val="FF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求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12L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的一半，就是求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12L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           是多少。</a:t>
            </a:r>
          </a:p>
        </p:txBody>
      </p:sp>
      <p:graphicFrame>
        <p:nvGraphicFramePr>
          <p:cNvPr id="2" name="Object 37"/>
          <p:cNvGraphicFramePr>
            <a:graphicFrameLocks noChangeAspect="1"/>
          </p:cNvGraphicFramePr>
          <p:nvPr/>
        </p:nvGraphicFramePr>
        <p:xfrm>
          <a:off x="5415662" y="4681156"/>
          <a:ext cx="759470" cy="1013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363200" imgH="10363200" progId="">
                  <p:embed/>
                </p:oleObj>
              </mc:Choice>
              <mc:Fallback>
                <p:oleObj name="Equation" r:id="rId5" imgW="10363200" imgH="103632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15662" y="4681156"/>
                        <a:ext cx="759470" cy="101355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63" name="组合 2"/>
          <p:cNvGrpSpPr/>
          <p:nvPr/>
        </p:nvGrpSpPr>
        <p:grpSpPr>
          <a:xfrm>
            <a:off x="5659881" y="4650813"/>
            <a:ext cx="431800" cy="1024781"/>
            <a:chOff x="7308850" y="2660653"/>
            <a:chExt cx="431800" cy="1023956"/>
          </a:xfrm>
        </p:grpSpPr>
        <p:sp>
          <p:nvSpPr>
            <p:cNvPr id="5164" name="TextBox 9"/>
            <p:cNvSpPr txBox="1">
              <a:spLocks noChangeArrowheads="1"/>
            </p:cNvSpPr>
            <p:nvPr/>
          </p:nvSpPr>
          <p:spPr bwMode="auto">
            <a:xfrm>
              <a:off x="7308850" y="2660653"/>
              <a:ext cx="431800" cy="46129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latinLnBrk="1"/>
              <a:r>
                <a:rPr lang="en-US" altLang="zh-CN" sz="2400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  <a:endPara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165" name="TextBox 10"/>
            <p:cNvSpPr txBox="1">
              <a:spLocks noChangeArrowheads="1"/>
            </p:cNvSpPr>
            <p:nvPr/>
          </p:nvSpPr>
          <p:spPr bwMode="auto">
            <a:xfrm>
              <a:off x="7308850" y="3223315"/>
              <a:ext cx="431800" cy="46129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latinLnBrk="1"/>
              <a:r>
                <a:rPr lang="en-US" altLang="zh-CN" sz="2400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  <a:endPara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三、探索新知</a:t>
            </a:r>
          </a:p>
        </p:txBody>
      </p:sp>
      <p:graphicFrame>
        <p:nvGraphicFramePr>
          <p:cNvPr id="5155" name="Object 35"/>
          <p:cNvGraphicFramePr>
            <a:graphicFrameLocks noChangeAspect="1"/>
          </p:cNvGraphicFramePr>
          <p:nvPr/>
        </p:nvGraphicFramePr>
        <p:xfrm>
          <a:off x="3018567" y="2004904"/>
          <a:ext cx="1809115" cy="738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3832800" imgH="10363200" progId="">
                  <p:embed/>
                </p:oleObj>
              </mc:Choice>
              <mc:Fallback>
                <p:oleObj name="Equation" r:id="rId7" imgW="33832800" imgH="103632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18567" y="2004904"/>
                        <a:ext cx="1809115" cy="73850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uiExpand="1" build="p" animBg="1"/>
      <p:bldP spid="22" grpId="0"/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4294967295"/>
          </p:nvPr>
        </p:nvSpPr>
        <p:spPr>
          <a:xfrm>
            <a:off x="660400" y="3692804"/>
            <a:ext cx="10858500" cy="1631950"/>
          </a:xfrm>
          <a:noFill/>
          <a:ln>
            <a:noFill/>
          </a:ln>
        </p:spPr>
        <p:txBody>
          <a:bodyPr rtlCol="0">
            <a:normAutofit/>
          </a:bodyPr>
          <a:lstStyle/>
          <a:p>
            <a:pPr marL="0" indent="0" fontAlgn="auto">
              <a:spcAft>
                <a:spcPct val="0"/>
              </a:spcAft>
              <a:buNone/>
              <a:defRPr/>
            </a:pPr>
            <a:r>
              <a:rPr lang="zh-CN" altLang="en-US" sz="24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一个数乘几分之几表是</a:t>
            </a:r>
            <a:r>
              <a:rPr lang="zh-CN" altLang="en-US" sz="2400" u="sng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                                      </a:t>
            </a:r>
            <a:r>
              <a:rPr lang="zh-CN" altLang="en-US" sz="24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。 </a:t>
            </a: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5878284" y="1277899"/>
            <a:ext cx="3786553" cy="581205"/>
          </a:xfrm>
          <a:prstGeom prst="wedgeRoundRectCallout">
            <a:avLst>
              <a:gd name="adj1" fmla="val 51861"/>
              <a:gd name="adj2" fmla="val 36579"/>
              <a:gd name="adj3" fmla="val 16667"/>
            </a:avLst>
          </a:prstGeom>
          <a:blipFill dpi="0" rotWithShape="1">
            <a:blip r:embed="rId2"/>
            <a:tile tx="0" ty="0" sx="100000" sy="100000" flip="none" algn="tl"/>
          </a:blipFill>
          <a:ln w="28575">
            <a:solidFill>
              <a:srgbClr val="009900"/>
            </a:solidFill>
            <a:miter lim="800000"/>
          </a:ln>
        </p:spPr>
        <p:txBody>
          <a:bodyPr lIns="90000" tIns="46800" rIns="90000" bIns="46800"/>
          <a:lstStyle/>
          <a:p>
            <a:pPr latinLnBrk="1">
              <a:spcBef>
                <a:spcPct val="50000"/>
              </a:spcBef>
            </a:pPr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整数乘分数的意义是什么？</a:t>
            </a:r>
          </a:p>
        </p:txBody>
      </p:sp>
      <p:sp>
        <p:nvSpPr>
          <p:cNvPr id="4" name="五边形 3"/>
          <p:cNvSpPr/>
          <p:nvPr/>
        </p:nvSpPr>
        <p:spPr>
          <a:xfrm>
            <a:off x="660400" y="2568383"/>
            <a:ext cx="2879725" cy="711200"/>
          </a:xfrm>
          <a:prstGeom prst="homePlate">
            <a:avLst/>
          </a:prstGeom>
          <a:solidFill>
            <a:srgbClr val="31B6FD"/>
          </a:solidFill>
          <a:ln w="15875" cap="flat" cmpd="sng" algn="ctr">
            <a:solidFill>
              <a:srgbClr val="31B6F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zh-CN" altLang="en-US" sz="2400" kern="0">
                <a:solidFill>
                  <a:sysClr val="window" lastClr="FFFF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小组合作讨论归纳：</a:t>
            </a:r>
          </a:p>
        </p:txBody>
      </p:sp>
      <p:pic>
        <p:nvPicPr>
          <p:cNvPr id="5" name="Picture 1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11782" y="1753355"/>
            <a:ext cx="839611" cy="127000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22534" name="TextBox 11"/>
          <p:cNvSpPr txBox="1">
            <a:spLocks noChangeArrowheads="1"/>
          </p:cNvSpPr>
          <p:nvPr/>
        </p:nvSpPr>
        <p:spPr bwMode="auto">
          <a:xfrm>
            <a:off x="3862159" y="3620157"/>
            <a:ext cx="20161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latinLnBrk="1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求这个数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5119174" y="3630316"/>
            <a:ext cx="271099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atinLnBrk="1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的几分之几是多少</a:t>
            </a:r>
          </a:p>
        </p:txBody>
      </p:sp>
      <p:sp>
        <p:nvSpPr>
          <p:cNvPr id="1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三、探索新知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  <p:cond evt="onBegin" delay="0">
                          <p:tn val="10"/>
                        </p:cond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  <p:cond evt="onBegin" delay="0">
                          <p:tn val="17"/>
                        </p:cond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  <p:cond evt="onBegin" delay="0">
                          <p:tn val="22"/>
                        </p:cond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  <p:bldP spid="4" grpId="0" animBg="1"/>
      <p:bldP spid="22534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8" name="内容占位符 1"/>
          <p:cNvSpPr>
            <a:spLocks noGrp="1"/>
          </p:cNvSpPr>
          <p:nvPr>
            <p:ph idx="4294967295"/>
          </p:nvPr>
        </p:nvSpPr>
        <p:spPr>
          <a:xfrm>
            <a:off x="660400" y="1378789"/>
            <a:ext cx="4248150" cy="95885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24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说说下列算式的意义。</a:t>
            </a:r>
          </a:p>
        </p:txBody>
      </p:sp>
      <p:graphicFrame>
        <p:nvGraphicFramePr>
          <p:cNvPr id="7214" name="Object 46"/>
          <p:cNvGraphicFramePr>
            <a:graphicFrameLocks noChangeAspect="1"/>
          </p:cNvGraphicFramePr>
          <p:nvPr/>
        </p:nvGraphicFramePr>
        <p:xfrm>
          <a:off x="3339336" y="2652513"/>
          <a:ext cx="1250761" cy="89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020800" imgH="11277600" progId="">
                  <p:embed/>
                </p:oleObj>
              </mc:Choice>
              <mc:Fallback>
                <p:oleObj name="Equation" r:id="rId2" imgW="14020800" imgH="112776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339336" y="2652513"/>
                        <a:ext cx="1250761" cy="89771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19" name="TextBox 4"/>
          <p:cNvSpPr txBox="1">
            <a:spLocks noChangeArrowheads="1"/>
          </p:cNvSpPr>
          <p:nvPr/>
        </p:nvSpPr>
        <p:spPr bwMode="auto">
          <a:xfrm>
            <a:off x="4661536" y="3037704"/>
            <a:ext cx="554513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latinLnBrk="1"/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表示：</a:t>
            </a:r>
            <a:r>
              <a:rPr lang="zh-CN" altLang="en-US" sz="2400" u="sng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                </a:t>
            </a:r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； </a:t>
            </a:r>
          </a:p>
        </p:txBody>
      </p:sp>
      <p:graphicFrame>
        <p:nvGraphicFramePr>
          <p:cNvPr id="7215" name="Object 47"/>
          <p:cNvGraphicFramePr>
            <a:graphicFrameLocks noChangeAspect="1"/>
          </p:cNvGraphicFramePr>
          <p:nvPr/>
        </p:nvGraphicFramePr>
        <p:xfrm>
          <a:off x="3339336" y="3933482"/>
          <a:ext cx="1309820" cy="89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411200" imgH="11277600" progId="">
                  <p:embed/>
                </p:oleObj>
              </mc:Choice>
              <mc:Fallback>
                <p:oleObj name="Equation" r:id="rId4" imgW="13411200" imgH="112776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39336" y="3933482"/>
                        <a:ext cx="1309820" cy="8964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20" name="TextBox 6"/>
          <p:cNvSpPr txBox="1">
            <a:spLocks noChangeArrowheads="1"/>
          </p:cNvSpPr>
          <p:nvPr/>
        </p:nvSpPr>
        <p:spPr bwMode="auto">
          <a:xfrm>
            <a:off x="4661536" y="4368217"/>
            <a:ext cx="554513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latinLnBrk="1"/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表示：</a:t>
            </a:r>
            <a:r>
              <a:rPr lang="zh-CN" altLang="en-US" sz="2400" u="sng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                </a:t>
            </a:r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； </a:t>
            </a:r>
          </a:p>
        </p:txBody>
      </p:sp>
      <p:graphicFrame>
        <p:nvGraphicFramePr>
          <p:cNvPr id="8" name="Object 48"/>
          <p:cNvGraphicFramePr>
            <a:graphicFrameLocks noChangeAspect="1"/>
          </p:cNvGraphicFramePr>
          <p:nvPr/>
        </p:nvGraphicFramePr>
        <p:xfrm>
          <a:off x="5638800" y="2468841"/>
          <a:ext cx="2739074" cy="89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3223200" imgH="11277600" progId="">
                  <p:embed/>
                </p:oleObj>
              </mc:Choice>
              <mc:Fallback>
                <p:oleObj name="Equation" r:id="rId6" imgW="33223200" imgH="112776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638800" y="2468841"/>
                        <a:ext cx="2739074" cy="8964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9"/>
          <p:cNvGraphicFramePr>
            <a:graphicFrameLocks noChangeAspect="1"/>
          </p:cNvGraphicFramePr>
          <p:nvPr/>
        </p:nvGraphicFramePr>
        <p:xfrm>
          <a:off x="5698516" y="3882091"/>
          <a:ext cx="2619641" cy="89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2613600" imgH="11277600" progId="">
                  <p:embed/>
                </p:oleObj>
              </mc:Choice>
              <mc:Fallback>
                <p:oleObj name="Equation" r:id="rId8" imgW="32613600" imgH="112776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698516" y="3882091"/>
                        <a:ext cx="2619641" cy="8950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三、探索新知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38" name="Object 46"/>
          <p:cNvGraphicFramePr>
            <a:graphicFrameLocks noChangeAspect="1"/>
          </p:cNvGraphicFramePr>
          <p:nvPr/>
        </p:nvGraphicFramePr>
        <p:xfrm>
          <a:off x="4387188" y="2817873"/>
          <a:ext cx="1768832" cy="721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832800" imgH="10363200" progId="">
                  <p:embed/>
                </p:oleObj>
              </mc:Choice>
              <mc:Fallback>
                <p:oleObj name="Equation" r:id="rId2" imgW="33832800" imgH="103632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387188" y="2817873"/>
                        <a:ext cx="1768832" cy="72189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39" name="Object 47"/>
          <p:cNvGraphicFramePr>
            <a:graphicFrameLocks noChangeAspect="1"/>
          </p:cNvGraphicFramePr>
          <p:nvPr/>
        </p:nvGraphicFramePr>
        <p:xfrm>
          <a:off x="6758270" y="2817873"/>
          <a:ext cx="632130" cy="6926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716000" imgH="11277600" progId="">
                  <p:embed/>
                </p:oleObj>
              </mc:Choice>
              <mc:Fallback>
                <p:oleObj name="Equation" r:id="rId4" imgW="13716000" imgH="112776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758270" y="2817873"/>
                        <a:ext cx="632130" cy="69260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40" name="Object 48"/>
          <p:cNvGraphicFramePr>
            <a:graphicFrameLocks noChangeAspect="1"/>
          </p:cNvGraphicFramePr>
          <p:nvPr/>
        </p:nvGraphicFramePr>
        <p:xfrm>
          <a:off x="4387188" y="4004678"/>
          <a:ext cx="1768832" cy="721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3832800" imgH="10363200" progId="">
                  <p:embed/>
                </p:oleObj>
              </mc:Choice>
              <mc:Fallback>
                <p:oleObj name="Equation" r:id="rId6" imgW="33832800" imgH="103632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387188" y="4004678"/>
                        <a:ext cx="1768832" cy="72189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41" name="Object 49"/>
          <p:cNvGraphicFramePr>
            <a:graphicFrameLocks noChangeAspect="1"/>
          </p:cNvGraphicFramePr>
          <p:nvPr/>
        </p:nvGraphicFramePr>
        <p:xfrm>
          <a:off x="6756111" y="4004678"/>
          <a:ext cx="617958" cy="6926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3411200" imgH="11277600" progId="">
                  <p:embed/>
                </p:oleObj>
              </mc:Choice>
              <mc:Fallback>
                <p:oleObj name="Equation" r:id="rId8" imgW="13411200" imgH="112776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756111" y="4004678"/>
                        <a:ext cx="617958" cy="69260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42" name="Text Box 8"/>
          <p:cNvSpPr txBox="1">
            <a:spLocks noChangeArrowheads="1"/>
          </p:cNvSpPr>
          <p:nvPr/>
        </p:nvSpPr>
        <p:spPr bwMode="auto">
          <a:xfrm>
            <a:off x="660400" y="1232748"/>
            <a:ext cx="278923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latinLnBrk="1"/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3桶共多少升？</a:t>
            </a:r>
          </a:p>
        </p:txBody>
      </p:sp>
      <p:sp>
        <p:nvSpPr>
          <p:cNvPr id="8243" name="TextBox 7"/>
          <p:cNvSpPr txBox="1">
            <a:spLocks noChangeArrowheads="1"/>
          </p:cNvSpPr>
          <p:nvPr/>
        </p:nvSpPr>
        <p:spPr bwMode="auto">
          <a:xfrm>
            <a:off x="2884427" y="1794941"/>
            <a:ext cx="165576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latinLnBrk="1"/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12×3</a:t>
            </a:r>
            <a:endParaRPr lang="zh-CN" altLang="en-US" sz="2400" kern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云形标注 8"/>
          <p:cNvSpPr>
            <a:spLocks noChangeArrowheads="1"/>
          </p:cNvSpPr>
          <p:nvPr/>
        </p:nvSpPr>
        <p:spPr bwMode="auto">
          <a:xfrm>
            <a:off x="7128066" y="1318216"/>
            <a:ext cx="3097212" cy="1055688"/>
          </a:xfrm>
          <a:prstGeom prst="cloudCallout">
            <a:avLst>
              <a:gd name="adj1" fmla="val 22140"/>
              <a:gd name="adj2" fmla="val 79335"/>
            </a:avLst>
          </a:prstGeom>
          <a:solidFill>
            <a:srgbClr val="FFCCCC"/>
          </a:solidFill>
          <a:ln w="9525" algn="ctr">
            <a:solidFill>
              <a:srgbClr val="00B050"/>
            </a:solidFill>
            <a:round/>
          </a:ln>
        </p:spPr>
        <p:txBody>
          <a:bodyPr anchor="ctr"/>
          <a:lstStyle/>
          <a:p>
            <a:pPr algn="ctr" latinLnBrk="1"/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怎么计算呢？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712308" y="1774532"/>
            <a:ext cx="17287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latinLnBrk="1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=36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" name="下箭头标注 13">
            <a:hlinkClick r:id="rId10" action="ppaction://hlinksldjump"/>
          </p:cNvPr>
          <p:cNvSpPr/>
          <p:nvPr/>
        </p:nvSpPr>
        <p:spPr bwMode="auto">
          <a:xfrm>
            <a:off x="3415022" y="5074268"/>
            <a:ext cx="4968552" cy="1083573"/>
          </a:xfrm>
          <a:prstGeom prst="downArrowCallout">
            <a:avLst/>
          </a:prstGeom>
          <a:blipFill>
            <a:blip r:embed="rId11"/>
            <a:tile tx="0" ty="0" sx="100000" sy="100000" flip="none" algn="tl"/>
          </a:blipFill>
          <a:ln w="95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 latinLnBrk="1">
              <a:defRPr/>
            </a:pPr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回顾分数乘整数的计算法则</a:t>
            </a:r>
          </a:p>
        </p:txBody>
      </p:sp>
      <p:sp>
        <p:nvSpPr>
          <p:cNvPr id="1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三、探索新知</a:t>
            </a:r>
          </a:p>
        </p:txBody>
      </p:sp>
      <p:pic>
        <p:nvPicPr>
          <p:cNvPr id="13" name="Picture 10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00767" y="2734678"/>
            <a:ext cx="839611" cy="1270000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660400" y="1251593"/>
            <a:ext cx="4572000" cy="461665"/>
          </a:xfrm>
          <a:prstGeom prst="rect">
            <a:avLst/>
          </a:prstGeom>
          <a:noFill/>
          <a:ln w="38100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latinLnBrk="1">
              <a:spcBef>
                <a:spcPct val="50000"/>
              </a:spcBef>
              <a:defRPr/>
            </a:pP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分数乘整数的计算法则</a:t>
            </a:r>
          </a:p>
        </p:txBody>
      </p:sp>
      <p:sp>
        <p:nvSpPr>
          <p:cNvPr id="27650" name="AutoShape 7"/>
          <p:cNvSpPr>
            <a:spLocks noChangeArrowheads="1"/>
          </p:cNvSpPr>
          <p:nvPr/>
        </p:nvSpPr>
        <p:spPr bwMode="auto">
          <a:xfrm>
            <a:off x="2540202" y="2405827"/>
            <a:ext cx="6905625" cy="3359150"/>
          </a:xfrm>
          <a:prstGeom prst="roundRect">
            <a:avLst>
              <a:gd name="adj" fmla="val 16667"/>
            </a:avLst>
          </a:prstGeom>
          <a:solidFill>
            <a:srgbClr val="CCFFCC">
              <a:alpha val="38039"/>
            </a:srgbClr>
          </a:solidFill>
          <a:ln w="34925" algn="ctr">
            <a:solidFill>
              <a:srgbClr val="92D050"/>
            </a:solidFill>
            <a:round/>
          </a:ln>
        </p:spPr>
        <p:txBody>
          <a:bodyPr wrap="none" anchor="ctr"/>
          <a:lstStyle/>
          <a:p>
            <a:pPr latinLnBrk="1"/>
            <a:endParaRPr lang="zh-CN" altLang="en-US" sz="2400" kern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7651" name="Rectangle 3"/>
          <p:cNvSpPr txBox="1">
            <a:spLocks noChangeArrowheads="1"/>
          </p:cNvSpPr>
          <p:nvPr/>
        </p:nvSpPr>
        <p:spPr bwMode="auto">
          <a:xfrm>
            <a:off x="2789439" y="3387506"/>
            <a:ext cx="6407150" cy="139579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latinLnBrk="1">
              <a:spcBef>
                <a:spcPct val="20000"/>
              </a:spcBef>
            </a:pPr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①</a:t>
            </a:r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分数与整数相乘，用</a:t>
            </a:r>
            <a:r>
              <a:rPr lang="zh-CN" altLang="en-US" sz="24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分数的分子与整数相乘作分子，分母不变</a:t>
            </a:r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  <a:p>
            <a:pPr marL="342900" indent="-342900" latinLnBrk="1">
              <a:spcBef>
                <a:spcPct val="20000"/>
              </a:spcBef>
            </a:pPr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②计算时能约分的可以</a:t>
            </a:r>
            <a:r>
              <a:rPr lang="zh-CN" altLang="en-US" sz="24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先约分再计算</a:t>
            </a:r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出结果。 </a:t>
            </a: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三、探索新知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  <p:tag name="ISLIDE.GUIDESSETTING" val="{&quot;Id&quot;:null,&quot;Name&quot;:&quot;正常&quot;,&quot;HeaderHeight&quot;:14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633</Words>
  <Application>Microsoft Office PowerPoint</Application>
  <PresentationFormat>宽屏</PresentationFormat>
  <Paragraphs>105</Paragraphs>
  <Slides>16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2" baseType="lpstr">
      <vt:lpstr>FandolFang R</vt:lpstr>
      <vt:lpstr>思源黑体 CN Light</vt:lpstr>
      <vt:lpstr>Arial</vt:lpstr>
      <vt:lpstr>Calibri</vt:lpstr>
      <vt:lpstr>办公资源网：www.bangongziyuan.com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天 下</cp:lastModifiedBy>
  <cp:revision>2</cp:revision>
  <cp:lastPrinted>2020-07-20T11:58:49Z</cp:lastPrinted>
  <dcterms:created xsi:type="dcterms:W3CDTF">2020-07-20T11:58:49Z</dcterms:created>
  <dcterms:modified xsi:type="dcterms:W3CDTF">2021-01-08T23:13:00Z</dcterms:modified>
</cp:coreProperties>
</file>