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7" r:id="rId17"/>
    <p:sldId id="27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3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5F2C12-38BD-48DB-9C91-4353A8EBD6E2}" type="slidenum"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C8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C8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3662" b="19814"/>
          <a:stretch>
            <a:fillRect/>
          </a:stretch>
        </p:blipFill>
        <p:spPr>
          <a:xfrm>
            <a:off x="-1180195" y="-2036"/>
            <a:ext cx="5745243" cy="6941563"/>
          </a:xfrm>
          <a:custGeom>
            <a:avLst/>
            <a:gdLst>
              <a:gd name="connsiteX0" fmla="*/ 638519 w 5745243"/>
              <a:gd name="connsiteY0" fmla="*/ 0 h 6941563"/>
              <a:gd name="connsiteX1" fmla="*/ 2114386 w 5745243"/>
              <a:gd name="connsiteY1" fmla="*/ 0 h 6941563"/>
              <a:gd name="connsiteX2" fmla="*/ 5306095 w 5745243"/>
              <a:gd name="connsiteY2" fmla="*/ 2219490 h 6941563"/>
              <a:gd name="connsiteX3" fmla="*/ 5561995 w 5745243"/>
              <a:gd name="connsiteY3" fmla="*/ 3643782 h 6941563"/>
              <a:gd name="connsiteX4" fmla="*/ 3268745 w 5745243"/>
              <a:gd name="connsiteY4" fmla="*/ 6941563 h 6941563"/>
              <a:gd name="connsiteX5" fmla="*/ 1343110 w 5745243"/>
              <a:gd name="connsiteY5" fmla="*/ 6941562 h 6941563"/>
              <a:gd name="connsiteX6" fmla="*/ 0 w 5745243"/>
              <a:gd name="connsiteY6" fmla="*/ 6007574 h 6941563"/>
              <a:gd name="connsiteX7" fmla="*/ 0 w 5745243"/>
              <a:gd name="connsiteY7" fmla="*/ 888638 h 6941563"/>
              <a:gd name="connsiteX8" fmla="*/ 521519 w 5745243"/>
              <a:gd name="connsiteY8" fmla="*/ 138674 h 6941563"/>
              <a:gd name="connsiteX9" fmla="*/ 585586 w 5745243"/>
              <a:gd name="connsiteY9" fmla="*/ 55795 h 6941563"/>
              <a:gd name="connsiteX10" fmla="*/ 638519 w 5745243"/>
              <a:gd name="connsiteY10" fmla="*/ 0 h 694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243" h="6941563">
                <a:moveTo>
                  <a:pt x="638519" y="0"/>
                </a:moveTo>
                <a:lnTo>
                  <a:pt x="2114386" y="0"/>
                </a:lnTo>
                <a:lnTo>
                  <a:pt x="5306095" y="2219490"/>
                </a:lnTo>
                <a:cubicBezTo>
                  <a:pt x="5770068" y="2542133"/>
                  <a:pt x="5884639" y="3179810"/>
                  <a:pt x="5561995" y="3643782"/>
                </a:cubicBezTo>
                <a:lnTo>
                  <a:pt x="3268745" y="6941563"/>
                </a:lnTo>
                <a:lnTo>
                  <a:pt x="1343110" y="6941562"/>
                </a:lnTo>
                <a:lnTo>
                  <a:pt x="0" y="6007574"/>
                </a:lnTo>
                <a:lnTo>
                  <a:pt x="0" y="888638"/>
                </a:lnTo>
                <a:lnTo>
                  <a:pt x="521519" y="138674"/>
                </a:lnTo>
                <a:cubicBezTo>
                  <a:pt x="541684" y="109676"/>
                  <a:pt x="563079" y="82042"/>
                  <a:pt x="585586" y="55795"/>
                </a:cubicBezTo>
                <a:lnTo>
                  <a:pt x="638519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0" t="1360" r="7389" b="83746"/>
          <a:stretch>
            <a:fillRect/>
          </a:stretch>
        </p:blipFill>
        <p:spPr>
          <a:xfrm>
            <a:off x="1266659" y="-2035"/>
            <a:ext cx="3076139" cy="1311570"/>
          </a:xfrm>
          <a:custGeom>
            <a:avLst/>
            <a:gdLst>
              <a:gd name="connsiteX0" fmla="*/ 0 w 3076139"/>
              <a:gd name="connsiteY0" fmla="*/ 0 h 1311570"/>
              <a:gd name="connsiteX1" fmla="*/ 3076139 w 3076139"/>
              <a:gd name="connsiteY1" fmla="*/ 0 h 1311570"/>
              <a:gd name="connsiteX2" fmla="*/ 2301415 w 3076139"/>
              <a:gd name="connsiteY2" fmla="*/ 1114079 h 1311570"/>
              <a:gd name="connsiteX3" fmla="*/ 1660890 w 3076139"/>
              <a:gd name="connsiteY3" fmla="*/ 1229162 h 1311570"/>
              <a:gd name="connsiteX4" fmla="*/ 149719 w 3076139"/>
              <a:gd name="connsiteY4" fmla="*/ 178306 h 1311570"/>
              <a:gd name="connsiteX5" fmla="*/ 23306 w 3076139"/>
              <a:gd name="connsiteY5" fmla="*/ 46353 h 1311570"/>
              <a:gd name="connsiteX6" fmla="*/ 0 w 3076139"/>
              <a:gd name="connsiteY6" fmla="*/ 0 h 1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139" h="1311570">
                <a:moveTo>
                  <a:pt x="0" y="0"/>
                </a:moveTo>
                <a:lnTo>
                  <a:pt x="3076139" y="0"/>
                </a:lnTo>
                <a:lnTo>
                  <a:pt x="2301415" y="1114079"/>
                </a:lnTo>
                <a:cubicBezTo>
                  <a:pt x="2156318" y="1322735"/>
                  <a:pt x="1869545" y="1374259"/>
                  <a:pt x="1660890" y="1229162"/>
                </a:cubicBezTo>
                <a:lnTo>
                  <a:pt x="149719" y="178306"/>
                </a:lnTo>
                <a:cubicBezTo>
                  <a:pt x="97554" y="142032"/>
                  <a:pt x="55212" y="96902"/>
                  <a:pt x="23306" y="4635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t="64511" r="2238" b="9405"/>
          <a:stretch>
            <a:fillRect/>
          </a:stretch>
        </p:blipFill>
        <p:spPr>
          <a:xfrm>
            <a:off x="2359173" y="5559135"/>
            <a:ext cx="2290817" cy="2296950"/>
          </a:xfrm>
          <a:custGeom>
            <a:avLst/>
            <a:gdLst>
              <a:gd name="connsiteX0" fmla="*/ 1006261 w 2290817"/>
              <a:gd name="connsiteY0" fmla="*/ 28 h 2296950"/>
              <a:gd name="connsiteX1" fmla="*/ 1173700 w 2290817"/>
              <a:gd name="connsiteY1" fmla="*/ 53879 h 2296950"/>
              <a:gd name="connsiteX2" fmla="*/ 2161698 w 2290817"/>
              <a:gd name="connsiteY2" fmla="*/ 740926 h 2296950"/>
              <a:gd name="connsiteX3" fmla="*/ 2236938 w 2290817"/>
              <a:gd name="connsiteY3" fmla="*/ 1159699 h 2296950"/>
              <a:gd name="connsiteX4" fmla="*/ 1535891 w 2290817"/>
              <a:gd name="connsiteY4" fmla="*/ 2167831 h 2296950"/>
              <a:gd name="connsiteX5" fmla="*/ 1117118 w 2290817"/>
              <a:gd name="connsiteY5" fmla="*/ 2243071 h 2296950"/>
              <a:gd name="connsiteX6" fmla="*/ 129119 w 2290817"/>
              <a:gd name="connsiteY6" fmla="*/ 1556025 h 2296950"/>
              <a:gd name="connsiteX7" fmla="*/ 53879 w 2290817"/>
              <a:gd name="connsiteY7" fmla="*/ 1137251 h 2296950"/>
              <a:gd name="connsiteX8" fmla="*/ 754926 w 2290817"/>
              <a:gd name="connsiteY8" fmla="*/ 129119 h 2296950"/>
              <a:gd name="connsiteX9" fmla="*/ 1006261 w 2290817"/>
              <a:gd name="connsiteY9" fmla="*/ 28 h 22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817" h="2296950">
                <a:moveTo>
                  <a:pt x="1006261" y="28"/>
                </a:moveTo>
                <a:cubicBezTo>
                  <a:pt x="1064204" y="809"/>
                  <a:pt x="1122543" y="18305"/>
                  <a:pt x="1173700" y="53879"/>
                </a:cubicBezTo>
                <a:lnTo>
                  <a:pt x="2161698" y="740926"/>
                </a:lnTo>
                <a:cubicBezTo>
                  <a:pt x="2298116" y="835790"/>
                  <a:pt x="2331803" y="1023281"/>
                  <a:pt x="2236938" y="1159699"/>
                </a:cubicBezTo>
                <a:lnTo>
                  <a:pt x="1535891" y="2167831"/>
                </a:lnTo>
                <a:cubicBezTo>
                  <a:pt x="1441027" y="2304249"/>
                  <a:pt x="1253536" y="2337936"/>
                  <a:pt x="1117118" y="2243071"/>
                </a:cubicBezTo>
                <a:lnTo>
                  <a:pt x="129119" y="1556025"/>
                </a:lnTo>
                <a:cubicBezTo>
                  <a:pt x="-7299" y="1461161"/>
                  <a:pt x="-40985" y="1273670"/>
                  <a:pt x="53879" y="1137251"/>
                </a:cubicBezTo>
                <a:lnTo>
                  <a:pt x="754926" y="129119"/>
                </a:lnTo>
                <a:cubicBezTo>
                  <a:pt x="814216" y="43858"/>
                  <a:pt x="909689" y="-1274"/>
                  <a:pt x="1006261" y="28"/>
                </a:cubicBez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1" t="11451" r="100000" b="30420"/>
          <a:stretch>
            <a:fillRect/>
          </a:stretch>
        </p:blipFill>
        <p:spPr>
          <a:xfrm>
            <a:off x="-3178640" y="886602"/>
            <a:ext cx="1998444" cy="5118936"/>
          </a:xfrm>
          <a:custGeom>
            <a:avLst/>
            <a:gdLst>
              <a:gd name="connsiteX0" fmla="*/ 1998444 w 1998444"/>
              <a:gd name="connsiteY0" fmla="*/ 0 h 5118936"/>
              <a:gd name="connsiteX1" fmla="*/ 1998444 w 1998444"/>
              <a:gd name="connsiteY1" fmla="*/ 5118936 h 5118936"/>
              <a:gd name="connsiteX2" fmla="*/ 439148 w 1998444"/>
              <a:gd name="connsiteY2" fmla="*/ 4034613 h 5118936"/>
              <a:gd name="connsiteX3" fmla="*/ 183247 w 1998444"/>
              <a:gd name="connsiteY3" fmla="*/ 2610320 h 5118936"/>
              <a:gd name="connsiteX4" fmla="*/ 1998444 w 1998444"/>
              <a:gd name="connsiteY4" fmla="*/ 0 h 51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444" h="5118936">
                <a:moveTo>
                  <a:pt x="1998444" y="0"/>
                </a:moveTo>
                <a:lnTo>
                  <a:pt x="1998444" y="5118936"/>
                </a:lnTo>
                <a:lnTo>
                  <a:pt x="439148" y="4034613"/>
                </a:lnTo>
                <a:cubicBezTo>
                  <a:pt x="-24824" y="3711970"/>
                  <a:pt x="-139396" y="3074292"/>
                  <a:pt x="183247" y="2610320"/>
                </a:cubicBezTo>
                <a:lnTo>
                  <a:pt x="1998444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2" t="-31274" r="-1223" b="100000"/>
          <a:stretch>
            <a:fillRect/>
          </a:stretch>
        </p:blipFill>
        <p:spPr>
          <a:xfrm>
            <a:off x="1020765" y="-2142438"/>
            <a:ext cx="3482454" cy="2170882"/>
          </a:xfrm>
          <a:custGeom>
            <a:avLst/>
            <a:gdLst>
              <a:gd name="connsiteX0" fmla="*/ 1517689 w 3482454"/>
              <a:gd name="connsiteY0" fmla="*/ 41 h 2170882"/>
              <a:gd name="connsiteX1" fmla="*/ 1773792 w 3482454"/>
              <a:gd name="connsiteY1" fmla="*/ 82408 h 2170882"/>
              <a:gd name="connsiteX2" fmla="*/ 3284963 w 3482454"/>
              <a:gd name="connsiteY2" fmla="*/ 1133264 h 2170882"/>
              <a:gd name="connsiteX3" fmla="*/ 3400045 w 3482454"/>
              <a:gd name="connsiteY3" fmla="*/ 1773791 h 2170882"/>
              <a:gd name="connsiteX4" fmla="*/ 3123911 w 3482454"/>
              <a:gd name="connsiteY4" fmla="*/ 2170882 h 2170882"/>
              <a:gd name="connsiteX5" fmla="*/ 47773 w 3482454"/>
              <a:gd name="connsiteY5" fmla="*/ 2170882 h 2170882"/>
              <a:gd name="connsiteX6" fmla="*/ 31127 w 3482454"/>
              <a:gd name="connsiteY6" fmla="*/ 2137774 h 2170882"/>
              <a:gd name="connsiteX7" fmla="*/ 82410 w 3482454"/>
              <a:gd name="connsiteY7" fmla="*/ 1708661 h 2170882"/>
              <a:gd name="connsiteX8" fmla="*/ 1133266 w 3482454"/>
              <a:gd name="connsiteY8" fmla="*/ 197491 h 2170882"/>
              <a:gd name="connsiteX9" fmla="*/ 1517689 w 3482454"/>
              <a:gd name="connsiteY9" fmla="*/ 41 h 217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2454" h="2170882">
                <a:moveTo>
                  <a:pt x="1517689" y="41"/>
                </a:moveTo>
                <a:cubicBezTo>
                  <a:pt x="1606315" y="1235"/>
                  <a:pt x="1695546" y="27996"/>
                  <a:pt x="1773792" y="82408"/>
                </a:cubicBezTo>
                <a:lnTo>
                  <a:pt x="3284963" y="1133264"/>
                </a:lnTo>
                <a:cubicBezTo>
                  <a:pt x="3493619" y="1278362"/>
                  <a:pt x="3545143" y="1565135"/>
                  <a:pt x="3400045" y="1773791"/>
                </a:cubicBezTo>
                <a:lnTo>
                  <a:pt x="3123911" y="2170882"/>
                </a:lnTo>
                <a:lnTo>
                  <a:pt x="47773" y="2170882"/>
                </a:lnTo>
                <a:lnTo>
                  <a:pt x="31127" y="2137774"/>
                </a:lnTo>
                <a:cubicBezTo>
                  <a:pt x="-22157" y="1999995"/>
                  <a:pt x="-8276" y="1839071"/>
                  <a:pt x="82410" y="1708661"/>
                </a:cubicBezTo>
                <a:lnTo>
                  <a:pt x="1133266" y="197491"/>
                </a:lnTo>
                <a:cubicBezTo>
                  <a:pt x="1223952" y="67081"/>
                  <a:pt x="1369980" y="-1949"/>
                  <a:pt x="1517689" y="41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7" t="-4329" r="34843" b="100000"/>
          <a:stretch>
            <a:fillRect/>
          </a:stretch>
        </p:blipFill>
        <p:spPr>
          <a:xfrm>
            <a:off x="-739796" y="-272028"/>
            <a:ext cx="1475867" cy="300473"/>
          </a:xfrm>
          <a:custGeom>
            <a:avLst/>
            <a:gdLst>
              <a:gd name="connsiteX0" fmla="*/ 737815 w 1475867"/>
              <a:gd name="connsiteY0" fmla="*/ 93 h 300473"/>
              <a:gd name="connsiteX1" fmla="*/ 1307292 w 1475867"/>
              <a:gd name="connsiteY1" fmla="*/ 183247 h 300473"/>
              <a:gd name="connsiteX2" fmla="*/ 1475867 w 1475867"/>
              <a:gd name="connsiteY2" fmla="*/ 300473 h 300473"/>
              <a:gd name="connsiteX3" fmla="*/ 0 w 1475867"/>
              <a:gd name="connsiteY3" fmla="*/ 300473 h 300473"/>
              <a:gd name="connsiteX4" fmla="*/ 17803 w 1475867"/>
              <a:gd name="connsiteY4" fmla="*/ 281707 h 300473"/>
              <a:gd name="connsiteX5" fmla="*/ 737815 w 1475867"/>
              <a:gd name="connsiteY5" fmla="*/ 93 h 3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867" h="300473">
                <a:moveTo>
                  <a:pt x="737815" y="93"/>
                </a:moveTo>
                <a:cubicBezTo>
                  <a:pt x="934886" y="2748"/>
                  <a:pt x="1133303" y="62256"/>
                  <a:pt x="1307292" y="183247"/>
                </a:cubicBezTo>
                <a:lnTo>
                  <a:pt x="1475867" y="300473"/>
                </a:lnTo>
                <a:lnTo>
                  <a:pt x="0" y="300473"/>
                </a:lnTo>
                <a:lnTo>
                  <a:pt x="17803" y="281707"/>
                </a:lnTo>
                <a:cubicBezTo>
                  <a:pt x="214685" y="94082"/>
                  <a:pt x="475054" y="-3448"/>
                  <a:pt x="737815" y="93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3" t="100000" r="23791" b="-7227"/>
          <a:stretch>
            <a:fillRect/>
          </a:stretch>
        </p:blipFill>
        <p:spPr>
          <a:xfrm>
            <a:off x="-35205" y="6970007"/>
            <a:ext cx="1925635" cy="501651"/>
          </a:xfrm>
          <a:custGeom>
            <a:avLst/>
            <a:gdLst>
              <a:gd name="connsiteX0" fmla="*/ 0 w 1925635"/>
              <a:gd name="connsiteY0" fmla="*/ 0 h 501651"/>
              <a:gd name="connsiteX1" fmla="*/ 1925635 w 1925635"/>
              <a:gd name="connsiteY1" fmla="*/ 0 h 501651"/>
              <a:gd name="connsiteX2" fmla="*/ 1882170 w 1925635"/>
              <a:gd name="connsiteY2" fmla="*/ 62504 h 501651"/>
              <a:gd name="connsiteX3" fmla="*/ 457877 w 1925635"/>
              <a:gd name="connsiteY3" fmla="*/ 318404 h 501651"/>
              <a:gd name="connsiteX4" fmla="*/ 0 w 1925635"/>
              <a:gd name="connsiteY4" fmla="*/ 0 h 5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35" h="501650">
                <a:moveTo>
                  <a:pt x="0" y="0"/>
                </a:moveTo>
                <a:lnTo>
                  <a:pt x="1925635" y="0"/>
                </a:lnTo>
                <a:lnTo>
                  <a:pt x="1882170" y="62504"/>
                </a:lnTo>
                <a:cubicBezTo>
                  <a:pt x="1559527" y="526477"/>
                  <a:pt x="921849" y="641047"/>
                  <a:pt x="457877" y="3184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8C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kumimoji="0" lang="en-US" altLang="zh-CN" sz="5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8C2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.3</a:t>
                  </a:r>
                  <a:r>
                    <a:rPr lang="zh-CN" altLang="en-US" sz="54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认识路线图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位置与方向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8C24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17" name="圆角矩形 16"/>
          <p:cNvSpPr/>
          <p:nvPr/>
        </p:nvSpPr>
        <p:spPr>
          <a:xfrm rot="2088867">
            <a:off x="11066508" y="5137695"/>
            <a:ext cx="2760980" cy="2760980"/>
          </a:xfrm>
          <a:prstGeom prst="roundRect">
            <a:avLst/>
          </a:prstGeom>
          <a:solidFill>
            <a:srgbClr val="6C8C2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2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77345" y="2614396"/>
            <a:ext cx="5173925" cy="251757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560284" y="1259105"/>
            <a:ext cx="56733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、根据同伴的描述，画出路线示意图。 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3128" y="1294758"/>
            <a:ext cx="3140212" cy="378418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097483" y="2408971"/>
            <a:ext cx="1619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出发点</a:t>
            </a:r>
          </a:p>
        </p:txBody>
      </p:sp>
      <p:cxnSp>
        <p:nvCxnSpPr>
          <p:cNvPr id="26627" name="直接连接符 4"/>
          <p:cNvCxnSpPr>
            <a:cxnSpLocks noChangeShapeType="1"/>
          </p:cNvCxnSpPr>
          <p:nvPr/>
        </p:nvCxnSpPr>
        <p:spPr bwMode="auto">
          <a:xfrm>
            <a:off x="6060970" y="4609246"/>
            <a:ext cx="714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</p:spPr>
      </p:cxnSp>
      <p:cxnSp>
        <p:nvCxnSpPr>
          <p:cNvPr id="26628" name="直接连接符 6"/>
          <p:cNvCxnSpPr>
            <a:cxnSpLocks noChangeShapeType="1"/>
          </p:cNvCxnSpPr>
          <p:nvPr/>
        </p:nvCxnSpPr>
        <p:spPr bwMode="auto">
          <a:xfrm>
            <a:off x="6060970" y="3917096"/>
            <a:ext cx="714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</p:spPr>
      </p:cxn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026045" y="3164622"/>
            <a:ext cx="1042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50m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6229245" y="3961546"/>
            <a:ext cx="1055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路口</a:t>
            </a:r>
          </a:p>
        </p:txBody>
      </p:sp>
      <p:sp>
        <p:nvSpPr>
          <p:cNvPr id="26631" name="椭圆 9"/>
          <p:cNvSpPr>
            <a:spLocks noChangeArrowheads="1"/>
          </p:cNvSpPr>
          <p:nvPr/>
        </p:nvSpPr>
        <p:spPr bwMode="auto">
          <a:xfrm>
            <a:off x="6018109" y="3853597"/>
            <a:ext cx="71437" cy="984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6632" name="直接连接符 11"/>
          <p:cNvCxnSpPr>
            <a:cxnSpLocks noChangeShapeType="1"/>
          </p:cNvCxnSpPr>
          <p:nvPr/>
        </p:nvCxnSpPr>
        <p:spPr bwMode="auto">
          <a:xfrm>
            <a:off x="5413270" y="3917096"/>
            <a:ext cx="1327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</a:ln>
        </p:spPr>
      </p:cxnSp>
      <p:cxnSp>
        <p:nvCxnSpPr>
          <p:cNvPr id="26633" name="直接连接符 13"/>
          <p:cNvCxnSpPr>
            <a:cxnSpLocks noChangeShapeType="1"/>
          </p:cNvCxnSpPr>
          <p:nvPr/>
        </p:nvCxnSpPr>
        <p:spPr bwMode="auto">
          <a:xfrm flipH="1">
            <a:off x="5197371" y="3915508"/>
            <a:ext cx="854075" cy="20129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</p:spPr>
      </p:cxnSp>
      <p:sp>
        <p:nvSpPr>
          <p:cNvPr id="15" name="弧形 14"/>
          <p:cNvSpPr/>
          <p:nvPr/>
        </p:nvSpPr>
        <p:spPr bwMode="auto">
          <a:xfrm rot="8039536">
            <a:off x="5824433" y="3912333"/>
            <a:ext cx="385762" cy="395288"/>
          </a:xfrm>
          <a:prstGeom prst="arc">
            <a:avLst>
              <a:gd name="adj1" fmla="val 17830938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5726008" y="4317147"/>
            <a:ext cx="647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30°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6636" name="直接连接符 18"/>
          <p:cNvCxnSpPr>
            <a:cxnSpLocks noChangeShapeType="1"/>
          </p:cNvCxnSpPr>
          <p:nvPr/>
        </p:nvCxnSpPr>
        <p:spPr bwMode="auto">
          <a:xfrm>
            <a:off x="5441845" y="5352196"/>
            <a:ext cx="71438" cy="4921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</a:ln>
        </p:spPr>
      </p:cxnSp>
      <p:sp>
        <p:nvSpPr>
          <p:cNvPr id="26637" name="TextBox 20"/>
          <p:cNvSpPr txBox="1">
            <a:spLocks noChangeArrowheads="1"/>
          </p:cNvSpPr>
          <p:nvPr/>
        </p:nvSpPr>
        <p:spPr bwMode="auto">
          <a:xfrm rot="-2956856">
            <a:off x="4864789" y="4327466"/>
            <a:ext cx="1225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100m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638" name="椭圆 21"/>
          <p:cNvSpPr>
            <a:spLocks noChangeArrowheads="1"/>
          </p:cNvSpPr>
          <p:nvPr/>
        </p:nvSpPr>
        <p:spPr bwMode="auto">
          <a:xfrm>
            <a:off x="5397395" y="5295047"/>
            <a:ext cx="77788" cy="1047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9" name="TextBox 22"/>
          <p:cNvSpPr txBox="1">
            <a:spLocks noChangeArrowheads="1"/>
          </p:cNvSpPr>
          <p:nvPr/>
        </p:nvSpPr>
        <p:spPr bwMode="auto">
          <a:xfrm>
            <a:off x="5437084" y="5345846"/>
            <a:ext cx="13033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公园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>
            <a:spLocks noChangeArrowheads="1"/>
          </p:cNvSpPr>
          <p:nvPr/>
        </p:nvSpPr>
        <p:spPr bwMode="auto">
          <a:xfrm>
            <a:off x="660400" y="1138482"/>
            <a:ext cx="10858500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2、1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路公共汽车从起点站向西偏北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°方向行驶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后向西行驶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4km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，最后向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南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偏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西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°行驶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到达终点站。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根据上面的描述，画出公共汽车行驶的路线图。</a:t>
            </a:r>
          </a:p>
        </p:txBody>
      </p:sp>
      <p:pic>
        <p:nvPicPr>
          <p:cNvPr id="17412" name="Picture 3" descr="E:\梅子花开 2016年秋上\理科\上课课件制作\人六数\人六数导学案\人六数导学案(上)\xt6.t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3929" y="3045822"/>
            <a:ext cx="3804143" cy="21381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"/>
          <p:cNvSpPr>
            <a:spLocks noChangeArrowheads="1"/>
          </p:cNvSpPr>
          <p:nvPr/>
        </p:nvSpPr>
        <p:spPr bwMode="auto">
          <a:xfrm>
            <a:off x="660400" y="1207742"/>
            <a:ext cx="1069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根据路线图，说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说公共汽车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沿原路返回时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所行驶的方向和路程。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688974" y="4408488"/>
            <a:ext cx="10984865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返回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时从终点向东偏北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°方向行驶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，后向东行驶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，最后向东偏南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°方向行驶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8675" name="Picture 3" descr="E:\梅子花开 2016年秋上\理科\上课课件制作\人六数\人六数导学案\人六数导学案(上)\xt6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400" y="2037226"/>
            <a:ext cx="3562986" cy="200344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"/>
          <p:cNvSpPr>
            <a:spLocks noChangeArrowheads="1"/>
          </p:cNvSpPr>
          <p:nvPr/>
        </p:nvSpPr>
        <p:spPr bwMode="auto">
          <a:xfrm>
            <a:off x="660400" y="1242983"/>
            <a:ext cx="8353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根据红红的描述，把她行走的路线画完整。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</a:t>
            </a:r>
            <a:endParaRPr lang="zh-CN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9698" name="Picture 3" descr="E:\梅子花开 2016年秋上\理科\上课课件制作\人六数\人六数导学案\人六数导学案(上)\LL14.tif"/>
          <p:cNvPicPr>
            <a:picLocks noChangeAspect="1" noChangeArrowheads="1"/>
          </p:cNvPicPr>
          <p:nvPr/>
        </p:nvPicPr>
        <p:blipFill>
          <a:blip r:embed="rId2"/>
          <a:srcRect l="19881" t="42545" r="13107"/>
          <a:stretch>
            <a:fillRect/>
          </a:stretch>
        </p:blipFill>
        <p:spPr bwMode="auto">
          <a:xfrm>
            <a:off x="7210109" y="2117408"/>
            <a:ext cx="2253931" cy="314270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37074" y="2424294"/>
            <a:ext cx="1126394" cy="1381146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9700" name="组合 1"/>
          <p:cNvGrpSpPr/>
          <p:nvPr/>
        </p:nvGrpSpPr>
        <p:grpSpPr>
          <a:xfrm>
            <a:off x="1795756" y="2199189"/>
            <a:ext cx="3911536" cy="3435160"/>
            <a:chOff x="34925" y="1492250"/>
            <a:chExt cx="5435600" cy="3579813"/>
          </a:xfrm>
        </p:grpSpPr>
        <p:pic>
          <p:nvPicPr>
            <p:cNvPr id="29701" name="Picture 2" descr="E:\梅子花开 2016年秋上\理科\上课课件制作\人六数\人六数导学案\人六数导学案(上)\LL14.tif"/>
            <p:cNvPicPr>
              <a:picLocks noChangeAspect="1" noChangeArrowheads="1"/>
            </p:cNvPicPr>
            <p:nvPr/>
          </p:nvPicPr>
          <p:blipFill>
            <a:blip r:embed="rId4"/>
            <a:srcRect l="7121" b="49850"/>
            <a:stretch>
              <a:fillRect/>
            </a:stretch>
          </p:blipFill>
          <p:spPr bwMode="auto">
            <a:xfrm>
              <a:off x="34925" y="1492250"/>
              <a:ext cx="5435600" cy="35798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615433" y="1923678"/>
              <a:ext cx="342900" cy="3238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436241" y="2987676"/>
            <a:ext cx="38779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这节课我们学会了什么呢？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6" y="1926422"/>
            <a:ext cx="2873985" cy="4097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3662" b="19814"/>
          <a:stretch>
            <a:fillRect/>
          </a:stretch>
        </p:blipFill>
        <p:spPr>
          <a:xfrm>
            <a:off x="-1180195" y="-2036"/>
            <a:ext cx="5745243" cy="6941563"/>
          </a:xfrm>
          <a:custGeom>
            <a:avLst/>
            <a:gdLst>
              <a:gd name="connsiteX0" fmla="*/ 638519 w 5745243"/>
              <a:gd name="connsiteY0" fmla="*/ 0 h 6941563"/>
              <a:gd name="connsiteX1" fmla="*/ 2114386 w 5745243"/>
              <a:gd name="connsiteY1" fmla="*/ 0 h 6941563"/>
              <a:gd name="connsiteX2" fmla="*/ 5306095 w 5745243"/>
              <a:gd name="connsiteY2" fmla="*/ 2219490 h 6941563"/>
              <a:gd name="connsiteX3" fmla="*/ 5561995 w 5745243"/>
              <a:gd name="connsiteY3" fmla="*/ 3643782 h 6941563"/>
              <a:gd name="connsiteX4" fmla="*/ 3268745 w 5745243"/>
              <a:gd name="connsiteY4" fmla="*/ 6941563 h 6941563"/>
              <a:gd name="connsiteX5" fmla="*/ 1343110 w 5745243"/>
              <a:gd name="connsiteY5" fmla="*/ 6941562 h 6941563"/>
              <a:gd name="connsiteX6" fmla="*/ 0 w 5745243"/>
              <a:gd name="connsiteY6" fmla="*/ 6007574 h 6941563"/>
              <a:gd name="connsiteX7" fmla="*/ 0 w 5745243"/>
              <a:gd name="connsiteY7" fmla="*/ 888638 h 6941563"/>
              <a:gd name="connsiteX8" fmla="*/ 521519 w 5745243"/>
              <a:gd name="connsiteY8" fmla="*/ 138674 h 6941563"/>
              <a:gd name="connsiteX9" fmla="*/ 585586 w 5745243"/>
              <a:gd name="connsiteY9" fmla="*/ 55795 h 6941563"/>
              <a:gd name="connsiteX10" fmla="*/ 638519 w 5745243"/>
              <a:gd name="connsiteY10" fmla="*/ 0 h 694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243" h="6941563">
                <a:moveTo>
                  <a:pt x="638519" y="0"/>
                </a:moveTo>
                <a:lnTo>
                  <a:pt x="2114386" y="0"/>
                </a:lnTo>
                <a:lnTo>
                  <a:pt x="5306095" y="2219490"/>
                </a:lnTo>
                <a:cubicBezTo>
                  <a:pt x="5770068" y="2542133"/>
                  <a:pt x="5884639" y="3179810"/>
                  <a:pt x="5561995" y="3643782"/>
                </a:cubicBezTo>
                <a:lnTo>
                  <a:pt x="3268745" y="6941563"/>
                </a:lnTo>
                <a:lnTo>
                  <a:pt x="1343110" y="6941562"/>
                </a:lnTo>
                <a:lnTo>
                  <a:pt x="0" y="6007574"/>
                </a:lnTo>
                <a:lnTo>
                  <a:pt x="0" y="888638"/>
                </a:lnTo>
                <a:lnTo>
                  <a:pt x="521519" y="138674"/>
                </a:lnTo>
                <a:cubicBezTo>
                  <a:pt x="541684" y="109676"/>
                  <a:pt x="563079" y="82042"/>
                  <a:pt x="585586" y="55795"/>
                </a:cubicBezTo>
                <a:lnTo>
                  <a:pt x="638519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0" t="1360" r="7389" b="83746"/>
          <a:stretch>
            <a:fillRect/>
          </a:stretch>
        </p:blipFill>
        <p:spPr>
          <a:xfrm>
            <a:off x="1266659" y="-2035"/>
            <a:ext cx="3076139" cy="1311570"/>
          </a:xfrm>
          <a:custGeom>
            <a:avLst/>
            <a:gdLst>
              <a:gd name="connsiteX0" fmla="*/ 0 w 3076139"/>
              <a:gd name="connsiteY0" fmla="*/ 0 h 1311570"/>
              <a:gd name="connsiteX1" fmla="*/ 3076139 w 3076139"/>
              <a:gd name="connsiteY1" fmla="*/ 0 h 1311570"/>
              <a:gd name="connsiteX2" fmla="*/ 2301415 w 3076139"/>
              <a:gd name="connsiteY2" fmla="*/ 1114079 h 1311570"/>
              <a:gd name="connsiteX3" fmla="*/ 1660890 w 3076139"/>
              <a:gd name="connsiteY3" fmla="*/ 1229162 h 1311570"/>
              <a:gd name="connsiteX4" fmla="*/ 149719 w 3076139"/>
              <a:gd name="connsiteY4" fmla="*/ 178306 h 1311570"/>
              <a:gd name="connsiteX5" fmla="*/ 23306 w 3076139"/>
              <a:gd name="connsiteY5" fmla="*/ 46353 h 1311570"/>
              <a:gd name="connsiteX6" fmla="*/ 0 w 3076139"/>
              <a:gd name="connsiteY6" fmla="*/ 0 h 1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139" h="1311570">
                <a:moveTo>
                  <a:pt x="0" y="0"/>
                </a:moveTo>
                <a:lnTo>
                  <a:pt x="3076139" y="0"/>
                </a:lnTo>
                <a:lnTo>
                  <a:pt x="2301415" y="1114079"/>
                </a:lnTo>
                <a:cubicBezTo>
                  <a:pt x="2156318" y="1322735"/>
                  <a:pt x="1869545" y="1374259"/>
                  <a:pt x="1660890" y="1229162"/>
                </a:cubicBezTo>
                <a:lnTo>
                  <a:pt x="149719" y="178306"/>
                </a:lnTo>
                <a:cubicBezTo>
                  <a:pt x="97554" y="142032"/>
                  <a:pt x="55212" y="96902"/>
                  <a:pt x="23306" y="4635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t="64511" r="2238" b="9405"/>
          <a:stretch>
            <a:fillRect/>
          </a:stretch>
        </p:blipFill>
        <p:spPr>
          <a:xfrm>
            <a:off x="2359173" y="5559135"/>
            <a:ext cx="2290817" cy="2296950"/>
          </a:xfrm>
          <a:custGeom>
            <a:avLst/>
            <a:gdLst>
              <a:gd name="connsiteX0" fmla="*/ 1006261 w 2290817"/>
              <a:gd name="connsiteY0" fmla="*/ 28 h 2296950"/>
              <a:gd name="connsiteX1" fmla="*/ 1173700 w 2290817"/>
              <a:gd name="connsiteY1" fmla="*/ 53879 h 2296950"/>
              <a:gd name="connsiteX2" fmla="*/ 2161698 w 2290817"/>
              <a:gd name="connsiteY2" fmla="*/ 740926 h 2296950"/>
              <a:gd name="connsiteX3" fmla="*/ 2236938 w 2290817"/>
              <a:gd name="connsiteY3" fmla="*/ 1159699 h 2296950"/>
              <a:gd name="connsiteX4" fmla="*/ 1535891 w 2290817"/>
              <a:gd name="connsiteY4" fmla="*/ 2167831 h 2296950"/>
              <a:gd name="connsiteX5" fmla="*/ 1117118 w 2290817"/>
              <a:gd name="connsiteY5" fmla="*/ 2243071 h 2296950"/>
              <a:gd name="connsiteX6" fmla="*/ 129119 w 2290817"/>
              <a:gd name="connsiteY6" fmla="*/ 1556025 h 2296950"/>
              <a:gd name="connsiteX7" fmla="*/ 53879 w 2290817"/>
              <a:gd name="connsiteY7" fmla="*/ 1137251 h 2296950"/>
              <a:gd name="connsiteX8" fmla="*/ 754926 w 2290817"/>
              <a:gd name="connsiteY8" fmla="*/ 129119 h 2296950"/>
              <a:gd name="connsiteX9" fmla="*/ 1006261 w 2290817"/>
              <a:gd name="connsiteY9" fmla="*/ 28 h 22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817" h="2296950">
                <a:moveTo>
                  <a:pt x="1006261" y="28"/>
                </a:moveTo>
                <a:cubicBezTo>
                  <a:pt x="1064204" y="809"/>
                  <a:pt x="1122543" y="18305"/>
                  <a:pt x="1173700" y="53879"/>
                </a:cubicBezTo>
                <a:lnTo>
                  <a:pt x="2161698" y="740926"/>
                </a:lnTo>
                <a:cubicBezTo>
                  <a:pt x="2298116" y="835790"/>
                  <a:pt x="2331803" y="1023281"/>
                  <a:pt x="2236938" y="1159699"/>
                </a:cubicBezTo>
                <a:lnTo>
                  <a:pt x="1535891" y="2167831"/>
                </a:lnTo>
                <a:cubicBezTo>
                  <a:pt x="1441027" y="2304249"/>
                  <a:pt x="1253536" y="2337936"/>
                  <a:pt x="1117118" y="2243071"/>
                </a:cubicBezTo>
                <a:lnTo>
                  <a:pt x="129119" y="1556025"/>
                </a:lnTo>
                <a:cubicBezTo>
                  <a:pt x="-7299" y="1461161"/>
                  <a:pt x="-40985" y="1273670"/>
                  <a:pt x="53879" y="1137251"/>
                </a:cubicBezTo>
                <a:lnTo>
                  <a:pt x="754926" y="129119"/>
                </a:lnTo>
                <a:cubicBezTo>
                  <a:pt x="814216" y="43858"/>
                  <a:pt x="909689" y="-1274"/>
                  <a:pt x="1006261" y="28"/>
                </a:cubicBez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1" t="11451" r="100000" b="30420"/>
          <a:stretch>
            <a:fillRect/>
          </a:stretch>
        </p:blipFill>
        <p:spPr>
          <a:xfrm>
            <a:off x="-3178640" y="886602"/>
            <a:ext cx="1998444" cy="5118936"/>
          </a:xfrm>
          <a:custGeom>
            <a:avLst/>
            <a:gdLst>
              <a:gd name="connsiteX0" fmla="*/ 1998444 w 1998444"/>
              <a:gd name="connsiteY0" fmla="*/ 0 h 5118936"/>
              <a:gd name="connsiteX1" fmla="*/ 1998444 w 1998444"/>
              <a:gd name="connsiteY1" fmla="*/ 5118936 h 5118936"/>
              <a:gd name="connsiteX2" fmla="*/ 439148 w 1998444"/>
              <a:gd name="connsiteY2" fmla="*/ 4034613 h 5118936"/>
              <a:gd name="connsiteX3" fmla="*/ 183247 w 1998444"/>
              <a:gd name="connsiteY3" fmla="*/ 2610320 h 5118936"/>
              <a:gd name="connsiteX4" fmla="*/ 1998444 w 1998444"/>
              <a:gd name="connsiteY4" fmla="*/ 0 h 51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444" h="5118936">
                <a:moveTo>
                  <a:pt x="1998444" y="0"/>
                </a:moveTo>
                <a:lnTo>
                  <a:pt x="1998444" y="5118936"/>
                </a:lnTo>
                <a:lnTo>
                  <a:pt x="439148" y="4034613"/>
                </a:lnTo>
                <a:cubicBezTo>
                  <a:pt x="-24824" y="3711970"/>
                  <a:pt x="-139396" y="3074292"/>
                  <a:pt x="183247" y="2610320"/>
                </a:cubicBezTo>
                <a:lnTo>
                  <a:pt x="1998444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2" t="-31274" r="-1223" b="100000"/>
          <a:stretch>
            <a:fillRect/>
          </a:stretch>
        </p:blipFill>
        <p:spPr>
          <a:xfrm>
            <a:off x="1020765" y="-2142438"/>
            <a:ext cx="3482454" cy="2170882"/>
          </a:xfrm>
          <a:custGeom>
            <a:avLst/>
            <a:gdLst>
              <a:gd name="connsiteX0" fmla="*/ 1517689 w 3482454"/>
              <a:gd name="connsiteY0" fmla="*/ 41 h 2170882"/>
              <a:gd name="connsiteX1" fmla="*/ 1773792 w 3482454"/>
              <a:gd name="connsiteY1" fmla="*/ 82408 h 2170882"/>
              <a:gd name="connsiteX2" fmla="*/ 3284963 w 3482454"/>
              <a:gd name="connsiteY2" fmla="*/ 1133264 h 2170882"/>
              <a:gd name="connsiteX3" fmla="*/ 3400045 w 3482454"/>
              <a:gd name="connsiteY3" fmla="*/ 1773791 h 2170882"/>
              <a:gd name="connsiteX4" fmla="*/ 3123911 w 3482454"/>
              <a:gd name="connsiteY4" fmla="*/ 2170882 h 2170882"/>
              <a:gd name="connsiteX5" fmla="*/ 47773 w 3482454"/>
              <a:gd name="connsiteY5" fmla="*/ 2170882 h 2170882"/>
              <a:gd name="connsiteX6" fmla="*/ 31127 w 3482454"/>
              <a:gd name="connsiteY6" fmla="*/ 2137774 h 2170882"/>
              <a:gd name="connsiteX7" fmla="*/ 82410 w 3482454"/>
              <a:gd name="connsiteY7" fmla="*/ 1708661 h 2170882"/>
              <a:gd name="connsiteX8" fmla="*/ 1133266 w 3482454"/>
              <a:gd name="connsiteY8" fmla="*/ 197491 h 2170882"/>
              <a:gd name="connsiteX9" fmla="*/ 1517689 w 3482454"/>
              <a:gd name="connsiteY9" fmla="*/ 41 h 217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2454" h="2170882">
                <a:moveTo>
                  <a:pt x="1517689" y="41"/>
                </a:moveTo>
                <a:cubicBezTo>
                  <a:pt x="1606315" y="1235"/>
                  <a:pt x="1695546" y="27996"/>
                  <a:pt x="1773792" y="82408"/>
                </a:cubicBezTo>
                <a:lnTo>
                  <a:pt x="3284963" y="1133264"/>
                </a:lnTo>
                <a:cubicBezTo>
                  <a:pt x="3493619" y="1278362"/>
                  <a:pt x="3545143" y="1565135"/>
                  <a:pt x="3400045" y="1773791"/>
                </a:cubicBezTo>
                <a:lnTo>
                  <a:pt x="3123911" y="2170882"/>
                </a:lnTo>
                <a:lnTo>
                  <a:pt x="47773" y="2170882"/>
                </a:lnTo>
                <a:lnTo>
                  <a:pt x="31127" y="2137774"/>
                </a:lnTo>
                <a:cubicBezTo>
                  <a:pt x="-22157" y="1999995"/>
                  <a:pt x="-8276" y="1839071"/>
                  <a:pt x="82410" y="1708661"/>
                </a:cubicBezTo>
                <a:lnTo>
                  <a:pt x="1133266" y="197491"/>
                </a:lnTo>
                <a:cubicBezTo>
                  <a:pt x="1223952" y="67081"/>
                  <a:pt x="1369980" y="-1949"/>
                  <a:pt x="1517689" y="41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7" t="-4329" r="34843" b="100000"/>
          <a:stretch>
            <a:fillRect/>
          </a:stretch>
        </p:blipFill>
        <p:spPr>
          <a:xfrm>
            <a:off x="-739796" y="-272028"/>
            <a:ext cx="1475867" cy="300473"/>
          </a:xfrm>
          <a:custGeom>
            <a:avLst/>
            <a:gdLst>
              <a:gd name="connsiteX0" fmla="*/ 737815 w 1475867"/>
              <a:gd name="connsiteY0" fmla="*/ 93 h 300473"/>
              <a:gd name="connsiteX1" fmla="*/ 1307292 w 1475867"/>
              <a:gd name="connsiteY1" fmla="*/ 183247 h 300473"/>
              <a:gd name="connsiteX2" fmla="*/ 1475867 w 1475867"/>
              <a:gd name="connsiteY2" fmla="*/ 300473 h 300473"/>
              <a:gd name="connsiteX3" fmla="*/ 0 w 1475867"/>
              <a:gd name="connsiteY3" fmla="*/ 300473 h 300473"/>
              <a:gd name="connsiteX4" fmla="*/ 17803 w 1475867"/>
              <a:gd name="connsiteY4" fmla="*/ 281707 h 300473"/>
              <a:gd name="connsiteX5" fmla="*/ 737815 w 1475867"/>
              <a:gd name="connsiteY5" fmla="*/ 93 h 3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867" h="300473">
                <a:moveTo>
                  <a:pt x="737815" y="93"/>
                </a:moveTo>
                <a:cubicBezTo>
                  <a:pt x="934886" y="2748"/>
                  <a:pt x="1133303" y="62256"/>
                  <a:pt x="1307292" y="183247"/>
                </a:cubicBezTo>
                <a:lnTo>
                  <a:pt x="1475867" y="300473"/>
                </a:lnTo>
                <a:lnTo>
                  <a:pt x="0" y="300473"/>
                </a:lnTo>
                <a:lnTo>
                  <a:pt x="17803" y="281707"/>
                </a:lnTo>
                <a:cubicBezTo>
                  <a:pt x="214685" y="94082"/>
                  <a:pt x="475054" y="-3448"/>
                  <a:pt x="737815" y="93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3" t="100000" r="23791" b="-7227"/>
          <a:stretch>
            <a:fillRect/>
          </a:stretch>
        </p:blipFill>
        <p:spPr>
          <a:xfrm>
            <a:off x="-35205" y="6970007"/>
            <a:ext cx="1925635" cy="501651"/>
          </a:xfrm>
          <a:custGeom>
            <a:avLst/>
            <a:gdLst>
              <a:gd name="connsiteX0" fmla="*/ 0 w 1925635"/>
              <a:gd name="connsiteY0" fmla="*/ 0 h 501651"/>
              <a:gd name="connsiteX1" fmla="*/ 1925635 w 1925635"/>
              <a:gd name="connsiteY1" fmla="*/ 0 h 501651"/>
              <a:gd name="connsiteX2" fmla="*/ 1882170 w 1925635"/>
              <a:gd name="connsiteY2" fmla="*/ 62504 h 501651"/>
              <a:gd name="connsiteX3" fmla="*/ 457877 w 1925635"/>
              <a:gd name="connsiteY3" fmla="*/ 318404 h 501651"/>
              <a:gd name="connsiteX4" fmla="*/ 0 w 1925635"/>
              <a:gd name="connsiteY4" fmla="*/ 0 h 5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35" h="501650">
                <a:moveTo>
                  <a:pt x="0" y="0"/>
                </a:moveTo>
                <a:lnTo>
                  <a:pt x="1925635" y="0"/>
                </a:lnTo>
                <a:lnTo>
                  <a:pt x="1882170" y="62504"/>
                </a:lnTo>
                <a:cubicBezTo>
                  <a:pt x="1559527" y="526477"/>
                  <a:pt x="921849" y="641047"/>
                  <a:pt x="457877" y="3184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8C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位置与方向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8C24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17" name="圆角矩形 16"/>
          <p:cNvSpPr/>
          <p:nvPr/>
        </p:nvSpPr>
        <p:spPr>
          <a:xfrm rot="2088867">
            <a:off x="11066508" y="5137695"/>
            <a:ext cx="2760980" cy="2760980"/>
          </a:xfrm>
          <a:prstGeom prst="roundRect">
            <a:avLst/>
          </a:prstGeom>
          <a:solidFill>
            <a:srgbClr val="6C8C2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9612" y="1165533"/>
            <a:ext cx="4145232" cy="225880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60400" y="3759652"/>
            <a:ext cx="10975591" cy="1463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王明要去刘辉家玩，请你描述一下他的行走路线：先向（   ）方向走（   ）米到超市，再向（   ）方向走（   ）米到邮局，最后向（   ）方向走（   ）米到刘辉家。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28045" y="2542232"/>
            <a:ext cx="5030898" cy="319139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660400" y="1325325"/>
            <a:ext cx="1065071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此次台风的大致路径如下图。你能用自己的语言说说台风的移动路线吗？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5280" t="73030"/>
          <a:stretch>
            <a:fillRect/>
          </a:stretch>
        </p:blipFill>
        <p:spPr bwMode="auto">
          <a:xfrm>
            <a:off x="3432089" y="1874489"/>
            <a:ext cx="4078287" cy="15605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32578" y="1648188"/>
            <a:ext cx="800100" cy="17399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579858" y="3609043"/>
            <a:ext cx="5905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台风生成后，先是怎样移动的？</a:t>
            </a:r>
          </a:p>
        </p:txBody>
      </p:sp>
      <p:sp>
        <p:nvSpPr>
          <p:cNvPr id="9221" name="矩形 2"/>
          <p:cNvSpPr>
            <a:spLocks noChangeArrowheads="1"/>
          </p:cNvSpPr>
          <p:nvPr/>
        </p:nvSpPr>
        <p:spPr bwMode="auto">
          <a:xfrm>
            <a:off x="579858" y="4354164"/>
            <a:ext cx="6550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向正西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方向移动了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540km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222" name="矩形 4"/>
          <p:cNvSpPr>
            <a:spLocks noChangeArrowheads="1"/>
          </p:cNvSpPr>
          <p:nvPr/>
        </p:nvSpPr>
        <p:spPr bwMode="auto">
          <a:xfrm>
            <a:off x="579858" y="1186523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第一段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7271" t="43073"/>
          <a:stretch>
            <a:fillRect/>
          </a:stretch>
        </p:blipFill>
        <p:spPr bwMode="auto">
          <a:xfrm>
            <a:off x="4340888" y="1655957"/>
            <a:ext cx="4301846" cy="18775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660400" y="1263107"/>
            <a:ext cx="11320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段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660400" y="3755903"/>
            <a:ext cx="7683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然后台风改变了方向，又是怎样移动的？ </a:t>
            </a: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660400" y="4359221"/>
            <a:ext cx="660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向西偏北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方向移动了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600km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58016" y="1724772"/>
            <a:ext cx="800100" cy="17399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4" grpId="0"/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563511" y="1207408"/>
            <a:ext cx="11320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段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15146" y="2285243"/>
            <a:ext cx="800100" cy="17399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68" name="Picture 8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733" t="16132" r="44720"/>
          <a:stretch>
            <a:fillRect/>
          </a:stretch>
        </p:blipFill>
        <p:spPr bwMode="auto">
          <a:xfrm>
            <a:off x="7649945" y="1845067"/>
            <a:ext cx="3107608" cy="31466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60400" y="2028655"/>
            <a:ext cx="689697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接着台风是怎样移动，到达了哪里？</a:t>
            </a:r>
          </a:p>
        </p:txBody>
      </p:sp>
      <p:sp>
        <p:nvSpPr>
          <p:cNvPr id="11270" name="矩形 5"/>
          <p:cNvSpPr>
            <a:spLocks noChangeArrowheads="1"/>
          </p:cNvSpPr>
          <p:nvPr/>
        </p:nvSpPr>
        <p:spPr bwMode="auto">
          <a:xfrm>
            <a:off x="660400" y="2849902"/>
            <a:ext cx="55855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向北偏西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方向移动了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200km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5" grpId="0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973621" y="3082796"/>
            <a:ext cx="51847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最后台风是怎样移动，到达了哪里？</a:t>
            </a:r>
          </a:p>
        </p:txBody>
      </p:sp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572531" y="1171960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段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292" name="Picture 8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0896" b="55724"/>
          <a:stretch>
            <a:fillRect/>
          </a:stretch>
        </p:blipFill>
        <p:spPr bwMode="auto">
          <a:xfrm>
            <a:off x="2381233" y="2585759"/>
            <a:ext cx="2049462" cy="30146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94121" y="1536421"/>
            <a:ext cx="703263" cy="15303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294" name="矩形 5"/>
          <p:cNvSpPr>
            <a:spLocks noChangeArrowheads="1"/>
          </p:cNvSpPr>
          <p:nvPr/>
        </p:nvSpPr>
        <p:spPr bwMode="auto">
          <a:xfrm>
            <a:off x="4973620" y="4338360"/>
            <a:ext cx="38795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向正西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方向移动了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/>
      <p:bldP spid="122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524976" y="1284751"/>
            <a:ext cx="77041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你能完整的说一说台风移动的路线吗？</a:t>
            </a:r>
          </a:p>
        </p:txBody>
      </p:sp>
      <p:pic>
        <p:nvPicPr>
          <p:cNvPr id="13315" name="Picture 8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9641" y="1822262"/>
            <a:ext cx="5238680" cy="332352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660400" y="1822262"/>
            <a:ext cx="5252826" cy="3939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台风生成后，先是沿正西方向移动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540km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；然后改变方向，向西偏北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°方向移动了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600km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到达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市；接着，台风又改变方向，向北偏西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°方向移动了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200km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到达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市；最后向正西方向移动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100km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离开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市。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0674" y="1461426"/>
            <a:ext cx="1060450" cy="139075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941794" y="1361261"/>
            <a:ext cx="5584422" cy="929763"/>
          </a:xfrm>
          <a:prstGeom prst="wedgeRoundRectCallout">
            <a:avLst>
              <a:gd name="adj1" fmla="val 58634"/>
              <a:gd name="adj2" fmla="val -12598"/>
              <a:gd name="adj3" fmla="val 16667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你是如何根据平面图用方向和距离描述简单的行走路线？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400" y="3119005"/>
            <a:ext cx="10697726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pPr marL="457200" eaLnBrk="0" hangingPunct="0">
              <a:lnSpc>
                <a:spcPct val="200000"/>
              </a:lnSpc>
            </a:pPr>
            <a:r>
              <a:rPr lang="zh-CN" altLang="en-US" sz="24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描述路线图时，要先按照行走路线确定一个观测点。然后，以每一个观测点为参照物，再描述到下一个目标行走的方向和距离。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宽屏</PresentationFormat>
  <Paragraphs>61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FandolFang R</vt:lpstr>
      <vt:lpstr>Gulim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2020-07-20T11:58:47Z</cp:lastPrinted>
  <dcterms:created xsi:type="dcterms:W3CDTF">2020-07-20T11:58:47Z</dcterms:created>
  <dcterms:modified xsi:type="dcterms:W3CDTF">2021-01-08T23:13:44Z</dcterms:modified>
</cp:coreProperties>
</file>