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87" r:id="rId13"/>
    <p:sldId id="271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6C8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6C8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image" Target="../media/image12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e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7.wmf"/><Relationship Id="rId7" Type="http://schemas.openxmlformats.org/officeDocument/2006/relationships/image" Target="../media/image14.wmf"/><Relationship Id="rId12" Type="http://schemas.openxmlformats.org/officeDocument/2006/relationships/image" Target="../media/image12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e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3662" b="19814"/>
          <a:stretch>
            <a:fillRect/>
          </a:stretch>
        </p:blipFill>
        <p:spPr>
          <a:xfrm>
            <a:off x="-1180195" y="-2036"/>
            <a:ext cx="5745243" cy="6941563"/>
          </a:xfrm>
          <a:custGeom>
            <a:avLst/>
            <a:gdLst>
              <a:gd name="connsiteX0" fmla="*/ 638519 w 5745243"/>
              <a:gd name="connsiteY0" fmla="*/ 0 h 6941563"/>
              <a:gd name="connsiteX1" fmla="*/ 2114386 w 5745243"/>
              <a:gd name="connsiteY1" fmla="*/ 0 h 6941563"/>
              <a:gd name="connsiteX2" fmla="*/ 5306095 w 5745243"/>
              <a:gd name="connsiteY2" fmla="*/ 2219490 h 6941563"/>
              <a:gd name="connsiteX3" fmla="*/ 5561995 w 5745243"/>
              <a:gd name="connsiteY3" fmla="*/ 3643782 h 6941563"/>
              <a:gd name="connsiteX4" fmla="*/ 3268745 w 5745243"/>
              <a:gd name="connsiteY4" fmla="*/ 6941563 h 6941563"/>
              <a:gd name="connsiteX5" fmla="*/ 1343110 w 5745243"/>
              <a:gd name="connsiteY5" fmla="*/ 6941562 h 6941563"/>
              <a:gd name="connsiteX6" fmla="*/ 0 w 5745243"/>
              <a:gd name="connsiteY6" fmla="*/ 6007574 h 6941563"/>
              <a:gd name="connsiteX7" fmla="*/ 0 w 5745243"/>
              <a:gd name="connsiteY7" fmla="*/ 888638 h 6941563"/>
              <a:gd name="connsiteX8" fmla="*/ 521519 w 5745243"/>
              <a:gd name="connsiteY8" fmla="*/ 138674 h 6941563"/>
              <a:gd name="connsiteX9" fmla="*/ 585586 w 5745243"/>
              <a:gd name="connsiteY9" fmla="*/ 55795 h 6941563"/>
              <a:gd name="connsiteX10" fmla="*/ 638519 w 5745243"/>
              <a:gd name="connsiteY10" fmla="*/ 0 h 69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45243" h="6941563">
                <a:moveTo>
                  <a:pt x="638519" y="0"/>
                </a:moveTo>
                <a:lnTo>
                  <a:pt x="2114386" y="0"/>
                </a:lnTo>
                <a:lnTo>
                  <a:pt x="5306095" y="2219490"/>
                </a:lnTo>
                <a:cubicBezTo>
                  <a:pt x="5770068" y="2542133"/>
                  <a:pt x="5884639" y="3179810"/>
                  <a:pt x="5561995" y="3643782"/>
                </a:cubicBezTo>
                <a:lnTo>
                  <a:pt x="3268745" y="6941563"/>
                </a:lnTo>
                <a:lnTo>
                  <a:pt x="1343110" y="6941562"/>
                </a:lnTo>
                <a:lnTo>
                  <a:pt x="0" y="6007574"/>
                </a:lnTo>
                <a:lnTo>
                  <a:pt x="0" y="888638"/>
                </a:lnTo>
                <a:lnTo>
                  <a:pt x="521519" y="138674"/>
                </a:lnTo>
                <a:cubicBezTo>
                  <a:pt x="541684" y="109676"/>
                  <a:pt x="563079" y="82042"/>
                  <a:pt x="585586" y="55795"/>
                </a:cubicBezTo>
                <a:lnTo>
                  <a:pt x="638519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30" t="1360" r="7389" b="83746"/>
          <a:stretch>
            <a:fillRect/>
          </a:stretch>
        </p:blipFill>
        <p:spPr>
          <a:xfrm>
            <a:off x="1266659" y="-2035"/>
            <a:ext cx="3076139" cy="1311570"/>
          </a:xfrm>
          <a:custGeom>
            <a:avLst/>
            <a:gdLst>
              <a:gd name="connsiteX0" fmla="*/ 0 w 3076139"/>
              <a:gd name="connsiteY0" fmla="*/ 0 h 1311570"/>
              <a:gd name="connsiteX1" fmla="*/ 3076139 w 3076139"/>
              <a:gd name="connsiteY1" fmla="*/ 0 h 1311570"/>
              <a:gd name="connsiteX2" fmla="*/ 2301415 w 3076139"/>
              <a:gd name="connsiteY2" fmla="*/ 1114079 h 1311570"/>
              <a:gd name="connsiteX3" fmla="*/ 1660890 w 3076139"/>
              <a:gd name="connsiteY3" fmla="*/ 1229162 h 1311570"/>
              <a:gd name="connsiteX4" fmla="*/ 149719 w 3076139"/>
              <a:gd name="connsiteY4" fmla="*/ 178306 h 1311570"/>
              <a:gd name="connsiteX5" fmla="*/ 23306 w 3076139"/>
              <a:gd name="connsiteY5" fmla="*/ 46353 h 1311570"/>
              <a:gd name="connsiteX6" fmla="*/ 0 w 3076139"/>
              <a:gd name="connsiteY6" fmla="*/ 0 h 131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6139" h="1311570">
                <a:moveTo>
                  <a:pt x="0" y="0"/>
                </a:moveTo>
                <a:lnTo>
                  <a:pt x="3076139" y="0"/>
                </a:lnTo>
                <a:lnTo>
                  <a:pt x="2301415" y="1114079"/>
                </a:lnTo>
                <a:cubicBezTo>
                  <a:pt x="2156318" y="1322735"/>
                  <a:pt x="1869545" y="1374259"/>
                  <a:pt x="1660890" y="1229162"/>
                </a:cubicBezTo>
                <a:lnTo>
                  <a:pt x="149719" y="178306"/>
                </a:lnTo>
                <a:cubicBezTo>
                  <a:pt x="97554" y="142032"/>
                  <a:pt x="55212" y="96902"/>
                  <a:pt x="23306" y="46353"/>
                </a:cubicBez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49" t="64511" r="2238" b="9405"/>
          <a:stretch>
            <a:fillRect/>
          </a:stretch>
        </p:blipFill>
        <p:spPr>
          <a:xfrm>
            <a:off x="2359173" y="5559135"/>
            <a:ext cx="2290817" cy="2296950"/>
          </a:xfrm>
          <a:custGeom>
            <a:avLst/>
            <a:gdLst>
              <a:gd name="connsiteX0" fmla="*/ 1006261 w 2290817"/>
              <a:gd name="connsiteY0" fmla="*/ 28 h 2296950"/>
              <a:gd name="connsiteX1" fmla="*/ 1173700 w 2290817"/>
              <a:gd name="connsiteY1" fmla="*/ 53879 h 2296950"/>
              <a:gd name="connsiteX2" fmla="*/ 2161698 w 2290817"/>
              <a:gd name="connsiteY2" fmla="*/ 740926 h 2296950"/>
              <a:gd name="connsiteX3" fmla="*/ 2236938 w 2290817"/>
              <a:gd name="connsiteY3" fmla="*/ 1159699 h 2296950"/>
              <a:gd name="connsiteX4" fmla="*/ 1535891 w 2290817"/>
              <a:gd name="connsiteY4" fmla="*/ 2167831 h 2296950"/>
              <a:gd name="connsiteX5" fmla="*/ 1117118 w 2290817"/>
              <a:gd name="connsiteY5" fmla="*/ 2243071 h 2296950"/>
              <a:gd name="connsiteX6" fmla="*/ 129119 w 2290817"/>
              <a:gd name="connsiteY6" fmla="*/ 1556025 h 2296950"/>
              <a:gd name="connsiteX7" fmla="*/ 53879 w 2290817"/>
              <a:gd name="connsiteY7" fmla="*/ 1137251 h 2296950"/>
              <a:gd name="connsiteX8" fmla="*/ 754926 w 2290817"/>
              <a:gd name="connsiteY8" fmla="*/ 129119 h 2296950"/>
              <a:gd name="connsiteX9" fmla="*/ 1006261 w 2290817"/>
              <a:gd name="connsiteY9" fmla="*/ 28 h 22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0817" h="2296950">
                <a:moveTo>
                  <a:pt x="1006261" y="28"/>
                </a:moveTo>
                <a:cubicBezTo>
                  <a:pt x="1064204" y="809"/>
                  <a:pt x="1122543" y="18305"/>
                  <a:pt x="1173700" y="53879"/>
                </a:cubicBezTo>
                <a:lnTo>
                  <a:pt x="2161698" y="740926"/>
                </a:lnTo>
                <a:cubicBezTo>
                  <a:pt x="2298116" y="835790"/>
                  <a:pt x="2331803" y="1023281"/>
                  <a:pt x="2236938" y="1159699"/>
                </a:cubicBezTo>
                <a:lnTo>
                  <a:pt x="1535891" y="2167831"/>
                </a:lnTo>
                <a:cubicBezTo>
                  <a:pt x="1441027" y="2304249"/>
                  <a:pt x="1253536" y="2337936"/>
                  <a:pt x="1117118" y="2243071"/>
                </a:cubicBezTo>
                <a:lnTo>
                  <a:pt x="129119" y="1556025"/>
                </a:lnTo>
                <a:cubicBezTo>
                  <a:pt x="-7299" y="1461161"/>
                  <a:pt x="-40985" y="1273670"/>
                  <a:pt x="53879" y="1137251"/>
                </a:cubicBezTo>
                <a:lnTo>
                  <a:pt x="754926" y="129119"/>
                </a:lnTo>
                <a:cubicBezTo>
                  <a:pt x="814216" y="43858"/>
                  <a:pt x="909689" y="-1274"/>
                  <a:pt x="1006261" y="28"/>
                </a:cubicBez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511" t="11451" r="100000" b="30420"/>
          <a:stretch>
            <a:fillRect/>
          </a:stretch>
        </p:blipFill>
        <p:spPr>
          <a:xfrm>
            <a:off x="-3178640" y="886602"/>
            <a:ext cx="1998444" cy="5118936"/>
          </a:xfrm>
          <a:custGeom>
            <a:avLst/>
            <a:gdLst>
              <a:gd name="connsiteX0" fmla="*/ 1998444 w 1998444"/>
              <a:gd name="connsiteY0" fmla="*/ 0 h 5118936"/>
              <a:gd name="connsiteX1" fmla="*/ 1998444 w 1998444"/>
              <a:gd name="connsiteY1" fmla="*/ 5118936 h 5118936"/>
              <a:gd name="connsiteX2" fmla="*/ 439148 w 1998444"/>
              <a:gd name="connsiteY2" fmla="*/ 4034613 h 5118936"/>
              <a:gd name="connsiteX3" fmla="*/ 183247 w 1998444"/>
              <a:gd name="connsiteY3" fmla="*/ 2610320 h 5118936"/>
              <a:gd name="connsiteX4" fmla="*/ 1998444 w 1998444"/>
              <a:gd name="connsiteY4" fmla="*/ 0 h 511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8444" h="5118936">
                <a:moveTo>
                  <a:pt x="1998444" y="0"/>
                </a:moveTo>
                <a:lnTo>
                  <a:pt x="1998444" y="5118936"/>
                </a:lnTo>
                <a:lnTo>
                  <a:pt x="439148" y="4034613"/>
                </a:lnTo>
                <a:cubicBezTo>
                  <a:pt x="-24824" y="3711970"/>
                  <a:pt x="-139396" y="3074292"/>
                  <a:pt x="183247" y="2610320"/>
                </a:cubicBezTo>
                <a:lnTo>
                  <a:pt x="1998444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2" t="-31274" r="-1223" b="100000"/>
          <a:stretch>
            <a:fillRect/>
          </a:stretch>
        </p:blipFill>
        <p:spPr>
          <a:xfrm>
            <a:off x="1020765" y="-2142438"/>
            <a:ext cx="3482454" cy="2170882"/>
          </a:xfrm>
          <a:custGeom>
            <a:avLst/>
            <a:gdLst>
              <a:gd name="connsiteX0" fmla="*/ 1517689 w 3482454"/>
              <a:gd name="connsiteY0" fmla="*/ 41 h 2170882"/>
              <a:gd name="connsiteX1" fmla="*/ 1773792 w 3482454"/>
              <a:gd name="connsiteY1" fmla="*/ 82408 h 2170882"/>
              <a:gd name="connsiteX2" fmla="*/ 3284963 w 3482454"/>
              <a:gd name="connsiteY2" fmla="*/ 1133264 h 2170882"/>
              <a:gd name="connsiteX3" fmla="*/ 3400045 w 3482454"/>
              <a:gd name="connsiteY3" fmla="*/ 1773791 h 2170882"/>
              <a:gd name="connsiteX4" fmla="*/ 3123911 w 3482454"/>
              <a:gd name="connsiteY4" fmla="*/ 2170882 h 2170882"/>
              <a:gd name="connsiteX5" fmla="*/ 47773 w 3482454"/>
              <a:gd name="connsiteY5" fmla="*/ 2170882 h 2170882"/>
              <a:gd name="connsiteX6" fmla="*/ 31127 w 3482454"/>
              <a:gd name="connsiteY6" fmla="*/ 2137774 h 2170882"/>
              <a:gd name="connsiteX7" fmla="*/ 82410 w 3482454"/>
              <a:gd name="connsiteY7" fmla="*/ 1708661 h 2170882"/>
              <a:gd name="connsiteX8" fmla="*/ 1133266 w 3482454"/>
              <a:gd name="connsiteY8" fmla="*/ 197491 h 2170882"/>
              <a:gd name="connsiteX9" fmla="*/ 1517689 w 3482454"/>
              <a:gd name="connsiteY9" fmla="*/ 41 h 217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454" h="2170882">
                <a:moveTo>
                  <a:pt x="1517689" y="41"/>
                </a:moveTo>
                <a:cubicBezTo>
                  <a:pt x="1606315" y="1235"/>
                  <a:pt x="1695546" y="27996"/>
                  <a:pt x="1773792" y="82408"/>
                </a:cubicBezTo>
                <a:lnTo>
                  <a:pt x="3284963" y="1133264"/>
                </a:lnTo>
                <a:cubicBezTo>
                  <a:pt x="3493619" y="1278362"/>
                  <a:pt x="3545143" y="1565135"/>
                  <a:pt x="3400045" y="1773791"/>
                </a:cubicBezTo>
                <a:lnTo>
                  <a:pt x="3123911" y="2170882"/>
                </a:lnTo>
                <a:lnTo>
                  <a:pt x="47773" y="2170882"/>
                </a:lnTo>
                <a:lnTo>
                  <a:pt x="31127" y="2137774"/>
                </a:lnTo>
                <a:cubicBezTo>
                  <a:pt x="-22157" y="1999995"/>
                  <a:pt x="-8276" y="1839071"/>
                  <a:pt x="82410" y="1708661"/>
                </a:cubicBezTo>
                <a:lnTo>
                  <a:pt x="1133266" y="197491"/>
                </a:lnTo>
                <a:cubicBezTo>
                  <a:pt x="1223952" y="67081"/>
                  <a:pt x="1369980" y="-1949"/>
                  <a:pt x="1517689" y="41"/>
                </a:cubicBez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7" t="-4329" r="34843" b="100000"/>
          <a:stretch>
            <a:fillRect/>
          </a:stretch>
        </p:blipFill>
        <p:spPr>
          <a:xfrm>
            <a:off x="-739796" y="-272028"/>
            <a:ext cx="1475867" cy="300473"/>
          </a:xfrm>
          <a:custGeom>
            <a:avLst/>
            <a:gdLst>
              <a:gd name="connsiteX0" fmla="*/ 737815 w 1475867"/>
              <a:gd name="connsiteY0" fmla="*/ 93 h 300473"/>
              <a:gd name="connsiteX1" fmla="*/ 1307292 w 1475867"/>
              <a:gd name="connsiteY1" fmla="*/ 183247 h 300473"/>
              <a:gd name="connsiteX2" fmla="*/ 1475867 w 1475867"/>
              <a:gd name="connsiteY2" fmla="*/ 300473 h 300473"/>
              <a:gd name="connsiteX3" fmla="*/ 0 w 1475867"/>
              <a:gd name="connsiteY3" fmla="*/ 300473 h 300473"/>
              <a:gd name="connsiteX4" fmla="*/ 17803 w 1475867"/>
              <a:gd name="connsiteY4" fmla="*/ 281707 h 300473"/>
              <a:gd name="connsiteX5" fmla="*/ 737815 w 1475867"/>
              <a:gd name="connsiteY5" fmla="*/ 93 h 30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867" h="300473">
                <a:moveTo>
                  <a:pt x="737815" y="93"/>
                </a:moveTo>
                <a:cubicBezTo>
                  <a:pt x="934886" y="2748"/>
                  <a:pt x="1133303" y="62256"/>
                  <a:pt x="1307292" y="183247"/>
                </a:cubicBezTo>
                <a:lnTo>
                  <a:pt x="1475867" y="300473"/>
                </a:lnTo>
                <a:lnTo>
                  <a:pt x="0" y="300473"/>
                </a:lnTo>
                <a:lnTo>
                  <a:pt x="17803" y="281707"/>
                </a:lnTo>
                <a:cubicBezTo>
                  <a:pt x="214685" y="94082"/>
                  <a:pt x="475054" y="-3448"/>
                  <a:pt x="737815" y="93"/>
                </a:cubicBez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73" t="100000" r="23791" b="-7227"/>
          <a:stretch>
            <a:fillRect/>
          </a:stretch>
        </p:blipFill>
        <p:spPr>
          <a:xfrm>
            <a:off x="-35205" y="6970007"/>
            <a:ext cx="1925635" cy="501651"/>
          </a:xfrm>
          <a:custGeom>
            <a:avLst/>
            <a:gdLst>
              <a:gd name="connsiteX0" fmla="*/ 0 w 1925635"/>
              <a:gd name="connsiteY0" fmla="*/ 0 h 501651"/>
              <a:gd name="connsiteX1" fmla="*/ 1925635 w 1925635"/>
              <a:gd name="connsiteY1" fmla="*/ 0 h 501651"/>
              <a:gd name="connsiteX2" fmla="*/ 1882170 w 1925635"/>
              <a:gd name="connsiteY2" fmla="*/ 62504 h 501651"/>
              <a:gd name="connsiteX3" fmla="*/ 457877 w 1925635"/>
              <a:gd name="connsiteY3" fmla="*/ 318404 h 501651"/>
              <a:gd name="connsiteX4" fmla="*/ 0 w 1925635"/>
              <a:gd name="connsiteY4" fmla="*/ 0 h 50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635" h="501650">
                <a:moveTo>
                  <a:pt x="0" y="0"/>
                </a:moveTo>
                <a:lnTo>
                  <a:pt x="1925635" y="0"/>
                </a:lnTo>
                <a:lnTo>
                  <a:pt x="1882170" y="62504"/>
                </a:lnTo>
                <a:cubicBezTo>
                  <a:pt x="1559527" y="526477"/>
                  <a:pt x="921849" y="641047"/>
                  <a:pt x="457877" y="318404"/>
                </a:cubicBez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8C2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>
                      <a:solidFill>
                        <a:srgbClr val="6C8C24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5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6C8C24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.2</a:t>
                  </a:r>
                  <a:r>
                    <a:rPr lang="zh-CN" altLang="en-US" sz="5400" b="1">
                      <a:solidFill>
                        <a:srgbClr val="6C8C24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分数除以整数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分数除法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8C24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17" name="圆角矩形 16"/>
          <p:cNvSpPr/>
          <p:nvPr/>
        </p:nvSpPr>
        <p:spPr>
          <a:xfrm rot="2088867">
            <a:off x="11066508" y="5137695"/>
            <a:ext cx="2760980" cy="2760980"/>
          </a:xfrm>
          <a:prstGeom prst="roundRect">
            <a:avLst/>
          </a:prstGeom>
          <a:solidFill>
            <a:srgbClr val="6C8C24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4"/>
          <p:cNvPicPr>
            <a:picLocks noChangeAspect="1"/>
          </p:cNvPicPr>
          <p:nvPr/>
        </p:nvPicPr>
        <p:blipFill>
          <a:blip r:embed="rId2"/>
          <a:srcRect t="13725" b="4446"/>
          <a:stretch>
            <a:fillRect/>
          </a:stretch>
        </p:blipFill>
        <p:spPr bwMode="auto">
          <a:xfrm>
            <a:off x="2263775" y="1628776"/>
            <a:ext cx="8585200" cy="38020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660400" y="1168178"/>
            <a:ext cx="28449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、填一填。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7768" y="1691398"/>
            <a:ext cx="576064" cy="101752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kern="0">
                <a:noFill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7768" y="2924945"/>
            <a:ext cx="576064" cy="101752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kern="0">
                <a:noFill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35760" y="4221089"/>
            <a:ext cx="576064" cy="101752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kern="0">
                <a:noFill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8288" y="1628801"/>
            <a:ext cx="864096" cy="1017523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kern="0">
                <a:noFill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8288" y="2941260"/>
            <a:ext cx="864096" cy="102752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kern="0">
                <a:noFill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8288" y="4139670"/>
            <a:ext cx="864096" cy="1017523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kern="0">
                <a:noFill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52285" y="3128984"/>
            <a:ext cx="45720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这节课你有哪些收获？</a:t>
            </a:r>
          </a:p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992" y="2537959"/>
            <a:ext cx="2522293" cy="35961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3662" b="19814"/>
          <a:stretch>
            <a:fillRect/>
          </a:stretch>
        </p:blipFill>
        <p:spPr>
          <a:xfrm>
            <a:off x="-1180195" y="-2036"/>
            <a:ext cx="5745243" cy="6941563"/>
          </a:xfrm>
          <a:custGeom>
            <a:avLst/>
            <a:gdLst>
              <a:gd name="connsiteX0" fmla="*/ 638519 w 5745243"/>
              <a:gd name="connsiteY0" fmla="*/ 0 h 6941563"/>
              <a:gd name="connsiteX1" fmla="*/ 2114386 w 5745243"/>
              <a:gd name="connsiteY1" fmla="*/ 0 h 6941563"/>
              <a:gd name="connsiteX2" fmla="*/ 5306095 w 5745243"/>
              <a:gd name="connsiteY2" fmla="*/ 2219490 h 6941563"/>
              <a:gd name="connsiteX3" fmla="*/ 5561995 w 5745243"/>
              <a:gd name="connsiteY3" fmla="*/ 3643782 h 6941563"/>
              <a:gd name="connsiteX4" fmla="*/ 3268745 w 5745243"/>
              <a:gd name="connsiteY4" fmla="*/ 6941563 h 6941563"/>
              <a:gd name="connsiteX5" fmla="*/ 1343110 w 5745243"/>
              <a:gd name="connsiteY5" fmla="*/ 6941562 h 6941563"/>
              <a:gd name="connsiteX6" fmla="*/ 0 w 5745243"/>
              <a:gd name="connsiteY6" fmla="*/ 6007574 h 6941563"/>
              <a:gd name="connsiteX7" fmla="*/ 0 w 5745243"/>
              <a:gd name="connsiteY7" fmla="*/ 888638 h 6941563"/>
              <a:gd name="connsiteX8" fmla="*/ 521519 w 5745243"/>
              <a:gd name="connsiteY8" fmla="*/ 138674 h 6941563"/>
              <a:gd name="connsiteX9" fmla="*/ 585586 w 5745243"/>
              <a:gd name="connsiteY9" fmla="*/ 55795 h 6941563"/>
              <a:gd name="connsiteX10" fmla="*/ 638519 w 5745243"/>
              <a:gd name="connsiteY10" fmla="*/ 0 h 69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45243" h="6941563">
                <a:moveTo>
                  <a:pt x="638519" y="0"/>
                </a:moveTo>
                <a:lnTo>
                  <a:pt x="2114386" y="0"/>
                </a:lnTo>
                <a:lnTo>
                  <a:pt x="5306095" y="2219490"/>
                </a:lnTo>
                <a:cubicBezTo>
                  <a:pt x="5770068" y="2542133"/>
                  <a:pt x="5884639" y="3179810"/>
                  <a:pt x="5561995" y="3643782"/>
                </a:cubicBezTo>
                <a:lnTo>
                  <a:pt x="3268745" y="6941563"/>
                </a:lnTo>
                <a:lnTo>
                  <a:pt x="1343110" y="6941562"/>
                </a:lnTo>
                <a:lnTo>
                  <a:pt x="0" y="6007574"/>
                </a:lnTo>
                <a:lnTo>
                  <a:pt x="0" y="888638"/>
                </a:lnTo>
                <a:lnTo>
                  <a:pt x="521519" y="138674"/>
                </a:lnTo>
                <a:cubicBezTo>
                  <a:pt x="541684" y="109676"/>
                  <a:pt x="563079" y="82042"/>
                  <a:pt x="585586" y="55795"/>
                </a:cubicBezTo>
                <a:lnTo>
                  <a:pt x="638519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30" t="1360" r="7389" b="83746"/>
          <a:stretch>
            <a:fillRect/>
          </a:stretch>
        </p:blipFill>
        <p:spPr>
          <a:xfrm>
            <a:off x="1266659" y="-2035"/>
            <a:ext cx="3076139" cy="1311570"/>
          </a:xfrm>
          <a:custGeom>
            <a:avLst/>
            <a:gdLst>
              <a:gd name="connsiteX0" fmla="*/ 0 w 3076139"/>
              <a:gd name="connsiteY0" fmla="*/ 0 h 1311570"/>
              <a:gd name="connsiteX1" fmla="*/ 3076139 w 3076139"/>
              <a:gd name="connsiteY1" fmla="*/ 0 h 1311570"/>
              <a:gd name="connsiteX2" fmla="*/ 2301415 w 3076139"/>
              <a:gd name="connsiteY2" fmla="*/ 1114079 h 1311570"/>
              <a:gd name="connsiteX3" fmla="*/ 1660890 w 3076139"/>
              <a:gd name="connsiteY3" fmla="*/ 1229162 h 1311570"/>
              <a:gd name="connsiteX4" fmla="*/ 149719 w 3076139"/>
              <a:gd name="connsiteY4" fmla="*/ 178306 h 1311570"/>
              <a:gd name="connsiteX5" fmla="*/ 23306 w 3076139"/>
              <a:gd name="connsiteY5" fmla="*/ 46353 h 1311570"/>
              <a:gd name="connsiteX6" fmla="*/ 0 w 3076139"/>
              <a:gd name="connsiteY6" fmla="*/ 0 h 131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6139" h="1311570">
                <a:moveTo>
                  <a:pt x="0" y="0"/>
                </a:moveTo>
                <a:lnTo>
                  <a:pt x="3076139" y="0"/>
                </a:lnTo>
                <a:lnTo>
                  <a:pt x="2301415" y="1114079"/>
                </a:lnTo>
                <a:cubicBezTo>
                  <a:pt x="2156318" y="1322735"/>
                  <a:pt x="1869545" y="1374259"/>
                  <a:pt x="1660890" y="1229162"/>
                </a:cubicBezTo>
                <a:lnTo>
                  <a:pt x="149719" y="178306"/>
                </a:lnTo>
                <a:cubicBezTo>
                  <a:pt x="97554" y="142032"/>
                  <a:pt x="55212" y="96902"/>
                  <a:pt x="23306" y="46353"/>
                </a:cubicBez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49" t="64511" r="2238" b="9405"/>
          <a:stretch>
            <a:fillRect/>
          </a:stretch>
        </p:blipFill>
        <p:spPr>
          <a:xfrm>
            <a:off x="2359173" y="5559135"/>
            <a:ext cx="2290817" cy="2296950"/>
          </a:xfrm>
          <a:custGeom>
            <a:avLst/>
            <a:gdLst>
              <a:gd name="connsiteX0" fmla="*/ 1006261 w 2290817"/>
              <a:gd name="connsiteY0" fmla="*/ 28 h 2296950"/>
              <a:gd name="connsiteX1" fmla="*/ 1173700 w 2290817"/>
              <a:gd name="connsiteY1" fmla="*/ 53879 h 2296950"/>
              <a:gd name="connsiteX2" fmla="*/ 2161698 w 2290817"/>
              <a:gd name="connsiteY2" fmla="*/ 740926 h 2296950"/>
              <a:gd name="connsiteX3" fmla="*/ 2236938 w 2290817"/>
              <a:gd name="connsiteY3" fmla="*/ 1159699 h 2296950"/>
              <a:gd name="connsiteX4" fmla="*/ 1535891 w 2290817"/>
              <a:gd name="connsiteY4" fmla="*/ 2167831 h 2296950"/>
              <a:gd name="connsiteX5" fmla="*/ 1117118 w 2290817"/>
              <a:gd name="connsiteY5" fmla="*/ 2243071 h 2296950"/>
              <a:gd name="connsiteX6" fmla="*/ 129119 w 2290817"/>
              <a:gd name="connsiteY6" fmla="*/ 1556025 h 2296950"/>
              <a:gd name="connsiteX7" fmla="*/ 53879 w 2290817"/>
              <a:gd name="connsiteY7" fmla="*/ 1137251 h 2296950"/>
              <a:gd name="connsiteX8" fmla="*/ 754926 w 2290817"/>
              <a:gd name="connsiteY8" fmla="*/ 129119 h 2296950"/>
              <a:gd name="connsiteX9" fmla="*/ 1006261 w 2290817"/>
              <a:gd name="connsiteY9" fmla="*/ 28 h 22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0817" h="2296950">
                <a:moveTo>
                  <a:pt x="1006261" y="28"/>
                </a:moveTo>
                <a:cubicBezTo>
                  <a:pt x="1064204" y="809"/>
                  <a:pt x="1122543" y="18305"/>
                  <a:pt x="1173700" y="53879"/>
                </a:cubicBezTo>
                <a:lnTo>
                  <a:pt x="2161698" y="740926"/>
                </a:lnTo>
                <a:cubicBezTo>
                  <a:pt x="2298116" y="835790"/>
                  <a:pt x="2331803" y="1023281"/>
                  <a:pt x="2236938" y="1159699"/>
                </a:cubicBezTo>
                <a:lnTo>
                  <a:pt x="1535891" y="2167831"/>
                </a:lnTo>
                <a:cubicBezTo>
                  <a:pt x="1441027" y="2304249"/>
                  <a:pt x="1253536" y="2337936"/>
                  <a:pt x="1117118" y="2243071"/>
                </a:cubicBezTo>
                <a:lnTo>
                  <a:pt x="129119" y="1556025"/>
                </a:lnTo>
                <a:cubicBezTo>
                  <a:pt x="-7299" y="1461161"/>
                  <a:pt x="-40985" y="1273670"/>
                  <a:pt x="53879" y="1137251"/>
                </a:cubicBezTo>
                <a:lnTo>
                  <a:pt x="754926" y="129119"/>
                </a:lnTo>
                <a:cubicBezTo>
                  <a:pt x="814216" y="43858"/>
                  <a:pt x="909689" y="-1274"/>
                  <a:pt x="1006261" y="28"/>
                </a:cubicBez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511" t="11451" r="100000" b="30420"/>
          <a:stretch>
            <a:fillRect/>
          </a:stretch>
        </p:blipFill>
        <p:spPr>
          <a:xfrm>
            <a:off x="-3178640" y="886602"/>
            <a:ext cx="1998444" cy="5118936"/>
          </a:xfrm>
          <a:custGeom>
            <a:avLst/>
            <a:gdLst>
              <a:gd name="connsiteX0" fmla="*/ 1998444 w 1998444"/>
              <a:gd name="connsiteY0" fmla="*/ 0 h 5118936"/>
              <a:gd name="connsiteX1" fmla="*/ 1998444 w 1998444"/>
              <a:gd name="connsiteY1" fmla="*/ 5118936 h 5118936"/>
              <a:gd name="connsiteX2" fmla="*/ 439148 w 1998444"/>
              <a:gd name="connsiteY2" fmla="*/ 4034613 h 5118936"/>
              <a:gd name="connsiteX3" fmla="*/ 183247 w 1998444"/>
              <a:gd name="connsiteY3" fmla="*/ 2610320 h 5118936"/>
              <a:gd name="connsiteX4" fmla="*/ 1998444 w 1998444"/>
              <a:gd name="connsiteY4" fmla="*/ 0 h 511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8444" h="5118936">
                <a:moveTo>
                  <a:pt x="1998444" y="0"/>
                </a:moveTo>
                <a:lnTo>
                  <a:pt x="1998444" y="5118936"/>
                </a:lnTo>
                <a:lnTo>
                  <a:pt x="439148" y="4034613"/>
                </a:lnTo>
                <a:cubicBezTo>
                  <a:pt x="-24824" y="3711970"/>
                  <a:pt x="-139396" y="3074292"/>
                  <a:pt x="183247" y="2610320"/>
                </a:cubicBezTo>
                <a:lnTo>
                  <a:pt x="1998444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2" t="-31274" r="-1223" b="100000"/>
          <a:stretch>
            <a:fillRect/>
          </a:stretch>
        </p:blipFill>
        <p:spPr>
          <a:xfrm>
            <a:off x="1020765" y="-2142438"/>
            <a:ext cx="3482454" cy="2170882"/>
          </a:xfrm>
          <a:custGeom>
            <a:avLst/>
            <a:gdLst>
              <a:gd name="connsiteX0" fmla="*/ 1517689 w 3482454"/>
              <a:gd name="connsiteY0" fmla="*/ 41 h 2170882"/>
              <a:gd name="connsiteX1" fmla="*/ 1773792 w 3482454"/>
              <a:gd name="connsiteY1" fmla="*/ 82408 h 2170882"/>
              <a:gd name="connsiteX2" fmla="*/ 3284963 w 3482454"/>
              <a:gd name="connsiteY2" fmla="*/ 1133264 h 2170882"/>
              <a:gd name="connsiteX3" fmla="*/ 3400045 w 3482454"/>
              <a:gd name="connsiteY3" fmla="*/ 1773791 h 2170882"/>
              <a:gd name="connsiteX4" fmla="*/ 3123911 w 3482454"/>
              <a:gd name="connsiteY4" fmla="*/ 2170882 h 2170882"/>
              <a:gd name="connsiteX5" fmla="*/ 47773 w 3482454"/>
              <a:gd name="connsiteY5" fmla="*/ 2170882 h 2170882"/>
              <a:gd name="connsiteX6" fmla="*/ 31127 w 3482454"/>
              <a:gd name="connsiteY6" fmla="*/ 2137774 h 2170882"/>
              <a:gd name="connsiteX7" fmla="*/ 82410 w 3482454"/>
              <a:gd name="connsiteY7" fmla="*/ 1708661 h 2170882"/>
              <a:gd name="connsiteX8" fmla="*/ 1133266 w 3482454"/>
              <a:gd name="connsiteY8" fmla="*/ 197491 h 2170882"/>
              <a:gd name="connsiteX9" fmla="*/ 1517689 w 3482454"/>
              <a:gd name="connsiteY9" fmla="*/ 41 h 217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2454" h="2170882">
                <a:moveTo>
                  <a:pt x="1517689" y="41"/>
                </a:moveTo>
                <a:cubicBezTo>
                  <a:pt x="1606315" y="1235"/>
                  <a:pt x="1695546" y="27996"/>
                  <a:pt x="1773792" y="82408"/>
                </a:cubicBezTo>
                <a:lnTo>
                  <a:pt x="3284963" y="1133264"/>
                </a:lnTo>
                <a:cubicBezTo>
                  <a:pt x="3493619" y="1278362"/>
                  <a:pt x="3545143" y="1565135"/>
                  <a:pt x="3400045" y="1773791"/>
                </a:cubicBezTo>
                <a:lnTo>
                  <a:pt x="3123911" y="2170882"/>
                </a:lnTo>
                <a:lnTo>
                  <a:pt x="47773" y="2170882"/>
                </a:lnTo>
                <a:lnTo>
                  <a:pt x="31127" y="2137774"/>
                </a:lnTo>
                <a:cubicBezTo>
                  <a:pt x="-22157" y="1999995"/>
                  <a:pt x="-8276" y="1839071"/>
                  <a:pt x="82410" y="1708661"/>
                </a:cubicBezTo>
                <a:lnTo>
                  <a:pt x="1133266" y="197491"/>
                </a:lnTo>
                <a:cubicBezTo>
                  <a:pt x="1223952" y="67081"/>
                  <a:pt x="1369980" y="-1949"/>
                  <a:pt x="1517689" y="41"/>
                </a:cubicBez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7" t="-4329" r="34843" b="100000"/>
          <a:stretch>
            <a:fillRect/>
          </a:stretch>
        </p:blipFill>
        <p:spPr>
          <a:xfrm>
            <a:off x="-739796" y="-272028"/>
            <a:ext cx="1475867" cy="300473"/>
          </a:xfrm>
          <a:custGeom>
            <a:avLst/>
            <a:gdLst>
              <a:gd name="connsiteX0" fmla="*/ 737815 w 1475867"/>
              <a:gd name="connsiteY0" fmla="*/ 93 h 300473"/>
              <a:gd name="connsiteX1" fmla="*/ 1307292 w 1475867"/>
              <a:gd name="connsiteY1" fmla="*/ 183247 h 300473"/>
              <a:gd name="connsiteX2" fmla="*/ 1475867 w 1475867"/>
              <a:gd name="connsiteY2" fmla="*/ 300473 h 300473"/>
              <a:gd name="connsiteX3" fmla="*/ 0 w 1475867"/>
              <a:gd name="connsiteY3" fmla="*/ 300473 h 300473"/>
              <a:gd name="connsiteX4" fmla="*/ 17803 w 1475867"/>
              <a:gd name="connsiteY4" fmla="*/ 281707 h 300473"/>
              <a:gd name="connsiteX5" fmla="*/ 737815 w 1475867"/>
              <a:gd name="connsiteY5" fmla="*/ 93 h 30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867" h="300473">
                <a:moveTo>
                  <a:pt x="737815" y="93"/>
                </a:moveTo>
                <a:cubicBezTo>
                  <a:pt x="934886" y="2748"/>
                  <a:pt x="1133303" y="62256"/>
                  <a:pt x="1307292" y="183247"/>
                </a:cubicBezTo>
                <a:lnTo>
                  <a:pt x="1475867" y="300473"/>
                </a:lnTo>
                <a:lnTo>
                  <a:pt x="0" y="300473"/>
                </a:lnTo>
                <a:lnTo>
                  <a:pt x="17803" y="281707"/>
                </a:lnTo>
                <a:cubicBezTo>
                  <a:pt x="214685" y="94082"/>
                  <a:pt x="475054" y="-3448"/>
                  <a:pt x="737815" y="93"/>
                </a:cubicBez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73" t="100000" r="23791" b="-7227"/>
          <a:stretch>
            <a:fillRect/>
          </a:stretch>
        </p:blipFill>
        <p:spPr>
          <a:xfrm>
            <a:off x="-35205" y="6970007"/>
            <a:ext cx="1925635" cy="501651"/>
          </a:xfrm>
          <a:custGeom>
            <a:avLst/>
            <a:gdLst>
              <a:gd name="connsiteX0" fmla="*/ 0 w 1925635"/>
              <a:gd name="connsiteY0" fmla="*/ 0 h 501651"/>
              <a:gd name="connsiteX1" fmla="*/ 1925635 w 1925635"/>
              <a:gd name="connsiteY1" fmla="*/ 0 h 501651"/>
              <a:gd name="connsiteX2" fmla="*/ 1882170 w 1925635"/>
              <a:gd name="connsiteY2" fmla="*/ 62504 h 501651"/>
              <a:gd name="connsiteX3" fmla="*/ 457877 w 1925635"/>
              <a:gd name="connsiteY3" fmla="*/ 318404 h 501651"/>
              <a:gd name="connsiteX4" fmla="*/ 0 w 1925635"/>
              <a:gd name="connsiteY4" fmla="*/ 0 h 50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635" h="501650">
                <a:moveTo>
                  <a:pt x="0" y="0"/>
                </a:moveTo>
                <a:lnTo>
                  <a:pt x="1925635" y="0"/>
                </a:lnTo>
                <a:lnTo>
                  <a:pt x="1882170" y="62504"/>
                </a:lnTo>
                <a:cubicBezTo>
                  <a:pt x="1559527" y="526477"/>
                  <a:pt x="921849" y="641047"/>
                  <a:pt x="457877" y="318404"/>
                </a:cubicBez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8C2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>
                      <a:solidFill>
                        <a:srgbClr val="6C8C24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分数除法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8C24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17" name="圆角矩形 16"/>
          <p:cNvSpPr/>
          <p:nvPr/>
        </p:nvSpPr>
        <p:spPr>
          <a:xfrm rot="2088867">
            <a:off x="11066508" y="5137695"/>
            <a:ext cx="2760980" cy="2760980"/>
          </a:xfrm>
          <a:prstGeom prst="roundRect">
            <a:avLst/>
          </a:prstGeom>
          <a:solidFill>
            <a:srgbClr val="6C8C24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0400" y="2917826"/>
            <a:ext cx="5042492" cy="84069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1350" y="1219200"/>
            <a:ext cx="18950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、复习倒数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60400" y="2068513"/>
            <a:ext cx="2510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、复习分数乘法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一、复习导入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3"/>
          <p:cNvSpPr txBox="1">
            <a:spLocks noChangeArrowheads="1"/>
          </p:cNvSpPr>
          <p:nvPr/>
        </p:nvSpPr>
        <p:spPr bwMode="auto">
          <a:xfrm>
            <a:off x="708479" y="1428745"/>
            <a:ext cx="800100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把一张纸的     平均分成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份，每份是这张纸的几分之几？</a:t>
            </a: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2337255" y="1114420"/>
          <a:ext cx="3524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3657600" imgH="9448800" progId="Equation.3">
                  <p:embed/>
                </p:oleObj>
              </mc:Choice>
              <mc:Fallback>
                <p:oleObj name="公式" r:id="rId2" imgW="36576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7255" y="1114420"/>
                        <a:ext cx="352425" cy="1219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4" name="组合 21"/>
          <p:cNvGrpSpPr/>
          <p:nvPr/>
        </p:nvGrpSpPr>
        <p:grpSpPr>
          <a:xfrm>
            <a:off x="4376552" y="2336818"/>
            <a:ext cx="3328987" cy="2301875"/>
            <a:chOff x="1714480" y="2928934"/>
            <a:chExt cx="2500330" cy="1571636"/>
          </a:xfrm>
        </p:grpSpPr>
        <p:sp>
          <p:nvSpPr>
            <p:cNvPr id="1049" name="矩形 16"/>
            <p:cNvSpPr>
              <a:spLocks noChangeArrowheads="1"/>
            </p:cNvSpPr>
            <p:nvPr/>
          </p:nvSpPr>
          <p:spPr bwMode="auto">
            <a:xfrm>
              <a:off x="1714480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0" name="矩形 17"/>
            <p:cNvSpPr>
              <a:spLocks noChangeArrowheads="1"/>
            </p:cNvSpPr>
            <p:nvPr/>
          </p:nvSpPr>
          <p:spPr bwMode="auto">
            <a:xfrm>
              <a:off x="2214546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1" name="矩形 18"/>
            <p:cNvSpPr>
              <a:spLocks noChangeArrowheads="1"/>
            </p:cNvSpPr>
            <p:nvPr/>
          </p:nvSpPr>
          <p:spPr bwMode="auto">
            <a:xfrm>
              <a:off x="2714612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2" name="矩形 19"/>
            <p:cNvSpPr>
              <a:spLocks noChangeArrowheads="1"/>
            </p:cNvSpPr>
            <p:nvPr/>
          </p:nvSpPr>
          <p:spPr bwMode="auto">
            <a:xfrm>
              <a:off x="3214678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3" name="矩形 20"/>
            <p:cNvSpPr>
              <a:spLocks noChangeArrowheads="1"/>
            </p:cNvSpPr>
            <p:nvPr/>
          </p:nvSpPr>
          <p:spPr bwMode="auto">
            <a:xfrm>
              <a:off x="3714744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60400" y="4803816"/>
            <a:ext cx="5173211" cy="1219200"/>
            <a:chOff x="1331640" y="3699817"/>
            <a:chExt cx="5171739" cy="914400"/>
          </a:xfrm>
        </p:grpSpPr>
        <p:sp>
          <p:nvSpPr>
            <p:cNvPr id="1048" name="矩形 1"/>
            <p:cNvSpPr>
              <a:spLocks noChangeArrowheads="1"/>
            </p:cNvSpPr>
            <p:nvPr/>
          </p:nvSpPr>
          <p:spPr bwMode="auto">
            <a:xfrm>
              <a:off x="1331640" y="4011910"/>
              <a:ext cx="5171739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你能用阴影表示出这张纸的        吗？</a:t>
              </a:r>
            </a:p>
          </p:txBody>
        </p:sp>
        <p:graphicFrame>
          <p:nvGraphicFramePr>
            <p:cNvPr id="1041" name="Object 17"/>
            <p:cNvGraphicFramePr>
              <a:graphicFrameLocks noChangeAspect="1"/>
            </p:cNvGraphicFramePr>
            <p:nvPr/>
          </p:nvGraphicFramePr>
          <p:xfrm>
            <a:off x="5254604" y="3699817"/>
            <a:ext cx="352425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4" imgW="3657600" imgH="9448800" progId="Equation.3">
                    <p:embed/>
                  </p:oleObj>
                </mc:Choice>
                <mc:Fallback>
                  <p:oleObj name="公式" r:id="rId4" imgW="3657600" imgH="94488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254604" y="3699817"/>
                          <a:ext cx="352425" cy="914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40"/>
          <p:cNvGrpSpPr/>
          <p:nvPr/>
        </p:nvGrpSpPr>
        <p:grpSpPr>
          <a:xfrm>
            <a:off x="4377157" y="2337147"/>
            <a:ext cx="2662218" cy="2301709"/>
            <a:chOff x="4500562" y="3000372"/>
            <a:chExt cx="1714512" cy="1214446"/>
          </a:xfrm>
          <a:solidFill>
            <a:srgbClr val="33CCFF"/>
          </a:solidFill>
        </p:grpSpPr>
        <p:sp>
          <p:nvSpPr>
            <p:cNvPr id="25" name="矩形 24"/>
            <p:cNvSpPr/>
            <p:nvPr/>
          </p:nvSpPr>
          <p:spPr bwMode="auto">
            <a:xfrm>
              <a:off x="4500562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4929190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5357818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786446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 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3"/>
          <p:cNvSpPr txBox="1">
            <a:spLocks noChangeArrowheads="1"/>
          </p:cNvSpPr>
          <p:nvPr/>
        </p:nvSpPr>
        <p:spPr bwMode="auto">
          <a:xfrm>
            <a:off x="660400" y="1337059"/>
            <a:ext cx="800100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把一张纸的     平均分成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份，每份是这张纸的几分之几？</a:t>
            </a:r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2317751" y="1002097"/>
          <a:ext cx="3524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3657600" imgH="9448800" progId="Equation.3">
                  <p:embed/>
                </p:oleObj>
              </mc:Choice>
              <mc:Fallback>
                <p:oleObj name="公式" r:id="rId2" imgW="36576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17751" y="1002097"/>
                        <a:ext cx="352425" cy="1219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5" name="组合 21"/>
          <p:cNvGrpSpPr/>
          <p:nvPr/>
        </p:nvGrpSpPr>
        <p:grpSpPr>
          <a:xfrm>
            <a:off x="2980279" y="2338366"/>
            <a:ext cx="3327400" cy="2301875"/>
            <a:chOff x="1714480" y="2928934"/>
            <a:chExt cx="2500330" cy="1571636"/>
          </a:xfrm>
        </p:grpSpPr>
        <p:sp>
          <p:nvSpPr>
            <p:cNvPr id="2080" name="矩形 16"/>
            <p:cNvSpPr>
              <a:spLocks noChangeArrowheads="1"/>
            </p:cNvSpPr>
            <p:nvPr/>
          </p:nvSpPr>
          <p:spPr bwMode="auto">
            <a:xfrm>
              <a:off x="1714480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81" name="矩形 17"/>
            <p:cNvSpPr>
              <a:spLocks noChangeArrowheads="1"/>
            </p:cNvSpPr>
            <p:nvPr/>
          </p:nvSpPr>
          <p:spPr bwMode="auto">
            <a:xfrm>
              <a:off x="2214546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82" name="矩形 18"/>
            <p:cNvSpPr>
              <a:spLocks noChangeArrowheads="1"/>
            </p:cNvSpPr>
            <p:nvPr/>
          </p:nvSpPr>
          <p:spPr bwMode="auto">
            <a:xfrm>
              <a:off x="2714612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83" name="矩形 19"/>
            <p:cNvSpPr>
              <a:spLocks noChangeArrowheads="1"/>
            </p:cNvSpPr>
            <p:nvPr/>
          </p:nvSpPr>
          <p:spPr bwMode="auto">
            <a:xfrm>
              <a:off x="3214678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84" name="矩形 20"/>
            <p:cNvSpPr>
              <a:spLocks noChangeArrowheads="1"/>
            </p:cNvSpPr>
            <p:nvPr/>
          </p:nvSpPr>
          <p:spPr bwMode="auto">
            <a:xfrm>
              <a:off x="3714744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40"/>
          <p:cNvGrpSpPr/>
          <p:nvPr/>
        </p:nvGrpSpPr>
        <p:grpSpPr>
          <a:xfrm>
            <a:off x="2979560" y="2338695"/>
            <a:ext cx="2662218" cy="2301709"/>
            <a:chOff x="4500562" y="3000372"/>
            <a:chExt cx="1714512" cy="1214446"/>
          </a:xfrm>
          <a:solidFill>
            <a:srgbClr val="33CCFF"/>
          </a:solidFill>
        </p:grpSpPr>
        <p:sp>
          <p:nvSpPr>
            <p:cNvPr id="11" name="矩形 10"/>
            <p:cNvSpPr/>
            <p:nvPr/>
          </p:nvSpPr>
          <p:spPr bwMode="auto">
            <a:xfrm>
              <a:off x="4500562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4929190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5357818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5786446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60400" y="5182925"/>
            <a:ext cx="642461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折一折，涂一涂，通过操作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表示出               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723604" y="2300266"/>
            <a:ext cx="27109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你能列出算式吗？</a:t>
            </a:r>
          </a:p>
        </p:txBody>
      </p:sp>
      <p:graphicFrame>
        <p:nvGraphicFramePr>
          <p:cNvPr id="18" name="Object 24"/>
          <p:cNvGraphicFramePr>
            <a:graphicFrameLocks noChangeAspect="1"/>
          </p:cNvGraphicFramePr>
          <p:nvPr/>
        </p:nvGraphicFramePr>
        <p:xfrm>
          <a:off x="5604390" y="4951944"/>
          <a:ext cx="1014466" cy="92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34400" imgH="9753600" progId="">
                  <p:embed/>
                </p:oleObj>
              </mc:Choice>
              <mc:Fallback>
                <p:oleObj name="Equation" r:id="rId4" imgW="85344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4390" y="4951944"/>
                        <a:ext cx="1014466" cy="92233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5"/>
          <p:cNvGraphicFramePr>
            <a:graphicFrameLocks noChangeAspect="1"/>
          </p:cNvGraphicFramePr>
          <p:nvPr/>
        </p:nvGraphicFramePr>
        <p:xfrm>
          <a:off x="7779114" y="2982188"/>
          <a:ext cx="882286" cy="919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34400" imgH="9753600" progId="">
                  <p:embed/>
                </p:oleObj>
              </mc:Choice>
              <mc:Fallback>
                <p:oleObj name="Equation" r:id="rId6" imgW="85344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79114" y="2982188"/>
                        <a:ext cx="882286" cy="91995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 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4" name="组合 21"/>
          <p:cNvGrpSpPr/>
          <p:nvPr/>
        </p:nvGrpSpPr>
        <p:grpSpPr>
          <a:xfrm>
            <a:off x="1654857" y="2034266"/>
            <a:ext cx="3386137" cy="2303462"/>
            <a:chOff x="1714480" y="2928934"/>
            <a:chExt cx="2500330" cy="1571636"/>
          </a:xfrm>
        </p:grpSpPr>
        <p:sp>
          <p:nvSpPr>
            <p:cNvPr id="3125" name="矩形 16"/>
            <p:cNvSpPr>
              <a:spLocks noChangeArrowheads="1"/>
            </p:cNvSpPr>
            <p:nvPr/>
          </p:nvSpPr>
          <p:spPr bwMode="auto">
            <a:xfrm>
              <a:off x="1714480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6" name="矩形 17"/>
            <p:cNvSpPr>
              <a:spLocks noChangeArrowheads="1"/>
            </p:cNvSpPr>
            <p:nvPr/>
          </p:nvSpPr>
          <p:spPr bwMode="auto">
            <a:xfrm>
              <a:off x="2214546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7" name="矩形 18"/>
            <p:cNvSpPr>
              <a:spLocks noChangeArrowheads="1"/>
            </p:cNvSpPr>
            <p:nvPr/>
          </p:nvSpPr>
          <p:spPr bwMode="auto">
            <a:xfrm>
              <a:off x="2714612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8" name="矩形 19"/>
            <p:cNvSpPr>
              <a:spLocks noChangeArrowheads="1"/>
            </p:cNvSpPr>
            <p:nvPr/>
          </p:nvSpPr>
          <p:spPr bwMode="auto">
            <a:xfrm>
              <a:off x="3214678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9" name="矩形 20"/>
            <p:cNvSpPr>
              <a:spLocks noChangeArrowheads="1"/>
            </p:cNvSpPr>
            <p:nvPr/>
          </p:nvSpPr>
          <p:spPr bwMode="auto">
            <a:xfrm>
              <a:off x="3714744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40"/>
          <p:cNvGrpSpPr/>
          <p:nvPr/>
        </p:nvGrpSpPr>
        <p:grpSpPr>
          <a:xfrm>
            <a:off x="1653078" y="2027482"/>
            <a:ext cx="2710252" cy="2301709"/>
            <a:chOff x="4500562" y="3000372"/>
            <a:chExt cx="1714512" cy="1214446"/>
          </a:xfrm>
          <a:solidFill>
            <a:srgbClr val="33CCFF"/>
          </a:solidFill>
        </p:grpSpPr>
        <p:sp>
          <p:nvSpPr>
            <p:cNvPr id="14" name="矩形 13"/>
            <p:cNvSpPr/>
            <p:nvPr/>
          </p:nvSpPr>
          <p:spPr bwMode="auto">
            <a:xfrm>
              <a:off x="4500562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4929190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5357818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5786446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65"/>
          <p:cNvGrpSpPr/>
          <p:nvPr/>
        </p:nvGrpSpPr>
        <p:grpSpPr>
          <a:xfrm>
            <a:off x="1654857" y="2045378"/>
            <a:ext cx="2708275" cy="2292350"/>
            <a:chOff x="3742" y="2976"/>
            <a:chExt cx="1080" cy="765"/>
          </a:xfrm>
        </p:grpSpPr>
        <p:sp>
          <p:nvSpPr>
            <p:cNvPr id="3121" name="矩形 16"/>
            <p:cNvSpPr>
              <a:spLocks noChangeArrowheads="1"/>
            </p:cNvSpPr>
            <p:nvPr/>
          </p:nvSpPr>
          <p:spPr bwMode="auto">
            <a:xfrm>
              <a:off x="3742" y="2976"/>
              <a:ext cx="270" cy="765"/>
            </a:xfrm>
            <a:prstGeom prst="rect">
              <a:avLst/>
            </a:prstGeom>
            <a:solidFill>
              <a:srgbClr val="3399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2" name="矩形 17"/>
            <p:cNvSpPr>
              <a:spLocks noChangeArrowheads="1"/>
            </p:cNvSpPr>
            <p:nvPr/>
          </p:nvSpPr>
          <p:spPr bwMode="auto">
            <a:xfrm>
              <a:off x="4012" y="2976"/>
              <a:ext cx="270" cy="765"/>
            </a:xfrm>
            <a:prstGeom prst="rect">
              <a:avLst/>
            </a:prstGeom>
            <a:solidFill>
              <a:srgbClr val="3399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3" name="矩形 18"/>
            <p:cNvSpPr>
              <a:spLocks noChangeArrowheads="1"/>
            </p:cNvSpPr>
            <p:nvPr/>
          </p:nvSpPr>
          <p:spPr bwMode="auto">
            <a:xfrm>
              <a:off x="4282" y="2976"/>
              <a:ext cx="270" cy="765"/>
            </a:xfrm>
            <a:prstGeom prst="rect">
              <a:avLst/>
            </a:prstGeom>
            <a:solidFill>
              <a:srgbClr val="CCFF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24" name="矩形 19"/>
            <p:cNvSpPr>
              <a:spLocks noChangeArrowheads="1"/>
            </p:cNvSpPr>
            <p:nvPr/>
          </p:nvSpPr>
          <p:spPr bwMode="auto">
            <a:xfrm>
              <a:off x="4552" y="2976"/>
              <a:ext cx="270" cy="765"/>
            </a:xfrm>
            <a:prstGeom prst="rect">
              <a:avLst/>
            </a:prstGeom>
            <a:solidFill>
              <a:srgbClr val="CCFF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117" name="圆角矩形标注 19"/>
          <p:cNvSpPr>
            <a:spLocks noChangeArrowheads="1"/>
          </p:cNvSpPr>
          <p:nvPr/>
        </p:nvSpPr>
        <p:spPr bwMode="auto">
          <a:xfrm>
            <a:off x="6525307" y="1659685"/>
            <a:ext cx="4465637" cy="2447925"/>
          </a:xfrm>
          <a:prstGeom prst="wedgeRoundRectCallout">
            <a:avLst>
              <a:gd name="adj1" fmla="val 28349"/>
              <a:gd name="adj2" fmla="val 64736"/>
              <a:gd name="adj3" fmla="val 16667"/>
            </a:avLst>
          </a:prstGeom>
          <a:noFill/>
          <a:ln w="38100" algn="ctr">
            <a:solidFill>
              <a:srgbClr val="00B0F0"/>
            </a:solidFill>
            <a:rou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    平均分成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份，就是把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   平均分成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份，每份是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      ，就是      。</a:t>
            </a:r>
          </a:p>
        </p:txBody>
      </p:sp>
      <p:grpSp>
        <p:nvGrpSpPr>
          <p:cNvPr id="3118" name="Group 59"/>
          <p:cNvGrpSpPr/>
          <p:nvPr/>
        </p:nvGrpSpPr>
        <p:grpSpPr>
          <a:xfrm>
            <a:off x="6770573" y="1955753"/>
            <a:ext cx="741361" cy="1873251"/>
            <a:chOff x="3462" y="583"/>
            <a:chExt cx="467" cy="1180"/>
          </a:xfrm>
        </p:grpSpPr>
        <p:graphicFrame>
          <p:nvGraphicFramePr>
            <p:cNvPr id="3109" name="Object 37"/>
            <p:cNvGraphicFramePr>
              <a:graphicFrameLocks noChangeAspect="1"/>
            </p:cNvGraphicFramePr>
            <p:nvPr/>
          </p:nvGraphicFramePr>
          <p:xfrm>
            <a:off x="3670" y="583"/>
            <a:ext cx="20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352800" imgH="9753600" progId="">
                    <p:embed/>
                  </p:oleObj>
                </mc:Choice>
                <mc:Fallback>
                  <p:oleObj name="Equation" r:id="rId2" imgW="33528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670" y="583"/>
                          <a:ext cx="208" cy="49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10" name="Object 38"/>
            <p:cNvGraphicFramePr>
              <a:graphicFrameLocks noChangeAspect="1"/>
            </p:cNvGraphicFramePr>
            <p:nvPr/>
          </p:nvGraphicFramePr>
          <p:xfrm>
            <a:off x="3462" y="934"/>
            <a:ext cx="20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352800" imgH="9753600" progId="">
                    <p:embed/>
                  </p:oleObj>
                </mc:Choice>
                <mc:Fallback>
                  <p:oleObj name="Equation" r:id="rId4" imgW="33528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62" y="934"/>
                          <a:ext cx="208" cy="49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11" name="Object 39"/>
            <p:cNvGraphicFramePr>
              <a:graphicFrameLocks noChangeAspect="1"/>
            </p:cNvGraphicFramePr>
            <p:nvPr/>
          </p:nvGraphicFramePr>
          <p:xfrm>
            <a:off x="3721" y="1264"/>
            <a:ext cx="20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352800" imgH="9753600" progId="">
                    <p:embed/>
                  </p:oleObj>
                </mc:Choice>
                <mc:Fallback>
                  <p:oleObj name="Equation" r:id="rId6" imgW="33528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21" y="1264"/>
                          <a:ext cx="208" cy="49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8336643" y="3001213"/>
          <a:ext cx="358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57600" imgH="9753600" progId="">
                  <p:embed/>
                </p:oleObj>
              </mc:Choice>
              <mc:Fallback>
                <p:oleObj name="Equation" r:id="rId8" imgW="36576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36643" y="3001213"/>
                        <a:ext cx="358775" cy="863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1"/>
          <p:cNvGraphicFramePr>
            <a:graphicFrameLocks noChangeAspect="1"/>
          </p:cNvGraphicFramePr>
          <p:nvPr/>
        </p:nvGraphicFramePr>
        <p:xfrm>
          <a:off x="4737382" y="4734184"/>
          <a:ext cx="2717236" cy="115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41070" imgH="304800" progId="">
                  <p:embed/>
                </p:oleObj>
              </mc:Choice>
              <mc:Fallback>
                <p:oleObj name="Equation" r:id="rId10" imgW="941070" imgH="304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lum bright="29999" contrast="66000"/>
                      </a:blip>
                      <a:stretch>
                        <a:fillRect/>
                      </a:stretch>
                    </p:blipFill>
                    <p:spPr>
                      <a:xfrm>
                        <a:off x="4737382" y="4734184"/>
                        <a:ext cx="2717236" cy="1154938"/>
                      </a:xfrm>
                      <a:prstGeom prst="rect">
                        <a:avLst/>
                      </a:prstGeom>
                      <a:noFill/>
                      <a:ln w="38100" cap="flat" cmpd="dbl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9" name="TextBox 27"/>
          <p:cNvSpPr txBox="1">
            <a:spLocks noChangeArrowheads="1"/>
          </p:cNvSpPr>
          <p:nvPr/>
        </p:nvSpPr>
        <p:spPr bwMode="auto">
          <a:xfrm>
            <a:off x="631024" y="1198020"/>
            <a:ext cx="1771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方法一</a:t>
            </a: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 探索新知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870" y="4551796"/>
            <a:ext cx="1278863" cy="19344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1"/>
          <p:cNvSpPr txBox="1">
            <a:spLocks noChangeArrowheads="1"/>
          </p:cNvSpPr>
          <p:nvPr/>
        </p:nvSpPr>
        <p:spPr bwMode="auto">
          <a:xfrm>
            <a:off x="660400" y="1150457"/>
            <a:ext cx="1771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方法二</a:t>
            </a:r>
          </a:p>
        </p:txBody>
      </p:sp>
      <p:grpSp>
        <p:nvGrpSpPr>
          <p:cNvPr id="4139" name="组合 21"/>
          <p:cNvGrpSpPr/>
          <p:nvPr/>
        </p:nvGrpSpPr>
        <p:grpSpPr>
          <a:xfrm>
            <a:off x="2215207" y="1781174"/>
            <a:ext cx="3327400" cy="2300288"/>
            <a:chOff x="1714480" y="2928934"/>
            <a:chExt cx="2500330" cy="1571636"/>
          </a:xfrm>
        </p:grpSpPr>
        <p:sp>
          <p:nvSpPr>
            <p:cNvPr id="4154" name="矩形 16"/>
            <p:cNvSpPr>
              <a:spLocks noChangeArrowheads="1"/>
            </p:cNvSpPr>
            <p:nvPr/>
          </p:nvSpPr>
          <p:spPr bwMode="auto">
            <a:xfrm>
              <a:off x="1714480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5" name="矩形 17"/>
            <p:cNvSpPr>
              <a:spLocks noChangeArrowheads="1"/>
            </p:cNvSpPr>
            <p:nvPr/>
          </p:nvSpPr>
          <p:spPr bwMode="auto">
            <a:xfrm>
              <a:off x="2214546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6" name="矩形 18"/>
            <p:cNvSpPr>
              <a:spLocks noChangeArrowheads="1"/>
            </p:cNvSpPr>
            <p:nvPr/>
          </p:nvSpPr>
          <p:spPr bwMode="auto">
            <a:xfrm>
              <a:off x="2714612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7" name="矩形 19"/>
            <p:cNvSpPr>
              <a:spLocks noChangeArrowheads="1"/>
            </p:cNvSpPr>
            <p:nvPr/>
          </p:nvSpPr>
          <p:spPr bwMode="auto">
            <a:xfrm>
              <a:off x="3214678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8" name="矩形 20"/>
            <p:cNvSpPr>
              <a:spLocks noChangeArrowheads="1"/>
            </p:cNvSpPr>
            <p:nvPr/>
          </p:nvSpPr>
          <p:spPr bwMode="auto">
            <a:xfrm>
              <a:off x="3714744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40"/>
          <p:cNvGrpSpPr/>
          <p:nvPr/>
        </p:nvGrpSpPr>
        <p:grpSpPr>
          <a:xfrm>
            <a:off x="2214945" y="1780183"/>
            <a:ext cx="2662218" cy="2301709"/>
            <a:chOff x="4500562" y="3000372"/>
            <a:chExt cx="1714512" cy="1214446"/>
          </a:xfrm>
          <a:solidFill>
            <a:srgbClr val="33CCFF"/>
          </a:solidFill>
        </p:grpSpPr>
        <p:sp>
          <p:nvSpPr>
            <p:cNvPr id="10" name="矩形 9"/>
            <p:cNvSpPr/>
            <p:nvPr/>
          </p:nvSpPr>
          <p:spPr bwMode="auto">
            <a:xfrm>
              <a:off x="4500562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4929190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357818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5786446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215208" y="2944812"/>
            <a:ext cx="2662237" cy="1136650"/>
            <a:chOff x="5321300" y="2708275"/>
            <a:chExt cx="1714500" cy="1214438"/>
          </a:xfrm>
        </p:grpSpPr>
        <p:sp>
          <p:nvSpPr>
            <p:cNvPr id="4150" name="矩形 16"/>
            <p:cNvSpPr>
              <a:spLocks noChangeArrowheads="1"/>
            </p:cNvSpPr>
            <p:nvPr/>
          </p:nvSpPr>
          <p:spPr bwMode="auto">
            <a:xfrm>
              <a:off x="5321300" y="2708275"/>
              <a:ext cx="428625" cy="1214438"/>
            </a:xfrm>
            <a:prstGeom prst="rect">
              <a:avLst/>
            </a:prstGeom>
            <a:solidFill>
              <a:srgbClr val="3399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1" name="矩形 17"/>
            <p:cNvSpPr>
              <a:spLocks noChangeArrowheads="1"/>
            </p:cNvSpPr>
            <p:nvPr/>
          </p:nvSpPr>
          <p:spPr bwMode="auto">
            <a:xfrm>
              <a:off x="5749925" y="2708275"/>
              <a:ext cx="428625" cy="1214438"/>
            </a:xfrm>
            <a:prstGeom prst="rect">
              <a:avLst/>
            </a:prstGeom>
            <a:solidFill>
              <a:srgbClr val="3399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2" name="矩形 18"/>
            <p:cNvSpPr>
              <a:spLocks noChangeArrowheads="1"/>
            </p:cNvSpPr>
            <p:nvPr/>
          </p:nvSpPr>
          <p:spPr bwMode="auto">
            <a:xfrm>
              <a:off x="6178550" y="2708275"/>
              <a:ext cx="428625" cy="1214438"/>
            </a:xfrm>
            <a:prstGeom prst="rect">
              <a:avLst/>
            </a:prstGeom>
            <a:solidFill>
              <a:srgbClr val="3399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53" name="矩形 19"/>
            <p:cNvSpPr>
              <a:spLocks noChangeArrowheads="1"/>
            </p:cNvSpPr>
            <p:nvPr/>
          </p:nvSpPr>
          <p:spPr bwMode="auto">
            <a:xfrm>
              <a:off x="6607175" y="2708275"/>
              <a:ext cx="428625" cy="1214438"/>
            </a:xfrm>
            <a:prstGeom prst="rect">
              <a:avLst/>
            </a:prstGeom>
            <a:solidFill>
              <a:srgbClr val="3399FF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215208" y="1781174"/>
            <a:ext cx="2662237" cy="1149350"/>
            <a:chOff x="5321300" y="2708274"/>
            <a:chExt cx="1709738" cy="611189"/>
          </a:xfrm>
        </p:grpSpPr>
        <p:sp>
          <p:nvSpPr>
            <p:cNvPr id="4146" name="矩形 16"/>
            <p:cNvSpPr>
              <a:spLocks noChangeArrowheads="1"/>
            </p:cNvSpPr>
            <p:nvPr/>
          </p:nvSpPr>
          <p:spPr bwMode="auto">
            <a:xfrm>
              <a:off x="5321300" y="2708275"/>
              <a:ext cx="428625" cy="6111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47" name="矩形 16"/>
            <p:cNvSpPr>
              <a:spLocks noChangeArrowheads="1"/>
            </p:cNvSpPr>
            <p:nvPr/>
          </p:nvSpPr>
          <p:spPr bwMode="auto">
            <a:xfrm>
              <a:off x="5743575" y="2708275"/>
              <a:ext cx="428625" cy="6111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48" name="矩形 16"/>
            <p:cNvSpPr>
              <a:spLocks noChangeArrowheads="1"/>
            </p:cNvSpPr>
            <p:nvPr/>
          </p:nvSpPr>
          <p:spPr bwMode="auto">
            <a:xfrm>
              <a:off x="6172733" y="2708274"/>
              <a:ext cx="428625" cy="6111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49" name="矩形 16"/>
            <p:cNvSpPr>
              <a:spLocks noChangeArrowheads="1"/>
            </p:cNvSpPr>
            <p:nvPr/>
          </p:nvSpPr>
          <p:spPr bwMode="auto">
            <a:xfrm>
              <a:off x="6602413" y="2708275"/>
              <a:ext cx="428625" cy="6111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43" name="Group 64"/>
          <p:cNvGrpSpPr/>
          <p:nvPr/>
        </p:nvGrpSpPr>
        <p:grpSpPr>
          <a:xfrm>
            <a:off x="6880607" y="1667364"/>
            <a:ext cx="3168650" cy="2641600"/>
            <a:chOff x="3243" y="920"/>
            <a:chExt cx="1996" cy="1664"/>
          </a:xfrm>
        </p:grpSpPr>
        <p:sp>
          <p:nvSpPr>
            <p:cNvPr id="4145" name="圆角矩形标注 38"/>
            <p:cNvSpPr>
              <a:spLocks noChangeArrowheads="1"/>
            </p:cNvSpPr>
            <p:nvPr/>
          </p:nvSpPr>
          <p:spPr bwMode="auto">
            <a:xfrm>
              <a:off x="3243" y="920"/>
              <a:ext cx="1996" cy="1664"/>
            </a:xfrm>
            <a:prstGeom prst="wedgeRoundRectCallout">
              <a:avLst>
                <a:gd name="adj1" fmla="val 34767"/>
                <a:gd name="adj2" fmla="val 59651"/>
                <a:gd name="adj3" fmla="val 16667"/>
              </a:avLst>
            </a:prstGeom>
            <a:noFill/>
            <a:ln w="38100" algn="ctr">
              <a:solidFill>
                <a:srgbClr val="00B0F0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把    平均分成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份，每份就是     的     ，也就是           。</a:t>
              </a:r>
            </a:p>
          </p:txBody>
        </p:sp>
        <p:graphicFrame>
          <p:nvGraphicFramePr>
            <p:cNvPr id="4133" name="Object 37"/>
            <p:cNvGraphicFramePr>
              <a:graphicFrameLocks noChangeAspect="1"/>
            </p:cNvGraphicFramePr>
            <p:nvPr/>
          </p:nvGraphicFramePr>
          <p:xfrm>
            <a:off x="3604" y="1088"/>
            <a:ext cx="186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352800" imgH="9753600" progId="">
                    <p:embed/>
                  </p:oleObj>
                </mc:Choice>
                <mc:Fallback>
                  <p:oleObj name="Equation" r:id="rId2" imgW="33528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604" y="1088"/>
                          <a:ext cx="186" cy="59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34" name="Object 38"/>
            <p:cNvGraphicFramePr>
              <a:graphicFrameLocks noChangeAspect="1"/>
            </p:cNvGraphicFramePr>
            <p:nvPr/>
          </p:nvGraphicFramePr>
          <p:xfrm>
            <a:off x="4227" y="1903"/>
            <a:ext cx="451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839200" imgH="9753600" progId="">
                    <p:embed/>
                  </p:oleObj>
                </mc:Choice>
                <mc:Fallback>
                  <p:oleObj name="Equation" r:id="rId4" imgW="88392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227" y="1903"/>
                          <a:ext cx="451" cy="54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35" name="Object 39"/>
            <p:cNvGraphicFramePr>
              <a:graphicFrameLocks noChangeAspect="1"/>
            </p:cNvGraphicFramePr>
            <p:nvPr/>
          </p:nvGraphicFramePr>
          <p:xfrm>
            <a:off x="4667" y="1544"/>
            <a:ext cx="132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657600" imgH="9753600" progId="">
                    <p:embed/>
                  </p:oleObj>
                </mc:Choice>
                <mc:Fallback>
                  <p:oleObj name="Equation" r:id="rId6" imgW="36576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67" y="1544"/>
                          <a:ext cx="132" cy="41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36" name="Object 40"/>
            <p:cNvGraphicFramePr>
              <a:graphicFrameLocks noChangeAspect="1"/>
            </p:cNvGraphicFramePr>
            <p:nvPr/>
          </p:nvGraphicFramePr>
          <p:xfrm>
            <a:off x="4241" y="1507"/>
            <a:ext cx="107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352800" imgH="9753600" progId="">
                    <p:embed/>
                  </p:oleObj>
                </mc:Choice>
                <mc:Fallback>
                  <p:oleObj name="Equation" r:id="rId8" imgW="3352800" imgH="97536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241" y="1507"/>
                          <a:ext cx="107" cy="41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" name="Object 41"/>
          <p:cNvGraphicFramePr>
            <a:graphicFrameLocks noChangeAspect="1"/>
          </p:cNvGraphicFramePr>
          <p:nvPr/>
        </p:nvGraphicFramePr>
        <p:xfrm>
          <a:off x="4033521" y="4725060"/>
          <a:ext cx="3375268" cy="112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36980" imgH="304800" progId="">
                  <p:embed/>
                </p:oleObj>
              </mc:Choice>
              <mc:Fallback>
                <p:oleObj name="Equation" r:id="rId10" imgW="1236980" imgH="304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lum bright="29999" contrast="66000"/>
                      </a:blip>
                      <a:stretch>
                        <a:fillRect/>
                      </a:stretch>
                    </p:blipFill>
                    <p:spPr>
                      <a:xfrm>
                        <a:off x="4033521" y="4725060"/>
                        <a:ext cx="3375268" cy="1128052"/>
                      </a:xfrm>
                      <a:prstGeom prst="rect">
                        <a:avLst/>
                      </a:prstGeom>
                      <a:noFill/>
                      <a:ln w="38100" cap="flat" cmpd="dbl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 探索新知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870" y="4551796"/>
            <a:ext cx="1278863" cy="19344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6" name="Rectangle 3"/>
          <p:cNvSpPr txBox="1">
            <a:spLocks noChangeArrowheads="1"/>
          </p:cNvSpPr>
          <p:nvPr/>
        </p:nvSpPr>
        <p:spPr bwMode="auto">
          <a:xfrm>
            <a:off x="660400" y="1426793"/>
            <a:ext cx="8288337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思考：把这张纸的         平均分成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份，每份是这张纸的多少？</a:t>
            </a:r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3338210" y="1013762"/>
          <a:ext cx="3524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3657600" imgH="9448800" progId="Equation.3">
                  <p:embed/>
                </p:oleObj>
              </mc:Choice>
              <mc:Fallback>
                <p:oleObj name="公式" r:id="rId2" imgW="36576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8210" y="1013762"/>
                        <a:ext cx="352425" cy="1219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7" name="组合 21"/>
          <p:cNvGrpSpPr/>
          <p:nvPr/>
        </p:nvGrpSpPr>
        <p:grpSpPr>
          <a:xfrm>
            <a:off x="1673716" y="2645993"/>
            <a:ext cx="3328987" cy="2303462"/>
            <a:chOff x="1714480" y="2928934"/>
            <a:chExt cx="2500330" cy="1571636"/>
          </a:xfrm>
        </p:grpSpPr>
        <p:sp>
          <p:nvSpPr>
            <p:cNvPr id="5152" name="矩形 16"/>
            <p:cNvSpPr>
              <a:spLocks noChangeArrowheads="1"/>
            </p:cNvSpPr>
            <p:nvPr/>
          </p:nvSpPr>
          <p:spPr bwMode="auto">
            <a:xfrm>
              <a:off x="1714480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53" name="矩形 17"/>
            <p:cNvSpPr>
              <a:spLocks noChangeArrowheads="1"/>
            </p:cNvSpPr>
            <p:nvPr/>
          </p:nvSpPr>
          <p:spPr bwMode="auto">
            <a:xfrm>
              <a:off x="2214546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54" name="矩形 18"/>
            <p:cNvSpPr>
              <a:spLocks noChangeArrowheads="1"/>
            </p:cNvSpPr>
            <p:nvPr/>
          </p:nvSpPr>
          <p:spPr bwMode="auto">
            <a:xfrm>
              <a:off x="2714612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55" name="矩形 19"/>
            <p:cNvSpPr>
              <a:spLocks noChangeArrowheads="1"/>
            </p:cNvSpPr>
            <p:nvPr/>
          </p:nvSpPr>
          <p:spPr bwMode="auto">
            <a:xfrm>
              <a:off x="3214678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56" name="矩形 20"/>
            <p:cNvSpPr>
              <a:spLocks noChangeArrowheads="1"/>
            </p:cNvSpPr>
            <p:nvPr/>
          </p:nvSpPr>
          <p:spPr bwMode="auto">
            <a:xfrm>
              <a:off x="3714744" y="2928934"/>
              <a:ext cx="500066" cy="15716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40"/>
          <p:cNvGrpSpPr/>
          <p:nvPr/>
        </p:nvGrpSpPr>
        <p:grpSpPr>
          <a:xfrm>
            <a:off x="1674211" y="2647217"/>
            <a:ext cx="2662218" cy="2301709"/>
            <a:chOff x="4500562" y="3000372"/>
            <a:chExt cx="1714512" cy="1214446"/>
          </a:xfrm>
          <a:solidFill>
            <a:srgbClr val="33CCFF"/>
          </a:solidFill>
        </p:grpSpPr>
        <p:sp>
          <p:nvSpPr>
            <p:cNvPr id="14" name="矩形 13"/>
            <p:cNvSpPr/>
            <p:nvPr/>
          </p:nvSpPr>
          <p:spPr bwMode="auto">
            <a:xfrm>
              <a:off x="4500562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4929190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5357818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5786446" y="3000372"/>
              <a:ext cx="428628" cy="1214446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97064" y="2869136"/>
            <a:ext cx="13684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算法一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9" name="Object 24"/>
          <p:cNvGraphicFramePr>
            <a:graphicFrameLocks noChangeAspect="1"/>
          </p:cNvGraphicFramePr>
          <p:nvPr/>
        </p:nvGraphicFramePr>
        <p:xfrm>
          <a:off x="7000414" y="2450512"/>
          <a:ext cx="2431951" cy="114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92800" imgH="9753600" progId="">
                  <p:embed/>
                </p:oleObj>
              </mc:Choice>
              <mc:Fallback>
                <p:oleObj name="Equation" r:id="rId4" imgW="185928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00414" y="2450512"/>
                        <a:ext cx="2431951" cy="11484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31989" y="4308998"/>
            <a:ext cx="13684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算法二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1" name="Object 25"/>
          <p:cNvGraphicFramePr>
            <a:graphicFrameLocks noChangeAspect="1"/>
          </p:cNvGraphicFramePr>
          <p:nvPr/>
        </p:nvGraphicFramePr>
        <p:xfrm>
          <a:off x="6986652" y="3888926"/>
          <a:ext cx="2074057" cy="1149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49600" imgH="9753600" progId="">
                  <p:embed/>
                </p:oleObj>
              </mc:Choice>
              <mc:Fallback>
                <p:oleObj name="Equation" r:id="rId6" imgW="158496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86652" y="3888926"/>
                        <a:ext cx="2074057" cy="114994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 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Box 2"/>
          <p:cNvSpPr txBox="1">
            <a:spLocks noChangeArrowheads="1"/>
          </p:cNvSpPr>
          <p:nvPr/>
        </p:nvSpPr>
        <p:spPr bwMode="auto">
          <a:xfrm>
            <a:off x="660400" y="1547313"/>
            <a:ext cx="13668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算法一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1870256" y="1352220"/>
          <a:ext cx="2478893" cy="99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92800" imgH="9753600" progId="">
                  <p:embed/>
                </p:oleObj>
              </mc:Choice>
              <mc:Fallback>
                <p:oleObj name="Equation" r:id="rId2" imgW="185928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70256" y="1352220"/>
                        <a:ext cx="2478893" cy="99762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TextBox 4"/>
          <p:cNvSpPr txBox="1">
            <a:spLocks noChangeArrowheads="1"/>
          </p:cNvSpPr>
          <p:nvPr/>
        </p:nvSpPr>
        <p:spPr bwMode="auto">
          <a:xfrm>
            <a:off x="5559005" y="1616433"/>
            <a:ext cx="13668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算法二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6838578" y="1352220"/>
          <a:ext cx="2114092" cy="99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849600" imgH="9753600" progId="">
                  <p:embed/>
                </p:oleObj>
              </mc:Choice>
              <mc:Fallback>
                <p:oleObj name="Equation" r:id="rId4" imgW="158496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8578" y="1352220"/>
                        <a:ext cx="2114092" cy="99762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0400" y="2724778"/>
            <a:ext cx="46057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比较两种解法，你有什么想法？</a:t>
            </a:r>
          </a:p>
        </p:txBody>
      </p:sp>
      <p:sp>
        <p:nvSpPr>
          <p:cNvPr id="9" name="矩形 8"/>
          <p:cNvSpPr/>
          <p:nvPr/>
        </p:nvSpPr>
        <p:spPr>
          <a:xfrm>
            <a:off x="660400" y="3561378"/>
            <a:ext cx="747660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分数除以整数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(0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除外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等于分数乘这个整数的倒数。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 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60400" y="1439219"/>
            <a:ext cx="3097213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计算下面各题。</a:t>
            </a:r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3083294" y="2280442"/>
          <a:ext cx="5536251" cy="1399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233600" imgH="11277600" progId="">
                  <p:embed/>
                </p:oleObj>
              </mc:Choice>
              <mc:Fallback>
                <p:oleObj name="Equation" r:id="rId2" imgW="402336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3294" y="2280442"/>
                        <a:ext cx="5536251" cy="139912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3064379" y="4353265"/>
          <a:ext cx="5594852" cy="150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709600" imgH="11277600" progId="">
                  <p:embed/>
                </p:oleObj>
              </mc:Choice>
              <mc:Fallback>
                <p:oleObj name="Equation" r:id="rId4" imgW="387096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4379" y="4353265"/>
                        <a:ext cx="5594852" cy="1507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0013" y="2418443"/>
            <a:ext cx="4667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66826" y="3116943"/>
            <a:ext cx="752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99119" y="3077255"/>
            <a:ext cx="4683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99119" y="2369230"/>
            <a:ext cx="4683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65957" y="3077255"/>
            <a:ext cx="752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80257" y="2361292"/>
            <a:ext cx="4667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86105" y="4415139"/>
            <a:ext cx="4667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86105" y="5170789"/>
            <a:ext cx="4667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84705" y="5197777"/>
            <a:ext cx="4683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84705" y="4492927"/>
            <a:ext cx="4683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921405" y="4453239"/>
            <a:ext cx="4683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26155" y="5232702"/>
            <a:ext cx="64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  <p:cond evt="onBegin" delay="0">
                          <p:tn val="45"/>
                        </p:cond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  <p:cond evt="onBegin" delay="0">
                          <p:tn val="53"/>
                        </p:cond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2" grpId="0"/>
      <p:bldP spid="13" grpId="0"/>
      <p:bldP spid="14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宽屏</PresentationFormat>
  <Paragraphs>66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FandolFang R</vt:lpstr>
      <vt:lpstr>思源黑体 CN Light</vt:lpstr>
      <vt:lpstr>Arial</vt:lpstr>
      <vt:lpstr>Calibri</vt:lpstr>
      <vt:lpstr>办公资源网：www.bangongziyuan.com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2020-07-20T11:58:51Z</cp:lastPrinted>
  <dcterms:created xsi:type="dcterms:W3CDTF">2020-07-20T11:58:51Z</dcterms:created>
  <dcterms:modified xsi:type="dcterms:W3CDTF">2021-01-08T23:14:00Z</dcterms:modified>
</cp:coreProperties>
</file>