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7" r:id="rId12"/>
    <p:sldId id="269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18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4FC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4FC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2" r="50915" b="68559"/>
          <a:stretch>
            <a:fillRect/>
          </a:stretch>
        </p:blipFill>
        <p:spPr>
          <a:xfrm>
            <a:off x="353668" y="19333"/>
            <a:ext cx="2160719" cy="2160719"/>
          </a:xfrm>
          <a:custGeom>
            <a:avLst/>
            <a:gdLst>
              <a:gd name="connsiteX0" fmla="*/ 1081294 w 2160719"/>
              <a:gd name="connsiteY0" fmla="*/ 0 h 2160719"/>
              <a:gd name="connsiteX1" fmla="*/ 2160719 w 2160719"/>
              <a:gd name="connsiteY1" fmla="*/ 1081294 h 2160719"/>
              <a:gd name="connsiteX2" fmla="*/ 1079425 w 2160719"/>
              <a:gd name="connsiteY2" fmla="*/ 2160719 h 2160719"/>
              <a:gd name="connsiteX3" fmla="*/ 0 w 2160719"/>
              <a:gd name="connsiteY3" fmla="*/ 1079425 h 2160719"/>
              <a:gd name="connsiteX4" fmla="*/ 1081294 w 2160719"/>
              <a:gd name="connsiteY4" fmla="*/ 0 h 216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9" h="2160719">
                <a:moveTo>
                  <a:pt x="1081294" y="0"/>
                </a:moveTo>
                <a:lnTo>
                  <a:pt x="2160719" y="1081294"/>
                </a:lnTo>
                <a:lnTo>
                  <a:pt x="1079425" y="2160719"/>
                </a:lnTo>
                <a:lnTo>
                  <a:pt x="0" y="1079425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5" t="16449" r="62072" b="52110"/>
          <a:stretch>
            <a:fillRect/>
          </a:stretch>
        </p:blipFill>
        <p:spPr>
          <a:xfrm>
            <a:off x="-776903" y="1149735"/>
            <a:ext cx="2160719" cy="2160718"/>
          </a:xfrm>
          <a:custGeom>
            <a:avLst/>
            <a:gdLst>
              <a:gd name="connsiteX0" fmla="*/ 1081294 w 2160719"/>
              <a:gd name="connsiteY0" fmla="*/ 0 h 2160718"/>
              <a:gd name="connsiteX1" fmla="*/ 2160719 w 2160719"/>
              <a:gd name="connsiteY1" fmla="*/ 1081294 h 2160718"/>
              <a:gd name="connsiteX2" fmla="*/ 1079425 w 2160719"/>
              <a:gd name="connsiteY2" fmla="*/ 2160718 h 2160718"/>
              <a:gd name="connsiteX3" fmla="*/ 0 w 2160719"/>
              <a:gd name="connsiteY3" fmla="*/ 1079424 h 2160718"/>
              <a:gd name="connsiteX4" fmla="*/ 1081294 w 2160719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9" h="2160718">
                <a:moveTo>
                  <a:pt x="1081294" y="0"/>
                </a:moveTo>
                <a:lnTo>
                  <a:pt x="2160719" y="1081294"/>
                </a:lnTo>
                <a:lnTo>
                  <a:pt x="1079425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9" t="16840" r="39759" b="51719"/>
          <a:stretch>
            <a:fillRect/>
          </a:stretch>
        </p:blipFill>
        <p:spPr>
          <a:xfrm>
            <a:off x="1484244" y="1176624"/>
            <a:ext cx="2160718" cy="2160718"/>
          </a:xfrm>
          <a:custGeom>
            <a:avLst/>
            <a:gdLst>
              <a:gd name="connsiteX0" fmla="*/ 1081294 w 2160718"/>
              <a:gd name="connsiteY0" fmla="*/ 0 h 2160718"/>
              <a:gd name="connsiteX1" fmla="*/ 2160718 w 2160718"/>
              <a:gd name="connsiteY1" fmla="*/ 1081294 h 2160718"/>
              <a:gd name="connsiteX2" fmla="*/ 1079424 w 2160718"/>
              <a:gd name="connsiteY2" fmla="*/ 2160718 h 2160718"/>
              <a:gd name="connsiteX3" fmla="*/ 0 w 2160718"/>
              <a:gd name="connsiteY3" fmla="*/ 1079424 h 2160718"/>
              <a:gd name="connsiteX4" fmla="*/ 1081294 w 2160718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8" h="2160718">
                <a:moveTo>
                  <a:pt x="1081294" y="0"/>
                </a:moveTo>
                <a:lnTo>
                  <a:pt x="2160718" y="1081294"/>
                </a:lnTo>
                <a:lnTo>
                  <a:pt x="1079424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33234" r="51030" b="35325"/>
          <a:stretch>
            <a:fillRect/>
          </a:stretch>
        </p:blipFill>
        <p:spPr>
          <a:xfrm>
            <a:off x="342095" y="2303285"/>
            <a:ext cx="2160719" cy="2160718"/>
          </a:xfrm>
          <a:custGeom>
            <a:avLst/>
            <a:gdLst>
              <a:gd name="connsiteX0" fmla="*/ 1081294 w 2160719"/>
              <a:gd name="connsiteY0" fmla="*/ 0 h 2160718"/>
              <a:gd name="connsiteX1" fmla="*/ 2160719 w 2160719"/>
              <a:gd name="connsiteY1" fmla="*/ 1081294 h 2160718"/>
              <a:gd name="connsiteX2" fmla="*/ 1079425 w 2160719"/>
              <a:gd name="connsiteY2" fmla="*/ 2160718 h 2160718"/>
              <a:gd name="connsiteX3" fmla="*/ 0 w 2160719"/>
              <a:gd name="connsiteY3" fmla="*/ 1079424 h 2160718"/>
              <a:gd name="connsiteX4" fmla="*/ 1081294 w 2160719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9" h="2160718">
                <a:moveTo>
                  <a:pt x="1081294" y="0"/>
                </a:moveTo>
                <a:lnTo>
                  <a:pt x="2160719" y="1081294"/>
                </a:lnTo>
                <a:lnTo>
                  <a:pt x="1079425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234" r="28678" b="35325"/>
          <a:stretch>
            <a:fillRect/>
          </a:stretch>
        </p:blipFill>
        <p:spPr>
          <a:xfrm>
            <a:off x="2607158" y="2303285"/>
            <a:ext cx="2160718" cy="2160718"/>
          </a:xfrm>
          <a:custGeom>
            <a:avLst/>
            <a:gdLst>
              <a:gd name="connsiteX0" fmla="*/ 1081294 w 2160718"/>
              <a:gd name="connsiteY0" fmla="*/ 0 h 2160718"/>
              <a:gd name="connsiteX1" fmla="*/ 2160718 w 2160718"/>
              <a:gd name="connsiteY1" fmla="*/ 1081294 h 2160718"/>
              <a:gd name="connsiteX2" fmla="*/ 1079424 w 2160718"/>
              <a:gd name="connsiteY2" fmla="*/ 2160718 h 2160718"/>
              <a:gd name="connsiteX3" fmla="*/ 0 w 2160718"/>
              <a:gd name="connsiteY3" fmla="*/ 1079424 h 2160718"/>
              <a:gd name="connsiteX4" fmla="*/ 1081294 w 2160718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8" h="2160718">
                <a:moveTo>
                  <a:pt x="1081294" y="0"/>
                </a:moveTo>
                <a:lnTo>
                  <a:pt x="2160718" y="1081294"/>
                </a:lnTo>
                <a:lnTo>
                  <a:pt x="1079424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7" t="49628" r="62301" b="18931"/>
          <a:stretch>
            <a:fillRect/>
          </a:stretch>
        </p:blipFill>
        <p:spPr>
          <a:xfrm>
            <a:off x="-800053" y="3429946"/>
            <a:ext cx="2160719" cy="2160718"/>
          </a:xfrm>
          <a:custGeom>
            <a:avLst/>
            <a:gdLst>
              <a:gd name="connsiteX0" fmla="*/ 1081294 w 2160719"/>
              <a:gd name="connsiteY0" fmla="*/ 0 h 2160718"/>
              <a:gd name="connsiteX1" fmla="*/ 2160719 w 2160719"/>
              <a:gd name="connsiteY1" fmla="*/ 1081294 h 2160718"/>
              <a:gd name="connsiteX2" fmla="*/ 1079425 w 2160719"/>
              <a:gd name="connsiteY2" fmla="*/ 2160718 h 2160718"/>
              <a:gd name="connsiteX3" fmla="*/ 0 w 2160719"/>
              <a:gd name="connsiteY3" fmla="*/ 1079424 h 2160718"/>
              <a:gd name="connsiteX4" fmla="*/ 1081294 w 2160719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9" h="2160718">
                <a:moveTo>
                  <a:pt x="1081294" y="0"/>
                </a:moveTo>
                <a:lnTo>
                  <a:pt x="2160719" y="1081294"/>
                </a:lnTo>
                <a:lnTo>
                  <a:pt x="1079425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9" t="49628" r="39949" b="18931"/>
          <a:stretch>
            <a:fillRect/>
          </a:stretch>
        </p:blipFill>
        <p:spPr>
          <a:xfrm>
            <a:off x="1465010" y="3429946"/>
            <a:ext cx="2160718" cy="2160718"/>
          </a:xfrm>
          <a:custGeom>
            <a:avLst/>
            <a:gdLst>
              <a:gd name="connsiteX0" fmla="*/ 1081294 w 2160718"/>
              <a:gd name="connsiteY0" fmla="*/ 0 h 2160718"/>
              <a:gd name="connsiteX1" fmla="*/ 2160718 w 2160718"/>
              <a:gd name="connsiteY1" fmla="*/ 1081294 h 2160718"/>
              <a:gd name="connsiteX2" fmla="*/ 1079424 w 2160718"/>
              <a:gd name="connsiteY2" fmla="*/ 2160718 h 2160718"/>
              <a:gd name="connsiteX3" fmla="*/ 0 w 2160718"/>
              <a:gd name="connsiteY3" fmla="*/ 1079424 h 2160718"/>
              <a:gd name="connsiteX4" fmla="*/ 1081294 w 2160718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8" h="2160718">
                <a:moveTo>
                  <a:pt x="1081294" y="0"/>
                </a:moveTo>
                <a:lnTo>
                  <a:pt x="2160718" y="1081294"/>
                </a:lnTo>
                <a:lnTo>
                  <a:pt x="1079424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8" t="66023" r="51219" b="2536"/>
          <a:stretch>
            <a:fillRect/>
          </a:stretch>
        </p:blipFill>
        <p:spPr>
          <a:xfrm>
            <a:off x="322861" y="4556607"/>
            <a:ext cx="2160719" cy="2160718"/>
          </a:xfrm>
          <a:custGeom>
            <a:avLst/>
            <a:gdLst>
              <a:gd name="connsiteX0" fmla="*/ 1081294 w 2160719"/>
              <a:gd name="connsiteY0" fmla="*/ 0 h 2160718"/>
              <a:gd name="connsiteX1" fmla="*/ 2160719 w 2160719"/>
              <a:gd name="connsiteY1" fmla="*/ 1081294 h 2160718"/>
              <a:gd name="connsiteX2" fmla="*/ 1079425 w 2160719"/>
              <a:gd name="connsiteY2" fmla="*/ 2160718 h 2160718"/>
              <a:gd name="connsiteX3" fmla="*/ 0 w 2160719"/>
              <a:gd name="connsiteY3" fmla="*/ 1079424 h 2160718"/>
              <a:gd name="connsiteX4" fmla="*/ 1081294 w 2160719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9" h="2160718">
                <a:moveTo>
                  <a:pt x="1081294" y="0"/>
                </a:moveTo>
                <a:lnTo>
                  <a:pt x="2160719" y="1081294"/>
                </a:lnTo>
                <a:lnTo>
                  <a:pt x="1079425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9" t="82417" r="39949"/>
          <a:stretch>
            <a:fillRect/>
          </a:stretch>
        </p:blipFill>
        <p:spPr>
          <a:xfrm>
            <a:off x="1465010" y="5683268"/>
            <a:ext cx="2160718" cy="1208364"/>
          </a:xfrm>
          <a:custGeom>
            <a:avLst/>
            <a:gdLst>
              <a:gd name="connsiteX0" fmla="*/ 1081294 w 2160718"/>
              <a:gd name="connsiteY0" fmla="*/ 0 h 1208364"/>
              <a:gd name="connsiteX1" fmla="*/ 2160718 w 2160718"/>
              <a:gd name="connsiteY1" fmla="*/ 1081294 h 1208364"/>
              <a:gd name="connsiteX2" fmla="*/ 2033428 w 2160718"/>
              <a:gd name="connsiteY2" fmla="*/ 1208364 h 1208364"/>
              <a:gd name="connsiteX3" fmla="*/ 128717 w 2160718"/>
              <a:gd name="connsiteY3" fmla="*/ 1208364 h 1208364"/>
              <a:gd name="connsiteX4" fmla="*/ 0 w 2160718"/>
              <a:gd name="connsiteY4" fmla="*/ 1079424 h 1208364"/>
              <a:gd name="connsiteX5" fmla="*/ 1081294 w 2160718"/>
              <a:gd name="connsiteY5" fmla="*/ 0 h 120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718" h="1208364">
                <a:moveTo>
                  <a:pt x="1081294" y="0"/>
                </a:moveTo>
                <a:lnTo>
                  <a:pt x="2160718" y="1081294"/>
                </a:lnTo>
                <a:lnTo>
                  <a:pt x="2033428" y="1208364"/>
                </a:lnTo>
                <a:lnTo>
                  <a:pt x="128717" y="1208364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100000" r="41205" b="-13858"/>
          <a:stretch>
            <a:fillRect/>
          </a:stretch>
        </p:blipFill>
        <p:spPr>
          <a:xfrm>
            <a:off x="1593727" y="6891632"/>
            <a:ext cx="1904711" cy="952354"/>
          </a:xfrm>
          <a:custGeom>
            <a:avLst/>
            <a:gdLst>
              <a:gd name="connsiteX0" fmla="*/ 0 w 1904711"/>
              <a:gd name="connsiteY0" fmla="*/ 0 h 952354"/>
              <a:gd name="connsiteX1" fmla="*/ 1904711 w 1904711"/>
              <a:gd name="connsiteY1" fmla="*/ 0 h 952354"/>
              <a:gd name="connsiteX2" fmla="*/ 950707 w 1904711"/>
              <a:gd name="connsiteY2" fmla="*/ 952354 h 952354"/>
              <a:gd name="connsiteX3" fmla="*/ 0 w 1904711"/>
              <a:gd name="connsiteY3" fmla="*/ 0 h 95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4711" h="952354">
                <a:moveTo>
                  <a:pt x="0" y="0"/>
                </a:moveTo>
                <a:lnTo>
                  <a:pt x="1904711" y="0"/>
                </a:lnTo>
                <a:lnTo>
                  <a:pt x="950707" y="95235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4FC3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5400" b="1">
                      <a:solidFill>
                        <a:srgbClr val="4FC3E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</a:t>
                  </a:r>
                  <a:r>
                    <a:rPr kumimoji="0" lang="en-US" altLang="zh-CN" sz="5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4FC3E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.4</a:t>
                  </a:r>
                  <a:r>
                    <a:rPr lang="zh-CN" altLang="en-US" sz="5400" b="1">
                      <a:solidFill>
                        <a:srgbClr val="4FC3E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分数四则混合运算</a:t>
                  </a: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第三单元  分数除法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4FC3E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人教版小学数学六年级上册</a:t>
            </a:r>
          </a:p>
        </p:txBody>
      </p:sp>
      <p:sp>
        <p:nvSpPr>
          <p:cNvPr id="23" name="矩形 22"/>
          <p:cNvSpPr/>
          <p:nvPr/>
        </p:nvSpPr>
        <p:spPr>
          <a:xfrm rot="2702975">
            <a:off x="11428070" y="5031073"/>
            <a:ext cx="1527859" cy="1527859"/>
          </a:xfrm>
          <a:prstGeom prst="rect">
            <a:avLst/>
          </a:prstGeom>
          <a:solidFill>
            <a:srgbClr val="4FC3E2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186286" y="2512730"/>
            <a:ext cx="6553200" cy="14632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本节课你学会了分数四则混合运算了吗？你知道分数四则混合运算的顺序是怎样的吗？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38" y="2370167"/>
            <a:ext cx="2441906" cy="34815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2" r="50915" b="68559"/>
          <a:stretch>
            <a:fillRect/>
          </a:stretch>
        </p:blipFill>
        <p:spPr>
          <a:xfrm>
            <a:off x="353668" y="19333"/>
            <a:ext cx="2160719" cy="2160719"/>
          </a:xfrm>
          <a:custGeom>
            <a:avLst/>
            <a:gdLst>
              <a:gd name="connsiteX0" fmla="*/ 1081294 w 2160719"/>
              <a:gd name="connsiteY0" fmla="*/ 0 h 2160719"/>
              <a:gd name="connsiteX1" fmla="*/ 2160719 w 2160719"/>
              <a:gd name="connsiteY1" fmla="*/ 1081294 h 2160719"/>
              <a:gd name="connsiteX2" fmla="*/ 1079425 w 2160719"/>
              <a:gd name="connsiteY2" fmla="*/ 2160719 h 2160719"/>
              <a:gd name="connsiteX3" fmla="*/ 0 w 2160719"/>
              <a:gd name="connsiteY3" fmla="*/ 1079425 h 2160719"/>
              <a:gd name="connsiteX4" fmla="*/ 1081294 w 2160719"/>
              <a:gd name="connsiteY4" fmla="*/ 0 h 216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9" h="2160719">
                <a:moveTo>
                  <a:pt x="1081294" y="0"/>
                </a:moveTo>
                <a:lnTo>
                  <a:pt x="2160719" y="1081294"/>
                </a:lnTo>
                <a:lnTo>
                  <a:pt x="1079425" y="2160719"/>
                </a:lnTo>
                <a:lnTo>
                  <a:pt x="0" y="1079425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5" t="16449" r="62072" b="52110"/>
          <a:stretch>
            <a:fillRect/>
          </a:stretch>
        </p:blipFill>
        <p:spPr>
          <a:xfrm>
            <a:off x="-776903" y="1149735"/>
            <a:ext cx="2160719" cy="2160718"/>
          </a:xfrm>
          <a:custGeom>
            <a:avLst/>
            <a:gdLst>
              <a:gd name="connsiteX0" fmla="*/ 1081294 w 2160719"/>
              <a:gd name="connsiteY0" fmla="*/ 0 h 2160718"/>
              <a:gd name="connsiteX1" fmla="*/ 2160719 w 2160719"/>
              <a:gd name="connsiteY1" fmla="*/ 1081294 h 2160718"/>
              <a:gd name="connsiteX2" fmla="*/ 1079425 w 2160719"/>
              <a:gd name="connsiteY2" fmla="*/ 2160718 h 2160718"/>
              <a:gd name="connsiteX3" fmla="*/ 0 w 2160719"/>
              <a:gd name="connsiteY3" fmla="*/ 1079424 h 2160718"/>
              <a:gd name="connsiteX4" fmla="*/ 1081294 w 2160719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9" h="2160718">
                <a:moveTo>
                  <a:pt x="1081294" y="0"/>
                </a:moveTo>
                <a:lnTo>
                  <a:pt x="2160719" y="1081294"/>
                </a:lnTo>
                <a:lnTo>
                  <a:pt x="1079425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9" t="16840" r="39759" b="51719"/>
          <a:stretch>
            <a:fillRect/>
          </a:stretch>
        </p:blipFill>
        <p:spPr>
          <a:xfrm>
            <a:off x="1484244" y="1176624"/>
            <a:ext cx="2160718" cy="2160718"/>
          </a:xfrm>
          <a:custGeom>
            <a:avLst/>
            <a:gdLst>
              <a:gd name="connsiteX0" fmla="*/ 1081294 w 2160718"/>
              <a:gd name="connsiteY0" fmla="*/ 0 h 2160718"/>
              <a:gd name="connsiteX1" fmla="*/ 2160718 w 2160718"/>
              <a:gd name="connsiteY1" fmla="*/ 1081294 h 2160718"/>
              <a:gd name="connsiteX2" fmla="*/ 1079424 w 2160718"/>
              <a:gd name="connsiteY2" fmla="*/ 2160718 h 2160718"/>
              <a:gd name="connsiteX3" fmla="*/ 0 w 2160718"/>
              <a:gd name="connsiteY3" fmla="*/ 1079424 h 2160718"/>
              <a:gd name="connsiteX4" fmla="*/ 1081294 w 2160718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8" h="2160718">
                <a:moveTo>
                  <a:pt x="1081294" y="0"/>
                </a:moveTo>
                <a:lnTo>
                  <a:pt x="2160718" y="1081294"/>
                </a:lnTo>
                <a:lnTo>
                  <a:pt x="1079424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33234" r="51030" b="35325"/>
          <a:stretch>
            <a:fillRect/>
          </a:stretch>
        </p:blipFill>
        <p:spPr>
          <a:xfrm>
            <a:off x="342095" y="2303285"/>
            <a:ext cx="2160719" cy="2160718"/>
          </a:xfrm>
          <a:custGeom>
            <a:avLst/>
            <a:gdLst>
              <a:gd name="connsiteX0" fmla="*/ 1081294 w 2160719"/>
              <a:gd name="connsiteY0" fmla="*/ 0 h 2160718"/>
              <a:gd name="connsiteX1" fmla="*/ 2160719 w 2160719"/>
              <a:gd name="connsiteY1" fmla="*/ 1081294 h 2160718"/>
              <a:gd name="connsiteX2" fmla="*/ 1079425 w 2160719"/>
              <a:gd name="connsiteY2" fmla="*/ 2160718 h 2160718"/>
              <a:gd name="connsiteX3" fmla="*/ 0 w 2160719"/>
              <a:gd name="connsiteY3" fmla="*/ 1079424 h 2160718"/>
              <a:gd name="connsiteX4" fmla="*/ 1081294 w 2160719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9" h="2160718">
                <a:moveTo>
                  <a:pt x="1081294" y="0"/>
                </a:moveTo>
                <a:lnTo>
                  <a:pt x="2160719" y="1081294"/>
                </a:lnTo>
                <a:lnTo>
                  <a:pt x="1079425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234" r="28678" b="35325"/>
          <a:stretch>
            <a:fillRect/>
          </a:stretch>
        </p:blipFill>
        <p:spPr>
          <a:xfrm>
            <a:off x="2607158" y="2303285"/>
            <a:ext cx="2160718" cy="2160718"/>
          </a:xfrm>
          <a:custGeom>
            <a:avLst/>
            <a:gdLst>
              <a:gd name="connsiteX0" fmla="*/ 1081294 w 2160718"/>
              <a:gd name="connsiteY0" fmla="*/ 0 h 2160718"/>
              <a:gd name="connsiteX1" fmla="*/ 2160718 w 2160718"/>
              <a:gd name="connsiteY1" fmla="*/ 1081294 h 2160718"/>
              <a:gd name="connsiteX2" fmla="*/ 1079424 w 2160718"/>
              <a:gd name="connsiteY2" fmla="*/ 2160718 h 2160718"/>
              <a:gd name="connsiteX3" fmla="*/ 0 w 2160718"/>
              <a:gd name="connsiteY3" fmla="*/ 1079424 h 2160718"/>
              <a:gd name="connsiteX4" fmla="*/ 1081294 w 2160718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8" h="2160718">
                <a:moveTo>
                  <a:pt x="1081294" y="0"/>
                </a:moveTo>
                <a:lnTo>
                  <a:pt x="2160718" y="1081294"/>
                </a:lnTo>
                <a:lnTo>
                  <a:pt x="1079424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7" t="49628" r="62301" b="18931"/>
          <a:stretch>
            <a:fillRect/>
          </a:stretch>
        </p:blipFill>
        <p:spPr>
          <a:xfrm>
            <a:off x="-800053" y="3429946"/>
            <a:ext cx="2160719" cy="2160718"/>
          </a:xfrm>
          <a:custGeom>
            <a:avLst/>
            <a:gdLst>
              <a:gd name="connsiteX0" fmla="*/ 1081294 w 2160719"/>
              <a:gd name="connsiteY0" fmla="*/ 0 h 2160718"/>
              <a:gd name="connsiteX1" fmla="*/ 2160719 w 2160719"/>
              <a:gd name="connsiteY1" fmla="*/ 1081294 h 2160718"/>
              <a:gd name="connsiteX2" fmla="*/ 1079425 w 2160719"/>
              <a:gd name="connsiteY2" fmla="*/ 2160718 h 2160718"/>
              <a:gd name="connsiteX3" fmla="*/ 0 w 2160719"/>
              <a:gd name="connsiteY3" fmla="*/ 1079424 h 2160718"/>
              <a:gd name="connsiteX4" fmla="*/ 1081294 w 2160719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9" h="2160718">
                <a:moveTo>
                  <a:pt x="1081294" y="0"/>
                </a:moveTo>
                <a:lnTo>
                  <a:pt x="2160719" y="1081294"/>
                </a:lnTo>
                <a:lnTo>
                  <a:pt x="1079425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9" t="49628" r="39949" b="18931"/>
          <a:stretch>
            <a:fillRect/>
          </a:stretch>
        </p:blipFill>
        <p:spPr>
          <a:xfrm>
            <a:off x="1465010" y="3429946"/>
            <a:ext cx="2160718" cy="2160718"/>
          </a:xfrm>
          <a:custGeom>
            <a:avLst/>
            <a:gdLst>
              <a:gd name="connsiteX0" fmla="*/ 1081294 w 2160718"/>
              <a:gd name="connsiteY0" fmla="*/ 0 h 2160718"/>
              <a:gd name="connsiteX1" fmla="*/ 2160718 w 2160718"/>
              <a:gd name="connsiteY1" fmla="*/ 1081294 h 2160718"/>
              <a:gd name="connsiteX2" fmla="*/ 1079424 w 2160718"/>
              <a:gd name="connsiteY2" fmla="*/ 2160718 h 2160718"/>
              <a:gd name="connsiteX3" fmla="*/ 0 w 2160718"/>
              <a:gd name="connsiteY3" fmla="*/ 1079424 h 2160718"/>
              <a:gd name="connsiteX4" fmla="*/ 1081294 w 2160718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8" h="2160718">
                <a:moveTo>
                  <a:pt x="1081294" y="0"/>
                </a:moveTo>
                <a:lnTo>
                  <a:pt x="2160718" y="1081294"/>
                </a:lnTo>
                <a:lnTo>
                  <a:pt x="1079424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8" t="66023" r="51219" b="2536"/>
          <a:stretch>
            <a:fillRect/>
          </a:stretch>
        </p:blipFill>
        <p:spPr>
          <a:xfrm>
            <a:off x="322861" y="4556607"/>
            <a:ext cx="2160719" cy="2160718"/>
          </a:xfrm>
          <a:custGeom>
            <a:avLst/>
            <a:gdLst>
              <a:gd name="connsiteX0" fmla="*/ 1081294 w 2160719"/>
              <a:gd name="connsiteY0" fmla="*/ 0 h 2160718"/>
              <a:gd name="connsiteX1" fmla="*/ 2160719 w 2160719"/>
              <a:gd name="connsiteY1" fmla="*/ 1081294 h 2160718"/>
              <a:gd name="connsiteX2" fmla="*/ 1079425 w 2160719"/>
              <a:gd name="connsiteY2" fmla="*/ 2160718 h 2160718"/>
              <a:gd name="connsiteX3" fmla="*/ 0 w 2160719"/>
              <a:gd name="connsiteY3" fmla="*/ 1079424 h 2160718"/>
              <a:gd name="connsiteX4" fmla="*/ 1081294 w 2160719"/>
              <a:gd name="connsiteY4" fmla="*/ 0 h 2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19" h="2160718">
                <a:moveTo>
                  <a:pt x="1081294" y="0"/>
                </a:moveTo>
                <a:lnTo>
                  <a:pt x="2160719" y="1081294"/>
                </a:lnTo>
                <a:lnTo>
                  <a:pt x="1079425" y="2160718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9" t="82417" r="39949"/>
          <a:stretch>
            <a:fillRect/>
          </a:stretch>
        </p:blipFill>
        <p:spPr>
          <a:xfrm>
            <a:off x="1465010" y="5683268"/>
            <a:ext cx="2160718" cy="1208364"/>
          </a:xfrm>
          <a:custGeom>
            <a:avLst/>
            <a:gdLst>
              <a:gd name="connsiteX0" fmla="*/ 1081294 w 2160718"/>
              <a:gd name="connsiteY0" fmla="*/ 0 h 1208364"/>
              <a:gd name="connsiteX1" fmla="*/ 2160718 w 2160718"/>
              <a:gd name="connsiteY1" fmla="*/ 1081294 h 1208364"/>
              <a:gd name="connsiteX2" fmla="*/ 2033428 w 2160718"/>
              <a:gd name="connsiteY2" fmla="*/ 1208364 h 1208364"/>
              <a:gd name="connsiteX3" fmla="*/ 128717 w 2160718"/>
              <a:gd name="connsiteY3" fmla="*/ 1208364 h 1208364"/>
              <a:gd name="connsiteX4" fmla="*/ 0 w 2160718"/>
              <a:gd name="connsiteY4" fmla="*/ 1079424 h 1208364"/>
              <a:gd name="connsiteX5" fmla="*/ 1081294 w 2160718"/>
              <a:gd name="connsiteY5" fmla="*/ 0 h 120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718" h="1208364">
                <a:moveTo>
                  <a:pt x="1081294" y="0"/>
                </a:moveTo>
                <a:lnTo>
                  <a:pt x="2160718" y="1081294"/>
                </a:lnTo>
                <a:lnTo>
                  <a:pt x="2033428" y="1208364"/>
                </a:lnTo>
                <a:lnTo>
                  <a:pt x="128717" y="1208364"/>
                </a:lnTo>
                <a:lnTo>
                  <a:pt x="0" y="1079424"/>
                </a:lnTo>
                <a:lnTo>
                  <a:pt x="1081294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100000" r="41205" b="-13858"/>
          <a:stretch>
            <a:fillRect/>
          </a:stretch>
        </p:blipFill>
        <p:spPr>
          <a:xfrm>
            <a:off x="1593727" y="6891632"/>
            <a:ext cx="1904711" cy="952354"/>
          </a:xfrm>
          <a:custGeom>
            <a:avLst/>
            <a:gdLst>
              <a:gd name="connsiteX0" fmla="*/ 0 w 1904711"/>
              <a:gd name="connsiteY0" fmla="*/ 0 h 952354"/>
              <a:gd name="connsiteX1" fmla="*/ 1904711 w 1904711"/>
              <a:gd name="connsiteY1" fmla="*/ 0 h 952354"/>
              <a:gd name="connsiteX2" fmla="*/ 950707 w 1904711"/>
              <a:gd name="connsiteY2" fmla="*/ 952354 h 952354"/>
              <a:gd name="connsiteX3" fmla="*/ 0 w 1904711"/>
              <a:gd name="connsiteY3" fmla="*/ 0 h 95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4711" h="952354">
                <a:moveTo>
                  <a:pt x="0" y="0"/>
                </a:moveTo>
                <a:lnTo>
                  <a:pt x="1904711" y="0"/>
                </a:lnTo>
                <a:lnTo>
                  <a:pt x="950707" y="95235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4FC3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>
                      <a:solidFill>
                        <a:srgbClr val="4FC3E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第三单元  分数除法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4FC3E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人教版小学数学六年级上册</a:t>
            </a:r>
          </a:p>
        </p:txBody>
      </p:sp>
      <p:sp>
        <p:nvSpPr>
          <p:cNvPr id="23" name="矩形 22"/>
          <p:cNvSpPr/>
          <p:nvPr/>
        </p:nvSpPr>
        <p:spPr>
          <a:xfrm rot="2702975">
            <a:off x="11428070" y="5031073"/>
            <a:ext cx="1527859" cy="1527859"/>
          </a:xfrm>
          <a:prstGeom prst="rect">
            <a:avLst/>
          </a:prstGeom>
          <a:solidFill>
            <a:srgbClr val="4FC3E2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70931" y="1859608"/>
            <a:ext cx="9367855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atinLnBrk="1">
              <a:lnSpc>
                <a:spcPct val="250000"/>
              </a:lnSpc>
            </a:pP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说出运算顺序，不用计算。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atinLnBrk="1">
              <a:lnSpc>
                <a:spcPct val="25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(18+7)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         88+30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÷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        350-25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2        60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÷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(77-65)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一、创设情境   明确目标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3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17891" y="1753339"/>
            <a:ext cx="4618230" cy="334255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探究新知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9004040" y="1488554"/>
            <a:ext cx="2116137" cy="1235075"/>
          </a:xfrm>
          <a:prstGeom prst="wedgeRoundRectCallout">
            <a:avLst>
              <a:gd name="adj1" fmla="val -61292"/>
              <a:gd name="adj2" fmla="val 33790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</p:spPr>
        <p:txBody>
          <a:bodyPr/>
          <a:lstStyle/>
          <a:p>
            <a:pPr latinLnBrk="1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我先算出每天吃多少片。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2852" y="1732451"/>
            <a:ext cx="1947644" cy="2554288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1376624" y="2250480"/>
          <a:ext cx="3406392" cy="2036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442400" imgH="19507200" progId="">
                  <p:embed/>
                </p:oleObj>
              </mc:Choice>
              <mc:Fallback>
                <p:oleObj name="Equation" r:id="rId3" imgW="34442400" imgH="195072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6624" y="2250480"/>
                        <a:ext cx="3406392" cy="203625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6786947" y="1999431"/>
            <a:ext cx="2241550" cy="1320800"/>
          </a:xfrm>
          <a:prstGeom prst="wedgeRoundRectCallout">
            <a:avLst>
              <a:gd name="adj1" fmla="val 65343"/>
              <a:gd name="adj2" fmla="val 32528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</p:spPr>
        <p:txBody>
          <a:bodyPr/>
          <a:lstStyle/>
          <a:p>
            <a:pPr algn="ctr" latinLnBrk="1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我先算这盒药可以吃几次。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7748" y="1665869"/>
            <a:ext cx="1666875" cy="2521323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1305154" y="2479083"/>
          <a:ext cx="456308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576000" imgH="14630400" progId="">
                  <p:embed/>
                </p:oleObj>
              </mc:Choice>
              <mc:Fallback>
                <p:oleObj name="Equation" r:id="rId3" imgW="36576000" imgH="146304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5154" y="2479083"/>
                        <a:ext cx="4563083" cy="182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26" name="Object 30"/>
          <p:cNvGraphicFramePr>
            <a:graphicFrameLocks noChangeAspect="1"/>
          </p:cNvGraphicFramePr>
          <p:nvPr/>
        </p:nvGraphicFramePr>
        <p:xfrm>
          <a:off x="3540684" y="1327748"/>
          <a:ext cx="2097062" cy="1011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2000" imgH="9448800" progId="">
                  <p:embed/>
                </p:oleObj>
              </mc:Choice>
              <mc:Fallback>
                <p:oleObj name="Equation" r:id="rId2" imgW="19812000" imgH="94488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40684" y="1327748"/>
                        <a:ext cx="2097062" cy="101173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1"/>
          <p:cNvGraphicFramePr>
            <a:graphicFrameLocks noChangeAspect="1"/>
          </p:cNvGraphicFramePr>
          <p:nvPr/>
        </p:nvGraphicFramePr>
        <p:xfrm>
          <a:off x="5628247" y="1316925"/>
          <a:ext cx="2584642" cy="973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212800" imgH="9753600" progId="">
                  <p:embed/>
                </p:oleObj>
              </mc:Choice>
              <mc:Fallback>
                <p:oleObj name="Equation" r:id="rId4" imgW="26212800" imgH="97536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28247" y="1316925"/>
                        <a:ext cx="2584642" cy="9733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381933" y="2468072"/>
            <a:ext cx="46057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1"/>
            <a:r>
              <a:rPr lang="zh-CN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有小括号的要先算括号里面的。</a:t>
            </a:r>
            <a:endParaRPr lang="zh-CN" altLang="en-US" sz="2400" kern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128" name="Object 32"/>
          <p:cNvGraphicFramePr>
            <a:graphicFrameLocks noChangeAspect="1"/>
          </p:cNvGraphicFramePr>
          <p:nvPr/>
        </p:nvGraphicFramePr>
        <p:xfrm>
          <a:off x="3655379" y="3140837"/>
          <a:ext cx="1937259" cy="104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6" imgW="17678400" imgH="9448800" progId="Equation.3">
                  <p:embed/>
                </p:oleObj>
              </mc:Choice>
              <mc:Fallback>
                <p:oleObj name="公式" r:id="rId6" imgW="17678400" imgH="9448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5379" y="3140837"/>
                        <a:ext cx="1937259" cy="1048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3"/>
          <p:cNvGraphicFramePr>
            <a:graphicFrameLocks noChangeAspect="1"/>
          </p:cNvGraphicFramePr>
          <p:nvPr/>
        </p:nvGraphicFramePr>
        <p:xfrm>
          <a:off x="5682619" y="3192914"/>
          <a:ext cx="1893229" cy="974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202400" imgH="9753600" progId="">
                  <p:embed/>
                </p:oleObj>
              </mc:Choice>
              <mc:Fallback>
                <p:oleObj name="Equation" r:id="rId8" imgW="19202400" imgH="97536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82619" y="3192914"/>
                        <a:ext cx="1893229" cy="97458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60400" y="4567586"/>
            <a:ext cx="10908149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根据整数连除的运算顺序总结出分数连除的运算顺序：按照从左到右的顺序依次进行计算。</a:t>
            </a:r>
            <a:endParaRPr lang="zh-CN" altLang="en-US" sz="2400" kern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探究新知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Rectangle 3"/>
          <p:cNvSpPr txBox="1">
            <a:spLocks noChangeArrowheads="1"/>
          </p:cNvSpPr>
          <p:nvPr/>
        </p:nvSpPr>
        <p:spPr bwMode="auto">
          <a:xfrm>
            <a:off x="728210" y="1169388"/>
            <a:ext cx="10790690" cy="2527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1、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王叔叔家阁楼上的窗玻璃是梯形的，上底、下底和高分别是                       这块玻璃的面积是多少？</a:t>
            </a:r>
          </a:p>
        </p:txBody>
      </p:sp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9265682" y="1054100"/>
          <a:ext cx="2450698" cy="985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00" imgH="9448800" progId="">
                  <p:embed/>
                </p:oleObj>
              </mc:Choice>
              <mc:Fallback>
                <p:oleObj name="Equation" r:id="rId2" imgW="22860000" imgH="94488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65682" y="1054100"/>
                        <a:ext cx="2450698" cy="9859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63" name="Picture 25" descr="3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757072" y="2516548"/>
            <a:ext cx="1814513" cy="2401887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5" name="Group 63"/>
          <p:cNvGrpSpPr/>
          <p:nvPr/>
        </p:nvGrpSpPr>
        <p:grpSpPr>
          <a:xfrm>
            <a:off x="2632915" y="2433038"/>
            <a:ext cx="3178176" cy="2622550"/>
            <a:chOff x="2003" y="2015"/>
            <a:chExt cx="2002" cy="1239"/>
          </a:xfrm>
        </p:grpSpPr>
        <p:grpSp>
          <p:nvGrpSpPr>
            <p:cNvPr id="6167" name="Group 40"/>
            <p:cNvGrpSpPr/>
            <p:nvPr/>
          </p:nvGrpSpPr>
          <p:grpSpPr>
            <a:xfrm>
              <a:off x="2078" y="2015"/>
              <a:ext cx="1927" cy="463"/>
              <a:chOff x="3499" y="2581"/>
              <a:chExt cx="1927" cy="463"/>
            </a:xfrm>
          </p:grpSpPr>
          <p:sp>
            <p:nvSpPr>
              <p:cNvPr id="6186" name="Text Box 31"/>
              <p:cNvSpPr txBox="1">
                <a:spLocks noChangeArrowheads="1"/>
              </p:cNvSpPr>
              <p:nvPr/>
            </p:nvSpPr>
            <p:spPr bwMode="auto">
              <a:xfrm>
                <a:off x="3499" y="2682"/>
                <a:ext cx="1927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(</a:t>
                </a:r>
                <a:r>
                  <a:rPr lang="zh-CN" altLang="en-US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      ＋     </a:t>
                </a:r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)×    ÷2</a:t>
                </a:r>
              </a:p>
            </p:txBody>
          </p:sp>
          <p:grpSp>
            <p:nvGrpSpPr>
              <p:cNvPr id="6187" name="Group 27"/>
              <p:cNvGrpSpPr/>
              <p:nvPr/>
            </p:nvGrpSpPr>
            <p:grpSpPr>
              <a:xfrm>
                <a:off x="3748" y="2602"/>
                <a:ext cx="322" cy="442"/>
                <a:chOff x="3420" y="1344"/>
                <a:chExt cx="322" cy="442"/>
              </a:xfrm>
            </p:grpSpPr>
            <p:sp>
              <p:nvSpPr>
                <p:cNvPr id="619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424" y="1568"/>
                  <a:ext cx="318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latinLnBrk="1">
                    <a:spcBef>
                      <a:spcPct val="50000"/>
                    </a:spcBef>
                  </a:pPr>
                  <a:r>
                    <a:rPr lang="en-US" altLang="zh-CN" sz="2400" kern="0">
                      <a:solidFill>
                        <a:srgbClr val="FF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619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420" y="1344"/>
                  <a:ext cx="227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latinLnBrk="1">
                    <a:spcBef>
                      <a:spcPct val="50000"/>
                    </a:spcBef>
                  </a:pPr>
                  <a:r>
                    <a:rPr lang="en-US" altLang="zh-CN" sz="2400" kern="0">
                      <a:solidFill>
                        <a:srgbClr val="FF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6198" name="Line 30"/>
                <p:cNvSpPr>
                  <a:spLocks noChangeShapeType="1"/>
                </p:cNvSpPr>
                <p:nvPr/>
              </p:nvSpPr>
              <p:spPr bwMode="auto">
                <a:xfrm>
                  <a:off x="3438" y="1547"/>
                  <a:ext cx="181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</p:spPr>
              <p:txBody>
                <a:bodyPr anchor="ctr"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188" name="Group 32"/>
              <p:cNvGrpSpPr/>
              <p:nvPr/>
            </p:nvGrpSpPr>
            <p:grpSpPr>
              <a:xfrm>
                <a:off x="4073" y="2602"/>
                <a:ext cx="322" cy="442"/>
                <a:chOff x="3420" y="1344"/>
                <a:chExt cx="322" cy="442"/>
              </a:xfrm>
            </p:grpSpPr>
            <p:sp>
              <p:nvSpPr>
                <p:cNvPr id="619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424" y="1568"/>
                  <a:ext cx="318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latinLnBrk="1">
                    <a:spcBef>
                      <a:spcPct val="50000"/>
                    </a:spcBef>
                  </a:pPr>
                  <a:r>
                    <a:rPr lang="en-US" altLang="zh-CN" sz="2400" kern="0">
                      <a:solidFill>
                        <a:srgbClr val="FF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619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420" y="1344"/>
                  <a:ext cx="227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latinLnBrk="1">
                    <a:spcBef>
                      <a:spcPct val="50000"/>
                    </a:spcBef>
                  </a:pPr>
                  <a:r>
                    <a:rPr lang="en-US" altLang="zh-CN" sz="2400" kern="0">
                      <a:solidFill>
                        <a:srgbClr val="FF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6195" name="Line 35"/>
                <p:cNvSpPr>
                  <a:spLocks noChangeShapeType="1"/>
                </p:cNvSpPr>
                <p:nvPr/>
              </p:nvSpPr>
              <p:spPr bwMode="auto">
                <a:xfrm>
                  <a:off x="3438" y="1547"/>
                  <a:ext cx="181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</p:spPr>
              <p:txBody>
                <a:bodyPr anchor="ctr"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189" name="Group 36"/>
              <p:cNvGrpSpPr/>
              <p:nvPr/>
            </p:nvGrpSpPr>
            <p:grpSpPr>
              <a:xfrm>
                <a:off x="4627" y="2581"/>
                <a:ext cx="318" cy="442"/>
                <a:chOff x="3454" y="1335"/>
                <a:chExt cx="318" cy="442"/>
              </a:xfrm>
            </p:grpSpPr>
            <p:sp>
              <p:nvSpPr>
                <p:cNvPr id="619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454" y="1559"/>
                  <a:ext cx="318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latinLnBrk="1">
                    <a:spcBef>
                      <a:spcPct val="50000"/>
                    </a:spcBef>
                  </a:pPr>
                  <a:r>
                    <a:rPr lang="en-US" altLang="zh-CN" sz="2400" kern="0">
                      <a:solidFill>
                        <a:srgbClr val="FF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619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462" y="1335"/>
                  <a:ext cx="227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latinLnBrk="1">
                    <a:spcBef>
                      <a:spcPct val="50000"/>
                    </a:spcBef>
                  </a:pPr>
                  <a:r>
                    <a:rPr lang="en-US" altLang="zh-CN" sz="2400" kern="0">
                      <a:solidFill>
                        <a:srgbClr val="FF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6192" name="Line 39"/>
                <p:cNvSpPr>
                  <a:spLocks noChangeShapeType="1"/>
                </p:cNvSpPr>
                <p:nvPr/>
              </p:nvSpPr>
              <p:spPr bwMode="auto">
                <a:xfrm>
                  <a:off x="3480" y="1538"/>
                  <a:ext cx="181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</p:spPr>
              <p:txBody>
                <a:bodyPr anchor="ctr"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168" name="Text Box 41"/>
            <p:cNvSpPr txBox="1">
              <a:spLocks noChangeArrowheads="1"/>
            </p:cNvSpPr>
            <p:nvPr/>
          </p:nvSpPr>
          <p:spPr bwMode="auto">
            <a:xfrm>
              <a:off x="2003" y="2537"/>
              <a:ext cx="1316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lang="zh-CN" altLang="en-US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＝    </a:t>
              </a:r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×    ×</a:t>
              </a:r>
            </a:p>
          </p:txBody>
        </p:sp>
        <p:grpSp>
          <p:nvGrpSpPr>
            <p:cNvPr id="6169" name="Group 42"/>
            <p:cNvGrpSpPr/>
            <p:nvPr/>
          </p:nvGrpSpPr>
          <p:grpSpPr>
            <a:xfrm>
              <a:off x="2254" y="2419"/>
              <a:ext cx="322" cy="442"/>
              <a:chOff x="3420" y="1344"/>
              <a:chExt cx="322" cy="442"/>
            </a:xfrm>
          </p:grpSpPr>
          <p:sp>
            <p:nvSpPr>
              <p:cNvPr id="6183" name="Text Box 43"/>
              <p:cNvSpPr txBox="1">
                <a:spLocks noChangeArrowheads="1"/>
              </p:cNvSpPr>
              <p:nvPr/>
            </p:nvSpPr>
            <p:spPr bwMode="auto">
              <a:xfrm>
                <a:off x="3424" y="1568"/>
                <a:ext cx="318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6184" name="Text Box 44"/>
              <p:cNvSpPr txBox="1">
                <a:spLocks noChangeArrowheads="1"/>
              </p:cNvSpPr>
              <p:nvPr/>
            </p:nvSpPr>
            <p:spPr bwMode="auto">
              <a:xfrm>
                <a:off x="3420" y="1344"/>
                <a:ext cx="227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6185" name="Line 45"/>
              <p:cNvSpPr>
                <a:spLocks noChangeShapeType="1"/>
              </p:cNvSpPr>
              <p:nvPr/>
            </p:nvSpPr>
            <p:spPr bwMode="auto">
              <a:xfrm>
                <a:off x="3449" y="1562"/>
                <a:ext cx="181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70" name="Group 46"/>
            <p:cNvGrpSpPr/>
            <p:nvPr/>
          </p:nvGrpSpPr>
          <p:grpSpPr>
            <a:xfrm>
              <a:off x="2610" y="2420"/>
              <a:ext cx="322" cy="442"/>
              <a:chOff x="3420" y="1344"/>
              <a:chExt cx="322" cy="442"/>
            </a:xfrm>
          </p:grpSpPr>
          <p:sp>
            <p:nvSpPr>
              <p:cNvPr id="6180" name="Text Box 47"/>
              <p:cNvSpPr txBox="1">
                <a:spLocks noChangeArrowheads="1"/>
              </p:cNvSpPr>
              <p:nvPr/>
            </p:nvSpPr>
            <p:spPr bwMode="auto">
              <a:xfrm>
                <a:off x="3424" y="1568"/>
                <a:ext cx="318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6181" name="Text Box 48"/>
              <p:cNvSpPr txBox="1">
                <a:spLocks noChangeArrowheads="1"/>
              </p:cNvSpPr>
              <p:nvPr/>
            </p:nvSpPr>
            <p:spPr bwMode="auto">
              <a:xfrm>
                <a:off x="3420" y="1344"/>
                <a:ext cx="227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6182" name="Line 49"/>
              <p:cNvSpPr>
                <a:spLocks noChangeShapeType="1"/>
              </p:cNvSpPr>
              <p:nvPr/>
            </p:nvSpPr>
            <p:spPr bwMode="auto">
              <a:xfrm>
                <a:off x="3449" y="1562"/>
                <a:ext cx="181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71" name="Group 50"/>
            <p:cNvGrpSpPr/>
            <p:nvPr/>
          </p:nvGrpSpPr>
          <p:grpSpPr>
            <a:xfrm>
              <a:off x="3120" y="2408"/>
              <a:ext cx="322" cy="442"/>
              <a:chOff x="3595" y="1338"/>
              <a:chExt cx="322" cy="442"/>
            </a:xfrm>
          </p:grpSpPr>
          <p:sp>
            <p:nvSpPr>
              <p:cNvPr id="6177" name="Text Box 51"/>
              <p:cNvSpPr txBox="1">
                <a:spLocks noChangeArrowheads="1"/>
              </p:cNvSpPr>
              <p:nvPr/>
            </p:nvSpPr>
            <p:spPr bwMode="auto">
              <a:xfrm>
                <a:off x="3599" y="1562"/>
                <a:ext cx="318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178" name="Text Box 52"/>
              <p:cNvSpPr txBox="1">
                <a:spLocks noChangeArrowheads="1"/>
              </p:cNvSpPr>
              <p:nvPr/>
            </p:nvSpPr>
            <p:spPr bwMode="auto">
              <a:xfrm>
                <a:off x="3595" y="1338"/>
                <a:ext cx="227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6179" name="Line 53"/>
              <p:cNvSpPr>
                <a:spLocks noChangeShapeType="1"/>
              </p:cNvSpPr>
              <p:nvPr/>
            </p:nvSpPr>
            <p:spPr bwMode="auto">
              <a:xfrm>
                <a:off x="3621" y="1559"/>
                <a:ext cx="181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172" name="Text Box 54"/>
            <p:cNvSpPr txBox="1">
              <a:spLocks noChangeArrowheads="1"/>
            </p:cNvSpPr>
            <p:nvPr/>
          </p:nvSpPr>
          <p:spPr bwMode="auto">
            <a:xfrm>
              <a:off x="2013" y="2903"/>
              <a:ext cx="1179" cy="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lang="zh-CN" altLang="en-US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＝     </a:t>
              </a:r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(m</a:t>
              </a:r>
              <a:r>
                <a:rPr lang="en-US" altLang="zh-CN" sz="2400" kern="0" baseline="3000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)</a:t>
              </a:r>
              <a:endPara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6173" name="Group 59"/>
            <p:cNvGrpSpPr/>
            <p:nvPr/>
          </p:nvGrpSpPr>
          <p:grpSpPr>
            <a:xfrm>
              <a:off x="2199" y="2818"/>
              <a:ext cx="424" cy="436"/>
              <a:chOff x="4951" y="3203"/>
              <a:chExt cx="424" cy="436"/>
            </a:xfrm>
          </p:grpSpPr>
          <p:sp>
            <p:nvSpPr>
              <p:cNvPr id="6174" name="Text Box 56"/>
              <p:cNvSpPr txBox="1">
                <a:spLocks noChangeArrowheads="1"/>
              </p:cNvSpPr>
              <p:nvPr/>
            </p:nvSpPr>
            <p:spPr bwMode="auto">
              <a:xfrm>
                <a:off x="4951" y="3421"/>
                <a:ext cx="424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6175" name="Text Box 57"/>
              <p:cNvSpPr txBox="1">
                <a:spLocks noChangeArrowheads="1"/>
              </p:cNvSpPr>
              <p:nvPr/>
            </p:nvSpPr>
            <p:spPr bwMode="auto">
              <a:xfrm>
                <a:off x="4976" y="3203"/>
                <a:ext cx="363" cy="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latinLnBrk="1">
                  <a:spcBef>
                    <a:spcPct val="50000"/>
                  </a:spcBef>
                </a:pPr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21</a:t>
                </a:r>
              </a:p>
            </p:txBody>
          </p:sp>
          <p:sp>
            <p:nvSpPr>
              <p:cNvPr id="6176" name="Line 58"/>
              <p:cNvSpPr>
                <a:spLocks noChangeShapeType="1"/>
              </p:cNvSpPr>
              <p:nvPr/>
            </p:nvSpPr>
            <p:spPr bwMode="auto">
              <a:xfrm>
                <a:off x="5029" y="3421"/>
                <a:ext cx="181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 anchor="ctr"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2240802" y="5337105"/>
            <a:ext cx="766519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atinLnBrk="1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答：这块玻璃的面积是             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</a:t>
            </a:r>
            <a:r>
              <a:rPr lang="en-US" altLang="zh-CN" sz="2400" kern="0" baseline="30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 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graphicFrame>
        <p:nvGraphicFramePr>
          <p:cNvPr id="40" name="Object 17"/>
          <p:cNvGraphicFramePr>
            <a:graphicFrameLocks noChangeAspect="1"/>
          </p:cNvGraphicFramePr>
          <p:nvPr/>
        </p:nvGraphicFramePr>
        <p:xfrm>
          <a:off x="5811091" y="5174121"/>
          <a:ext cx="485963" cy="776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181600" imgH="9753600" progId="">
                  <p:embed/>
                </p:oleObj>
              </mc:Choice>
              <mc:Fallback>
                <p:oleObj name="Equation" r:id="rId5" imgW="5181600" imgH="97536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11091" y="5174121"/>
                        <a:ext cx="485963" cy="77621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2" name="矩形 1"/>
          <p:cNvSpPr>
            <a:spLocks noChangeArrowheads="1"/>
          </p:cNvSpPr>
          <p:nvPr/>
        </p:nvSpPr>
        <p:spPr bwMode="auto">
          <a:xfrm>
            <a:off x="2495551" y="1122364"/>
            <a:ext cx="17043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atinLnBrk="1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2、 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计算。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7198" name="Object 30"/>
          <p:cNvGraphicFramePr>
            <a:graphicFrameLocks noChangeAspect="1"/>
          </p:cNvGraphicFramePr>
          <p:nvPr/>
        </p:nvGraphicFramePr>
        <p:xfrm>
          <a:off x="2724328" y="1728278"/>
          <a:ext cx="2233752" cy="993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64800" imgH="9753600" progId="">
                  <p:embed/>
                </p:oleObj>
              </mc:Choice>
              <mc:Fallback>
                <p:oleObj name="Equation" r:id="rId2" imgW="23164800" imgH="97536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24328" y="1728278"/>
                        <a:ext cx="2233752" cy="9933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9" name="Object 31"/>
          <p:cNvGraphicFramePr>
            <a:graphicFrameLocks noChangeAspect="1"/>
          </p:cNvGraphicFramePr>
          <p:nvPr/>
        </p:nvGraphicFramePr>
        <p:xfrm>
          <a:off x="6629234" y="1728278"/>
          <a:ext cx="2433485" cy="993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164800" imgH="9753600" progId="">
                  <p:embed/>
                </p:oleObj>
              </mc:Choice>
              <mc:Fallback>
                <p:oleObj name="Equation" r:id="rId4" imgW="23164800" imgH="97536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234" y="1728278"/>
                        <a:ext cx="2433485" cy="9933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2"/>
          <p:cNvGraphicFramePr>
            <a:graphicFrameLocks noChangeAspect="1"/>
          </p:cNvGraphicFramePr>
          <p:nvPr/>
        </p:nvGraphicFramePr>
        <p:xfrm>
          <a:off x="2816258" y="2865858"/>
          <a:ext cx="1806542" cy="2896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068800" imgH="29260800" progId="">
                  <p:embed/>
                </p:oleObj>
              </mc:Choice>
              <mc:Fallback>
                <p:oleObj name="Equation" r:id="rId6" imgW="17068800" imgH="292608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6258" y="2865858"/>
                        <a:ext cx="1806542" cy="289625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3"/>
          <p:cNvGraphicFramePr>
            <a:graphicFrameLocks noChangeAspect="1"/>
          </p:cNvGraphicFramePr>
          <p:nvPr/>
        </p:nvGraphicFramePr>
        <p:xfrm>
          <a:off x="6629234" y="2865859"/>
          <a:ext cx="1715128" cy="289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764000" imgH="29260800" progId="">
                  <p:embed/>
                </p:oleObj>
              </mc:Choice>
              <mc:Fallback>
                <p:oleObj name="Equation" r:id="rId8" imgW="16764000" imgH="292608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29234" y="2865859"/>
                        <a:ext cx="1715128" cy="289625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07568" y="4365105"/>
            <a:ext cx="4032448" cy="700705"/>
          </a:xfrm>
          <a:prstGeom prst="rect">
            <a:avLst/>
          </a:prstGeom>
          <a:blipFill rotWithShape="1">
            <a:blip r:embed="rId2"/>
            <a:stretch>
              <a:fillRect l="-3021" b="-12174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kern="0">
                <a:noFill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07665" y="4390435"/>
            <a:ext cx="4032448" cy="700705"/>
          </a:xfrm>
          <a:prstGeom prst="rect">
            <a:avLst/>
          </a:prstGeom>
          <a:blipFill rotWithShape="1">
            <a:blip r:embed="rId3"/>
            <a:stretch>
              <a:fillRect b="-6957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kern="0">
                <a:noFill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43672" y="5445224"/>
            <a:ext cx="6192688" cy="523220"/>
          </a:xfrm>
          <a:prstGeom prst="rect">
            <a:avLst/>
          </a:prstGeom>
          <a:blipFill rotWithShape="1">
            <a:blip r:embed="rId4"/>
            <a:stretch>
              <a:fillRect l="-2067" t="-16279" b="-33721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kern="0">
                <a:noFill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</a:t>
            </a:r>
          </a:p>
        </p:txBody>
      </p:sp>
      <p:pic>
        <p:nvPicPr>
          <p:cNvPr id="27652" name="图片 2"/>
          <p:cNvPicPr>
            <a:picLocks noChangeAspect="1"/>
          </p:cNvPicPr>
          <p:nvPr/>
        </p:nvPicPr>
        <p:blipFill>
          <a:blip r:embed="rId5"/>
          <a:srcRect t="2702" b="47491"/>
          <a:stretch>
            <a:fillRect/>
          </a:stretch>
        </p:blipFill>
        <p:spPr bwMode="auto">
          <a:xfrm>
            <a:off x="2468880" y="1174268"/>
            <a:ext cx="6147416" cy="293320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矩形 3"/>
          <p:cNvSpPr/>
          <p:nvPr/>
        </p:nvSpPr>
        <p:spPr>
          <a:xfrm>
            <a:off x="7046283" y="1964749"/>
            <a:ext cx="2087562" cy="2261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宽屏</PresentationFormat>
  <Paragraphs>55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FandolFang R</vt:lpstr>
      <vt:lpstr>思源黑体 CN Light</vt:lpstr>
      <vt:lpstr>Arial</vt:lpstr>
      <vt:lpstr>Calibri</vt:lpstr>
      <vt:lpstr>办公资源网：www.bangongziyuan.com</vt:lpstr>
      <vt:lpstr>Equation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2</cp:revision>
  <cp:lastPrinted>2020-07-20T11:58:53Z</cp:lastPrinted>
  <dcterms:created xsi:type="dcterms:W3CDTF">2020-07-20T11:58:53Z</dcterms:created>
  <dcterms:modified xsi:type="dcterms:W3CDTF">2021-01-08T23:14:10Z</dcterms:modified>
</cp:coreProperties>
</file>