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71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7" r:id="rId15"/>
    <p:sldId id="272" r:id="rId16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orient="horz" pos="676">
          <p15:clr>
            <a:srgbClr val="A4A3A4"/>
          </p15:clr>
        </p15:guide>
        <p15:guide id="5" orient="horz" pos="3930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56"/>
        <p:guide orient="horz" pos="595"/>
        <p:guide orient="horz" pos="676"/>
        <p:guide orient="horz" pos="3930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3ACD943-6C4C-485E-A1DE-10844C653D4D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7AE6268-3315-45EF-B116-0B9B428CD9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146" name="备注占位符 2"/>
          <p:cNvSpPr>
            <a:spLocks noGrp="1" noChangeArrowheads="1"/>
          </p:cNvSpPr>
          <p:nvPr>
            <p:ph type="body" idx="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14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A5E8088-2809-4412-B7E9-F2D95AE0384A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8194" name="备注占位符 2"/>
          <p:cNvSpPr>
            <a:spLocks noGrp="1" noChangeArrowheads="1"/>
          </p:cNvSpPr>
          <p:nvPr>
            <p:ph type="body" idx="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1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8511006-B685-4759-AE5C-24D1C493C610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6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B600014-31F8-40F2-AC28-23EA6C7E4F62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5307AD0-AFDC-4138-BB92-E91303C61A30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C4815B8-9D78-4611-8D4F-593AB35ED797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616D868-A7E8-43B7-847A-A81974B65023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5110096-BFAC-4D9C-AB6D-C0EBC84214C0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8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3554" name="备注占位符 2"/>
          <p:cNvSpPr>
            <a:spLocks noGrp="1" noChangeArrowheads="1"/>
          </p:cNvSpPr>
          <p:nvPr>
            <p:ph type="body" idx="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8EDAB76-B987-4C5D-B5E4-08389673D45E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12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4FC3E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4FC3E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image" Target="../media/image66.wmf"/><Relationship Id="rId7" Type="http://schemas.openxmlformats.org/officeDocument/2006/relationships/image" Target="../media/image68.wmf"/><Relationship Id="rId2" Type="http://schemas.openxmlformats.org/officeDocument/2006/relationships/oleObject" Target="../embeddings/oleObject66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68.bin"/><Relationship Id="rId5" Type="http://schemas.openxmlformats.org/officeDocument/2006/relationships/image" Target="../media/image67.wmf"/><Relationship Id="rId4" Type="http://schemas.openxmlformats.org/officeDocument/2006/relationships/oleObject" Target="../embeddings/oleObject67.bin"/><Relationship Id="rId9" Type="http://schemas.openxmlformats.org/officeDocument/2006/relationships/image" Target="../media/image6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7" Type="http://schemas.openxmlformats.org/officeDocument/2006/relationships/image" Target="../media/image72.wmf"/><Relationship Id="rId2" Type="http://schemas.openxmlformats.org/officeDocument/2006/relationships/oleObject" Target="../embeddings/oleObject70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72.bin"/><Relationship Id="rId5" Type="http://schemas.openxmlformats.org/officeDocument/2006/relationships/image" Target="../media/image71.wmf"/><Relationship Id="rId4" Type="http://schemas.openxmlformats.org/officeDocument/2006/relationships/oleObject" Target="../embeddings/oleObject7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4.w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76.wmf"/><Relationship Id="rId5" Type="http://schemas.openxmlformats.org/officeDocument/2006/relationships/image" Target="../media/image73.wmf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3.bin"/><Relationship Id="rId9" Type="http://schemas.openxmlformats.org/officeDocument/2006/relationships/image" Target="../media/image7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16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3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1.wmf"/><Relationship Id="rId25" Type="http://schemas.openxmlformats.org/officeDocument/2006/relationships/image" Target="../media/image15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tags" Target="../tags/tag3.x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5.bin"/><Relationship Id="rId5" Type="http://schemas.openxmlformats.org/officeDocument/2006/relationships/image" Target="../media/image2.wmf"/><Relationship Id="rId15" Type="http://schemas.openxmlformats.org/officeDocument/2006/relationships/image" Target="../media/image10.wmf"/><Relationship Id="rId23" Type="http://schemas.openxmlformats.org/officeDocument/2006/relationships/image" Target="../media/image14.wmf"/><Relationship Id="rId28" Type="http://schemas.openxmlformats.org/officeDocument/2006/relationships/image" Target="../media/image17.png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Relationship Id="rId27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24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6.wmf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5.bin"/><Relationship Id="rId1" Type="http://schemas.openxmlformats.org/officeDocument/2006/relationships/tags" Target="../tags/tag4.x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1.wmf"/><Relationship Id="rId24" Type="http://schemas.openxmlformats.org/officeDocument/2006/relationships/image" Target="../media/image17.png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23" Type="http://schemas.openxmlformats.org/officeDocument/2006/relationships/image" Target="../media/image27.wmf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25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2.bin"/><Relationship Id="rId22" Type="http://schemas.openxmlformats.org/officeDocument/2006/relationships/oleObject" Target="../embeddings/oleObject2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4.wmf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36.bin"/><Relationship Id="rId7" Type="http://schemas.openxmlformats.org/officeDocument/2006/relationships/image" Target="../media/image29.wmf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1" Type="http://schemas.openxmlformats.org/officeDocument/2006/relationships/tags" Target="../tags/tag5.x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1.bin"/><Relationship Id="rId5" Type="http://schemas.openxmlformats.org/officeDocument/2006/relationships/image" Target="../media/image28.wmf"/><Relationship Id="rId15" Type="http://schemas.openxmlformats.org/officeDocument/2006/relationships/oleObject" Target="../embeddings/oleObject33.bin"/><Relationship Id="rId23" Type="http://schemas.openxmlformats.org/officeDocument/2006/relationships/image" Target="../media/image17.png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35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2.wmf"/><Relationship Id="rId22" Type="http://schemas.openxmlformats.org/officeDocument/2006/relationships/image" Target="../media/image3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1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43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43.bin"/><Relationship Id="rId1" Type="http://schemas.openxmlformats.org/officeDocument/2006/relationships/tags" Target="../tags/tag6.x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5" Type="http://schemas.openxmlformats.org/officeDocument/2006/relationships/image" Target="../media/image42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4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8.wmf"/><Relationship Id="rId18" Type="http://schemas.openxmlformats.org/officeDocument/2006/relationships/oleObject" Target="../embeddings/oleObject51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50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50.bin"/><Relationship Id="rId1" Type="http://schemas.openxmlformats.org/officeDocument/2006/relationships/tags" Target="../tags/tag7.x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5" Type="http://schemas.openxmlformats.org/officeDocument/2006/relationships/image" Target="../media/image49.wmf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51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4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7.bin"/><Relationship Id="rId18" Type="http://schemas.openxmlformats.org/officeDocument/2006/relationships/image" Target="../media/image59.wmf"/><Relationship Id="rId3" Type="http://schemas.openxmlformats.org/officeDocument/2006/relationships/oleObject" Target="../embeddings/oleObject52.bin"/><Relationship Id="rId21" Type="http://schemas.openxmlformats.org/officeDocument/2006/relationships/oleObject" Target="../embeddings/oleObject61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59.bin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58.wmf"/><Relationship Id="rId20" Type="http://schemas.openxmlformats.org/officeDocument/2006/relationships/image" Target="../media/image60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10" Type="http://schemas.openxmlformats.org/officeDocument/2006/relationships/image" Target="../media/image55.wmf"/><Relationship Id="rId19" Type="http://schemas.openxmlformats.org/officeDocument/2006/relationships/oleObject" Target="../embeddings/oleObject60.bin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7.wmf"/><Relationship Id="rId22" Type="http://schemas.openxmlformats.org/officeDocument/2006/relationships/image" Target="../media/image6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image" Target="../media/image62.wmf"/><Relationship Id="rId7" Type="http://schemas.openxmlformats.org/officeDocument/2006/relationships/image" Target="../media/image64.wmf"/><Relationship Id="rId2" Type="http://schemas.openxmlformats.org/officeDocument/2006/relationships/oleObject" Target="../embeddings/oleObject62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64.bin"/><Relationship Id="rId5" Type="http://schemas.openxmlformats.org/officeDocument/2006/relationships/image" Target="../media/image63.wmf"/><Relationship Id="rId4" Type="http://schemas.openxmlformats.org/officeDocument/2006/relationships/oleObject" Target="../embeddings/oleObject63.bin"/><Relationship Id="rId9" Type="http://schemas.openxmlformats.org/officeDocument/2006/relationships/image" Target="../media/image6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2" r="50915" b="68559"/>
          <a:stretch>
            <a:fillRect/>
          </a:stretch>
        </p:blipFill>
        <p:spPr>
          <a:xfrm>
            <a:off x="353668" y="19333"/>
            <a:ext cx="2160719" cy="2160719"/>
          </a:xfrm>
          <a:custGeom>
            <a:avLst/>
            <a:gdLst>
              <a:gd name="connsiteX0" fmla="*/ 1081294 w 2160719"/>
              <a:gd name="connsiteY0" fmla="*/ 0 h 2160719"/>
              <a:gd name="connsiteX1" fmla="*/ 2160719 w 2160719"/>
              <a:gd name="connsiteY1" fmla="*/ 1081294 h 2160719"/>
              <a:gd name="connsiteX2" fmla="*/ 1079425 w 2160719"/>
              <a:gd name="connsiteY2" fmla="*/ 2160719 h 2160719"/>
              <a:gd name="connsiteX3" fmla="*/ 0 w 2160719"/>
              <a:gd name="connsiteY3" fmla="*/ 1079425 h 2160719"/>
              <a:gd name="connsiteX4" fmla="*/ 1081294 w 2160719"/>
              <a:gd name="connsiteY4" fmla="*/ 0 h 2160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719" h="2160719">
                <a:moveTo>
                  <a:pt x="1081294" y="0"/>
                </a:moveTo>
                <a:lnTo>
                  <a:pt x="2160719" y="1081294"/>
                </a:lnTo>
                <a:lnTo>
                  <a:pt x="1079425" y="2160719"/>
                </a:lnTo>
                <a:lnTo>
                  <a:pt x="0" y="1079425"/>
                </a:lnTo>
                <a:lnTo>
                  <a:pt x="1081294" y="0"/>
                </a:lnTo>
                <a:close/>
              </a:path>
            </a:pathLst>
          </a:cu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5" t="16449" r="62072" b="52110"/>
          <a:stretch>
            <a:fillRect/>
          </a:stretch>
        </p:blipFill>
        <p:spPr>
          <a:xfrm>
            <a:off x="-776903" y="1149735"/>
            <a:ext cx="2160719" cy="2160718"/>
          </a:xfrm>
          <a:custGeom>
            <a:avLst/>
            <a:gdLst>
              <a:gd name="connsiteX0" fmla="*/ 1081294 w 2160719"/>
              <a:gd name="connsiteY0" fmla="*/ 0 h 2160718"/>
              <a:gd name="connsiteX1" fmla="*/ 2160719 w 2160719"/>
              <a:gd name="connsiteY1" fmla="*/ 1081294 h 2160718"/>
              <a:gd name="connsiteX2" fmla="*/ 1079425 w 2160719"/>
              <a:gd name="connsiteY2" fmla="*/ 2160718 h 2160718"/>
              <a:gd name="connsiteX3" fmla="*/ 0 w 2160719"/>
              <a:gd name="connsiteY3" fmla="*/ 1079424 h 2160718"/>
              <a:gd name="connsiteX4" fmla="*/ 1081294 w 2160719"/>
              <a:gd name="connsiteY4" fmla="*/ 0 h 216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719" h="2160718">
                <a:moveTo>
                  <a:pt x="1081294" y="0"/>
                </a:moveTo>
                <a:lnTo>
                  <a:pt x="2160719" y="1081294"/>
                </a:lnTo>
                <a:lnTo>
                  <a:pt x="1079425" y="2160718"/>
                </a:lnTo>
                <a:lnTo>
                  <a:pt x="0" y="1079424"/>
                </a:lnTo>
                <a:lnTo>
                  <a:pt x="1081294" y="0"/>
                </a:lnTo>
                <a:close/>
              </a:path>
            </a:pathLst>
          </a:cu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19" t="16840" r="39759" b="51719"/>
          <a:stretch>
            <a:fillRect/>
          </a:stretch>
        </p:blipFill>
        <p:spPr>
          <a:xfrm>
            <a:off x="1484244" y="1176624"/>
            <a:ext cx="2160718" cy="2160718"/>
          </a:xfrm>
          <a:custGeom>
            <a:avLst/>
            <a:gdLst>
              <a:gd name="connsiteX0" fmla="*/ 1081294 w 2160718"/>
              <a:gd name="connsiteY0" fmla="*/ 0 h 2160718"/>
              <a:gd name="connsiteX1" fmla="*/ 2160718 w 2160718"/>
              <a:gd name="connsiteY1" fmla="*/ 1081294 h 2160718"/>
              <a:gd name="connsiteX2" fmla="*/ 1079424 w 2160718"/>
              <a:gd name="connsiteY2" fmla="*/ 2160718 h 2160718"/>
              <a:gd name="connsiteX3" fmla="*/ 0 w 2160718"/>
              <a:gd name="connsiteY3" fmla="*/ 1079424 h 2160718"/>
              <a:gd name="connsiteX4" fmla="*/ 1081294 w 2160718"/>
              <a:gd name="connsiteY4" fmla="*/ 0 h 216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718" h="2160718">
                <a:moveTo>
                  <a:pt x="1081294" y="0"/>
                </a:moveTo>
                <a:lnTo>
                  <a:pt x="2160718" y="1081294"/>
                </a:lnTo>
                <a:lnTo>
                  <a:pt x="1079424" y="2160718"/>
                </a:lnTo>
                <a:lnTo>
                  <a:pt x="0" y="1079424"/>
                </a:lnTo>
                <a:lnTo>
                  <a:pt x="1081294" y="0"/>
                </a:lnTo>
                <a:close/>
              </a:path>
            </a:pathLst>
          </a:cu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48" t="33234" r="51030" b="35325"/>
          <a:stretch>
            <a:fillRect/>
          </a:stretch>
        </p:blipFill>
        <p:spPr>
          <a:xfrm>
            <a:off x="342095" y="2303285"/>
            <a:ext cx="2160719" cy="2160718"/>
          </a:xfrm>
          <a:custGeom>
            <a:avLst/>
            <a:gdLst>
              <a:gd name="connsiteX0" fmla="*/ 1081294 w 2160719"/>
              <a:gd name="connsiteY0" fmla="*/ 0 h 2160718"/>
              <a:gd name="connsiteX1" fmla="*/ 2160719 w 2160719"/>
              <a:gd name="connsiteY1" fmla="*/ 1081294 h 2160718"/>
              <a:gd name="connsiteX2" fmla="*/ 1079425 w 2160719"/>
              <a:gd name="connsiteY2" fmla="*/ 2160718 h 2160718"/>
              <a:gd name="connsiteX3" fmla="*/ 0 w 2160719"/>
              <a:gd name="connsiteY3" fmla="*/ 1079424 h 2160718"/>
              <a:gd name="connsiteX4" fmla="*/ 1081294 w 2160719"/>
              <a:gd name="connsiteY4" fmla="*/ 0 h 216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719" h="2160718">
                <a:moveTo>
                  <a:pt x="1081294" y="0"/>
                </a:moveTo>
                <a:lnTo>
                  <a:pt x="2160719" y="1081294"/>
                </a:lnTo>
                <a:lnTo>
                  <a:pt x="1079425" y="2160718"/>
                </a:lnTo>
                <a:lnTo>
                  <a:pt x="0" y="1079424"/>
                </a:lnTo>
                <a:lnTo>
                  <a:pt x="1081294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234" r="28678" b="35325"/>
          <a:stretch>
            <a:fillRect/>
          </a:stretch>
        </p:blipFill>
        <p:spPr>
          <a:xfrm>
            <a:off x="2607158" y="2303285"/>
            <a:ext cx="2160718" cy="2160718"/>
          </a:xfrm>
          <a:custGeom>
            <a:avLst/>
            <a:gdLst>
              <a:gd name="connsiteX0" fmla="*/ 1081294 w 2160718"/>
              <a:gd name="connsiteY0" fmla="*/ 0 h 2160718"/>
              <a:gd name="connsiteX1" fmla="*/ 2160718 w 2160718"/>
              <a:gd name="connsiteY1" fmla="*/ 1081294 h 2160718"/>
              <a:gd name="connsiteX2" fmla="*/ 1079424 w 2160718"/>
              <a:gd name="connsiteY2" fmla="*/ 2160718 h 2160718"/>
              <a:gd name="connsiteX3" fmla="*/ 0 w 2160718"/>
              <a:gd name="connsiteY3" fmla="*/ 1079424 h 2160718"/>
              <a:gd name="connsiteX4" fmla="*/ 1081294 w 2160718"/>
              <a:gd name="connsiteY4" fmla="*/ 0 h 216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718" h="2160718">
                <a:moveTo>
                  <a:pt x="1081294" y="0"/>
                </a:moveTo>
                <a:lnTo>
                  <a:pt x="2160718" y="1081294"/>
                </a:lnTo>
                <a:lnTo>
                  <a:pt x="1079424" y="2160718"/>
                </a:lnTo>
                <a:lnTo>
                  <a:pt x="0" y="1079424"/>
                </a:lnTo>
                <a:lnTo>
                  <a:pt x="1081294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77" t="49628" r="62301" b="18931"/>
          <a:stretch>
            <a:fillRect/>
          </a:stretch>
        </p:blipFill>
        <p:spPr>
          <a:xfrm>
            <a:off x="-800053" y="3429946"/>
            <a:ext cx="2160719" cy="2160718"/>
          </a:xfrm>
          <a:custGeom>
            <a:avLst/>
            <a:gdLst>
              <a:gd name="connsiteX0" fmla="*/ 1081294 w 2160719"/>
              <a:gd name="connsiteY0" fmla="*/ 0 h 2160718"/>
              <a:gd name="connsiteX1" fmla="*/ 2160719 w 2160719"/>
              <a:gd name="connsiteY1" fmla="*/ 1081294 h 2160718"/>
              <a:gd name="connsiteX2" fmla="*/ 1079425 w 2160719"/>
              <a:gd name="connsiteY2" fmla="*/ 2160718 h 2160718"/>
              <a:gd name="connsiteX3" fmla="*/ 0 w 2160719"/>
              <a:gd name="connsiteY3" fmla="*/ 1079424 h 2160718"/>
              <a:gd name="connsiteX4" fmla="*/ 1081294 w 2160719"/>
              <a:gd name="connsiteY4" fmla="*/ 0 h 216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719" h="2160718">
                <a:moveTo>
                  <a:pt x="1081294" y="0"/>
                </a:moveTo>
                <a:lnTo>
                  <a:pt x="2160719" y="1081294"/>
                </a:lnTo>
                <a:lnTo>
                  <a:pt x="1079425" y="2160718"/>
                </a:lnTo>
                <a:lnTo>
                  <a:pt x="0" y="1079424"/>
                </a:lnTo>
                <a:lnTo>
                  <a:pt x="1081294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29" t="49628" r="39949" b="18931"/>
          <a:stretch>
            <a:fillRect/>
          </a:stretch>
        </p:blipFill>
        <p:spPr>
          <a:xfrm>
            <a:off x="1465010" y="3429946"/>
            <a:ext cx="2160718" cy="2160718"/>
          </a:xfrm>
          <a:custGeom>
            <a:avLst/>
            <a:gdLst>
              <a:gd name="connsiteX0" fmla="*/ 1081294 w 2160718"/>
              <a:gd name="connsiteY0" fmla="*/ 0 h 2160718"/>
              <a:gd name="connsiteX1" fmla="*/ 2160718 w 2160718"/>
              <a:gd name="connsiteY1" fmla="*/ 1081294 h 2160718"/>
              <a:gd name="connsiteX2" fmla="*/ 1079424 w 2160718"/>
              <a:gd name="connsiteY2" fmla="*/ 2160718 h 2160718"/>
              <a:gd name="connsiteX3" fmla="*/ 0 w 2160718"/>
              <a:gd name="connsiteY3" fmla="*/ 1079424 h 2160718"/>
              <a:gd name="connsiteX4" fmla="*/ 1081294 w 2160718"/>
              <a:gd name="connsiteY4" fmla="*/ 0 h 216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718" h="2160718">
                <a:moveTo>
                  <a:pt x="1081294" y="0"/>
                </a:moveTo>
                <a:lnTo>
                  <a:pt x="2160718" y="1081294"/>
                </a:lnTo>
                <a:lnTo>
                  <a:pt x="1079424" y="2160718"/>
                </a:lnTo>
                <a:lnTo>
                  <a:pt x="0" y="1079424"/>
                </a:lnTo>
                <a:lnTo>
                  <a:pt x="1081294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58" t="66023" r="51219" b="2536"/>
          <a:stretch>
            <a:fillRect/>
          </a:stretch>
        </p:blipFill>
        <p:spPr>
          <a:xfrm>
            <a:off x="322861" y="4556607"/>
            <a:ext cx="2160719" cy="2160718"/>
          </a:xfrm>
          <a:custGeom>
            <a:avLst/>
            <a:gdLst>
              <a:gd name="connsiteX0" fmla="*/ 1081294 w 2160719"/>
              <a:gd name="connsiteY0" fmla="*/ 0 h 2160718"/>
              <a:gd name="connsiteX1" fmla="*/ 2160719 w 2160719"/>
              <a:gd name="connsiteY1" fmla="*/ 1081294 h 2160718"/>
              <a:gd name="connsiteX2" fmla="*/ 1079425 w 2160719"/>
              <a:gd name="connsiteY2" fmla="*/ 2160718 h 2160718"/>
              <a:gd name="connsiteX3" fmla="*/ 0 w 2160719"/>
              <a:gd name="connsiteY3" fmla="*/ 1079424 h 2160718"/>
              <a:gd name="connsiteX4" fmla="*/ 1081294 w 2160719"/>
              <a:gd name="connsiteY4" fmla="*/ 0 h 216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719" h="2160718">
                <a:moveTo>
                  <a:pt x="1081294" y="0"/>
                </a:moveTo>
                <a:lnTo>
                  <a:pt x="2160719" y="1081294"/>
                </a:lnTo>
                <a:lnTo>
                  <a:pt x="1079425" y="2160718"/>
                </a:lnTo>
                <a:lnTo>
                  <a:pt x="0" y="1079424"/>
                </a:lnTo>
                <a:lnTo>
                  <a:pt x="1081294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29" t="82417" r="39949"/>
          <a:stretch>
            <a:fillRect/>
          </a:stretch>
        </p:blipFill>
        <p:spPr>
          <a:xfrm>
            <a:off x="1465010" y="5683268"/>
            <a:ext cx="2160718" cy="1208364"/>
          </a:xfrm>
          <a:custGeom>
            <a:avLst/>
            <a:gdLst>
              <a:gd name="connsiteX0" fmla="*/ 1081294 w 2160718"/>
              <a:gd name="connsiteY0" fmla="*/ 0 h 1208364"/>
              <a:gd name="connsiteX1" fmla="*/ 2160718 w 2160718"/>
              <a:gd name="connsiteY1" fmla="*/ 1081294 h 1208364"/>
              <a:gd name="connsiteX2" fmla="*/ 2033428 w 2160718"/>
              <a:gd name="connsiteY2" fmla="*/ 1208364 h 1208364"/>
              <a:gd name="connsiteX3" fmla="*/ 128717 w 2160718"/>
              <a:gd name="connsiteY3" fmla="*/ 1208364 h 1208364"/>
              <a:gd name="connsiteX4" fmla="*/ 0 w 2160718"/>
              <a:gd name="connsiteY4" fmla="*/ 1079424 h 1208364"/>
              <a:gd name="connsiteX5" fmla="*/ 1081294 w 2160718"/>
              <a:gd name="connsiteY5" fmla="*/ 0 h 120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718" h="1208364">
                <a:moveTo>
                  <a:pt x="1081294" y="0"/>
                </a:moveTo>
                <a:lnTo>
                  <a:pt x="2160718" y="1081294"/>
                </a:lnTo>
                <a:lnTo>
                  <a:pt x="2033428" y="1208364"/>
                </a:lnTo>
                <a:lnTo>
                  <a:pt x="128717" y="1208364"/>
                </a:lnTo>
                <a:lnTo>
                  <a:pt x="0" y="1079424"/>
                </a:lnTo>
                <a:lnTo>
                  <a:pt x="1081294" y="0"/>
                </a:lnTo>
                <a:close/>
              </a:path>
            </a:pathLst>
          </a:cu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9" t="100000" r="41205" b="-13858"/>
          <a:stretch>
            <a:fillRect/>
          </a:stretch>
        </p:blipFill>
        <p:spPr>
          <a:xfrm>
            <a:off x="1593727" y="6891632"/>
            <a:ext cx="1904711" cy="952354"/>
          </a:xfrm>
          <a:custGeom>
            <a:avLst/>
            <a:gdLst>
              <a:gd name="connsiteX0" fmla="*/ 0 w 1904711"/>
              <a:gd name="connsiteY0" fmla="*/ 0 h 952354"/>
              <a:gd name="connsiteX1" fmla="*/ 1904711 w 1904711"/>
              <a:gd name="connsiteY1" fmla="*/ 0 h 952354"/>
              <a:gd name="connsiteX2" fmla="*/ 950707 w 1904711"/>
              <a:gd name="connsiteY2" fmla="*/ 952354 h 952354"/>
              <a:gd name="connsiteX3" fmla="*/ 0 w 1904711"/>
              <a:gd name="connsiteY3" fmla="*/ 0 h 952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4711" h="952354">
                <a:moveTo>
                  <a:pt x="0" y="0"/>
                </a:moveTo>
                <a:lnTo>
                  <a:pt x="1904711" y="0"/>
                </a:lnTo>
                <a:lnTo>
                  <a:pt x="950707" y="952354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3" name="组合 12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14" name="组合 1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1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4FC3E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</a:p>
            </p:txBody>
          </p:sp>
          <p:grpSp>
            <p:nvGrpSpPr>
              <p:cNvPr id="17" name="组合 16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18" name="文本框 17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9" name="直接连接符 1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5400" b="1">
                      <a:solidFill>
                        <a:srgbClr val="4FC3E2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3</a:t>
                  </a:r>
                  <a:r>
                    <a:rPr kumimoji="0" lang="en-US" altLang="zh-CN" sz="5400" b="1" i="0" u="none" strike="noStrike" kern="1200" cap="none" spc="0" normalizeH="0" baseline="0" noProof="0">
                      <a:ln>
                        <a:noFill/>
                      </a:ln>
                      <a:solidFill>
                        <a:srgbClr val="4FC3E2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.5</a:t>
                  </a:r>
                  <a:r>
                    <a:rPr lang="zh-CN" altLang="en-US" sz="5400" b="1">
                      <a:solidFill>
                        <a:srgbClr val="4FC3E2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整理和复习</a:t>
                  </a:r>
                </a:p>
              </p:txBody>
            </p:sp>
          </p:grpSp>
        </p:grpSp>
        <p:sp>
          <p:nvSpPr>
            <p:cNvPr id="1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第三单元  分数除法</a:t>
              </a:r>
            </a:p>
          </p:txBody>
        </p:sp>
      </p:grpSp>
      <p:sp>
        <p:nvSpPr>
          <p:cNvPr id="21" name="矩形 20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4FC3E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人教版小学数学六年级上册</a:t>
            </a:r>
          </a:p>
        </p:txBody>
      </p:sp>
      <p:sp>
        <p:nvSpPr>
          <p:cNvPr id="23" name="矩形 22"/>
          <p:cNvSpPr/>
          <p:nvPr/>
        </p:nvSpPr>
        <p:spPr>
          <a:xfrm rot="2702975">
            <a:off x="11428070" y="5031073"/>
            <a:ext cx="1527859" cy="1527859"/>
          </a:xfrm>
          <a:prstGeom prst="rect">
            <a:avLst/>
          </a:prstGeom>
          <a:solidFill>
            <a:srgbClr val="4FC3E2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0400" y="1271865"/>
            <a:ext cx="72009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先说一说运算顺序，再计算下面各题。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20482" name="对象 2"/>
          <p:cNvGraphicFramePr>
            <a:graphicFrameLocks noChangeAspect="1"/>
          </p:cNvGraphicFramePr>
          <p:nvPr/>
        </p:nvGraphicFramePr>
        <p:xfrm>
          <a:off x="3617913" y="2175172"/>
          <a:ext cx="1762125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735965" imgH="393700" progId="Equation.DSMT4">
                  <p:embed/>
                </p:oleObj>
              </mc:Choice>
              <mc:Fallback>
                <p:oleObj r:id="rId2" imgW="7359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617913" y="2175172"/>
                        <a:ext cx="1762125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562600" y="2175172"/>
          <a:ext cx="60642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54000" imgH="393700" progId="Equation.DSMT4">
                  <p:embed/>
                </p:oleObj>
              </mc:Choice>
              <mc:Fallback>
                <p:oleObj r:id="rId4" imgW="2540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562600" y="2175172"/>
                        <a:ext cx="60642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对象 4"/>
          <p:cNvGraphicFramePr>
            <a:graphicFrameLocks noChangeAspect="1"/>
          </p:cNvGraphicFramePr>
          <p:nvPr/>
        </p:nvGraphicFramePr>
        <p:xfrm>
          <a:off x="3525837" y="3765026"/>
          <a:ext cx="2036763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850265" imgH="393700" progId="Equation.DSMT4">
                  <p:embed/>
                </p:oleObj>
              </mc:Choice>
              <mc:Fallback>
                <p:oleObj r:id="rId6" imgW="8502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525837" y="3765026"/>
                        <a:ext cx="2036763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5602286" y="3723752"/>
          <a:ext cx="7302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304800" imgH="393065" progId="Equation.DSMT4">
                  <p:embed/>
                </p:oleObj>
              </mc:Choice>
              <mc:Fallback>
                <p:oleObj r:id="rId8" imgW="304800" imgH="3930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602286" y="3723752"/>
                        <a:ext cx="73025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0400" y="1101686"/>
            <a:ext cx="10858500" cy="114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  <a:defRPr/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师徒二人要加工一批零件，师傅单独加工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小时可以完成，徒弟单独加工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小时可以完成。如果师徒二人合作，几小时能完成这批零件的一半？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668172" y="2625655"/>
          <a:ext cx="2160588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12165" imgH="393700" progId="Equation.DSMT4">
                  <p:embed/>
                </p:oleObj>
              </mc:Choice>
              <mc:Fallback>
                <p:oleObj r:id="rId2" imgW="8121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668172" y="2625655"/>
                        <a:ext cx="2160588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828761" y="2625656"/>
          <a:ext cx="205898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774065" imgH="393700" progId="Equation.DSMT4">
                  <p:embed/>
                </p:oleObj>
              </mc:Choice>
              <mc:Fallback>
                <p:oleObj r:id="rId4" imgW="7740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828761" y="2625656"/>
                        <a:ext cx="2058987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组合 6"/>
          <p:cNvGrpSpPr/>
          <p:nvPr/>
        </p:nvGrpSpPr>
        <p:grpSpPr>
          <a:xfrm>
            <a:off x="3668172" y="3944542"/>
            <a:ext cx="7705725" cy="936625"/>
            <a:chOff x="1763688" y="3563707"/>
            <a:chExt cx="7705725" cy="936625"/>
          </a:xfrm>
        </p:grpSpPr>
        <p:sp>
          <p:nvSpPr>
            <p:cNvPr id="5" name="矩形 4"/>
            <p:cNvSpPr/>
            <p:nvPr/>
          </p:nvSpPr>
          <p:spPr>
            <a:xfrm>
              <a:off x="1763688" y="3770082"/>
              <a:ext cx="7705725" cy="461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zh-CN" altLang="en-US" sz="24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答   ：      小时能完成这批零件的一半。</a:t>
              </a:r>
              <a:endPara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aphicFrame>
          <p:nvGraphicFramePr>
            <p:cNvPr id="21510" name="对象 5"/>
            <p:cNvGraphicFramePr>
              <a:graphicFrameLocks noChangeAspect="1"/>
            </p:cNvGraphicFramePr>
            <p:nvPr/>
          </p:nvGraphicFramePr>
          <p:xfrm>
            <a:off x="2654590" y="3563707"/>
            <a:ext cx="539750" cy="936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6" imgW="203200" imgH="393700" progId="Equation.DSMT4">
                    <p:embed/>
                  </p:oleObj>
                </mc:Choice>
                <mc:Fallback>
                  <p:oleObj r:id="rId6" imgW="2032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654590" y="3563707"/>
                          <a:ext cx="539750" cy="936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组合 5"/>
          <p:cNvGrpSpPr/>
          <p:nvPr/>
        </p:nvGrpSpPr>
        <p:grpSpPr>
          <a:xfrm>
            <a:off x="660400" y="1054100"/>
            <a:ext cx="10858500" cy="1019543"/>
            <a:chOff x="467544" y="54761"/>
            <a:chExt cx="7672454" cy="1020499"/>
          </a:xfrm>
        </p:grpSpPr>
        <p:sp>
          <p:nvSpPr>
            <p:cNvPr id="17413" name="矩形 1"/>
            <p:cNvSpPr>
              <a:spLocks noChangeArrowheads="1"/>
            </p:cNvSpPr>
            <p:nvPr/>
          </p:nvSpPr>
          <p:spPr bwMode="auto">
            <a:xfrm>
              <a:off x="467544" y="243483"/>
              <a:ext cx="7672454" cy="83177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5.</a:t>
              </a:r>
              <a:r>
                <a:rPr lang="zh-CN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甲、乙、丙、丁共同投资买一条船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，</a:t>
              </a:r>
              <a:r>
                <a:rPr lang="zh-CN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甲投资其中的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</a:t>
              </a:r>
              <a:r>
                <a:rPr lang="zh-CN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，乙投资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</a:t>
              </a:r>
              <a:r>
                <a:rPr lang="zh-CN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，丙投资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</a:t>
              </a:r>
              <a:r>
                <a:rPr lang="zh-CN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，已知丁的投资额是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12</a:t>
              </a:r>
              <a:r>
                <a:rPr lang="zh-CN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万元。甲、乙、丙各投资了多少万元？</a:t>
              </a: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aphicFrame>
          <p:nvGraphicFramePr>
            <p:cNvPr id="22531" name="对象 2"/>
            <p:cNvGraphicFramePr>
              <a:graphicFrameLocks noChangeAspect="1"/>
            </p:cNvGraphicFramePr>
            <p:nvPr/>
          </p:nvGraphicFramePr>
          <p:xfrm>
            <a:off x="6682900" y="101094"/>
            <a:ext cx="222752" cy="6480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139700" imgH="406400" progId="Equation.DSMT4">
                    <p:embed/>
                  </p:oleObj>
                </mc:Choice>
                <mc:Fallback>
                  <p:oleObj r:id="rId4" imgW="139700" imgH="4064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6682900" y="101094"/>
                          <a:ext cx="222752" cy="6480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2" name="对象 3"/>
            <p:cNvGraphicFramePr>
              <a:graphicFrameLocks noChangeAspect="1"/>
            </p:cNvGraphicFramePr>
            <p:nvPr/>
          </p:nvGraphicFramePr>
          <p:xfrm>
            <a:off x="5456396" y="56538"/>
            <a:ext cx="242417" cy="6480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6" imgW="152400" imgH="405765" progId="Equation.DSMT4">
                    <p:embed/>
                  </p:oleObj>
                </mc:Choice>
                <mc:Fallback>
                  <p:oleObj r:id="rId6" imgW="152400" imgH="4057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456396" y="56538"/>
                          <a:ext cx="242417" cy="6480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3" name="对象 4"/>
            <p:cNvGraphicFramePr>
              <a:graphicFrameLocks noChangeAspect="1"/>
            </p:cNvGraphicFramePr>
            <p:nvPr/>
          </p:nvGraphicFramePr>
          <p:xfrm>
            <a:off x="7757376" y="54761"/>
            <a:ext cx="343814" cy="6480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8" imgW="215900" imgH="405765" progId="Equation.DSMT4">
                    <p:embed/>
                  </p:oleObj>
                </mc:Choice>
                <mc:Fallback>
                  <p:oleObj r:id="rId8" imgW="215900" imgH="4057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7757376" y="54761"/>
                          <a:ext cx="343814" cy="6480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34" name="文本框 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517752" y="1011813"/>
            <a:ext cx="100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sz="2400" kern="0">
              <a:solidFill>
                <a:srgbClr val="81C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23557" name="对象 1"/>
          <p:cNvGraphicFramePr>
            <a:graphicFrameLocks noChangeAspect="1"/>
          </p:cNvGraphicFramePr>
          <p:nvPr/>
        </p:nvGraphicFramePr>
        <p:xfrm>
          <a:off x="2637962" y="2304475"/>
          <a:ext cx="4621212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2628900" imgH="1638300" progId="Equation.DSMT4">
                  <p:embed/>
                </p:oleObj>
              </mc:Choice>
              <mc:Fallback>
                <p:oleObj r:id="rId10" imgW="2628900" imgH="1638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637962" y="2304475"/>
                        <a:ext cx="4621212" cy="287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2"/>
          <p:cNvSpPr>
            <a:spLocks noChangeArrowheads="1"/>
          </p:cNvSpPr>
          <p:nvPr/>
        </p:nvSpPr>
        <p:spPr bwMode="auto">
          <a:xfrm>
            <a:off x="2533448" y="5415032"/>
            <a:ext cx="744393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latinLnBrk="1">
              <a:defRPr/>
            </a:pPr>
            <a:r>
              <a:rPr lang="zh-CN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答：甲、乙、丙分别投资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16</a:t>
            </a:r>
            <a:r>
              <a:rPr lang="zh-CN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万元、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8</a:t>
            </a:r>
            <a:r>
              <a:rPr lang="zh-CN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万元、</a:t>
            </a:r>
            <a:r>
              <a:rPr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zh-CN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万元。</a:t>
            </a:r>
            <a:endParaRPr lang="zh-CN" altLang="en-US" sz="20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4331495" y="2580994"/>
            <a:ext cx="6408738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kern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从课后习题中选取；</a:t>
            </a:r>
          </a:p>
          <a:p>
            <a:pPr latinLnBrk="1"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kern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完成练习册本课时的习题。</a:t>
            </a:r>
          </a:p>
        </p:txBody>
      </p:sp>
      <p:sp>
        <p:nvSpPr>
          <p:cNvPr id="24578" name="文本框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527801" y="836613"/>
            <a:ext cx="100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sz="2400" kern="0">
              <a:solidFill>
                <a:srgbClr val="81C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三、课后作业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432" y="1979232"/>
            <a:ext cx="2914178" cy="415486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2" r="50915" b="68559"/>
          <a:stretch>
            <a:fillRect/>
          </a:stretch>
        </p:blipFill>
        <p:spPr>
          <a:xfrm>
            <a:off x="353668" y="19333"/>
            <a:ext cx="2160719" cy="2160719"/>
          </a:xfrm>
          <a:custGeom>
            <a:avLst/>
            <a:gdLst>
              <a:gd name="connsiteX0" fmla="*/ 1081294 w 2160719"/>
              <a:gd name="connsiteY0" fmla="*/ 0 h 2160719"/>
              <a:gd name="connsiteX1" fmla="*/ 2160719 w 2160719"/>
              <a:gd name="connsiteY1" fmla="*/ 1081294 h 2160719"/>
              <a:gd name="connsiteX2" fmla="*/ 1079425 w 2160719"/>
              <a:gd name="connsiteY2" fmla="*/ 2160719 h 2160719"/>
              <a:gd name="connsiteX3" fmla="*/ 0 w 2160719"/>
              <a:gd name="connsiteY3" fmla="*/ 1079425 h 2160719"/>
              <a:gd name="connsiteX4" fmla="*/ 1081294 w 2160719"/>
              <a:gd name="connsiteY4" fmla="*/ 0 h 2160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719" h="2160719">
                <a:moveTo>
                  <a:pt x="1081294" y="0"/>
                </a:moveTo>
                <a:lnTo>
                  <a:pt x="2160719" y="1081294"/>
                </a:lnTo>
                <a:lnTo>
                  <a:pt x="1079425" y="2160719"/>
                </a:lnTo>
                <a:lnTo>
                  <a:pt x="0" y="1079425"/>
                </a:lnTo>
                <a:lnTo>
                  <a:pt x="1081294" y="0"/>
                </a:lnTo>
                <a:close/>
              </a:path>
            </a:pathLst>
          </a:cu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5" t="16449" r="62072" b="52110"/>
          <a:stretch>
            <a:fillRect/>
          </a:stretch>
        </p:blipFill>
        <p:spPr>
          <a:xfrm>
            <a:off x="-776903" y="1149735"/>
            <a:ext cx="2160719" cy="2160718"/>
          </a:xfrm>
          <a:custGeom>
            <a:avLst/>
            <a:gdLst>
              <a:gd name="connsiteX0" fmla="*/ 1081294 w 2160719"/>
              <a:gd name="connsiteY0" fmla="*/ 0 h 2160718"/>
              <a:gd name="connsiteX1" fmla="*/ 2160719 w 2160719"/>
              <a:gd name="connsiteY1" fmla="*/ 1081294 h 2160718"/>
              <a:gd name="connsiteX2" fmla="*/ 1079425 w 2160719"/>
              <a:gd name="connsiteY2" fmla="*/ 2160718 h 2160718"/>
              <a:gd name="connsiteX3" fmla="*/ 0 w 2160719"/>
              <a:gd name="connsiteY3" fmla="*/ 1079424 h 2160718"/>
              <a:gd name="connsiteX4" fmla="*/ 1081294 w 2160719"/>
              <a:gd name="connsiteY4" fmla="*/ 0 h 216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719" h="2160718">
                <a:moveTo>
                  <a:pt x="1081294" y="0"/>
                </a:moveTo>
                <a:lnTo>
                  <a:pt x="2160719" y="1081294"/>
                </a:lnTo>
                <a:lnTo>
                  <a:pt x="1079425" y="2160718"/>
                </a:lnTo>
                <a:lnTo>
                  <a:pt x="0" y="1079424"/>
                </a:lnTo>
                <a:lnTo>
                  <a:pt x="1081294" y="0"/>
                </a:lnTo>
                <a:close/>
              </a:path>
            </a:pathLst>
          </a:cu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19" t="16840" r="39759" b="51719"/>
          <a:stretch>
            <a:fillRect/>
          </a:stretch>
        </p:blipFill>
        <p:spPr>
          <a:xfrm>
            <a:off x="1484244" y="1176624"/>
            <a:ext cx="2160718" cy="2160718"/>
          </a:xfrm>
          <a:custGeom>
            <a:avLst/>
            <a:gdLst>
              <a:gd name="connsiteX0" fmla="*/ 1081294 w 2160718"/>
              <a:gd name="connsiteY0" fmla="*/ 0 h 2160718"/>
              <a:gd name="connsiteX1" fmla="*/ 2160718 w 2160718"/>
              <a:gd name="connsiteY1" fmla="*/ 1081294 h 2160718"/>
              <a:gd name="connsiteX2" fmla="*/ 1079424 w 2160718"/>
              <a:gd name="connsiteY2" fmla="*/ 2160718 h 2160718"/>
              <a:gd name="connsiteX3" fmla="*/ 0 w 2160718"/>
              <a:gd name="connsiteY3" fmla="*/ 1079424 h 2160718"/>
              <a:gd name="connsiteX4" fmla="*/ 1081294 w 2160718"/>
              <a:gd name="connsiteY4" fmla="*/ 0 h 216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718" h="2160718">
                <a:moveTo>
                  <a:pt x="1081294" y="0"/>
                </a:moveTo>
                <a:lnTo>
                  <a:pt x="2160718" y="1081294"/>
                </a:lnTo>
                <a:lnTo>
                  <a:pt x="1079424" y="2160718"/>
                </a:lnTo>
                <a:lnTo>
                  <a:pt x="0" y="1079424"/>
                </a:lnTo>
                <a:lnTo>
                  <a:pt x="1081294" y="0"/>
                </a:lnTo>
                <a:close/>
              </a:path>
            </a:pathLst>
          </a:cu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48" t="33234" r="51030" b="35325"/>
          <a:stretch>
            <a:fillRect/>
          </a:stretch>
        </p:blipFill>
        <p:spPr>
          <a:xfrm>
            <a:off x="342095" y="2303285"/>
            <a:ext cx="2160719" cy="2160718"/>
          </a:xfrm>
          <a:custGeom>
            <a:avLst/>
            <a:gdLst>
              <a:gd name="connsiteX0" fmla="*/ 1081294 w 2160719"/>
              <a:gd name="connsiteY0" fmla="*/ 0 h 2160718"/>
              <a:gd name="connsiteX1" fmla="*/ 2160719 w 2160719"/>
              <a:gd name="connsiteY1" fmla="*/ 1081294 h 2160718"/>
              <a:gd name="connsiteX2" fmla="*/ 1079425 w 2160719"/>
              <a:gd name="connsiteY2" fmla="*/ 2160718 h 2160718"/>
              <a:gd name="connsiteX3" fmla="*/ 0 w 2160719"/>
              <a:gd name="connsiteY3" fmla="*/ 1079424 h 2160718"/>
              <a:gd name="connsiteX4" fmla="*/ 1081294 w 2160719"/>
              <a:gd name="connsiteY4" fmla="*/ 0 h 216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719" h="2160718">
                <a:moveTo>
                  <a:pt x="1081294" y="0"/>
                </a:moveTo>
                <a:lnTo>
                  <a:pt x="2160719" y="1081294"/>
                </a:lnTo>
                <a:lnTo>
                  <a:pt x="1079425" y="2160718"/>
                </a:lnTo>
                <a:lnTo>
                  <a:pt x="0" y="1079424"/>
                </a:lnTo>
                <a:lnTo>
                  <a:pt x="1081294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234" r="28678" b="35325"/>
          <a:stretch>
            <a:fillRect/>
          </a:stretch>
        </p:blipFill>
        <p:spPr>
          <a:xfrm>
            <a:off x="2607158" y="2303285"/>
            <a:ext cx="2160718" cy="2160718"/>
          </a:xfrm>
          <a:custGeom>
            <a:avLst/>
            <a:gdLst>
              <a:gd name="connsiteX0" fmla="*/ 1081294 w 2160718"/>
              <a:gd name="connsiteY0" fmla="*/ 0 h 2160718"/>
              <a:gd name="connsiteX1" fmla="*/ 2160718 w 2160718"/>
              <a:gd name="connsiteY1" fmla="*/ 1081294 h 2160718"/>
              <a:gd name="connsiteX2" fmla="*/ 1079424 w 2160718"/>
              <a:gd name="connsiteY2" fmla="*/ 2160718 h 2160718"/>
              <a:gd name="connsiteX3" fmla="*/ 0 w 2160718"/>
              <a:gd name="connsiteY3" fmla="*/ 1079424 h 2160718"/>
              <a:gd name="connsiteX4" fmla="*/ 1081294 w 2160718"/>
              <a:gd name="connsiteY4" fmla="*/ 0 h 216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718" h="2160718">
                <a:moveTo>
                  <a:pt x="1081294" y="0"/>
                </a:moveTo>
                <a:lnTo>
                  <a:pt x="2160718" y="1081294"/>
                </a:lnTo>
                <a:lnTo>
                  <a:pt x="1079424" y="2160718"/>
                </a:lnTo>
                <a:lnTo>
                  <a:pt x="0" y="1079424"/>
                </a:lnTo>
                <a:lnTo>
                  <a:pt x="1081294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77" t="49628" r="62301" b="18931"/>
          <a:stretch>
            <a:fillRect/>
          </a:stretch>
        </p:blipFill>
        <p:spPr>
          <a:xfrm>
            <a:off x="-800053" y="3429946"/>
            <a:ext cx="2160719" cy="2160718"/>
          </a:xfrm>
          <a:custGeom>
            <a:avLst/>
            <a:gdLst>
              <a:gd name="connsiteX0" fmla="*/ 1081294 w 2160719"/>
              <a:gd name="connsiteY0" fmla="*/ 0 h 2160718"/>
              <a:gd name="connsiteX1" fmla="*/ 2160719 w 2160719"/>
              <a:gd name="connsiteY1" fmla="*/ 1081294 h 2160718"/>
              <a:gd name="connsiteX2" fmla="*/ 1079425 w 2160719"/>
              <a:gd name="connsiteY2" fmla="*/ 2160718 h 2160718"/>
              <a:gd name="connsiteX3" fmla="*/ 0 w 2160719"/>
              <a:gd name="connsiteY3" fmla="*/ 1079424 h 2160718"/>
              <a:gd name="connsiteX4" fmla="*/ 1081294 w 2160719"/>
              <a:gd name="connsiteY4" fmla="*/ 0 h 216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719" h="2160718">
                <a:moveTo>
                  <a:pt x="1081294" y="0"/>
                </a:moveTo>
                <a:lnTo>
                  <a:pt x="2160719" y="1081294"/>
                </a:lnTo>
                <a:lnTo>
                  <a:pt x="1079425" y="2160718"/>
                </a:lnTo>
                <a:lnTo>
                  <a:pt x="0" y="1079424"/>
                </a:lnTo>
                <a:lnTo>
                  <a:pt x="1081294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29" t="49628" r="39949" b="18931"/>
          <a:stretch>
            <a:fillRect/>
          </a:stretch>
        </p:blipFill>
        <p:spPr>
          <a:xfrm>
            <a:off x="1465010" y="3429946"/>
            <a:ext cx="2160718" cy="2160718"/>
          </a:xfrm>
          <a:custGeom>
            <a:avLst/>
            <a:gdLst>
              <a:gd name="connsiteX0" fmla="*/ 1081294 w 2160718"/>
              <a:gd name="connsiteY0" fmla="*/ 0 h 2160718"/>
              <a:gd name="connsiteX1" fmla="*/ 2160718 w 2160718"/>
              <a:gd name="connsiteY1" fmla="*/ 1081294 h 2160718"/>
              <a:gd name="connsiteX2" fmla="*/ 1079424 w 2160718"/>
              <a:gd name="connsiteY2" fmla="*/ 2160718 h 2160718"/>
              <a:gd name="connsiteX3" fmla="*/ 0 w 2160718"/>
              <a:gd name="connsiteY3" fmla="*/ 1079424 h 2160718"/>
              <a:gd name="connsiteX4" fmla="*/ 1081294 w 2160718"/>
              <a:gd name="connsiteY4" fmla="*/ 0 h 216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718" h="2160718">
                <a:moveTo>
                  <a:pt x="1081294" y="0"/>
                </a:moveTo>
                <a:lnTo>
                  <a:pt x="2160718" y="1081294"/>
                </a:lnTo>
                <a:lnTo>
                  <a:pt x="1079424" y="2160718"/>
                </a:lnTo>
                <a:lnTo>
                  <a:pt x="0" y="1079424"/>
                </a:lnTo>
                <a:lnTo>
                  <a:pt x="1081294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58" t="66023" r="51219" b="2536"/>
          <a:stretch>
            <a:fillRect/>
          </a:stretch>
        </p:blipFill>
        <p:spPr>
          <a:xfrm>
            <a:off x="322861" y="4556607"/>
            <a:ext cx="2160719" cy="2160718"/>
          </a:xfrm>
          <a:custGeom>
            <a:avLst/>
            <a:gdLst>
              <a:gd name="connsiteX0" fmla="*/ 1081294 w 2160719"/>
              <a:gd name="connsiteY0" fmla="*/ 0 h 2160718"/>
              <a:gd name="connsiteX1" fmla="*/ 2160719 w 2160719"/>
              <a:gd name="connsiteY1" fmla="*/ 1081294 h 2160718"/>
              <a:gd name="connsiteX2" fmla="*/ 1079425 w 2160719"/>
              <a:gd name="connsiteY2" fmla="*/ 2160718 h 2160718"/>
              <a:gd name="connsiteX3" fmla="*/ 0 w 2160719"/>
              <a:gd name="connsiteY3" fmla="*/ 1079424 h 2160718"/>
              <a:gd name="connsiteX4" fmla="*/ 1081294 w 2160719"/>
              <a:gd name="connsiteY4" fmla="*/ 0 h 216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719" h="2160718">
                <a:moveTo>
                  <a:pt x="1081294" y="0"/>
                </a:moveTo>
                <a:lnTo>
                  <a:pt x="2160719" y="1081294"/>
                </a:lnTo>
                <a:lnTo>
                  <a:pt x="1079425" y="2160718"/>
                </a:lnTo>
                <a:lnTo>
                  <a:pt x="0" y="1079424"/>
                </a:lnTo>
                <a:lnTo>
                  <a:pt x="1081294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29" t="82417" r="39949"/>
          <a:stretch>
            <a:fillRect/>
          </a:stretch>
        </p:blipFill>
        <p:spPr>
          <a:xfrm>
            <a:off x="1465010" y="5683268"/>
            <a:ext cx="2160718" cy="1208364"/>
          </a:xfrm>
          <a:custGeom>
            <a:avLst/>
            <a:gdLst>
              <a:gd name="connsiteX0" fmla="*/ 1081294 w 2160718"/>
              <a:gd name="connsiteY0" fmla="*/ 0 h 1208364"/>
              <a:gd name="connsiteX1" fmla="*/ 2160718 w 2160718"/>
              <a:gd name="connsiteY1" fmla="*/ 1081294 h 1208364"/>
              <a:gd name="connsiteX2" fmla="*/ 2033428 w 2160718"/>
              <a:gd name="connsiteY2" fmla="*/ 1208364 h 1208364"/>
              <a:gd name="connsiteX3" fmla="*/ 128717 w 2160718"/>
              <a:gd name="connsiteY3" fmla="*/ 1208364 h 1208364"/>
              <a:gd name="connsiteX4" fmla="*/ 0 w 2160718"/>
              <a:gd name="connsiteY4" fmla="*/ 1079424 h 1208364"/>
              <a:gd name="connsiteX5" fmla="*/ 1081294 w 2160718"/>
              <a:gd name="connsiteY5" fmla="*/ 0 h 120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718" h="1208364">
                <a:moveTo>
                  <a:pt x="1081294" y="0"/>
                </a:moveTo>
                <a:lnTo>
                  <a:pt x="2160718" y="1081294"/>
                </a:lnTo>
                <a:lnTo>
                  <a:pt x="2033428" y="1208364"/>
                </a:lnTo>
                <a:lnTo>
                  <a:pt x="128717" y="1208364"/>
                </a:lnTo>
                <a:lnTo>
                  <a:pt x="0" y="1079424"/>
                </a:lnTo>
                <a:lnTo>
                  <a:pt x="1081294" y="0"/>
                </a:lnTo>
                <a:close/>
              </a:path>
            </a:pathLst>
          </a:cu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9" t="100000" r="41205" b="-13858"/>
          <a:stretch>
            <a:fillRect/>
          </a:stretch>
        </p:blipFill>
        <p:spPr>
          <a:xfrm>
            <a:off x="1593727" y="6891632"/>
            <a:ext cx="1904711" cy="952354"/>
          </a:xfrm>
          <a:custGeom>
            <a:avLst/>
            <a:gdLst>
              <a:gd name="connsiteX0" fmla="*/ 0 w 1904711"/>
              <a:gd name="connsiteY0" fmla="*/ 0 h 952354"/>
              <a:gd name="connsiteX1" fmla="*/ 1904711 w 1904711"/>
              <a:gd name="connsiteY1" fmla="*/ 0 h 952354"/>
              <a:gd name="connsiteX2" fmla="*/ 950707 w 1904711"/>
              <a:gd name="connsiteY2" fmla="*/ 952354 h 952354"/>
              <a:gd name="connsiteX3" fmla="*/ 0 w 1904711"/>
              <a:gd name="connsiteY3" fmla="*/ 0 h 952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4711" h="952354">
                <a:moveTo>
                  <a:pt x="0" y="0"/>
                </a:moveTo>
                <a:lnTo>
                  <a:pt x="1904711" y="0"/>
                </a:lnTo>
                <a:lnTo>
                  <a:pt x="950707" y="952354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3" name="组合 12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14" name="组合 13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1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4FC3E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</a:p>
            </p:txBody>
          </p:sp>
          <p:grpSp>
            <p:nvGrpSpPr>
              <p:cNvPr id="17" name="组合 16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18" name="文本框 17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9" name="直接连接符 1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0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5400" b="1">
                      <a:solidFill>
                        <a:srgbClr val="4FC3E2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1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第三单元  分数除法</a:t>
              </a:r>
            </a:p>
          </p:txBody>
        </p:sp>
      </p:grpSp>
      <p:sp>
        <p:nvSpPr>
          <p:cNvPr id="21" name="矩形 20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4FC3E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人教版小学数学六年级上册</a:t>
            </a:r>
          </a:p>
        </p:txBody>
      </p:sp>
      <p:sp>
        <p:nvSpPr>
          <p:cNvPr id="23" name="矩形 22"/>
          <p:cNvSpPr/>
          <p:nvPr/>
        </p:nvSpPr>
        <p:spPr>
          <a:xfrm rot="2702975">
            <a:off x="11428070" y="5031073"/>
            <a:ext cx="1527859" cy="1527859"/>
          </a:xfrm>
          <a:prstGeom prst="rect">
            <a:avLst/>
          </a:prstGeom>
          <a:solidFill>
            <a:srgbClr val="4FC3E2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75625" y="1288789"/>
            <a:ext cx="100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sz="2400" kern="0">
              <a:solidFill>
                <a:srgbClr val="81C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8274" y="1073831"/>
            <a:ext cx="72009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计算下列各题。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5125" name="对象 1"/>
          <p:cNvGraphicFramePr>
            <a:graphicFrameLocks noChangeAspect="1"/>
          </p:cNvGraphicFramePr>
          <p:nvPr/>
        </p:nvGraphicFramePr>
        <p:xfrm>
          <a:off x="2098937" y="1845528"/>
          <a:ext cx="766762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419100" imgH="393700" progId="Equation.DSMT4">
                  <p:embed/>
                </p:oleObj>
              </mc:Choice>
              <mc:Fallback>
                <p:oleObj r:id="rId4" imgW="4191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098937" y="1845528"/>
                        <a:ext cx="766762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对象 9"/>
          <p:cNvGraphicFramePr>
            <a:graphicFrameLocks noChangeAspect="1"/>
          </p:cNvGraphicFramePr>
          <p:nvPr/>
        </p:nvGraphicFramePr>
        <p:xfrm>
          <a:off x="3988063" y="1845529"/>
          <a:ext cx="92868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508000" imgH="393700" progId="Equation.DSMT4">
                  <p:embed/>
                </p:oleObj>
              </mc:Choice>
              <mc:Fallback>
                <p:oleObj r:id="rId6" imgW="5080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988063" y="1845529"/>
                        <a:ext cx="928687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对象 10"/>
          <p:cNvGraphicFramePr>
            <a:graphicFrameLocks noChangeAspect="1"/>
          </p:cNvGraphicFramePr>
          <p:nvPr/>
        </p:nvGraphicFramePr>
        <p:xfrm>
          <a:off x="6040700" y="1845528"/>
          <a:ext cx="76676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419100" imgH="393700" progId="Equation.DSMT4">
                  <p:embed/>
                </p:oleObj>
              </mc:Choice>
              <mc:Fallback>
                <p:oleObj r:id="rId8" imgW="4191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040700" y="1845528"/>
                        <a:ext cx="766763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对象 11"/>
          <p:cNvGraphicFramePr>
            <a:graphicFrameLocks noChangeAspect="1"/>
          </p:cNvGraphicFramePr>
          <p:nvPr/>
        </p:nvGraphicFramePr>
        <p:xfrm>
          <a:off x="7977450" y="1845529"/>
          <a:ext cx="8350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457200" imgH="393700" progId="Equation.DSMT4">
                  <p:embed/>
                </p:oleObj>
              </mc:Choice>
              <mc:Fallback>
                <p:oleObj r:id="rId10" imgW="4572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977450" y="1845529"/>
                        <a:ext cx="8350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组合 24"/>
          <p:cNvGrpSpPr/>
          <p:nvPr/>
        </p:nvGrpSpPr>
        <p:grpSpPr>
          <a:xfrm>
            <a:off x="2535500" y="2707625"/>
            <a:ext cx="6170613" cy="904875"/>
            <a:chOff x="3130126" y="3679097"/>
            <a:chExt cx="6172463" cy="906306"/>
          </a:xfrm>
        </p:grpSpPr>
        <p:sp>
          <p:nvSpPr>
            <p:cNvPr id="26" name="对话气泡: 圆角矩形 25"/>
            <p:cNvSpPr/>
            <p:nvPr/>
          </p:nvSpPr>
          <p:spPr>
            <a:xfrm>
              <a:off x="3131714" y="3679097"/>
              <a:ext cx="6170875" cy="906306"/>
            </a:xfrm>
            <a:prstGeom prst="wedgeRoundRectCallout">
              <a:avLst>
                <a:gd name="adj1" fmla="val 31283"/>
                <a:gd name="adj2" fmla="val -85175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3130126" y="3753828"/>
              <a:ext cx="6172463" cy="8315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怎样计算分数除法？本单元的内容和分数乘法的内容有什么关系？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94920" y="5499696"/>
            <a:ext cx="6141201" cy="1227138"/>
            <a:chOff x="1489693" y="3679097"/>
            <a:chExt cx="6143220" cy="1228537"/>
          </a:xfrm>
        </p:grpSpPr>
        <p:sp>
          <p:nvSpPr>
            <p:cNvPr id="31" name="对话气泡: 圆角矩形 30"/>
            <p:cNvSpPr/>
            <p:nvPr/>
          </p:nvSpPr>
          <p:spPr>
            <a:xfrm>
              <a:off x="3132459" y="3679097"/>
              <a:ext cx="4500454" cy="831210"/>
            </a:xfrm>
            <a:prstGeom prst="wedgeRoundRectCallout">
              <a:avLst>
                <a:gd name="adj1" fmla="val -63999"/>
                <a:gd name="adj2" fmla="val 25940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3130871" y="3679097"/>
              <a:ext cx="4502042" cy="8312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除以一个数（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 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除外），就等于 乘这个数的倒数。</a:t>
              </a:r>
            </a:p>
          </p:txBody>
        </p:sp>
        <p:pic>
          <p:nvPicPr>
            <p:cNvPr id="5135" name="图片 17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489693" y="3679098"/>
              <a:ext cx="803016" cy="1228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4" name="组合 33"/>
          <p:cNvGrpSpPr/>
          <p:nvPr/>
        </p:nvGrpSpPr>
        <p:grpSpPr>
          <a:xfrm>
            <a:off x="6629400" y="5295265"/>
            <a:ext cx="5398135" cy="1602045"/>
            <a:chOff x="2288601" y="3663317"/>
            <a:chExt cx="5871819" cy="1836411"/>
          </a:xfrm>
        </p:grpSpPr>
        <p:sp>
          <p:nvSpPr>
            <p:cNvPr id="35" name="对话气泡: 圆角矩形 34"/>
            <p:cNvSpPr/>
            <p:nvPr/>
          </p:nvSpPr>
          <p:spPr>
            <a:xfrm>
              <a:off x="2288601" y="3663317"/>
              <a:ext cx="4623686" cy="1791351"/>
            </a:xfrm>
            <a:prstGeom prst="wedgeRoundRectCallout">
              <a:avLst>
                <a:gd name="adj1" fmla="val 58132"/>
                <a:gd name="adj2" fmla="val 28879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2289960" y="3701826"/>
              <a:ext cx="4622336" cy="17979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整数可以看成分母是 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的分数，所以不管被除数、除数是整数还是分数，计算方法都是一样的。</a:t>
              </a:r>
            </a:p>
          </p:txBody>
        </p:sp>
        <p:pic>
          <p:nvPicPr>
            <p:cNvPr id="5139" name="图片 17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283935" y="3850848"/>
              <a:ext cx="876485" cy="1149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8" name="组合 37"/>
          <p:cNvGrpSpPr/>
          <p:nvPr/>
        </p:nvGrpSpPr>
        <p:grpSpPr>
          <a:xfrm>
            <a:off x="426116" y="3682644"/>
            <a:ext cx="6711864" cy="1570037"/>
            <a:chOff x="918441" y="3679097"/>
            <a:chExt cx="6714472" cy="1570129"/>
          </a:xfrm>
        </p:grpSpPr>
        <p:sp>
          <p:nvSpPr>
            <p:cNvPr id="39" name="对话气泡: 圆角矩形 38"/>
            <p:cNvSpPr/>
            <p:nvPr/>
          </p:nvSpPr>
          <p:spPr>
            <a:xfrm>
              <a:off x="2455652" y="3760064"/>
              <a:ext cx="5174084" cy="1489162"/>
            </a:xfrm>
            <a:prstGeom prst="wedgeRoundRectCallout">
              <a:avLst>
                <a:gd name="adj1" fmla="val -63382"/>
                <a:gd name="adj2" fmla="val -1206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2504883" y="3679097"/>
              <a:ext cx="5128030" cy="156854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在计算时，分数除法是转化成分数乘法来计算的。在解决本单元的实际问题时，有一部分也是利用分数乘法的数量关系来思考的。</a:t>
              </a:r>
            </a:p>
          </p:txBody>
        </p:sp>
        <p:pic>
          <p:nvPicPr>
            <p:cNvPr id="5143" name="图片 17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918441" y="3746454"/>
              <a:ext cx="934493" cy="1413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一、复习巩固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477559" y="1208402"/>
            <a:ext cx="100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sz="2400" kern="0">
              <a:solidFill>
                <a:srgbClr val="81C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60400" y="1202052"/>
            <a:ext cx="72009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计算下列各题。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7172" name="对象 1"/>
          <p:cNvGraphicFramePr>
            <a:graphicFrameLocks noChangeAspect="1"/>
          </p:cNvGraphicFramePr>
          <p:nvPr/>
        </p:nvGraphicFramePr>
        <p:xfrm>
          <a:off x="2450072" y="1913250"/>
          <a:ext cx="766762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419100" imgH="393700" progId="Equation.DSMT4">
                  <p:embed/>
                </p:oleObj>
              </mc:Choice>
              <mc:Fallback>
                <p:oleObj r:id="rId4" imgW="4191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450072" y="1913250"/>
                        <a:ext cx="766762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对象 9"/>
          <p:cNvGraphicFramePr>
            <a:graphicFrameLocks noChangeAspect="1"/>
          </p:cNvGraphicFramePr>
          <p:nvPr/>
        </p:nvGraphicFramePr>
        <p:xfrm>
          <a:off x="4339198" y="1913251"/>
          <a:ext cx="92868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508000" imgH="393700" progId="Equation.DSMT4">
                  <p:embed/>
                </p:oleObj>
              </mc:Choice>
              <mc:Fallback>
                <p:oleObj r:id="rId6" imgW="5080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339198" y="1913251"/>
                        <a:ext cx="928687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对象 10"/>
          <p:cNvGraphicFramePr>
            <a:graphicFrameLocks noChangeAspect="1"/>
          </p:cNvGraphicFramePr>
          <p:nvPr/>
        </p:nvGraphicFramePr>
        <p:xfrm>
          <a:off x="6391835" y="1913250"/>
          <a:ext cx="76676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419100" imgH="393700" progId="Equation.DSMT4">
                  <p:embed/>
                </p:oleObj>
              </mc:Choice>
              <mc:Fallback>
                <p:oleObj r:id="rId8" imgW="4191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391835" y="1913250"/>
                        <a:ext cx="766763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对象 11"/>
          <p:cNvGraphicFramePr>
            <a:graphicFrameLocks noChangeAspect="1"/>
          </p:cNvGraphicFramePr>
          <p:nvPr/>
        </p:nvGraphicFramePr>
        <p:xfrm>
          <a:off x="8328585" y="1913251"/>
          <a:ext cx="8350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457200" imgH="393700" progId="Equation.DSMT4">
                  <p:embed/>
                </p:oleObj>
              </mc:Choice>
              <mc:Fallback>
                <p:oleObj r:id="rId10" imgW="4572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328585" y="1913251"/>
                        <a:ext cx="8350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2207184" y="2760976"/>
          <a:ext cx="10223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558800" imgH="393700" progId="Equation.DSMT4">
                  <p:embed/>
                </p:oleObj>
              </mc:Choice>
              <mc:Fallback>
                <p:oleObj r:id="rId12" imgW="5588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207184" y="2760976"/>
                        <a:ext cx="10223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2205597" y="3602351"/>
          <a:ext cx="6270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4" imgW="342900" imgH="393700" progId="Equation.DSMT4">
                  <p:embed/>
                </p:oleObj>
              </mc:Choice>
              <mc:Fallback>
                <p:oleObj r:id="rId14" imgW="3429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205597" y="3602351"/>
                        <a:ext cx="6270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/>
        </p:nvGraphicFramePr>
        <p:xfrm>
          <a:off x="4032809" y="2760976"/>
          <a:ext cx="11620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6" imgW="635000" imgH="393700" progId="Equation.DSMT4">
                  <p:embed/>
                </p:oleObj>
              </mc:Choice>
              <mc:Fallback>
                <p:oleObj r:id="rId16" imgW="6350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032809" y="2760976"/>
                        <a:ext cx="11620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4037572" y="3602351"/>
          <a:ext cx="7667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8" imgW="419100" imgH="393700" progId="Equation.DSMT4">
                  <p:embed/>
                </p:oleObj>
              </mc:Choice>
              <mc:Fallback>
                <p:oleObj r:id="rId18" imgW="4191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037572" y="3602351"/>
                        <a:ext cx="7667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/>
          <p:cNvGraphicFramePr>
            <a:graphicFrameLocks noChangeAspect="1"/>
          </p:cNvGraphicFramePr>
          <p:nvPr/>
        </p:nvGraphicFramePr>
        <p:xfrm>
          <a:off x="6188635" y="2760976"/>
          <a:ext cx="97631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0" imgW="533400" imgH="393700" progId="Equation.DSMT4">
                  <p:embed/>
                </p:oleObj>
              </mc:Choice>
              <mc:Fallback>
                <p:oleObj r:id="rId20" imgW="5334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188635" y="2760976"/>
                        <a:ext cx="976313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/>
          <p:cNvGraphicFramePr>
            <a:graphicFrameLocks noChangeAspect="1"/>
          </p:cNvGraphicFramePr>
          <p:nvPr/>
        </p:nvGraphicFramePr>
        <p:xfrm>
          <a:off x="6188635" y="3602351"/>
          <a:ext cx="6270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2" imgW="342900" imgH="393700" progId="Equation.DSMT4">
                  <p:embed/>
                </p:oleObj>
              </mc:Choice>
              <mc:Fallback>
                <p:oleObj r:id="rId22" imgW="3429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188635" y="3602351"/>
                        <a:ext cx="627063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/>
          <p:cNvGraphicFramePr>
            <a:graphicFrameLocks noChangeAspect="1"/>
          </p:cNvGraphicFramePr>
          <p:nvPr/>
        </p:nvGraphicFramePr>
        <p:xfrm>
          <a:off x="8117447" y="2667314"/>
          <a:ext cx="10461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4" imgW="571500" imgH="393700" progId="Equation.DSMT4">
                  <p:embed/>
                </p:oleObj>
              </mc:Choice>
              <mc:Fallback>
                <p:oleObj r:id="rId24" imgW="5715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117447" y="2667314"/>
                        <a:ext cx="10461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对象 23"/>
          <p:cNvGraphicFramePr>
            <a:graphicFrameLocks noChangeAspect="1"/>
          </p:cNvGraphicFramePr>
          <p:nvPr/>
        </p:nvGraphicFramePr>
        <p:xfrm>
          <a:off x="8117447" y="3508689"/>
          <a:ext cx="4873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6" imgW="266700" imgH="393065" progId="Equation.DSMT4">
                  <p:embed/>
                </p:oleObj>
              </mc:Choice>
              <mc:Fallback>
                <p:oleObj r:id="rId26" imgW="266700" imgH="3930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117447" y="3508689"/>
                        <a:ext cx="4873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组合 18"/>
          <p:cNvGrpSpPr/>
          <p:nvPr/>
        </p:nvGrpSpPr>
        <p:grpSpPr>
          <a:xfrm>
            <a:off x="3480357" y="4485467"/>
            <a:ext cx="5124451" cy="772014"/>
            <a:chOff x="3130127" y="3679097"/>
            <a:chExt cx="5133538" cy="536865"/>
          </a:xfrm>
        </p:grpSpPr>
        <p:sp>
          <p:nvSpPr>
            <p:cNvPr id="22" name="对话气泡: 圆角矩形 21"/>
            <p:cNvSpPr/>
            <p:nvPr/>
          </p:nvSpPr>
          <p:spPr>
            <a:xfrm>
              <a:off x="3131716" y="3679097"/>
              <a:ext cx="5131949" cy="536865"/>
            </a:xfrm>
            <a:prstGeom prst="wedgeRoundRectCallout">
              <a:avLst>
                <a:gd name="adj1" fmla="val 60039"/>
                <a:gd name="adj2" fmla="val 3845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3130127" y="3753750"/>
              <a:ext cx="5133538" cy="46191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什么是倒数？怎样找一个数的倒数？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476867" y="5404629"/>
            <a:ext cx="4376177" cy="678351"/>
            <a:chOff x="3130127" y="3679097"/>
            <a:chExt cx="5133538" cy="536865"/>
          </a:xfrm>
        </p:grpSpPr>
        <p:sp>
          <p:nvSpPr>
            <p:cNvPr id="27" name="对话气泡: 圆角矩形 26"/>
            <p:cNvSpPr/>
            <p:nvPr/>
          </p:nvSpPr>
          <p:spPr>
            <a:xfrm>
              <a:off x="3131714" y="3679097"/>
              <a:ext cx="5131951" cy="536865"/>
            </a:xfrm>
            <a:prstGeom prst="wedgeRoundRectCallout">
              <a:avLst>
                <a:gd name="adj1" fmla="val 60915"/>
                <a:gd name="adj2" fmla="val 6415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3130127" y="3753750"/>
              <a:ext cx="5133538" cy="46062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乘积是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的两个数互为倒数。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666610" y="6240327"/>
            <a:ext cx="4013200" cy="538163"/>
            <a:chOff x="3130127" y="3679097"/>
            <a:chExt cx="5133538" cy="536865"/>
          </a:xfrm>
        </p:grpSpPr>
        <p:sp>
          <p:nvSpPr>
            <p:cNvPr id="30" name="对话气泡: 圆角矩形 29"/>
            <p:cNvSpPr/>
            <p:nvPr/>
          </p:nvSpPr>
          <p:spPr>
            <a:xfrm>
              <a:off x="3131714" y="3679097"/>
              <a:ext cx="5131951" cy="536865"/>
            </a:xfrm>
            <a:prstGeom prst="wedgeRoundRectCallout">
              <a:avLst>
                <a:gd name="adj1" fmla="val 68669"/>
                <a:gd name="adj2" fmla="val 20293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3130127" y="3753749"/>
              <a:ext cx="5133538" cy="46062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的倒数是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，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0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没有倒数。</a:t>
              </a:r>
            </a:p>
          </p:txBody>
        </p:sp>
      </p:grpSp>
      <p:sp>
        <p:nvSpPr>
          <p:cNvPr id="3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一、复习巩固</a:t>
            </a:r>
          </a:p>
        </p:txBody>
      </p:sp>
      <p:pic>
        <p:nvPicPr>
          <p:cNvPr id="33" name="图片 17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60238" y="4790958"/>
            <a:ext cx="876272" cy="114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文本框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527801" y="836613"/>
            <a:ext cx="100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sz="2400" kern="0">
              <a:solidFill>
                <a:srgbClr val="81C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0590" y="1161109"/>
            <a:ext cx="72009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计算下列各题。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9220" name="对象 6"/>
          <p:cNvGraphicFramePr>
            <a:graphicFrameLocks noChangeAspect="1"/>
          </p:cNvGraphicFramePr>
          <p:nvPr/>
        </p:nvGraphicFramePr>
        <p:xfrm>
          <a:off x="2887925" y="1594883"/>
          <a:ext cx="125571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685800" imgH="393700" progId="Equation.DSMT4">
                  <p:embed/>
                </p:oleObj>
              </mc:Choice>
              <mc:Fallback>
                <p:oleObj r:id="rId4" imgW="6858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887925" y="1594883"/>
                        <a:ext cx="1255713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对象 7"/>
          <p:cNvGraphicFramePr>
            <a:graphicFrameLocks noChangeAspect="1"/>
          </p:cNvGraphicFramePr>
          <p:nvPr/>
        </p:nvGraphicFramePr>
        <p:xfrm>
          <a:off x="5356488" y="1593297"/>
          <a:ext cx="146208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799465" imgH="393700" progId="Equation.DSMT4">
                  <p:embed/>
                </p:oleObj>
              </mc:Choice>
              <mc:Fallback>
                <p:oleObj r:id="rId6" imgW="7994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356488" y="1593297"/>
                        <a:ext cx="1462087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2657737" y="2501347"/>
          <a:ext cx="14398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786765" imgH="393700" progId="Equation.DSMT4">
                  <p:embed/>
                </p:oleObj>
              </mc:Choice>
              <mc:Fallback>
                <p:oleObj r:id="rId8" imgW="7867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657737" y="2501347"/>
                        <a:ext cx="14398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2657737" y="3396697"/>
          <a:ext cx="4873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266700" imgH="393065" progId="Equation.DSMT4">
                  <p:embed/>
                </p:oleObj>
              </mc:Choice>
              <mc:Fallback>
                <p:oleObj r:id="rId10" imgW="266700" imgH="3930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657737" y="3396697"/>
                        <a:ext cx="4873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对象 11"/>
          <p:cNvGraphicFramePr>
            <a:graphicFrameLocks noChangeAspect="1"/>
          </p:cNvGraphicFramePr>
          <p:nvPr/>
        </p:nvGraphicFramePr>
        <p:xfrm>
          <a:off x="8033012" y="1593297"/>
          <a:ext cx="13462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735965" imgH="393700" progId="Equation.DSMT4">
                  <p:embed/>
                </p:oleObj>
              </mc:Choice>
              <mc:Fallback>
                <p:oleObj r:id="rId12" imgW="7359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033012" y="1593297"/>
                        <a:ext cx="13462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5008825" y="2472772"/>
          <a:ext cx="169386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4" imgW="926465" imgH="393700" progId="Equation.DSMT4">
                  <p:embed/>
                </p:oleObj>
              </mc:Choice>
              <mc:Fallback>
                <p:oleObj r:id="rId14" imgW="9264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008825" y="2472772"/>
                        <a:ext cx="1693863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5008824" y="3337959"/>
          <a:ext cx="106838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6" imgW="584200" imgH="393700" progId="Equation.DSMT4">
                  <p:embed/>
                </p:oleObj>
              </mc:Choice>
              <mc:Fallback>
                <p:oleObj r:id="rId16" imgW="5842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008824" y="3337959"/>
                        <a:ext cx="1068388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5008824" y="4203147"/>
          <a:ext cx="4889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8" imgW="266700" imgH="393065" progId="Equation.DSMT4">
                  <p:embed/>
                </p:oleObj>
              </mc:Choice>
              <mc:Fallback>
                <p:oleObj r:id="rId18" imgW="266700" imgH="3930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008824" y="4203147"/>
                        <a:ext cx="4889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对象 15"/>
          <p:cNvGraphicFramePr>
            <a:graphicFrameLocks noChangeAspect="1"/>
          </p:cNvGraphicFramePr>
          <p:nvPr/>
        </p:nvGraphicFramePr>
        <p:xfrm>
          <a:off x="7744087" y="2407684"/>
          <a:ext cx="14859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0" imgW="812165" imgH="393700" progId="Equation.DSMT4">
                  <p:embed/>
                </p:oleObj>
              </mc:Choice>
              <mc:Fallback>
                <p:oleObj r:id="rId20" imgW="8121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744087" y="2407684"/>
                        <a:ext cx="14859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6" name="对象 16"/>
          <p:cNvGraphicFramePr>
            <a:graphicFrameLocks noChangeAspect="1"/>
          </p:cNvGraphicFramePr>
          <p:nvPr/>
        </p:nvGraphicFramePr>
        <p:xfrm>
          <a:off x="7744087" y="3206197"/>
          <a:ext cx="6270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2" imgW="342900" imgH="393700" progId="Equation.DSMT4">
                  <p:embed/>
                </p:oleObj>
              </mc:Choice>
              <mc:Fallback>
                <p:oleObj r:id="rId22" imgW="3429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744087" y="3206197"/>
                        <a:ext cx="62706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组合 17"/>
          <p:cNvGrpSpPr/>
          <p:nvPr/>
        </p:nvGrpSpPr>
        <p:grpSpPr>
          <a:xfrm>
            <a:off x="4221040" y="4972560"/>
            <a:ext cx="5132388" cy="536575"/>
            <a:chOff x="3130127" y="3679097"/>
            <a:chExt cx="5133538" cy="536865"/>
          </a:xfrm>
        </p:grpSpPr>
        <p:sp>
          <p:nvSpPr>
            <p:cNvPr id="19" name="对话气泡: 圆角矩形 18"/>
            <p:cNvSpPr/>
            <p:nvPr/>
          </p:nvSpPr>
          <p:spPr>
            <a:xfrm>
              <a:off x="3131715" y="3679097"/>
              <a:ext cx="5131950" cy="536865"/>
            </a:xfrm>
            <a:prstGeom prst="wedgeRoundRectCallout">
              <a:avLst>
                <a:gd name="adj1" fmla="val 52168"/>
                <a:gd name="adj2" fmla="val 95527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130127" y="3753749"/>
              <a:ext cx="5133538" cy="46191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说一说，分数四则运算的运算顺序。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096964" y="5916488"/>
            <a:ext cx="5502275" cy="560388"/>
            <a:chOff x="3129492" y="3679097"/>
            <a:chExt cx="5504127" cy="559645"/>
          </a:xfrm>
        </p:grpSpPr>
        <p:sp>
          <p:nvSpPr>
            <p:cNvPr id="22" name="对话气泡: 圆角矩形 21"/>
            <p:cNvSpPr/>
            <p:nvPr/>
          </p:nvSpPr>
          <p:spPr>
            <a:xfrm>
              <a:off x="3131716" y="3679097"/>
              <a:ext cx="5286566" cy="559645"/>
            </a:xfrm>
            <a:prstGeom prst="wedgeRoundRectCallout">
              <a:avLst>
                <a:gd name="adj1" fmla="val 52295"/>
                <a:gd name="adj2" fmla="val 73104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3129492" y="3728879"/>
              <a:ext cx="5504127" cy="4597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分数四则运算的顺序和整数是一样的。</a:t>
              </a:r>
            </a:p>
          </p:txBody>
        </p:sp>
      </p:grpSp>
      <p:sp>
        <p:nvSpPr>
          <p:cNvPr id="2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一、复习巩固</a:t>
            </a:r>
          </a:p>
        </p:txBody>
      </p:sp>
      <p:pic>
        <p:nvPicPr>
          <p:cNvPr id="25" name="图片 17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99874" y="5537809"/>
            <a:ext cx="876272" cy="114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437365" y="1189665"/>
            <a:ext cx="100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sz="2400" kern="0">
              <a:solidFill>
                <a:srgbClr val="81C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05515" y="819717"/>
            <a:ext cx="1126369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250000"/>
              </a:lnSpc>
              <a:defRPr/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(1)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张大爷养了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200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只鹅，鹅的只数是鸭的     。养了多少只鸭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  <a:p>
            <a:pPr eaLnBrk="0" hangingPunct="0">
              <a:lnSpc>
                <a:spcPct val="250000"/>
              </a:lnSpc>
              <a:defRPr/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张大爷养了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200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只鹅，鹅的只数比鸭少    。养了多少只鸭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  <a:p>
            <a:pPr eaLnBrk="0" hangingPunct="0">
              <a:lnSpc>
                <a:spcPct val="250000"/>
              </a:lnSpc>
              <a:defRPr/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(3)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张大爷养的鹅和鸭共有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700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只，其中鹅的只数是鸭的    。鹅和鸭各有多少只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</p:txBody>
      </p:sp>
      <p:graphicFrame>
        <p:nvGraphicFramePr>
          <p:cNvPr id="11268" name="对象 6"/>
          <p:cNvGraphicFramePr>
            <a:graphicFrameLocks noChangeAspect="1"/>
          </p:cNvGraphicFramePr>
          <p:nvPr/>
        </p:nvGraphicFramePr>
        <p:xfrm>
          <a:off x="6745208" y="1049865"/>
          <a:ext cx="2508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52400" imgH="393700" progId="Equation.DSMT4">
                  <p:embed/>
                </p:oleObj>
              </mc:Choice>
              <mc:Fallback>
                <p:oleObj r:id="rId4" imgW="1524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745208" y="1049865"/>
                        <a:ext cx="2508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对象 10"/>
          <p:cNvGraphicFramePr>
            <a:graphicFrameLocks noChangeAspect="1"/>
          </p:cNvGraphicFramePr>
          <p:nvPr/>
        </p:nvGraphicFramePr>
        <p:xfrm>
          <a:off x="6437363" y="2021278"/>
          <a:ext cx="2508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152400" imgH="393700" progId="Equation.DSMT4">
                  <p:embed/>
                </p:oleObj>
              </mc:Choice>
              <mc:Fallback>
                <p:oleObj r:id="rId6" imgW="1524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437363" y="2021278"/>
                        <a:ext cx="2508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对象 11"/>
          <p:cNvGraphicFramePr>
            <a:graphicFrameLocks noChangeAspect="1"/>
          </p:cNvGraphicFramePr>
          <p:nvPr/>
        </p:nvGraphicFramePr>
        <p:xfrm>
          <a:off x="8310614" y="2893052"/>
          <a:ext cx="2508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152400" imgH="393700" progId="Equation.DSMT4">
                  <p:embed/>
                </p:oleObj>
              </mc:Choice>
              <mc:Fallback>
                <p:oleObj r:id="rId8" imgW="1524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310614" y="2893052"/>
                        <a:ext cx="2508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4552019" y="1597858"/>
          <a:ext cx="28511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1739900" imgH="393700" progId="Equation.DSMT4">
                  <p:embed/>
                </p:oleObj>
              </mc:Choice>
              <mc:Fallback>
                <p:oleObj r:id="rId9" imgW="17399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552019" y="1597858"/>
                        <a:ext cx="28511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/>
        </p:nvGraphicFramePr>
        <p:xfrm>
          <a:off x="2775333" y="2523371"/>
          <a:ext cx="43497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1" imgW="2654300" imgH="393700" progId="Equation.DSMT4">
                  <p:embed/>
                </p:oleObj>
              </mc:Choice>
              <mc:Fallback>
                <p:oleObj r:id="rId11" imgW="26543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775333" y="2523371"/>
                        <a:ext cx="43497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2394004" y="4174146"/>
          <a:ext cx="15970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3" imgW="875665" imgH="393700" progId="Equation.DSMT4">
                  <p:embed/>
                </p:oleObj>
              </mc:Choice>
              <mc:Fallback>
                <p:oleObj r:id="rId13" imgW="8756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394004" y="4174146"/>
                        <a:ext cx="15970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组合 14"/>
          <p:cNvGrpSpPr/>
          <p:nvPr/>
        </p:nvGrpSpPr>
        <p:grpSpPr>
          <a:xfrm>
            <a:off x="1757347" y="3691624"/>
            <a:ext cx="4740400" cy="720725"/>
            <a:chOff x="928566" y="3444875"/>
            <a:chExt cx="4740331" cy="720725"/>
          </a:xfrm>
        </p:grpSpPr>
        <p:sp>
          <p:nvSpPr>
            <p:cNvPr id="11275" name="矩形 12"/>
            <p:cNvSpPr>
              <a:spLocks noChangeArrowheads="1"/>
            </p:cNvSpPr>
            <p:nvPr/>
          </p:nvSpPr>
          <p:spPr bwMode="auto">
            <a:xfrm>
              <a:off x="928566" y="3578708"/>
              <a:ext cx="474033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解：设鸭有</a:t>
              </a:r>
              <a:r>
                <a:rPr lang="en-US" altLang="zh-CN" sz="2400" i="1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x</a:t>
              </a:r>
              <a:r>
                <a:rPr lang="zh-CN" altLang="en-US" sz="24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只，则鹅有       只。</a:t>
              </a:r>
            </a:p>
          </p:txBody>
        </p:sp>
        <p:graphicFrame>
          <p:nvGraphicFramePr>
            <p:cNvPr id="11276" name="对象 19"/>
            <p:cNvGraphicFramePr>
              <a:graphicFrameLocks noChangeAspect="1"/>
            </p:cNvGraphicFramePr>
            <p:nvPr/>
          </p:nvGraphicFramePr>
          <p:xfrm>
            <a:off x="4215845" y="3444875"/>
            <a:ext cx="485775" cy="720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15" imgW="266700" imgH="393065" progId="Equation.DSMT4">
                    <p:embed/>
                  </p:oleObj>
                </mc:Choice>
                <mc:Fallback>
                  <p:oleObj r:id="rId15" imgW="266700" imgH="3930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215845" y="3444875"/>
                          <a:ext cx="485775" cy="720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" name="对象 21"/>
          <p:cNvGraphicFramePr>
            <a:graphicFrameLocks noChangeAspect="1"/>
          </p:cNvGraphicFramePr>
          <p:nvPr/>
        </p:nvGraphicFramePr>
        <p:xfrm>
          <a:off x="2849615" y="4861533"/>
          <a:ext cx="11811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7" imgW="647700" imgH="393700" progId="Equation.DSMT4">
                  <p:embed/>
                </p:oleObj>
              </mc:Choice>
              <mc:Fallback>
                <p:oleObj r:id="rId17" imgW="6477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849615" y="4861533"/>
                        <a:ext cx="11811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/>
          <p:cNvGraphicFramePr>
            <a:graphicFrameLocks noChangeAspect="1"/>
          </p:cNvGraphicFramePr>
          <p:nvPr/>
        </p:nvGraphicFramePr>
        <p:xfrm>
          <a:off x="3081391" y="5463196"/>
          <a:ext cx="949325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9" imgW="520065" imgH="177800" progId="Equation.DSMT4">
                  <p:embed/>
                </p:oleObj>
              </mc:Choice>
              <mc:Fallback>
                <p:oleObj r:id="rId19" imgW="520065" imgH="177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081391" y="5463196"/>
                        <a:ext cx="949325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组合 23"/>
          <p:cNvGrpSpPr/>
          <p:nvPr/>
        </p:nvGrpSpPr>
        <p:grpSpPr>
          <a:xfrm>
            <a:off x="4416977" y="4654462"/>
            <a:ext cx="3996607" cy="720725"/>
            <a:chOff x="928566" y="3407209"/>
            <a:chExt cx="3995083" cy="720725"/>
          </a:xfrm>
        </p:grpSpPr>
        <p:sp>
          <p:nvSpPr>
            <p:cNvPr id="11280" name="矩形 24"/>
            <p:cNvSpPr>
              <a:spLocks noChangeArrowheads="1"/>
            </p:cNvSpPr>
            <p:nvPr/>
          </p:nvSpPr>
          <p:spPr bwMode="auto">
            <a:xfrm>
              <a:off x="928566" y="3578708"/>
              <a:ext cx="399508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鹅有                                  。</a:t>
              </a:r>
            </a:p>
          </p:txBody>
        </p:sp>
        <p:graphicFrame>
          <p:nvGraphicFramePr>
            <p:cNvPr id="11281" name="对象 25"/>
            <p:cNvGraphicFramePr>
              <a:graphicFrameLocks noChangeAspect="1"/>
            </p:cNvGraphicFramePr>
            <p:nvPr/>
          </p:nvGraphicFramePr>
          <p:xfrm>
            <a:off x="1731236" y="3407209"/>
            <a:ext cx="2664269" cy="720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1" imgW="1116965" imgH="393700" progId="Equation.DSMT4">
                    <p:embed/>
                  </p:oleObj>
                </mc:Choice>
                <mc:Fallback>
                  <p:oleObj r:id="rId21" imgW="1116965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731236" y="3407209"/>
                          <a:ext cx="2664269" cy="720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4416977" y="5557800"/>
            <a:ext cx="43717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答：鸭有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500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只，鹅有</a:t>
            </a: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200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只。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6651677" y="3739190"/>
            <a:ext cx="3568700" cy="538162"/>
            <a:chOff x="3130127" y="3679097"/>
            <a:chExt cx="3559298" cy="536865"/>
          </a:xfrm>
        </p:grpSpPr>
        <p:sp>
          <p:nvSpPr>
            <p:cNvPr id="29" name="对话气泡: 圆角矩形 28"/>
            <p:cNvSpPr/>
            <p:nvPr/>
          </p:nvSpPr>
          <p:spPr>
            <a:xfrm>
              <a:off x="3131710" y="3679097"/>
              <a:ext cx="3557715" cy="536865"/>
            </a:xfrm>
            <a:prstGeom prst="wedgeRoundRectCallout">
              <a:avLst>
                <a:gd name="adj1" fmla="val 55534"/>
                <a:gd name="adj2" fmla="val 78262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3130127" y="3753529"/>
              <a:ext cx="3559298" cy="46055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说一说，为什么用除法？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629234" y="3704247"/>
            <a:ext cx="3568700" cy="830262"/>
            <a:chOff x="3130127" y="3754159"/>
            <a:chExt cx="3559298" cy="829341"/>
          </a:xfrm>
        </p:grpSpPr>
        <p:sp>
          <p:nvSpPr>
            <p:cNvPr id="32" name="对话气泡: 圆角矩形 31"/>
            <p:cNvSpPr/>
            <p:nvPr/>
          </p:nvSpPr>
          <p:spPr>
            <a:xfrm>
              <a:off x="3131710" y="3754159"/>
              <a:ext cx="3557715" cy="791283"/>
            </a:xfrm>
            <a:prstGeom prst="wedgeRoundRectCallout">
              <a:avLst>
                <a:gd name="adj1" fmla="val -17387"/>
                <a:gd name="adj2" fmla="val 32996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33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3130127" y="3754159"/>
              <a:ext cx="3559298" cy="82934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求单位“</a:t>
              </a:r>
              <a:r>
                <a:rPr lang="en-US" altLang="zh-CN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1”</a:t>
              </a:r>
              <a:r>
                <a: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的量用除法或者用方程解决</a:t>
              </a:r>
            </a:p>
          </p:txBody>
        </p:sp>
      </p:grpSp>
      <p:sp>
        <p:nvSpPr>
          <p:cNvPr id="2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一、复习巩固</a:t>
            </a:r>
          </a:p>
        </p:txBody>
      </p:sp>
      <p:pic>
        <p:nvPicPr>
          <p:cNvPr id="26" name="图片 17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29421" y="4478784"/>
            <a:ext cx="876272" cy="114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467511" y="1460569"/>
            <a:ext cx="100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sz="2400" kern="0">
              <a:solidFill>
                <a:srgbClr val="81C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56454" y="1136074"/>
            <a:ext cx="72009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计算下列各题。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3317" name="对象 2"/>
          <p:cNvGraphicFramePr>
            <a:graphicFrameLocks noChangeAspect="1"/>
          </p:cNvGraphicFramePr>
          <p:nvPr/>
        </p:nvGraphicFramePr>
        <p:xfrm>
          <a:off x="2781589" y="1836250"/>
          <a:ext cx="150653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748665" imgH="393700" progId="Equation.DSMT4">
                  <p:embed/>
                </p:oleObj>
              </mc:Choice>
              <mc:Fallback>
                <p:oleObj r:id="rId4" imgW="7486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781589" y="1836250"/>
                        <a:ext cx="150653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对象 13"/>
          <p:cNvGraphicFramePr>
            <a:graphicFrameLocks noChangeAspect="1"/>
          </p:cNvGraphicFramePr>
          <p:nvPr/>
        </p:nvGraphicFramePr>
        <p:xfrm>
          <a:off x="7105938" y="2024047"/>
          <a:ext cx="143033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711200" imgH="393700" progId="Equation.DSMT4">
                  <p:embed/>
                </p:oleObj>
              </mc:Choice>
              <mc:Fallback>
                <p:oleObj r:id="rId6" imgW="7112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105938" y="2024047"/>
                        <a:ext cx="143033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2781589" y="2738204"/>
          <a:ext cx="17367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862965" imgH="393700" progId="Equation.DSMT4">
                  <p:embed/>
                </p:oleObj>
              </mc:Choice>
              <mc:Fallback>
                <p:oleObj r:id="rId8" imgW="8629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781589" y="2738204"/>
                        <a:ext cx="17367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/>
        </p:nvGraphicFramePr>
        <p:xfrm>
          <a:off x="2781589" y="3622441"/>
          <a:ext cx="6889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342900" imgH="393700" progId="Equation.DSMT4">
                  <p:embed/>
                </p:oleObj>
              </mc:Choice>
              <mc:Fallback>
                <p:oleObj r:id="rId10" imgW="3429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781589" y="3622441"/>
                        <a:ext cx="688975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/>
        </p:nvGraphicFramePr>
        <p:xfrm>
          <a:off x="6991638" y="2898978"/>
          <a:ext cx="165893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825500" imgH="393700" progId="Equation.DSMT4">
                  <p:embed/>
                </p:oleObj>
              </mc:Choice>
              <mc:Fallback>
                <p:oleObj r:id="rId12" imgW="8255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991638" y="2898978"/>
                        <a:ext cx="165893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6991639" y="3691140"/>
          <a:ext cx="944563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4" imgW="469900" imgH="393700" progId="Equation.DSMT4">
                  <p:embed/>
                </p:oleObj>
              </mc:Choice>
              <mc:Fallback>
                <p:oleObj r:id="rId14" imgW="4699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991639" y="3691140"/>
                        <a:ext cx="944563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/>
        </p:nvGraphicFramePr>
        <p:xfrm>
          <a:off x="6991638" y="4483303"/>
          <a:ext cx="53498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6" imgW="266700" imgH="393065" progId="Equation.DSMT4">
                  <p:embed/>
                </p:oleObj>
              </mc:Choice>
              <mc:Fallback>
                <p:oleObj r:id="rId16" imgW="266700" imgH="3930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991638" y="4483303"/>
                        <a:ext cx="53498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en-US" altLang="zh-CN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c</a:t>
            </a: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527801" y="836613"/>
            <a:ext cx="10080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sz="600" kern="0">
              <a:solidFill>
                <a:srgbClr val="81C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60005" y="1240632"/>
            <a:ext cx="72009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计算下列各题。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5364" name="对象 8"/>
          <p:cNvGraphicFramePr>
            <a:graphicFrameLocks noChangeAspect="1"/>
          </p:cNvGraphicFramePr>
          <p:nvPr/>
        </p:nvGraphicFramePr>
        <p:xfrm>
          <a:off x="3202781" y="1922166"/>
          <a:ext cx="160813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799465" imgH="393700" progId="Equation.DSMT4">
                  <p:embed/>
                </p:oleObj>
              </mc:Choice>
              <mc:Fallback>
                <p:oleObj r:id="rId4" imgW="7994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202781" y="1922166"/>
                        <a:ext cx="160813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对象 9"/>
          <p:cNvGraphicFramePr>
            <a:graphicFrameLocks noChangeAspect="1"/>
          </p:cNvGraphicFramePr>
          <p:nvPr/>
        </p:nvGraphicFramePr>
        <p:xfrm>
          <a:off x="7374731" y="1922166"/>
          <a:ext cx="160813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799465" imgH="393700" progId="Equation.DSMT4">
                  <p:embed/>
                </p:oleObj>
              </mc:Choice>
              <mc:Fallback>
                <p:oleObj r:id="rId6" imgW="7994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374731" y="1922166"/>
                        <a:ext cx="160813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2855120" y="2807991"/>
          <a:ext cx="183673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914400" imgH="393700" progId="Equation.DSMT4">
                  <p:embed/>
                </p:oleObj>
              </mc:Choice>
              <mc:Fallback>
                <p:oleObj r:id="rId8" imgW="9144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855120" y="2807991"/>
                        <a:ext cx="1836737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2855119" y="3606503"/>
          <a:ext cx="127635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635000" imgH="393700" progId="Equation.DSMT4">
                  <p:embed/>
                </p:oleObj>
              </mc:Choice>
              <mc:Fallback>
                <p:oleObj r:id="rId10" imgW="6350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855119" y="3606503"/>
                        <a:ext cx="127635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2855120" y="4466928"/>
          <a:ext cx="5365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266700" imgH="393065" progId="Equation.DSMT4">
                  <p:embed/>
                </p:oleObj>
              </mc:Choice>
              <mc:Fallback>
                <p:oleObj r:id="rId12" imgW="266700" imgH="3930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855120" y="4466928"/>
                        <a:ext cx="536575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对象 13"/>
          <p:cNvGraphicFramePr>
            <a:graphicFrameLocks noChangeAspect="1"/>
          </p:cNvGraphicFramePr>
          <p:nvPr/>
        </p:nvGraphicFramePr>
        <p:xfrm>
          <a:off x="7031832" y="2687341"/>
          <a:ext cx="2119313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4" imgW="1054100" imgH="393700" progId="Equation.DSMT4">
                  <p:embed/>
                </p:oleObj>
              </mc:Choice>
              <mc:Fallback>
                <p:oleObj r:id="rId14" imgW="10541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031832" y="2687341"/>
                        <a:ext cx="2119313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对象 14"/>
          <p:cNvGraphicFramePr>
            <a:graphicFrameLocks noChangeAspect="1"/>
          </p:cNvGraphicFramePr>
          <p:nvPr/>
        </p:nvGraphicFramePr>
        <p:xfrm>
          <a:off x="7031831" y="3622378"/>
          <a:ext cx="130175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6" imgW="647700" imgH="393700" progId="Equation.DSMT4">
                  <p:embed/>
                </p:oleObj>
              </mc:Choice>
              <mc:Fallback>
                <p:oleObj r:id="rId16" imgW="6477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031831" y="3622378"/>
                        <a:ext cx="130175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对象 15"/>
          <p:cNvGraphicFramePr>
            <a:graphicFrameLocks noChangeAspect="1"/>
          </p:cNvGraphicFramePr>
          <p:nvPr/>
        </p:nvGraphicFramePr>
        <p:xfrm>
          <a:off x="7031832" y="4557415"/>
          <a:ext cx="6381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8" imgW="316865" imgH="177800" progId="Equation.DSMT4">
                  <p:embed/>
                </p:oleObj>
              </mc:Choice>
              <mc:Fallback>
                <p:oleObj r:id="rId18" imgW="316865" imgH="177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031832" y="4557415"/>
                        <a:ext cx="63817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0400" y="1231216"/>
            <a:ext cx="72009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写出下面各数的倒数。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7410" name="对象 2"/>
          <p:cNvGraphicFramePr>
            <a:graphicFrameLocks noChangeAspect="1"/>
          </p:cNvGraphicFramePr>
          <p:nvPr/>
        </p:nvGraphicFramePr>
        <p:xfrm>
          <a:off x="3097073" y="2312222"/>
          <a:ext cx="455612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90500" imgH="393700" progId="Equation.DSMT4">
                  <p:embed/>
                </p:oleObj>
              </mc:Choice>
              <mc:Fallback>
                <p:oleObj r:id="rId3" imgW="1905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097073" y="2312222"/>
                        <a:ext cx="455612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对象 3"/>
          <p:cNvGraphicFramePr>
            <a:graphicFrameLocks noChangeAspect="1"/>
          </p:cNvGraphicFramePr>
          <p:nvPr/>
        </p:nvGraphicFramePr>
        <p:xfrm>
          <a:off x="4378186" y="2312222"/>
          <a:ext cx="485775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203200" imgH="393700" progId="Equation.DSMT4">
                  <p:embed/>
                </p:oleObj>
              </mc:Choice>
              <mc:Fallback>
                <p:oleObj r:id="rId5" imgW="2032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378186" y="2312222"/>
                        <a:ext cx="485775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对象 4"/>
          <p:cNvGraphicFramePr>
            <a:graphicFrameLocks noChangeAspect="1"/>
          </p:cNvGraphicFramePr>
          <p:nvPr/>
        </p:nvGraphicFramePr>
        <p:xfrm>
          <a:off x="5646599" y="2569396"/>
          <a:ext cx="4857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203200" imgH="177800" progId="Equation.DSMT4">
                  <p:embed/>
                </p:oleObj>
              </mc:Choice>
              <mc:Fallback>
                <p:oleObj r:id="rId7" imgW="203200" imgH="177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646599" y="2569396"/>
                        <a:ext cx="4857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对象 5"/>
          <p:cNvGraphicFramePr>
            <a:graphicFrameLocks noChangeAspect="1"/>
          </p:cNvGraphicFramePr>
          <p:nvPr/>
        </p:nvGraphicFramePr>
        <p:xfrm>
          <a:off x="6959461" y="2297933"/>
          <a:ext cx="36512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152400" imgH="393700" progId="Equation.DSMT4">
                  <p:embed/>
                </p:oleObj>
              </mc:Choice>
              <mc:Fallback>
                <p:oleObj r:id="rId9" imgW="1524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959461" y="2297933"/>
                        <a:ext cx="365125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对象 6"/>
          <p:cNvGraphicFramePr>
            <a:graphicFrameLocks noChangeAspect="1"/>
          </p:cNvGraphicFramePr>
          <p:nvPr/>
        </p:nvGraphicFramePr>
        <p:xfrm>
          <a:off x="8410436" y="2312222"/>
          <a:ext cx="485775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1" imgW="203200" imgH="393700" progId="Equation.DSMT4">
                  <p:embed/>
                </p:oleObj>
              </mc:Choice>
              <mc:Fallback>
                <p:oleObj r:id="rId11" imgW="2032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410436" y="2312222"/>
                        <a:ext cx="485775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3084373" y="3599683"/>
          <a:ext cx="455612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3" imgW="190500" imgH="393700" progId="Equation.DSMT4">
                  <p:embed/>
                </p:oleObj>
              </mc:Choice>
              <mc:Fallback>
                <p:oleObj r:id="rId13" imgW="1905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084373" y="3599683"/>
                        <a:ext cx="455612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4365486" y="3599683"/>
          <a:ext cx="48577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5" imgW="203200" imgH="393700" progId="Equation.DSMT4">
                  <p:embed/>
                </p:oleObj>
              </mc:Choice>
              <mc:Fallback>
                <p:oleObj r:id="rId15" imgW="2032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365486" y="3599683"/>
                        <a:ext cx="485775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6946761" y="3585397"/>
          <a:ext cx="365125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7" imgW="152400" imgH="393700" progId="Equation.DSMT4">
                  <p:embed/>
                </p:oleObj>
              </mc:Choice>
              <mc:Fallback>
                <p:oleObj r:id="rId17" imgW="1524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946761" y="3585397"/>
                        <a:ext cx="365125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8397736" y="3599683"/>
          <a:ext cx="48577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9" imgW="203200" imgH="393700" progId="Equation.DSMT4">
                  <p:embed/>
                </p:oleObj>
              </mc:Choice>
              <mc:Fallback>
                <p:oleObj r:id="rId19" imgW="2032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397736" y="3599683"/>
                        <a:ext cx="485775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5598974" y="3626672"/>
          <a:ext cx="515937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1" imgW="215900" imgH="393065" progId="Equation.DSMT4">
                  <p:embed/>
                </p:oleObj>
              </mc:Choice>
              <mc:Fallback>
                <p:oleObj r:id="rId21" imgW="215900" imgH="3930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598974" y="3626672"/>
                        <a:ext cx="515937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0400" y="1373318"/>
            <a:ext cx="72009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先说一说运算顺序，再计算下面各题。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9458" name="对象 2"/>
          <p:cNvGraphicFramePr>
            <a:graphicFrameLocks noChangeAspect="1"/>
          </p:cNvGraphicFramePr>
          <p:nvPr/>
        </p:nvGraphicFramePr>
        <p:xfrm>
          <a:off x="2495551" y="2636839"/>
          <a:ext cx="2733675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143000" imgH="393700" progId="Equation.DSMT4">
                  <p:embed/>
                </p:oleObj>
              </mc:Choice>
              <mc:Fallback>
                <p:oleObj r:id="rId2" imgW="11430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495551" y="2636839"/>
                        <a:ext cx="2733675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303838" y="2895600"/>
          <a:ext cx="9715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405765" imgH="177800" progId="Equation.DSMT4">
                  <p:embed/>
                </p:oleObj>
              </mc:Choice>
              <mc:Fallback>
                <p:oleObj r:id="rId4" imgW="405765" imgH="177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303838" y="2895600"/>
                        <a:ext cx="97155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对象 4"/>
          <p:cNvGraphicFramePr>
            <a:graphicFrameLocks noChangeAspect="1"/>
          </p:cNvGraphicFramePr>
          <p:nvPr/>
        </p:nvGraphicFramePr>
        <p:xfrm>
          <a:off x="3419476" y="4036333"/>
          <a:ext cx="191452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799465" imgH="393700" progId="Equation.DSMT4">
                  <p:embed/>
                </p:oleObj>
              </mc:Choice>
              <mc:Fallback>
                <p:oleObj r:id="rId6" imgW="7994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419476" y="4036333"/>
                        <a:ext cx="1914525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5303838" y="4293508"/>
          <a:ext cx="8509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354965" imgH="177800" progId="Equation.DSMT4">
                  <p:embed/>
                </p:oleObj>
              </mc:Choice>
              <mc:Fallback>
                <p:oleObj r:id="rId8" imgW="354965" imgH="177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303838" y="4293508"/>
                        <a:ext cx="8509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二、巩固提高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VrZghQopWu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VrZghQopWu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VrZghQopWu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VrZghQopWu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VrZghQopWu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VrZghQopWu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VrZghQopWu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VrZghQopWu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752</Words>
  <Application>Microsoft Office PowerPoint</Application>
  <PresentationFormat>宽屏</PresentationFormat>
  <Paragraphs>67</Paragraphs>
  <Slides>15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FandolFang R</vt:lpstr>
      <vt:lpstr>思源黑体 CN Light</vt:lpstr>
      <vt:lpstr>Arial</vt:lpstr>
      <vt:lpstr>Calibri</vt:lpstr>
      <vt:lpstr>办公资源网：www.bangongziyuan.com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2</cp:revision>
  <cp:lastPrinted>2020-07-20T11:58:54Z</cp:lastPrinted>
  <dcterms:created xsi:type="dcterms:W3CDTF">2020-07-20T11:58:54Z</dcterms:created>
  <dcterms:modified xsi:type="dcterms:W3CDTF">2021-01-08T23:14:17Z</dcterms:modified>
</cp:coreProperties>
</file>