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70" r:id="rId2"/>
    <p:sldId id="259" r:id="rId3"/>
    <p:sldId id="260" r:id="rId4"/>
    <p:sldId id="261" r:id="rId5"/>
    <p:sldId id="262" r:id="rId6"/>
    <p:sldId id="263" r:id="rId7"/>
    <p:sldId id="264" r:id="rId8"/>
    <p:sldId id="265" r:id="rId9"/>
    <p:sldId id="266" r:id="rId10"/>
    <p:sldId id="267" r:id="rId11"/>
    <p:sldId id="268" r:id="rId12"/>
    <p:sldId id="269" r:id="rId13"/>
    <p:sldId id="287" r:id="rId14"/>
    <p:sldId id="271" r:id="rId15"/>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00">
          <p15:clr>
            <a:srgbClr val="A4A3A4"/>
          </p15:clr>
        </p15:guide>
        <p15:guide id="4" orient="horz" pos="664">
          <p15:clr>
            <a:srgbClr val="A4A3A4"/>
          </p15:clr>
        </p15:guide>
        <p15:guide id="5" orient="horz" pos="3928">
          <p15:clr>
            <a:srgbClr val="A4A3A4"/>
          </p15:clr>
        </p15:guide>
        <p15:guide id="6" orient="horz" pos="383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816" y="114"/>
      </p:cViewPr>
      <p:guideLst>
        <p:guide pos="416"/>
        <p:guide pos="7256"/>
        <p:guide orient="horz" pos="600"/>
        <p:guide orient="horz" pos="664"/>
        <p:guide orient="horz" pos="3928"/>
        <p:guide orient="horz" pos="3838"/>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E3ACD943-6C4C-485E-A1DE-10844C653D4D}" type="datetimeFigureOut">
              <a:rPr lang="zh-CN" altLang="en-US" smtClean="0"/>
              <a:t>2021/1/9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47AE6268-3315-45EF-B116-0B9B428CD9F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13</a:t>
            </a:fld>
            <a:endParaRPr kumimoji="0" lang="zh-CN" altLang="en-US" sz="1200" b="0" i="0" u="none" strike="noStrike" kern="1200" cap="none" spc="0" normalizeH="0" baseline="0" noProof="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箭头: V 形 2"/>
          <p:cNvSpPr/>
          <p:nvPr userDrawn="1"/>
        </p:nvSpPr>
        <p:spPr>
          <a:xfrm>
            <a:off x="571500" y="381000"/>
            <a:ext cx="457200" cy="457200"/>
          </a:xfrm>
          <a:prstGeom prst="chevron">
            <a:avLst/>
          </a:prstGeom>
          <a:solidFill>
            <a:srgbClr val="4FC3E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箭头: V 形 3"/>
          <p:cNvSpPr/>
          <p:nvPr userDrawn="1"/>
        </p:nvSpPr>
        <p:spPr>
          <a:xfrm>
            <a:off x="927100" y="381000"/>
            <a:ext cx="457200" cy="457200"/>
          </a:xfrm>
          <a:prstGeom prst="chevron">
            <a:avLst/>
          </a:prstGeom>
          <a:solidFill>
            <a:srgbClr val="4FC3E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slideLayout" Target="../slideLayouts/slideLayout4.x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5.bin"/><Relationship Id="rId1" Type="http://schemas.openxmlformats.org/officeDocument/2006/relationships/slideLayout" Target="../slideLayouts/slideLayout4.xml"/><Relationship Id="rId6" Type="http://schemas.openxmlformats.org/officeDocument/2006/relationships/oleObject" Target="../embeddings/oleObject7.bin"/><Relationship Id="rId5" Type="http://schemas.openxmlformats.org/officeDocument/2006/relationships/image" Target="../media/image11.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p:nvPicPr>
        <p:blipFill>
          <a:blip r:embed="rId2">
            <a:extLst>
              <a:ext uri="{28A0092B-C50C-407E-A947-70E740481C1C}">
                <a14:useLocalDpi xmlns:a14="http://schemas.microsoft.com/office/drawing/2010/main" val="0"/>
              </a:ext>
            </a:extLst>
          </a:blip>
          <a:srcRect l="27762" r="50915" b="68559"/>
          <a:stretch>
            <a:fillRect/>
          </a:stretch>
        </p:blipFill>
        <p:spPr>
          <a:xfrm>
            <a:off x="353668" y="19333"/>
            <a:ext cx="2160719" cy="2160719"/>
          </a:xfrm>
          <a:custGeom>
            <a:avLst/>
            <a:gdLst>
              <a:gd name="connsiteX0" fmla="*/ 1081294 w 2160719"/>
              <a:gd name="connsiteY0" fmla="*/ 0 h 2160719"/>
              <a:gd name="connsiteX1" fmla="*/ 2160719 w 2160719"/>
              <a:gd name="connsiteY1" fmla="*/ 1081294 h 2160719"/>
              <a:gd name="connsiteX2" fmla="*/ 1079425 w 2160719"/>
              <a:gd name="connsiteY2" fmla="*/ 2160719 h 2160719"/>
              <a:gd name="connsiteX3" fmla="*/ 0 w 2160719"/>
              <a:gd name="connsiteY3" fmla="*/ 1079425 h 2160719"/>
              <a:gd name="connsiteX4" fmla="*/ 1081294 w 2160719"/>
              <a:gd name="connsiteY4" fmla="*/ 0 h 2160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9">
                <a:moveTo>
                  <a:pt x="1081294" y="0"/>
                </a:moveTo>
                <a:lnTo>
                  <a:pt x="2160719" y="1081294"/>
                </a:lnTo>
                <a:lnTo>
                  <a:pt x="1079425" y="2160719"/>
                </a:lnTo>
                <a:lnTo>
                  <a:pt x="0" y="1079425"/>
                </a:lnTo>
                <a:lnTo>
                  <a:pt x="1081294" y="0"/>
                </a:lnTo>
                <a:close/>
              </a:path>
            </a:pathLst>
          </a:custGeom>
        </p:spPr>
      </p:pic>
      <p:pic>
        <p:nvPicPr>
          <p:cNvPr id="34" name="图片 33"/>
          <p:cNvPicPr>
            <a:picLocks noChangeAspect="1"/>
          </p:cNvPicPr>
          <p:nvPr/>
        </p:nvPicPr>
        <p:blipFill>
          <a:blip r:embed="rId2">
            <a:extLst>
              <a:ext uri="{28A0092B-C50C-407E-A947-70E740481C1C}">
                <a14:useLocalDpi xmlns:a14="http://schemas.microsoft.com/office/drawing/2010/main" val="0"/>
              </a:ext>
            </a:extLst>
          </a:blip>
          <a:srcRect l="16605" t="16449" r="62072" b="52110"/>
          <a:stretch>
            <a:fillRect/>
          </a:stretch>
        </p:blipFill>
        <p:spPr>
          <a:xfrm>
            <a:off x="-776903" y="1149735"/>
            <a:ext cx="2160719" cy="2160718"/>
          </a:xfrm>
          <a:custGeom>
            <a:avLst/>
            <a:gdLst>
              <a:gd name="connsiteX0" fmla="*/ 1081294 w 2160719"/>
              <a:gd name="connsiteY0" fmla="*/ 0 h 2160718"/>
              <a:gd name="connsiteX1" fmla="*/ 2160719 w 2160719"/>
              <a:gd name="connsiteY1" fmla="*/ 1081294 h 2160718"/>
              <a:gd name="connsiteX2" fmla="*/ 1079425 w 2160719"/>
              <a:gd name="connsiteY2" fmla="*/ 2160718 h 2160718"/>
              <a:gd name="connsiteX3" fmla="*/ 0 w 2160719"/>
              <a:gd name="connsiteY3" fmla="*/ 1079424 h 2160718"/>
              <a:gd name="connsiteX4" fmla="*/ 1081294 w 2160719"/>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8">
                <a:moveTo>
                  <a:pt x="1081294" y="0"/>
                </a:moveTo>
                <a:lnTo>
                  <a:pt x="2160719" y="1081294"/>
                </a:lnTo>
                <a:lnTo>
                  <a:pt x="1079425" y="2160718"/>
                </a:lnTo>
                <a:lnTo>
                  <a:pt x="0" y="1079424"/>
                </a:lnTo>
                <a:lnTo>
                  <a:pt x="1081294" y="0"/>
                </a:lnTo>
                <a:close/>
              </a:path>
            </a:pathLst>
          </a:custGeom>
        </p:spPr>
      </p:pic>
      <p:pic>
        <p:nvPicPr>
          <p:cNvPr id="33" name="图片 32"/>
          <p:cNvPicPr>
            <a:picLocks noChangeAspect="1"/>
          </p:cNvPicPr>
          <p:nvPr/>
        </p:nvPicPr>
        <p:blipFill>
          <a:blip r:embed="rId2">
            <a:extLst>
              <a:ext uri="{28A0092B-C50C-407E-A947-70E740481C1C}">
                <a14:useLocalDpi xmlns:a14="http://schemas.microsoft.com/office/drawing/2010/main" val="0"/>
              </a:ext>
            </a:extLst>
          </a:blip>
          <a:srcRect l="38919" t="16840" r="39759" b="51719"/>
          <a:stretch>
            <a:fillRect/>
          </a:stretch>
        </p:blipFill>
        <p:spPr>
          <a:xfrm>
            <a:off x="1484244" y="1176624"/>
            <a:ext cx="2160718" cy="2160718"/>
          </a:xfrm>
          <a:custGeom>
            <a:avLst/>
            <a:gdLst>
              <a:gd name="connsiteX0" fmla="*/ 1081294 w 2160718"/>
              <a:gd name="connsiteY0" fmla="*/ 0 h 2160718"/>
              <a:gd name="connsiteX1" fmla="*/ 2160718 w 2160718"/>
              <a:gd name="connsiteY1" fmla="*/ 1081294 h 2160718"/>
              <a:gd name="connsiteX2" fmla="*/ 1079424 w 2160718"/>
              <a:gd name="connsiteY2" fmla="*/ 2160718 h 2160718"/>
              <a:gd name="connsiteX3" fmla="*/ 0 w 2160718"/>
              <a:gd name="connsiteY3" fmla="*/ 1079424 h 2160718"/>
              <a:gd name="connsiteX4" fmla="*/ 1081294 w 2160718"/>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8" h="2160718">
                <a:moveTo>
                  <a:pt x="1081294" y="0"/>
                </a:moveTo>
                <a:lnTo>
                  <a:pt x="2160718" y="1081294"/>
                </a:lnTo>
                <a:lnTo>
                  <a:pt x="1079424" y="2160718"/>
                </a:lnTo>
                <a:lnTo>
                  <a:pt x="0" y="1079424"/>
                </a:lnTo>
                <a:lnTo>
                  <a:pt x="1081294" y="0"/>
                </a:lnTo>
                <a:close/>
              </a:path>
            </a:pathLst>
          </a:custGeom>
        </p:spPr>
      </p:pic>
      <p:pic>
        <p:nvPicPr>
          <p:cNvPr id="32" name="图片 31"/>
          <p:cNvPicPr>
            <a:picLocks noChangeAspect="1"/>
          </p:cNvPicPr>
          <p:nvPr/>
        </p:nvPicPr>
        <p:blipFill>
          <a:blip r:embed="rId2">
            <a:extLst>
              <a:ext uri="{28A0092B-C50C-407E-A947-70E740481C1C}">
                <a14:useLocalDpi xmlns:a14="http://schemas.microsoft.com/office/drawing/2010/main" val="0"/>
              </a:ext>
            </a:extLst>
          </a:blip>
          <a:srcRect l="27648" t="33234" r="51030" b="35325"/>
          <a:stretch>
            <a:fillRect/>
          </a:stretch>
        </p:blipFill>
        <p:spPr>
          <a:xfrm>
            <a:off x="342095" y="2303285"/>
            <a:ext cx="2160719" cy="2160718"/>
          </a:xfrm>
          <a:custGeom>
            <a:avLst/>
            <a:gdLst>
              <a:gd name="connsiteX0" fmla="*/ 1081294 w 2160719"/>
              <a:gd name="connsiteY0" fmla="*/ 0 h 2160718"/>
              <a:gd name="connsiteX1" fmla="*/ 2160719 w 2160719"/>
              <a:gd name="connsiteY1" fmla="*/ 1081294 h 2160718"/>
              <a:gd name="connsiteX2" fmla="*/ 1079425 w 2160719"/>
              <a:gd name="connsiteY2" fmla="*/ 2160718 h 2160718"/>
              <a:gd name="connsiteX3" fmla="*/ 0 w 2160719"/>
              <a:gd name="connsiteY3" fmla="*/ 1079424 h 2160718"/>
              <a:gd name="connsiteX4" fmla="*/ 1081294 w 2160719"/>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8">
                <a:moveTo>
                  <a:pt x="1081294" y="0"/>
                </a:moveTo>
                <a:lnTo>
                  <a:pt x="2160719" y="1081294"/>
                </a:lnTo>
                <a:lnTo>
                  <a:pt x="1079425" y="2160718"/>
                </a:lnTo>
                <a:lnTo>
                  <a:pt x="0" y="1079424"/>
                </a:lnTo>
                <a:lnTo>
                  <a:pt x="1081294" y="0"/>
                </a:lnTo>
                <a:close/>
              </a:path>
            </a:pathLst>
          </a:custGeom>
        </p:spPr>
      </p:pic>
      <p:pic>
        <p:nvPicPr>
          <p:cNvPr id="31" name="图片 30"/>
          <p:cNvPicPr>
            <a:picLocks noChangeAspect="1"/>
          </p:cNvPicPr>
          <p:nvPr/>
        </p:nvPicPr>
        <p:blipFill>
          <a:blip r:embed="rId2">
            <a:extLst>
              <a:ext uri="{28A0092B-C50C-407E-A947-70E740481C1C}">
                <a14:useLocalDpi xmlns:a14="http://schemas.microsoft.com/office/drawing/2010/main" val="0"/>
              </a:ext>
            </a:extLst>
          </a:blip>
          <a:srcRect l="50000" t="33234" r="28678" b="35325"/>
          <a:stretch>
            <a:fillRect/>
          </a:stretch>
        </p:blipFill>
        <p:spPr>
          <a:xfrm>
            <a:off x="2607158" y="2303285"/>
            <a:ext cx="2160718" cy="2160718"/>
          </a:xfrm>
          <a:custGeom>
            <a:avLst/>
            <a:gdLst>
              <a:gd name="connsiteX0" fmla="*/ 1081294 w 2160718"/>
              <a:gd name="connsiteY0" fmla="*/ 0 h 2160718"/>
              <a:gd name="connsiteX1" fmla="*/ 2160718 w 2160718"/>
              <a:gd name="connsiteY1" fmla="*/ 1081294 h 2160718"/>
              <a:gd name="connsiteX2" fmla="*/ 1079424 w 2160718"/>
              <a:gd name="connsiteY2" fmla="*/ 2160718 h 2160718"/>
              <a:gd name="connsiteX3" fmla="*/ 0 w 2160718"/>
              <a:gd name="connsiteY3" fmla="*/ 1079424 h 2160718"/>
              <a:gd name="connsiteX4" fmla="*/ 1081294 w 2160718"/>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8" h="2160718">
                <a:moveTo>
                  <a:pt x="1081294" y="0"/>
                </a:moveTo>
                <a:lnTo>
                  <a:pt x="2160718" y="1081294"/>
                </a:lnTo>
                <a:lnTo>
                  <a:pt x="1079424" y="2160718"/>
                </a:lnTo>
                <a:lnTo>
                  <a:pt x="0" y="1079424"/>
                </a:lnTo>
                <a:lnTo>
                  <a:pt x="1081294" y="0"/>
                </a:lnTo>
                <a:close/>
              </a:path>
            </a:pathLst>
          </a:custGeom>
        </p:spPr>
      </p:pic>
      <p:pic>
        <p:nvPicPr>
          <p:cNvPr id="30" name="图片 29"/>
          <p:cNvPicPr>
            <a:picLocks noChangeAspect="1"/>
          </p:cNvPicPr>
          <p:nvPr/>
        </p:nvPicPr>
        <p:blipFill>
          <a:blip r:embed="rId2">
            <a:extLst>
              <a:ext uri="{28A0092B-C50C-407E-A947-70E740481C1C}">
                <a14:useLocalDpi xmlns:a14="http://schemas.microsoft.com/office/drawing/2010/main" val="0"/>
              </a:ext>
            </a:extLst>
          </a:blip>
          <a:srcRect l="16377" t="49628" r="62301" b="18931"/>
          <a:stretch>
            <a:fillRect/>
          </a:stretch>
        </p:blipFill>
        <p:spPr>
          <a:xfrm>
            <a:off x="-800053" y="3429946"/>
            <a:ext cx="2160719" cy="2160718"/>
          </a:xfrm>
          <a:custGeom>
            <a:avLst/>
            <a:gdLst>
              <a:gd name="connsiteX0" fmla="*/ 1081294 w 2160719"/>
              <a:gd name="connsiteY0" fmla="*/ 0 h 2160718"/>
              <a:gd name="connsiteX1" fmla="*/ 2160719 w 2160719"/>
              <a:gd name="connsiteY1" fmla="*/ 1081294 h 2160718"/>
              <a:gd name="connsiteX2" fmla="*/ 1079425 w 2160719"/>
              <a:gd name="connsiteY2" fmla="*/ 2160718 h 2160718"/>
              <a:gd name="connsiteX3" fmla="*/ 0 w 2160719"/>
              <a:gd name="connsiteY3" fmla="*/ 1079424 h 2160718"/>
              <a:gd name="connsiteX4" fmla="*/ 1081294 w 2160719"/>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8">
                <a:moveTo>
                  <a:pt x="1081294" y="0"/>
                </a:moveTo>
                <a:lnTo>
                  <a:pt x="2160719" y="1081294"/>
                </a:lnTo>
                <a:lnTo>
                  <a:pt x="1079425" y="2160718"/>
                </a:lnTo>
                <a:lnTo>
                  <a:pt x="0" y="1079424"/>
                </a:lnTo>
                <a:lnTo>
                  <a:pt x="1081294" y="0"/>
                </a:lnTo>
                <a:close/>
              </a:path>
            </a:pathLst>
          </a:custGeom>
        </p:spPr>
      </p:pic>
      <p:pic>
        <p:nvPicPr>
          <p:cNvPr id="29" name="图片 28"/>
          <p:cNvPicPr>
            <a:picLocks noChangeAspect="1"/>
          </p:cNvPicPr>
          <p:nvPr/>
        </p:nvPicPr>
        <p:blipFill>
          <a:blip r:embed="rId2">
            <a:extLst>
              <a:ext uri="{28A0092B-C50C-407E-A947-70E740481C1C}">
                <a14:useLocalDpi xmlns:a14="http://schemas.microsoft.com/office/drawing/2010/main" val="0"/>
              </a:ext>
            </a:extLst>
          </a:blip>
          <a:srcRect l="38729" t="49628" r="39949" b="18931"/>
          <a:stretch>
            <a:fillRect/>
          </a:stretch>
        </p:blipFill>
        <p:spPr>
          <a:xfrm>
            <a:off x="1465010" y="3429946"/>
            <a:ext cx="2160718" cy="2160718"/>
          </a:xfrm>
          <a:custGeom>
            <a:avLst/>
            <a:gdLst>
              <a:gd name="connsiteX0" fmla="*/ 1081294 w 2160718"/>
              <a:gd name="connsiteY0" fmla="*/ 0 h 2160718"/>
              <a:gd name="connsiteX1" fmla="*/ 2160718 w 2160718"/>
              <a:gd name="connsiteY1" fmla="*/ 1081294 h 2160718"/>
              <a:gd name="connsiteX2" fmla="*/ 1079424 w 2160718"/>
              <a:gd name="connsiteY2" fmla="*/ 2160718 h 2160718"/>
              <a:gd name="connsiteX3" fmla="*/ 0 w 2160718"/>
              <a:gd name="connsiteY3" fmla="*/ 1079424 h 2160718"/>
              <a:gd name="connsiteX4" fmla="*/ 1081294 w 2160718"/>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8" h="2160718">
                <a:moveTo>
                  <a:pt x="1081294" y="0"/>
                </a:moveTo>
                <a:lnTo>
                  <a:pt x="2160718" y="1081294"/>
                </a:lnTo>
                <a:lnTo>
                  <a:pt x="1079424" y="2160718"/>
                </a:lnTo>
                <a:lnTo>
                  <a:pt x="0" y="1079424"/>
                </a:lnTo>
                <a:lnTo>
                  <a:pt x="1081294" y="0"/>
                </a:lnTo>
                <a:close/>
              </a:path>
            </a:pathLst>
          </a:custGeom>
        </p:spPr>
      </p:pic>
      <p:pic>
        <p:nvPicPr>
          <p:cNvPr id="28" name="图片 27"/>
          <p:cNvPicPr>
            <a:picLocks noChangeAspect="1"/>
          </p:cNvPicPr>
          <p:nvPr/>
        </p:nvPicPr>
        <p:blipFill>
          <a:blip r:embed="rId2">
            <a:extLst>
              <a:ext uri="{28A0092B-C50C-407E-A947-70E740481C1C}">
                <a14:useLocalDpi xmlns:a14="http://schemas.microsoft.com/office/drawing/2010/main" val="0"/>
              </a:ext>
            </a:extLst>
          </a:blip>
          <a:srcRect l="27458" t="66023" r="51219" b="2536"/>
          <a:stretch>
            <a:fillRect/>
          </a:stretch>
        </p:blipFill>
        <p:spPr>
          <a:xfrm>
            <a:off x="322861" y="4556607"/>
            <a:ext cx="2160719" cy="2160718"/>
          </a:xfrm>
          <a:custGeom>
            <a:avLst/>
            <a:gdLst>
              <a:gd name="connsiteX0" fmla="*/ 1081294 w 2160719"/>
              <a:gd name="connsiteY0" fmla="*/ 0 h 2160718"/>
              <a:gd name="connsiteX1" fmla="*/ 2160719 w 2160719"/>
              <a:gd name="connsiteY1" fmla="*/ 1081294 h 2160718"/>
              <a:gd name="connsiteX2" fmla="*/ 1079425 w 2160719"/>
              <a:gd name="connsiteY2" fmla="*/ 2160718 h 2160718"/>
              <a:gd name="connsiteX3" fmla="*/ 0 w 2160719"/>
              <a:gd name="connsiteY3" fmla="*/ 1079424 h 2160718"/>
              <a:gd name="connsiteX4" fmla="*/ 1081294 w 2160719"/>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8">
                <a:moveTo>
                  <a:pt x="1081294" y="0"/>
                </a:moveTo>
                <a:lnTo>
                  <a:pt x="2160719" y="1081294"/>
                </a:lnTo>
                <a:lnTo>
                  <a:pt x="1079425" y="2160718"/>
                </a:lnTo>
                <a:lnTo>
                  <a:pt x="0" y="1079424"/>
                </a:lnTo>
                <a:lnTo>
                  <a:pt x="1081294" y="0"/>
                </a:lnTo>
                <a:close/>
              </a:path>
            </a:pathLst>
          </a:custGeom>
        </p:spPr>
      </p:pic>
      <p:pic>
        <p:nvPicPr>
          <p:cNvPr id="27" name="图片 26"/>
          <p:cNvPicPr>
            <a:picLocks noChangeAspect="1"/>
          </p:cNvPicPr>
          <p:nvPr/>
        </p:nvPicPr>
        <p:blipFill>
          <a:blip r:embed="rId2">
            <a:extLst>
              <a:ext uri="{28A0092B-C50C-407E-A947-70E740481C1C}">
                <a14:useLocalDpi xmlns:a14="http://schemas.microsoft.com/office/drawing/2010/main" val="0"/>
              </a:ext>
            </a:extLst>
          </a:blip>
          <a:srcRect l="38729" t="82417" r="39949"/>
          <a:stretch>
            <a:fillRect/>
          </a:stretch>
        </p:blipFill>
        <p:spPr>
          <a:xfrm>
            <a:off x="1465010" y="5683268"/>
            <a:ext cx="2160718" cy="1208364"/>
          </a:xfrm>
          <a:custGeom>
            <a:avLst/>
            <a:gdLst>
              <a:gd name="connsiteX0" fmla="*/ 1081294 w 2160718"/>
              <a:gd name="connsiteY0" fmla="*/ 0 h 1208364"/>
              <a:gd name="connsiteX1" fmla="*/ 2160718 w 2160718"/>
              <a:gd name="connsiteY1" fmla="*/ 1081294 h 1208364"/>
              <a:gd name="connsiteX2" fmla="*/ 2033428 w 2160718"/>
              <a:gd name="connsiteY2" fmla="*/ 1208364 h 1208364"/>
              <a:gd name="connsiteX3" fmla="*/ 128717 w 2160718"/>
              <a:gd name="connsiteY3" fmla="*/ 1208364 h 1208364"/>
              <a:gd name="connsiteX4" fmla="*/ 0 w 2160718"/>
              <a:gd name="connsiteY4" fmla="*/ 1079424 h 1208364"/>
              <a:gd name="connsiteX5" fmla="*/ 1081294 w 2160718"/>
              <a:gd name="connsiteY5" fmla="*/ 0 h 1208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718" h="1208364">
                <a:moveTo>
                  <a:pt x="1081294" y="0"/>
                </a:moveTo>
                <a:lnTo>
                  <a:pt x="2160718" y="1081294"/>
                </a:lnTo>
                <a:lnTo>
                  <a:pt x="2033428" y="1208364"/>
                </a:lnTo>
                <a:lnTo>
                  <a:pt x="128717" y="1208364"/>
                </a:lnTo>
                <a:lnTo>
                  <a:pt x="0" y="1079424"/>
                </a:lnTo>
                <a:lnTo>
                  <a:pt x="1081294" y="0"/>
                </a:lnTo>
                <a:close/>
              </a:path>
            </a:pathLst>
          </a:custGeom>
        </p:spPr>
      </p:pic>
      <p:pic>
        <p:nvPicPr>
          <p:cNvPr id="25" name="图片 24"/>
          <p:cNvPicPr>
            <a:picLocks noChangeAspect="1"/>
          </p:cNvPicPr>
          <p:nvPr/>
        </p:nvPicPr>
        <p:blipFill>
          <a:blip r:embed="rId2">
            <a:extLst>
              <a:ext uri="{28A0092B-C50C-407E-A947-70E740481C1C}">
                <a14:useLocalDpi xmlns:a14="http://schemas.microsoft.com/office/drawing/2010/main" val="0"/>
              </a:ext>
            </a:extLst>
          </a:blip>
          <a:srcRect l="39999" t="100000" r="41205" b="-13858"/>
          <a:stretch>
            <a:fillRect/>
          </a:stretch>
        </p:blipFill>
        <p:spPr>
          <a:xfrm>
            <a:off x="1593727" y="6891632"/>
            <a:ext cx="1904711" cy="952354"/>
          </a:xfrm>
          <a:custGeom>
            <a:avLst/>
            <a:gdLst>
              <a:gd name="connsiteX0" fmla="*/ 0 w 1904711"/>
              <a:gd name="connsiteY0" fmla="*/ 0 h 952354"/>
              <a:gd name="connsiteX1" fmla="*/ 1904711 w 1904711"/>
              <a:gd name="connsiteY1" fmla="*/ 0 h 952354"/>
              <a:gd name="connsiteX2" fmla="*/ 950707 w 1904711"/>
              <a:gd name="connsiteY2" fmla="*/ 952354 h 952354"/>
              <a:gd name="connsiteX3" fmla="*/ 0 w 1904711"/>
              <a:gd name="connsiteY3" fmla="*/ 0 h 952354"/>
            </a:gdLst>
            <a:ahLst/>
            <a:cxnLst>
              <a:cxn ang="0">
                <a:pos x="connsiteX0" y="connsiteY0"/>
              </a:cxn>
              <a:cxn ang="0">
                <a:pos x="connsiteX1" y="connsiteY1"/>
              </a:cxn>
              <a:cxn ang="0">
                <a:pos x="connsiteX2" y="connsiteY2"/>
              </a:cxn>
              <a:cxn ang="0">
                <a:pos x="connsiteX3" y="connsiteY3"/>
              </a:cxn>
            </a:cxnLst>
            <a:rect l="l" t="t" r="r" b="b"/>
            <a:pathLst>
              <a:path w="1904711" h="952354">
                <a:moveTo>
                  <a:pt x="0" y="0"/>
                </a:moveTo>
                <a:lnTo>
                  <a:pt x="1904711" y="0"/>
                </a:lnTo>
                <a:lnTo>
                  <a:pt x="950707" y="952354"/>
                </a:lnTo>
                <a:lnTo>
                  <a:pt x="0" y="0"/>
                </a:lnTo>
                <a:close/>
              </a:path>
            </a:pathLst>
          </a:custGeom>
        </p:spPr>
      </p:pic>
      <p:grpSp>
        <p:nvGrpSpPr>
          <p:cNvPr id="13" name="组合 12"/>
          <p:cNvGrpSpPr/>
          <p:nvPr/>
        </p:nvGrpSpPr>
        <p:grpSpPr>
          <a:xfrm>
            <a:off x="4674999" y="2120640"/>
            <a:ext cx="7136336" cy="2898513"/>
            <a:chOff x="6147269" y="2844265"/>
            <a:chExt cx="5112385" cy="2076459"/>
          </a:xfrm>
        </p:grpSpPr>
        <p:grpSp>
          <p:nvGrpSpPr>
            <p:cNvPr id="14" name="组合 13"/>
            <p:cNvGrpSpPr/>
            <p:nvPr/>
          </p:nvGrpSpPr>
          <p:grpSpPr>
            <a:xfrm>
              <a:off x="6147269" y="3331609"/>
              <a:ext cx="5033250" cy="1589115"/>
              <a:chOff x="-4714868" y="2110674"/>
              <a:chExt cx="5033250" cy="1589115"/>
            </a:xfrm>
          </p:grpSpPr>
          <p:sp>
            <p:nvSpPr>
              <p:cNvPr id="16" name="矩形: 圆角 21"/>
              <p:cNvSpPr/>
              <p:nvPr/>
            </p:nvSpPr>
            <p:spPr>
              <a:xfrm>
                <a:off x="-4648332" y="3345066"/>
                <a:ext cx="3562392" cy="354723"/>
              </a:xfrm>
              <a:prstGeom prst="roundRect">
                <a:avLst>
                  <a:gd name="adj" fmla="val 50000"/>
                </a:avLst>
              </a:prstGeom>
              <a:solidFill>
                <a:srgbClr val="4FC3E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讲解人：</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xippt  </a:t>
                </a: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时间：</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2020.6.1</a:t>
                </a:r>
              </a:p>
            </p:txBody>
          </p:sp>
          <p:grpSp>
            <p:nvGrpSpPr>
              <p:cNvPr id="17" name="组合 16"/>
              <p:cNvGrpSpPr/>
              <p:nvPr/>
            </p:nvGrpSpPr>
            <p:grpSpPr>
              <a:xfrm>
                <a:off x="-4714868" y="2110674"/>
                <a:ext cx="5033250" cy="1003799"/>
                <a:chOff x="-4714868" y="2110674"/>
                <a:chExt cx="5033250" cy="1003799"/>
              </a:xfrm>
            </p:grpSpPr>
            <p:sp>
              <p:nvSpPr>
                <p:cNvPr id="18" name="文本框 17"/>
                <p:cNvSpPr txBox="1"/>
                <p:nvPr/>
              </p:nvSpPr>
              <p:spPr>
                <a:xfrm>
                  <a:off x="-4714868" y="2808615"/>
                  <a:ext cx="5033249" cy="305858"/>
                </a:xfrm>
                <a:prstGeom prst="rect">
                  <a:avLst/>
                </a:prstGeom>
                <a:noFill/>
              </p:spPr>
              <p:txBody>
                <a:bodyPr wrap="square"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600" b="0" i="0" u="none" strike="noStrike" kern="0" cap="none" spc="0" normalizeH="0" baseline="0" noProof="0">
                      <a:ln>
                        <a:noFill/>
                      </a:ln>
                      <a:solidFill>
                        <a:schemeClr val="bg1">
                          <a:lumMod val="50000"/>
                        </a:scheme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19" name="直接连接符 18"/>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20"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en-US" altLang="zh-CN" sz="5400" b="1">
                      <a:solidFill>
                        <a:srgbClr val="4FC3E2"/>
                      </a:solidFill>
                      <a:latin typeface="Arial" panose="020B0604020202020204" pitchFamily="34" charset="0"/>
                      <a:ea typeface="思源黑体 CN Regular" panose="020B0500000000000000" pitchFamily="34" charset="-122"/>
                      <a:cs typeface="+mn-ea"/>
                      <a:sym typeface="Arial" panose="020B0604020202020204" pitchFamily="34" charset="0"/>
                    </a:rPr>
                    <a:t>4.1</a:t>
                  </a:r>
                  <a:r>
                    <a:rPr lang="zh-CN" altLang="en-US" sz="5400" b="1">
                      <a:solidFill>
                        <a:srgbClr val="4FC3E2"/>
                      </a:solidFill>
                      <a:latin typeface="Arial" panose="020B0604020202020204" pitchFamily="34" charset="0"/>
                      <a:ea typeface="思源黑体 CN Regular" panose="020B0500000000000000" pitchFamily="34" charset="-122"/>
                      <a:cs typeface="+mn-ea"/>
                      <a:sym typeface="Arial" panose="020B0604020202020204" pitchFamily="34" charset="0"/>
                    </a:rPr>
                    <a:t>比的意义</a:t>
                  </a:r>
                </a:p>
              </p:txBody>
            </p:sp>
          </p:grpSp>
        </p:grpSp>
        <p:sp>
          <p:nvSpPr>
            <p:cNvPr id="15"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kumimoji="0" lang="zh-CN" altLang="en-US" sz="3600" b="0" i="0" u="none" strike="noStrike" kern="1200" cap="none" spc="0" normalizeH="0" baseline="0" noProof="0">
                  <a:ln>
                    <a:noFill/>
                  </a:ln>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第四单元  比</a:t>
              </a:r>
            </a:p>
          </p:txBody>
        </p:sp>
      </p:grpSp>
      <p:sp>
        <p:nvSpPr>
          <p:cNvPr id="21" name="矩形 20"/>
          <p:cNvSpPr/>
          <p:nvPr/>
        </p:nvSpPr>
        <p:spPr>
          <a:xfrm>
            <a:off x="9561081" y="586555"/>
            <a:ext cx="4062342" cy="300975"/>
          </a:xfrm>
          <a:prstGeom prst="rect">
            <a:avLst/>
          </a:prstGeom>
          <a:solidFill>
            <a:srgbClr val="4FC3E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anchor="ctr">
            <a:spAutoFit/>
          </a:bodyPr>
          <a:lstStyle/>
          <a:p>
            <a:pPr marL="0" marR="0" lvl="0" indent="0" defTabSz="1151890" rtl="0" eaLnBrk="1" fontAlgn="auto" latinLnBrk="1" hangingPunct="1">
              <a:lnSpc>
                <a:spcPct val="100000"/>
              </a:lnSpc>
              <a:spcBef>
                <a:spcPct val="0"/>
              </a:spcBef>
              <a:spcAft>
                <a:spcPct val="0"/>
              </a:spcAft>
              <a:buClrTx/>
              <a:buSzTx/>
              <a:buFontTx/>
              <a:buNone/>
              <a:defRPr/>
            </a:pPr>
            <a:r>
              <a:rPr kumimoji="0" lang="zh-CN" altLang="en-US" sz="1200" b="0" i="0" u="none" strike="noStrike" kern="0" cap="none" spc="30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人教版小学数学六年级上册</a:t>
            </a:r>
          </a:p>
        </p:txBody>
      </p:sp>
      <p:sp>
        <p:nvSpPr>
          <p:cNvPr id="23" name="矩形 22"/>
          <p:cNvSpPr/>
          <p:nvPr/>
        </p:nvSpPr>
        <p:spPr>
          <a:xfrm rot="2702975">
            <a:off x="11428070" y="5031073"/>
            <a:ext cx="1527859" cy="1527859"/>
          </a:xfrm>
          <a:prstGeom prst="rect">
            <a:avLst/>
          </a:prstGeom>
          <a:solidFill>
            <a:srgbClr val="4FC3E2">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Rectangle 14"/>
          <p:cNvSpPr>
            <a:spLocks noRot="1" noChangeArrowheads="1"/>
          </p:cNvSpPr>
          <p:nvPr/>
        </p:nvSpPr>
        <p:spPr bwMode="auto">
          <a:xfrm>
            <a:off x="589280" y="998300"/>
            <a:ext cx="10779760" cy="3554413"/>
          </a:xfrm>
          <a:prstGeom prst="rect">
            <a:avLst/>
          </a:prstGeom>
          <a:noFill/>
          <a:ln w="9525">
            <a:noFill/>
            <a:miter lim="800000"/>
          </a:ln>
        </p:spPr>
        <p:txBody>
          <a:bodyPr/>
          <a:lstStyle/>
          <a:p>
            <a:pPr marL="342900" indent="-342900">
              <a:lnSpc>
                <a:spcPct val="150000"/>
              </a:lnSpc>
              <a:spcBef>
                <a:spcPct val="20000"/>
              </a:spcBef>
              <a:buClr>
                <a:schemeClr val="bg2"/>
              </a:buClr>
            </a:pP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小敏和小亮在文具店买练习本。小敏买</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6</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本，共花了</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1.8</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元。小亮买了</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8</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本共花了</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2.4</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元。小敏和小亮买的练习本数之比是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 </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比值是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；花的钱数之比是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，比值是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p:txBody>
      </p:sp>
      <p:sp>
        <p:nvSpPr>
          <p:cNvPr id="2073" name="Rectangle 17"/>
          <p:cNvSpPr>
            <a:spLocks noRot="1" noChangeArrowheads="1"/>
          </p:cNvSpPr>
          <p:nvPr/>
        </p:nvSpPr>
        <p:spPr bwMode="auto">
          <a:xfrm>
            <a:off x="660400" y="3204169"/>
            <a:ext cx="6826250" cy="749300"/>
          </a:xfrm>
          <a:prstGeom prst="rect">
            <a:avLst/>
          </a:prstGeom>
          <a:noFill/>
          <a:ln w="9525">
            <a:noFill/>
            <a:miter lim="800000"/>
          </a:ln>
        </p:spPr>
        <p:txBody>
          <a:bodyPr/>
          <a:lstStyle/>
          <a:p>
            <a:pPr marL="342900" indent="-342900">
              <a:spcBef>
                <a:spcPct val="20000"/>
              </a:spcBef>
              <a:buClr>
                <a:schemeClr val="bg2"/>
              </a:buClr>
            </a:pP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3∶ (  </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=24           </a:t>
            </a:r>
            <a:r>
              <a:rPr lang="en-US" altLang="zh-CN"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8=0.5</a:t>
            </a:r>
          </a:p>
        </p:txBody>
      </p:sp>
      <p:sp>
        <p:nvSpPr>
          <p:cNvPr id="5" name="Text Box 7"/>
          <p:cNvSpPr txBox="1">
            <a:spLocks noChangeArrowheads="1"/>
          </p:cNvSpPr>
          <p:nvPr/>
        </p:nvSpPr>
        <p:spPr bwMode="auto">
          <a:xfrm>
            <a:off x="7087871" y="1685300"/>
            <a:ext cx="358775" cy="461665"/>
          </a:xfrm>
          <a:prstGeom prst="rect">
            <a:avLst/>
          </a:prstGeom>
          <a:noFill/>
          <a:ln w="9525">
            <a:noFill/>
            <a:miter lim="800000"/>
          </a:ln>
        </p:spPr>
        <p:txBody>
          <a:bodyPr>
            <a:spAutoFit/>
          </a:bodyPr>
          <a:lstStyle/>
          <a:p>
            <a:pPr>
              <a:spcBef>
                <a:spcPct val="50000"/>
              </a:spcBef>
            </a:pPr>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6</a:t>
            </a:r>
          </a:p>
        </p:txBody>
      </p:sp>
      <p:sp>
        <p:nvSpPr>
          <p:cNvPr id="6" name="Text Box 8"/>
          <p:cNvSpPr txBox="1">
            <a:spLocks noChangeArrowheads="1"/>
          </p:cNvSpPr>
          <p:nvPr/>
        </p:nvSpPr>
        <p:spPr bwMode="auto">
          <a:xfrm>
            <a:off x="8056880" y="1696244"/>
            <a:ext cx="358775" cy="461665"/>
          </a:xfrm>
          <a:prstGeom prst="rect">
            <a:avLst/>
          </a:prstGeom>
          <a:noFill/>
          <a:ln w="9525">
            <a:noFill/>
            <a:miter lim="800000"/>
          </a:ln>
        </p:spPr>
        <p:txBody>
          <a:bodyPr>
            <a:spAutoFit/>
          </a:bodyPr>
          <a:lstStyle/>
          <a:p>
            <a:pPr>
              <a:spcBef>
                <a:spcPct val="50000"/>
              </a:spcBef>
            </a:pPr>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8</a:t>
            </a:r>
          </a:p>
        </p:txBody>
      </p:sp>
      <p:sp>
        <p:nvSpPr>
          <p:cNvPr id="7" name="Text Box 14"/>
          <p:cNvSpPr txBox="1">
            <a:spLocks noChangeArrowheads="1"/>
          </p:cNvSpPr>
          <p:nvPr/>
        </p:nvSpPr>
        <p:spPr bwMode="auto">
          <a:xfrm>
            <a:off x="5526722" y="2251093"/>
            <a:ext cx="904875" cy="461665"/>
          </a:xfrm>
          <a:prstGeom prst="rect">
            <a:avLst/>
          </a:prstGeom>
          <a:noFill/>
          <a:ln w="9525">
            <a:noFill/>
            <a:miter lim="800000"/>
          </a:ln>
        </p:spPr>
        <p:txBody>
          <a:bodyPr>
            <a:spAutoFit/>
          </a:bodyPr>
          <a:lstStyle/>
          <a:p>
            <a:pPr>
              <a:spcBef>
                <a:spcPct val="50000"/>
              </a:spcBef>
            </a:pPr>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1.8</a:t>
            </a:r>
          </a:p>
        </p:txBody>
      </p:sp>
      <p:sp>
        <p:nvSpPr>
          <p:cNvPr id="8" name="Text Box 15"/>
          <p:cNvSpPr txBox="1">
            <a:spLocks noChangeArrowheads="1"/>
          </p:cNvSpPr>
          <p:nvPr/>
        </p:nvSpPr>
        <p:spPr bwMode="auto">
          <a:xfrm>
            <a:off x="9565324" y="1714659"/>
            <a:ext cx="828675" cy="461665"/>
          </a:xfrm>
          <a:prstGeom prst="rect">
            <a:avLst/>
          </a:prstGeom>
          <a:noFill/>
          <a:ln w="9525">
            <a:noFill/>
            <a:miter lim="800000"/>
          </a:ln>
        </p:spPr>
        <p:txBody>
          <a:bodyPr>
            <a:spAutoFit/>
          </a:bodyPr>
          <a:lstStyle/>
          <a:p>
            <a:pPr>
              <a:spcBef>
                <a:spcPct val="50000"/>
              </a:spcBef>
            </a:pPr>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2.4</a:t>
            </a:r>
          </a:p>
        </p:txBody>
      </p:sp>
      <p:graphicFrame>
        <p:nvGraphicFramePr>
          <p:cNvPr id="2" name="Object 20"/>
          <p:cNvGraphicFramePr>
            <a:graphicFrameLocks noChangeAspect="1"/>
          </p:cNvGraphicFramePr>
          <p:nvPr/>
        </p:nvGraphicFramePr>
        <p:xfrm>
          <a:off x="2679383" y="2146965"/>
          <a:ext cx="381000" cy="669925"/>
        </p:xfrm>
        <a:graphic>
          <a:graphicData uri="http://schemas.openxmlformats.org/presentationml/2006/ole">
            <mc:AlternateContent xmlns:mc="http://schemas.openxmlformats.org/markup-compatibility/2006">
              <mc:Choice xmlns:v="urn:schemas-microsoft-com:vml" Requires="v">
                <p:oleObj name="Equation" r:id="rId2" imgW="3657600" imgH="9753600" progId="">
                  <p:embed/>
                </p:oleObj>
              </mc:Choice>
              <mc:Fallback>
                <p:oleObj name="Equation" r:id="rId2" imgW="3657600" imgH="9753600" progId="">
                  <p:embed/>
                  <p:pic>
                    <p:nvPicPr>
                      <p:cNvPr id="0" name="OLE substitute image"/>
                      <p:cNvPicPr/>
                      <p:nvPr/>
                    </p:nvPicPr>
                    <p:blipFill>
                      <a:blip r:embed="rId3"/>
                      <a:stretch>
                        <a:fillRect/>
                      </a:stretch>
                    </p:blipFill>
                    <p:spPr>
                      <a:xfrm>
                        <a:off x="2679383" y="2146965"/>
                        <a:ext cx="381000" cy="669925"/>
                      </a:xfrm>
                      <a:prstGeom prst="rect">
                        <a:avLst/>
                      </a:prstGeom>
                      <a:noFill/>
                      <a:ln w="9525">
                        <a:noFill/>
                      </a:ln>
                    </p:spPr>
                  </p:pic>
                </p:oleObj>
              </mc:Fallback>
            </mc:AlternateContent>
          </a:graphicData>
        </a:graphic>
      </p:graphicFrame>
      <p:graphicFrame>
        <p:nvGraphicFramePr>
          <p:cNvPr id="9" name="Object 21"/>
          <p:cNvGraphicFramePr>
            <a:graphicFrameLocks noChangeAspect="1"/>
          </p:cNvGraphicFramePr>
          <p:nvPr/>
        </p:nvGraphicFramePr>
        <p:xfrm>
          <a:off x="3804605" y="2112039"/>
          <a:ext cx="381000" cy="739775"/>
        </p:xfrm>
        <a:graphic>
          <a:graphicData uri="http://schemas.openxmlformats.org/presentationml/2006/ole">
            <mc:AlternateContent xmlns:mc="http://schemas.openxmlformats.org/markup-compatibility/2006">
              <mc:Choice xmlns:v="urn:schemas-microsoft-com:vml" Requires="v">
                <p:oleObj name="Equation" r:id="rId4" imgW="3657600" imgH="9753600" progId="">
                  <p:embed/>
                </p:oleObj>
              </mc:Choice>
              <mc:Fallback>
                <p:oleObj name="Equation" r:id="rId4" imgW="3657600" imgH="9753600" progId="">
                  <p:embed/>
                  <p:pic>
                    <p:nvPicPr>
                      <p:cNvPr id="0" name="OLE substitute image"/>
                      <p:cNvPicPr/>
                      <p:nvPr/>
                    </p:nvPicPr>
                    <p:blipFill>
                      <a:blip r:embed="rId3"/>
                      <a:stretch>
                        <a:fillRect/>
                      </a:stretch>
                    </p:blipFill>
                    <p:spPr>
                      <a:xfrm>
                        <a:off x="3804605" y="2112039"/>
                        <a:ext cx="381000" cy="739775"/>
                      </a:xfrm>
                      <a:prstGeom prst="rect">
                        <a:avLst/>
                      </a:prstGeom>
                      <a:noFill/>
                      <a:ln w="9525">
                        <a:noFill/>
                      </a:ln>
                    </p:spPr>
                  </p:pic>
                </p:oleObj>
              </mc:Fallback>
            </mc:AlternateContent>
          </a:graphicData>
        </a:graphic>
      </p:graphicFrame>
      <p:graphicFrame>
        <p:nvGraphicFramePr>
          <p:cNvPr id="10" name="Object 22"/>
          <p:cNvGraphicFramePr>
            <a:graphicFrameLocks noChangeAspect="1"/>
          </p:cNvGraphicFramePr>
          <p:nvPr/>
        </p:nvGraphicFramePr>
        <p:xfrm>
          <a:off x="2147888" y="2888256"/>
          <a:ext cx="349250" cy="1065213"/>
        </p:xfrm>
        <a:graphic>
          <a:graphicData uri="http://schemas.openxmlformats.org/presentationml/2006/ole">
            <mc:AlternateContent xmlns:mc="http://schemas.openxmlformats.org/markup-compatibility/2006">
              <mc:Choice xmlns:v="urn:schemas-microsoft-com:vml" Requires="v">
                <p:oleObj name="Equation" r:id="rId5" imgW="3352800" imgH="9753600" progId="">
                  <p:embed/>
                </p:oleObj>
              </mc:Choice>
              <mc:Fallback>
                <p:oleObj name="Equation" r:id="rId5" imgW="3352800" imgH="9753600" progId="">
                  <p:embed/>
                  <p:pic>
                    <p:nvPicPr>
                      <p:cNvPr id="0" name="OLE substitute image"/>
                      <p:cNvPicPr/>
                      <p:nvPr/>
                    </p:nvPicPr>
                    <p:blipFill>
                      <a:blip r:embed="rId6"/>
                      <a:stretch>
                        <a:fillRect/>
                      </a:stretch>
                    </p:blipFill>
                    <p:spPr>
                      <a:xfrm>
                        <a:off x="2147888" y="2888256"/>
                        <a:ext cx="349250" cy="1065213"/>
                      </a:xfrm>
                      <a:prstGeom prst="rect">
                        <a:avLst/>
                      </a:prstGeom>
                      <a:noFill/>
                      <a:ln w="9525">
                        <a:noFill/>
                      </a:ln>
                    </p:spPr>
                  </p:pic>
                </p:oleObj>
              </mc:Fallback>
            </mc:AlternateContent>
          </a:graphicData>
        </a:graphic>
      </p:graphicFrame>
      <p:sp>
        <p:nvSpPr>
          <p:cNvPr id="12" name="Text Box 7"/>
          <p:cNvSpPr txBox="1">
            <a:spLocks noChangeArrowheads="1"/>
          </p:cNvSpPr>
          <p:nvPr/>
        </p:nvSpPr>
        <p:spPr bwMode="auto">
          <a:xfrm>
            <a:off x="4392453" y="3224489"/>
            <a:ext cx="358775" cy="461665"/>
          </a:xfrm>
          <a:prstGeom prst="rect">
            <a:avLst/>
          </a:prstGeom>
          <a:noFill/>
          <a:ln w="9525">
            <a:noFill/>
            <a:miter lim="800000"/>
          </a:ln>
        </p:spPr>
        <p:txBody>
          <a:bodyPr>
            <a:spAutoFit/>
          </a:bodyPr>
          <a:lstStyle/>
          <a:p>
            <a:pPr>
              <a:spcBef>
                <a:spcPct val="50000"/>
              </a:spcBef>
            </a:pPr>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p>
        </p:txBody>
      </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三、巩固提高</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nodeType="clickPar">
                      <p:stCondLst>
                        <p:cond delay="indefinite"/>
                      </p:stCondLst>
                      <p:childTnLst>
                        <p:par>
                          <p:cTn id="37" fill="hold" nodeType="after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650240" y="1150580"/>
            <a:ext cx="10868659" cy="1200329"/>
          </a:xfrm>
          <a:prstGeom prst="rect">
            <a:avLst/>
          </a:prstGeom>
          <a:noFill/>
          <a:ln w="9525">
            <a:noFill/>
            <a:miter lim="800000"/>
          </a:ln>
        </p:spPr>
        <p:txBody>
          <a:bodyPr wrap="square">
            <a:spAutoFit/>
          </a:bodyPr>
          <a:lstStyle/>
          <a:p>
            <a:pPr>
              <a:lnSpc>
                <a:spcPct val="150000"/>
              </a:lnSpc>
            </a:pP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航海模型小组男生有</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14</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人，女生有</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8</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人。航空模型小组共有</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26</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人，其中男生有</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16</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人。汽车模型小组共有</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12</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人，共做了</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18</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个汽车模型。</a:t>
            </a:r>
            <a:endPar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3" name="矩形 2"/>
          <p:cNvSpPr>
            <a:spLocks noChangeArrowheads="1"/>
          </p:cNvSpPr>
          <p:nvPr/>
        </p:nvSpPr>
        <p:spPr bwMode="auto">
          <a:xfrm>
            <a:off x="650238" y="2297817"/>
            <a:ext cx="11033761" cy="2308324"/>
          </a:xfrm>
          <a:prstGeom prst="rect">
            <a:avLst/>
          </a:prstGeom>
          <a:noFill/>
          <a:ln w="9525">
            <a:noFill/>
            <a:miter lim="800000"/>
          </a:ln>
        </p:spPr>
        <p:txBody>
          <a:bodyPr wrap="square">
            <a:spAutoFit/>
          </a:bodyPr>
          <a:lstStyle/>
          <a:p>
            <a:pPr>
              <a:lnSpc>
                <a:spcPct val="150000"/>
              </a:lnSpc>
            </a:pP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航海模型小组男女生人数的比</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，比值是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a:lnSpc>
                <a:spcPct val="150000"/>
              </a:lnSpc>
            </a:pP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航空模型小组男女生人数的比</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，比值是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，女生人数与小组总人数的比是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，比值是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a:lnSpc>
                <a:spcPct val="150000"/>
              </a:lnSpc>
            </a:pP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汽车模型小组做的模型总数与人数的比是（    ）：（     ），比值是（    ）。</a:t>
            </a:r>
          </a:p>
        </p:txBody>
      </p:sp>
      <p:sp>
        <p:nvSpPr>
          <p:cNvPr id="5" name="矩形 4"/>
          <p:cNvSpPr>
            <a:spLocks noChangeArrowheads="1"/>
          </p:cNvSpPr>
          <p:nvPr/>
        </p:nvSpPr>
        <p:spPr bwMode="auto">
          <a:xfrm>
            <a:off x="5123181" y="2440433"/>
            <a:ext cx="584199" cy="461665"/>
          </a:xfrm>
          <a:prstGeom prst="rect">
            <a:avLst/>
          </a:prstGeom>
          <a:noFill/>
          <a:ln w="9525">
            <a:noFill/>
            <a:miter lim="800000"/>
          </a:ln>
        </p:spPr>
        <p:txBody>
          <a:bodyPr wrap="square">
            <a:spAutoFit/>
          </a:bodyPr>
          <a:lstStyle/>
          <a:p>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14</a:t>
            </a:r>
            <a:endParaRPr lang="zh-CN" altLang="en-US"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6" name="矩形 5"/>
          <p:cNvSpPr>
            <a:spLocks noChangeArrowheads="1"/>
          </p:cNvSpPr>
          <p:nvPr/>
        </p:nvSpPr>
        <p:spPr bwMode="auto">
          <a:xfrm>
            <a:off x="6084569" y="2440433"/>
            <a:ext cx="356188"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8</a:t>
            </a:r>
            <a:endParaRPr lang="zh-CN" altLang="en-US"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8" name="矩形 7"/>
          <p:cNvSpPr>
            <a:spLocks noChangeArrowheads="1"/>
          </p:cNvSpPr>
          <p:nvPr/>
        </p:nvSpPr>
        <p:spPr bwMode="auto">
          <a:xfrm>
            <a:off x="5123181" y="2998361"/>
            <a:ext cx="527709"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16</a:t>
            </a:r>
            <a:endParaRPr lang="zh-CN" altLang="en-US"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9" name="矩形 8"/>
          <p:cNvSpPr>
            <a:spLocks noChangeArrowheads="1"/>
          </p:cNvSpPr>
          <p:nvPr/>
        </p:nvSpPr>
        <p:spPr bwMode="auto">
          <a:xfrm>
            <a:off x="5998808" y="2990314"/>
            <a:ext cx="527709"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a:t>
            </a:r>
            <a:endParaRPr lang="zh-CN" altLang="en-US"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1" name="矩形 10"/>
          <p:cNvSpPr>
            <a:spLocks noChangeArrowheads="1"/>
          </p:cNvSpPr>
          <p:nvPr/>
        </p:nvSpPr>
        <p:spPr bwMode="auto">
          <a:xfrm>
            <a:off x="2026115" y="3540463"/>
            <a:ext cx="527709"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a:t>
            </a:r>
            <a:endParaRPr lang="zh-CN" altLang="en-US"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2" name="矩形 11"/>
          <p:cNvSpPr>
            <a:spLocks noChangeArrowheads="1"/>
          </p:cNvSpPr>
          <p:nvPr/>
        </p:nvSpPr>
        <p:spPr bwMode="auto">
          <a:xfrm>
            <a:off x="2886008" y="3540462"/>
            <a:ext cx="527709"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26</a:t>
            </a:r>
            <a:endParaRPr lang="zh-CN" altLang="en-US" sz="2400" kern="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aphicFrame>
        <p:nvGraphicFramePr>
          <p:cNvPr id="13" name="Object 2"/>
          <p:cNvGraphicFramePr>
            <a:graphicFrameLocks noChangeAspect="1"/>
          </p:cNvGraphicFramePr>
          <p:nvPr/>
        </p:nvGraphicFramePr>
        <p:xfrm>
          <a:off x="7959113" y="2365523"/>
          <a:ext cx="287337" cy="536575"/>
        </p:xfrm>
        <a:graphic>
          <a:graphicData uri="http://schemas.openxmlformats.org/presentationml/2006/ole">
            <mc:AlternateContent xmlns:mc="http://schemas.openxmlformats.org/markup-compatibility/2006">
              <mc:Choice xmlns:v="urn:schemas-microsoft-com:vml" Requires="v">
                <p:oleObj name="Equation" r:id="rId2" imgW="3657600" imgH="9448800" progId="">
                  <p:embed/>
                </p:oleObj>
              </mc:Choice>
              <mc:Fallback>
                <p:oleObj name="Equation" r:id="rId2" imgW="3657600" imgH="9448800" progId="">
                  <p:embed/>
                  <p:pic>
                    <p:nvPicPr>
                      <p:cNvPr id="0" name="OLE substitute image"/>
                      <p:cNvPicPr/>
                      <p:nvPr/>
                    </p:nvPicPr>
                    <p:blipFill>
                      <a:blip r:embed="rId3"/>
                      <a:stretch>
                        <a:fillRect/>
                      </a:stretch>
                    </p:blipFill>
                    <p:spPr>
                      <a:xfrm>
                        <a:off x="7959113" y="2365523"/>
                        <a:ext cx="287337" cy="536575"/>
                      </a:xfrm>
                      <a:prstGeom prst="rect">
                        <a:avLst/>
                      </a:prstGeom>
                      <a:noFill/>
                      <a:ln w="9525">
                        <a:noFill/>
                      </a:ln>
                    </p:spPr>
                  </p:pic>
                </p:oleObj>
              </mc:Fallback>
            </mc:AlternateContent>
          </a:graphicData>
        </a:graphic>
      </p:graphicFrame>
      <p:graphicFrame>
        <p:nvGraphicFramePr>
          <p:cNvPr id="14" name="Object 3"/>
          <p:cNvGraphicFramePr>
            <a:graphicFrameLocks noChangeAspect="1"/>
          </p:cNvGraphicFramePr>
          <p:nvPr/>
        </p:nvGraphicFramePr>
        <p:xfrm>
          <a:off x="7982925" y="2926705"/>
          <a:ext cx="263525" cy="552450"/>
        </p:xfrm>
        <a:graphic>
          <a:graphicData uri="http://schemas.openxmlformats.org/presentationml/2006/ole">
            <mc:AlternateContent xmlns:mc="http://schemas.openxmlformats.org/markup-compatibility/2006">
              <mc:Choice xmlns:v="urn:schemas-microsoft-com:vml" Requires="v">
                <p:oleObj name="Equation" r:id="rId4" imgW="3352800" imgH="9448800" progId="">
                  <p:embed/>
                </p:oleObj>
              </mc:Choice>
              <mc:Fallback>
                <p:oleObj name="Equation" r:id="rId4" imgW="3352800" imgH="9448800" progId="">
                  <p:embed/>
                  <p:pic>
                    <p:nvPicPr>
                      <p:cNvPr id="0" name="OLE substitute image"/>
                      <p:cNvPicPr/>
                      <p:nvPr/>
                    </p:nvPicPr>
                    <p:blipFill>
                      <a:blip r:embed="rId5"/>
                      <a:stretch>
                        <a:fillRect/>
                      </a:stretch>
                    </p:blipFill>
                    <p:spPr>
                      <a:xfrm>
                        <a:off x="7982925" y="2926705"/>
                        <a:ext cx="263525" cy="552450"/>
                      </a:xfrm>
                      <a:prstGeom prst="rect">
                        <a:avLst/>
                      </a:prstGeom>
                      <a:noFill/>
                      <a:ln w="9525">
                        <a:noFill/>
                      </a:ln>
                    </p:spPr>
                  </p:pic>
                </p:oleObj>
              </mc:Fallback>
            </mc:AlternateContent>
          </a:graphicData>
        </a:graphic>
      </p:graphicFrame>
      <p:graphicFrame>
        <p:nvGraphicFramePr>
          <p:cNvPr id="15" name="Object 4"/>
          <p:cNvGraphicFramePr>
            <a:graphicFrameLocks noChangeAspect="1"/>
          </p:cNvGraphicFramePr>
          <p:nvPr/>
        </p:nvGraphicFramePr>
        <p:xfrm>
          <a:off x="4801320" y="3440945"/>
          <a:ext cx="406400" cy="592138"/>
        </p:xfrm>
        <a:graphic>
          <a:graphicData uri="http://schemas.openxmlformats.org/presentationml/2006/ole">
            <mc:AlternateContent xmlns:mc="http://schemas.openxmlformats.org/markup-compatibility/2006">
              <mc:Choice xmlns:v="urn:schemas-microsoft-com:vml" Requires="v">
                <p:oleObj name="Equation" r:id="rId6" imgW="5181600" imgH="9448800" progId="">
                  <p:embed/>
                </p:oleObj>
              </mc:Choice>
              <mc:Fallback>
                <p:oleObj name="Equation" r:id="rId6" imgW="5181600" imgH="9448800" progId="">
                  <p:embed/>
                  <p:pic>
                    <p:nvPicPr>
                      <p:cNvPr id="0" name="OLE substitute image"/>
                      <p:cNvPicPr/>
                      <p:nvPr/>
                    </p:nvPicPr>
                    <p:blipFill>
                      <a:blip r:embed="rId7"/>
                      <a:stretch>
                        <a:fillRect/>
                      </a:stretch>
                    </p:blipFill>
                    <p:spPr>
                      <a:xfrm>
                        <a:off x="4801320" y="3440945"/>
                        <a:ext cx="406400" cy="592138"/>
                      </a:xfrm>
                      <a:prstGeom prst="rect">
                        <a:avLst/>
                      </a:prstGeom>
                      <a:noFill/>
                      <a:ln w="9525">
                        <a:noFill/>
                      </a:ln>
                    </p:spPr>
                  </p:pic>
                </p:oleObj>
              </mc:Fallback>
            </mc:AlternateContent>
          </a:graphicData>
        </a:graphic>
      </p:graphicFrame>
      <p:sp>
        <p:nvSpPr>
          <p:cNvPr id="7" name="TextBox 6"/>
          <p:cNvSpPr txBox="1">
            <a:spLocks noChangeArrowheads="1"/>
          </p:cNvSpPr>
          <p:nvPr/>
        </p:nvSpPr>
        <p:spPr bwMode="auto">
          <a:xfrm>
            <a:off x="7201171" y="4071293"/>
            <a:ext cx="527709"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12</a:t>
            </a:r>
            <a:endPar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6" name="TextBox 15"/>
          <p:cNvSpPr txBox="1">
            <a:spLocks noChangeArrowheads="1"/>
          </p:cNvSpPr>
          <p:nvPr/>
        </p:nvSpPr>
        <p:spPr bwMode="auto">
          <a:xfrm>
            <a:off x="8484236" y="4063951"/>
            <a:ext cx="527709"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18</a:t>
            </a:r>
            <a:endPar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三、巩固提高</a:t>
            </a:r>
          </a:p>
        </p:txBody>
      </p:sp>
      <p:grpSp>
        <p:nvGrpSpPr>
          <p:cNvPr id="10" name="组合 9"/>
          <p:cNvGrpSpPr/>
          <p:nvPr/>
        </p:nvGrpSpPr>
        <p:grpSpPr>
          <a:xfrm>
            <a:off x="10763519" y="3628351"/>
            <a:ext cx="470000" cy="1146800"/>
            <a:chOff x="8955039" y="4583391"/>
            <a:chExt cx="470000" cy="1146800"/>
          </a:xfrm>
        </p:grpSpPr>
        <p:sp>
          <p:nvSpPr>
            <p:cNvPr id="22" name="TextBox 15"/>
            <p:cNvSpPr txBox="1">
              <a:spLocks noChangeArrowheads="1"/>
            </p:cNvSpPr>
            <p:nvPr/>
          </p:nvSpPr>
          <p:spPr bwMode="auto">
            <a:xfrm>
              <a:off x="9011945" y="5268526"/>
              <a:ext cx="356188"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3</a:t>
              </a:r>
              <a:endPar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3" name="TextBox 15"/>
            <p:cNvSpPr txBox="1">
              <a:spLocks noChangeArrowheads="1"/>
            </p:cNvSpPr>
            <p:nvPr/>
          </p:nvSpPr>
          <p:spPr bwMode="auto">
            <a:xfrm>
              <a:off x="9002398" y="4726336"/>
              <a:ext cx="356188" cy="461665"/>
            </a:xfrm>
            <a:prstGeom prst="rect">
              <a:avLst/>
            </a:prstGeom>
            <a:noFill/>
            <a:ln w="9525">
              <a:noFill/>
              <a:miter lim="800000"/>
            </a:ln>
          </p:spPr>
          <p:txBody>
            <a:bodyPr wrap="none">
              <a:spAutoFit/>
            </a:bodyPr>
            <a:lstStyle/>
            <a:p>
              <a:r>
                <a:rPr lang="en-US" altLang="zh-CN"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2</a:t>
              </a:r>
              <a:endPar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4" name="TextBox 15"/>
            <p:cNvSpPr txBox="1">
              <a:spLocks noChangeArrowheads="1"/>
            </p:cNvSpPr>
            <p:nvPr/>
          </p:nvSpPr>
          <p:spPr bwMode="auto">
            <a:xfrm>
              <a:off x="8955039" y="4583391"/>
              <a:ext cx="470000" cy="707886"/>
            </a:xfrm>
            <a:prstGeom prst="rect">
              <a:avLst/>
            </a:prstGeom>
            <a:noFill/>
            <a:ln w="9525">
              <a:noFill/>
              <a:miter lim="800000"/>
            </a:ln>
          </p:spPr>
          <p:txBody>
            <a:bodyPr wrap="none">
              <a:spAutoFit/>
            </a:bodyPr>
            <a:lstStyle/>
            <a:p>
              <a:r>
                <a:rPr lang="en-US" altLang="zh-CN" sz="4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_</a:t>
              </a:r>
              <a:endParaRPr lang="zh-CN" altLang="en-US" sz="4000" kern="0">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nodeType="clickPar">
                      <p:stCondLst>
                        <p:cond delay="indefinite"/>
                      </p:stCondLst>
                      <p:childTnLst>
                        <p:par>
                          <p:cTn id="54" fill="hold" nodeType="after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nodeType="clickPar">
                      <p:stCondLst>
                        <p:cond delay="indefinite"/>
                      </p:stCondLst>
                      <p:childTnLst>
                        <p:par>
                          <p:cTn id="59" fill="hold" nodeType="afterGroup">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5" fill="hold" nodeType="clickPar">
                      <p:stCondLst>
                        <p:cond delay="indefinite"/>
                      </p:stCondLst>
                      <p:childTnLst>
                        <p:par>
                          <p:cTn id="66" fill="hold" nodeType="afterGroup">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2" fill="hold" nodeType="clickPar">
                      <p:stCondLst>
                        <p:cond delay="indefinite"/>
                      </p:stCondLst>
                      <p:childTnLst>
                        <p:par>
                          <p:cTn id="73" fill="hold" nodeType="afterGroup">
                            <p:stCondLst>
                              <p:cond delay="0"/>
                            </p:stCondLst>
                            <p:childTnLst>
                              <p:par>
                                <p:cTn id="74" presetID="2" presetClass="entr" presetSubtype="4" fill="hold" nodeType="clickEffect">
                                  <p:stCondLst>
                                    <p:cond delay="0"/>
                                  </p:stCondLst>
                                  <p:childTnLst>
                                    <p:set>
                                      <p:cBhvr>
                                        <p:cTn id="75" dur="1" fill="hold">
                                          <p:stCondLst>
                                            <p:cond delay="0"/>
                                          </p:stCondLst>
                                        </p:cTn>
                                        <p:tgtEl>
                                          <p:spTgt spid="10"/>
                                        </p:tgtEl>
                                        <p:attrNameLst>
                                          <p:attrName>style.visibility</p:attrName>
                                        </p:attrNameLst>
                                      </p:cBhvr>
                                      <p:to>
                                        <p:strVal val="visible"/>
                                      </p:to>
                                    </p:set>
                                    <p:anim calcmode="lin" valueType="num">
                                      <p:cBhvr additive="base">
                                        <p:cTn id="76" dur="500" fill="hold"/>
                                        <p:tgtEl>
                                          <p:spTgt spid="10"/>
                                        </p:tgtEl>
                                        <p:attrNameLst>
                                          <p:attrName>ppt_x</p:attrName>
                                        </p:attrNameLst>
                                      </p:cBhvr>
                                      <p:tavLst>
                                        <p:tav tm="0">
                                          <p:val>
                                            <p:strVal val="#ppt_x"/>
                                          </p:val>
                                        </p:tav>
                                        <p:tav tm="100000">
                                          <p:val>
                                            <p:strVal val="#ppt_x"/>
                                          </p:val>
                                        </p:tav>
                                      </p:tavLst>
                                    </p:anim>
                                    <p:anim calcmode="lin" valueType="num">
                                      <p:cBhvr additive="base">
                                        <p:cTn id="7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8" grpId="0"/>
      <p:bldP spid="9" grpId="0"/>
      <p:bldP spid="11" grpId="0"/>
      <p:bldP spid="12" grpId="0"/>
      <p:bldP spid="7"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a:spLocks noChangeArrowheads="1"/>
          </p:cNvSpPr>
          <p:nvPr/>
        </p:nvSpPr>
        <p:spPr bwMode="auto">
          <a:xfrm>
            <a:off x="5334835" y="2865215"/>
            <a:ext cx="5400675" cy="1200329"/>
          </a:xfrm>
          <a:prstGeom prst="rect">
            <a:avLst/>
          </a:prstGeom>
          <a:noFill/>
          <a:ln w="9525">
            <a:noFill/>
            <a:miter lim="800000"/>
          </a:ln>
        </p:spPr>
        <p:txBody>
          <a:bodyPr>
            <a:spAutoFit/>
          </a:bodyPr>
          <a:lstStyle/>
          <a:p>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今天我们学到了什么知识？</a:t>
            </a:r>
            <a:endParaRPr lang="en-US" altLang="zh-CN"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endParaRPr lang="en-US" altLang="zh-CN"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比的意义是什么？</a:t>
            </a: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四、课堂小结</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6639" y="2349788"/>
            <a:ext cx="2406824" cy="34315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p:nvPicPr>
        <p:blipFill>
          <a:blip r:embed="rId2">
            <a:extLst>
              <a:ext uri="{28A0092B-C50C-407E-A947-70E740481C1C}">
                <a14:useLocalDpi xmlns:a14="http://schemas.microsoft.com/office/drawing/2010/main" val="0"/>
              </a:ext>
            </a:extLst>
          </a:blip>
          <a:srcRect l="27762" r="50915" b="68559"/>
          <a:stretch>
            <a:fillRect/>
          </a:stretch>
        </p:blipFill>
        <p:spPr>
          <a:xfrm>
            <a:off x="353668" y="19333"/>
            <a:ext cx="2160719" cy="2160719"/>
          </a:xfrm>
          <a:custGeom>
            <a:avLst/>
            <a:gdLst>
              <a:gd name="connsiteX0" fmla="*/ 1081294 w 2160719"/>
              <a:gd name="connsiteY0" fmla="*/ 0 h 2160719"/>
              <a:gd name="connsiteX1" fmla="*/ 2160719 w 2160719"/>
              <a:gd name="connsiteY1" fmla="*/ 1081294 h 2160719"/>
              <a:gd name="connsiteX2" fmla="*/ 1079425 w 2160719"/>
              <a:gd name="connsiteY2" fmla="*/ 2160719 h 2160719"/>
              <a:gd name="connsiteX3" fmla="*/ 0 w 2160719"/>
              <a:gd name="connsiteY3" fmla="*/ 1079425 h 2160719"/>
              <a:gd name="connsiteX4" fmla="*/ 1081294 w 2160719"/>
              <a:gd name="connsiteY4" fmla="*/ 0 h 2160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9">
                <a:moveTo>
                  <a:pt x="1081294" y="0"/>
                </a:moveTo>
                <a:lnTo>
                  <a:pt x="2160719" y="1081294"/>
                </a:lnTo>
                <a:lnTo>
                  <a:pt x="1079425" y="2160719"/>
                </a:lnTo>
                <a:lnTo>
                  <a:pt x="0" y="1079425"/>
                </a:lnTo>
                <a:lnTo>
                  <a:pt x="1081294" y="0"/>
                </a:lnTo>
                <a:close/>
              </a:path>
            </a:pathLst>
          </a:custGeom>
        </p:spPr>
      </p:pic>
      <p:pic>
        <p:nvPicPr>
          <p:cNvPr id="34" name="图片 33"/>
          <p:cNvPicPr>
            <a:picLocks noChangeAspect="1"/>
          </p:cNvPicPr>
          <p:nvPr/>
        </p:nvPicPr>
        <p:blipFill>
          <a:blip r:embed="rId2">
            <a:extLst>
              <a:ext uri="{28A0092B-C50C-407E-A947-70E740481C1C}">
                <a14:useLocalDpi xmlns:a14="http://schemas.microsoft.com/office/drawing/2010/main" val="0"/>
              </a:ext>
            </a:extLst>
          </a:blip>
          <a:srcRect l="16605" t="16449" r="62072" b="52110"/>
          <a:stretch>
            <a:fillRect/>
          </a:stretch>
        </p:blipFill>
        <p:spPr>
          <a:xfrm>
            <a:off x="-776903" y="1149735"/>
            <a:ext cx="2160719" cy="2160718"/>
          </a:xfrm>
          <a:custGeom>
            <a:avLst/>
            <a:gdLst>
              <a:gd name="connsiteX0" fmla="*/ 1081294 w 2160719"/>
              <a:gd name="connsiteY0" fmla="*/ 0 h 2160718"/>
              <a:gd name="connsiteX1" fmla="*/ 2160719 w 2160719"/>
              <a:gd name="connsiteY1" fmla="*/ 1081294 h 2160718"/>
              <a:gd name="connsiteX2" fmla="*/ 1079425 w 2160719"/>
              <a:gd name="connsiteY2" fmla="*/ 2160718 h 2160718"/>
              <a:gd name="connsiteX3" fmla="*/ 0 w 2160719"/>
              <a:gd name="connsiteY3" fmla="*/ 1079424 h 2160718"/>
              <a:gd name="connsiteX4" fmla="*/ 1081294 w 2160719"/>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8">
                <a:moveTo>
                  <a:pt x="1081294" y="0"/>
                </a:moveTo>
                <a:lnTo>
                  <a:pt x="2160719" y="1081294"/>
                </a:lnTo>
                <a:lnTo>
                  <a:pt x="1079425" y="2160718"/>
                </a:lnTo>
                <a:lnTo>
                  <a:pt x="0" y="1079424"/>
                </a:lnTo>
                <a:lnTo>
                  <a:pt x="1081294" y="0"/>
                </a:lnTo>
                <a:close/>
              </a:path>
            </a:pathLst>
          </a:custGeom>
        </p:spPr>
      </p:pic>
      <p:pic>
        <p:nvPicPr>
          <p:cNvPr id="33" name="图片 32"/>
          <p:cNvPicPr>
            <a:picLocks noChangeAspect="1"/>
          </p:cNvPicPr>
          <p:nvPr/>
        </p:nvPicPr>
        <p:blipFill>
          <a:blip r:embed="rId2">
            <a:extLst>
              <a:ext uri="{28A0092B-C50C-407E-A947-70E740481C1C}">
                <a14:useLocalDpi xmlns:a14="http://schemas.microsoft.com/office/drawing/2010/main" val="0"/>
              </a:ext>
            </a:extLst>
          </a:blip>
          <a:srcRect l="38919" t="16840" r="39759" b="51719"/>
          <a:stretch>
            <a:fillRect/>
          </a:stretch>
        </p:blipFill>
        <p:spPr>
          <a:xfrm>
            <a:off x="1484244" y="1176624"/>
            <a:ext cx="2160718" cy="2160718"/>
          </a:xfrm>
          <a:custGeom>
            <a:avLst/>
            <a:gdLst>
              <a:gd name="connsiteX0" fmla="*/ 1081294 w 2160718"/>
              <a:gd name="connsiteY0" fmla="*/ 0 h 2160718"/>
              <a:gd name="connsiteX1" fmla="*/ 2160718 w 2160718"/>
              <a:gd name="connsiteY1" fmla="*/ 1081294 h 2160718"/>
              <a:gd name="connsiteX2" fmla="*/ 1079424 w 2160718"/>
              <a:gd name="connsiteY2" fmla="*/ 2160718 h 2160718"/>
              <a:gd name="connsiteX3" fmla="*/ 0 w 2160718"/>
              <a:gd name="connsiteY3" fmla="*/ 1079424 h 2160718"/>
              <a:gd name="connsiteX4" fmla="*/ 1081294 w 2160718"/>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8" h="2160718">
                <a:moveTo>
                  <a:pt x="1081294" y="0"/>
                </a:moveTo>
                <a:lnTo>
                  <a:pt x="2160718" y="1081294"/>
                </a:lnTo>
                <a:lnTo>
                  <a:pt x="1079424" y="2160718"/>
                </a:lnTo>
                <a:lnTo>
                  <a:pt x="0" y="1079424"/>
                </a:lnTo>
                <a:lnTo>
                  <a:pt x="1081294" y="0"/>
                </a:lnTo>
                <a:close/>
              </a:path>
            </a:pathLst>
          </a:custGeom>
        </p:spPr>
      </p:pic>
      <p:pic>
        <p:nvPicPr>
          <p:cNvPr id="32" name="图片 31"/>
          <p:cNvPicPr>
            <a:picLocks noChangeAspect="1"/>
          </p:cNvPicPr>
          <p:nvPr/>
        </p:nvPicPr>
        <p:blipFill>
          <a:blip r:embed="rId2">
            <a:extLst>
              <a:ext uri="{28A0092B-C50C-407E-A947-70E740481C1C}">
                <a14:useLocalDpi xmlns:a14="http://schemas.microsoft.com/office/drawing/2010/main" val="0"/>
              </a:ext>
            </a:extLst>
          </a:blip>
          <a:srcRect l="27648" t="33234" r="51030" b="35325"/>
          <a:stretch>
            <a:fillRect/>
          </a:stretch>
        </p:blipFill>
        <p:spPr>
          <a:xfrm>
            <a:off x="342095" y="2303285"/>
            <a:ext cx="2160719" cy="2160718"/>
          </a:xfrm>
          <a:custGeom>
            <a:avLst/>
            <a:gdLst>
              <a:gd name="connsiteX0" fmla="*/ 1081294 w 2160719"/>
              <a:gd name="connsiteY0" fmla="*/ 0 h 2160718"/>
              <a:gd name="connsiteX1" fmla="*/ 2160719 w 2160719"/>
              <a:gd name="connsiteY1" fmla="*/ 1081294 h 2160718"/>
              <a:gd name="connsiteX2" fmla="*/ 1079425 w 2160719"/>
              <a:gd name="connsiteY2" fmla="*/ 2160718 h 2160718"/>
              <a:gd name="connsiteX3" fmla="*/ 0 w 2160719"/>
              <a:gd name="connsiteY3" fmla="*/ 1079424 h 2160718"/>
              <a:gd name="connsiteX4" fmla="*/ 1081294 w 2160719"/>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8">
                <a:moveTo>
                  <a:pt x="1081294" y="0"/>
                </a:moveTo>
                <a:lnTo>
                  <a:pt x="2160719" y="1081294"/>
                </a:lnTo>
                <a:lnTo>
                  <a:pt x="1079425" y="2160718"/>
                </a:lnTo>
                <a:lnTo>
                  <a:pt x="0" y="1079424"/>
                </a:lnTo>
                <a:lnTo>
                  <a:pt x="1081294" y="0"/>
                </a:lnTo>
                <a:close/>
              </a:path>
            </a:pathLst>
          </a:custGeom>
        </p:spPr>
      </p:pic>
      <p:pic>
        <p:nvPicPr>
          <p:cNvPr id="31" name="图片 30"/>
          <p:cNvPicPr>
            <a:picLocks noChangeAspect="1"/>
          </p:cNvPicPr>
          <p:nvPr/>
        </p:nvPicPr>
        <p:blipFill>
          <a:blip r:embed="rId2">
            <a:extLst>
              <a:ext uri="{28A0092B-C50C-407E-A947-70E740481C1C}">
                <a14:useLocalDpi xmlns:a14="http://schemas.microsoft.com/office/drawing/2010/main" val="0"/>
              </a:ext>
            </a:extLst>
          </a:blip>
          <a:srcRect l="50000" t="33234" r="28678" b="35325"/>
          <a:stretch>
            <a:fillRect/>
          </a:stretch>
        </p:blipFill>
        <p:spPr>
          <a:xfrm>
            <a:off x="2607158" y="2303285"/>
            <a:ext cx="2160718" cy="2160718"/>
          </a:xfrm>
          <a:custGeom>
            <a:avLst/>
            <a:gdLst>
              <a:gd name="connsiteX0" fmla="*/ 1081294 w 2160718"/>
              <a:gd name="connsiteY0" fmla="*/ 0 h 2160718"/>
              <a:gd name="connsiteX1" fmla="*/ 2160718 w 2160718"/>
              <a:gd name="connsiteY1" fmla="*/ 1081294 h 2160718"/>
              <a:gd name="connsiteX2" fmla="*/ 1079424 w 2160718"/>
              <a:gd name="connsiteY2" fmla="*/ 2160718 h 2160718"/>
              <a:gd name="connsiteX3" fmla="*/ 0 w 2160718"/>
              <a:gd name="connsiteY3" fmla="*/ 1079424 h 2160718"/>
              <a:gd name="connsiteX4" fmla="*/ 1081294 w 2160718"/>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8" h="2160718">
                <a:moveTo>
                  <a:pt x="1081294" y="0"/>
                </a:moveTo>
                <a:lnTo>
                  <a:pt x="2160718" y="1081294"/>
                </a:lnTo>
                <a:lnTo>
                  <a:pt x="1079424" y="2160718"/>
                </a:lnTo>
                <a:lnTo>
                  <a:pt x="0" y="1079424"/>
                </a:lnTo>
                <a:lnTo>
                  <a:pt x="1081294" y="0"/>
                </a:lnTo>
                <a:close/>
              </a:path>
            </a:pathLst>
          </a:custGeom>
        </p:spPr>
      </p:pic>
      <p:pic>
        <p:nvPicPr>
          <p:cNvPr id="30" name="图片 29"/>
          <p:cNvPicPr>
            <a:picLocks noChangeAspect="1"/>
          </p:cNvPicPr>
          <p:nvPr/>
        </p:nvPicPr>
        <p:blipFill>
          <a:blip r:embed="rId2">
            <a:extLst>
              <a:ext uri="{28A0092B-C50C-407E-A947-70E740481C1C}">
                <a14:useLocalDpi xmlns:a14="http://schemas.microsoft.com/office/drawing/2010/main" val="0"/>
              </a:ext>
            </a:extLst>
          </a:blip>
          <a:srcRect l="16377" t="49628" r="62301" b="18931"/>
          <a:stretch>
            <a:fillRect/>
          </a:stretch>
        </p:blipFill>
        <p:spPr>
          <a:xfrm>
            <a:off x="-800053" y="3429946"/>
            <a:ext cx="2160719" cy="2160718"/>
          </a:xfrm>
          <a:custGeom>
            <a:avLst/>
            <a:gdLst>
              <a:gd name="connsiteX0" fmla="*/ 1081294 w 2160719"/>
              <a:gd name="connsiteY0" fmla="*/ 0 h 2160718"/>
              <a:gd name="connsiteX1" fmla="*/ 2160719 w 2160719"/>
              <a:gd name="connsiteY1" fmla="*/ 1081294 h 2160718"/>
              <a:gd name="connsiteX2" fmla="*/ 1079425 w 2160719"/>
              <a:gd name="connsiteY2" fmla="*/ 2160718 h 2160718"/>
              <a:gd name="connsiteX3" fmla="*/ 0 w 2160719"/>
              <a:gd name="connsiteY3" fmla="*/ 1079424 h 2160718"/>
              <a:gd name="connsiteX4" fmla="*/ 1081294 w 2160719"/>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8">
                <a:moveTo>
                  <a:pt x="1081294" y="0"/>
                </a:moveTo>
                <a:lnTo>
                  <a:pt x="2160719" y="1081294"/>
                </a:lnTo>
                <a:lnTo>
                  <a:pt x="1079425" y="2160718"/>
                </a:lnTo>
                <a:lnTo>
                  <a:pt x="0" y="1079424"/>
                </a:lnTo>
                <a:lnTo>
                  <a:pt x="1081294" y="0"/>
                </a:lnTo>
                <a:close/>
              </a:path>
            </a:pathLst>
          </a:custGeom>
        </p:spPr>
      </p:pic>
      <p:pic>
        <p:nvPicPr>
          <p:cNvPr id="29" name="图片 28"/>
          <p:cNvPicPr>
            <a:picLocks noChangeAspect="1"/>
          </p:cNvPicPr>
          <p:nvPr/>
        </p:nvPicPr>
        <p:blipFill>
          <a:blip r:embed="rId2">
            <a:extLst>
              <a:ext uri="{28A0092B-C50C-407E-A947-70E740481C1C}">
                <a14:useLocalDpi xmlns:a14="http://schemas.microsoft.com/office/drawing/2010/main" val="0"/>
              </a:ext>
            </a:extLst>
          </a:blip>
          <a:srcRect l="38729" t="49628" r="39949" b="18931"/>
          <a:stretch>
            <a:fillRect/>
          </a:stretch>
        </p:blipFill>
        <p:spPr>
          <a:xfrm>
            <a:off x="1465010" y="3429946"/>
            <a:ext cx="2160718" cy="2160718"/>
          </a:xfrm>
          <a:custGeom>
            <a:avLst/>
            <a:gdLst>
              <a:gd name="connsiteX0" fmla="*/ 1081294 w 2160718"/>
              <a:gd name="connsiteY0" fmla="*/ 0 h 2160718"/>
              <a:gd name="connsiteX1" fmla="*/ 2160718 w 2160718"/>
              <a:gd name="connsiteY1" fmla="*/ 1081294 h 2160718"/>
              <a:gd name="connsiteX2" fmla="*/ 1079424 w 2160718"/>
              <a:gd name="connsiteY2" fmla="*/ 2160718 h 2160718"/>
              <a:gd name="connsiteX3" fmla="*/ 0 w 2160718"/>
              <a:gd name="connsiteY3" fmla="*/ 1079424 h 2160718"/>
              <a:gd name="connsiteX4" fmla="*/ 1081294 w 2160718"/>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8" h="2160718">
                <a:moveTo>
                  <a:pt x="1081294" y="0"/>
                </a:moveTo>
                <a:lnTo>
                  <a:pt x="2160718" y="1081294"/>
                </a:lnTo>
                <a:lnTo>
                  <a:pt x="1079424" y="2160718"/>
                </a:lnTo>
                <a:lnTo>
                  <a:pt x="0" y="1079424"/>
                </a:lnTo>
                <a:lnTo>
                  <a:pt x="1081294" y="0"/>
                </a:lnTo>
                <a:close/>
              </a:path>
            </a:pathLst>
          </a:custGeom>
        </p:spPr>
      </p:pic>
      <p:pic>
        <p:nvPicPr>
          <p:cNvPr id="28" name="图片 27"/>
          <p:cNvPicPr>
            <a:picLocks noChangeAspect="1"/>
          </p:cNvPicPr>
          <p:nvPr/>
        </p:nvPicPr>
        <p:blipFill>
          <a:blip r:embed="rId2">
            <a:extLst>
              <a:ext uri="{28A0092B-C50C-407E-A947-70E740481C1C}">
                <a14:useLocalDpi xmlns:a14="http://schemas.microsoft.com/office/drawing/2010/main" val="0"/>
              </a:ext>
            </a:extLst>
          </a:blip>
          <a:srcRect l="27458" t="66023" r="51219" b="2536"/>
          <a:stretch>
            <a:fillRect/>
          </a:stretch>
        </p:blipFill>
        <p:spPr>
          <a:xfrm>
            <a:off x="322861" y="4556607"/>
            <a:ext cx="2160719" cy="2160718"/>
          </a:xfrm>
          <a:custGeom>
            <a:avLst/>
            <a:gdLst>
              <a:gd name="connsiteX0" fmla="*/ 1081294 w 2160719"/>
              <a:gd name="connsiteY0" fmla="*/ 0 h 2160718"/>
              <a:gd name="connsiteX1" fmla="*/ 2160719 w 2160719"/>
              <a:gd name="connsiteY1" fmla="*/ 1081294 h 2160718"/>
              <a:gd name="connsiteX2" fmla="*/ 1079425 w 2160719"/>
              <a:gd name="connsiteY2" fmla="*/ 2160718 h 2160718"/>
              <a:gd name="connsiteX3" fmla="*/ 0 w 2160719"/>
              <a:gd name="connsiteY3" fmla="*/ 1079424 h 2160718"/>
              <a:gd name="connsiteX4" fmla="*/ 1081294 w 2160719"/>
              <a:gd name="connsiteY4" fmla="*/ 0 h 2160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719" h="2160718">
                <a:moveTo>
                  <a:pt x="1081294" y="0"/>
                </a:moveTo>
                <a:lnTo>
                  <a:pt x="2160719" y="1081294"/>
                </a:lnTo>
                <a:lnTo>
                  <a:pt x="1079425" y="2160718"/>
                </a:lnTo>
                <a:lnTo>
                  <a:pt x="0" y="1079424"/>
                </a:lnTo>
                <a:lnTo>
                  <a:pt x="1081294" y="0"/>
                </a:lnTo>
                <a:close/>
              </a:path>
            </a:pathLst>
          </a:custGeom>
        </p:spPr>
      </p:pic>
      <p:pic>
        <p:nvPicPr>
          <p:cNvPr id="27" name="图片 26"/>
          <p:cNvPicPr>
            <a:picLocks noChangeAspect="1"/>
          </p:cNvPicPr>
          <p:nvPr/>
        </p:nvPicPr>
        <p:blipFill>
          <a:blip r:embed="rId2">
            <a:extLst>
              <a:ext uri="{28A0092B-C50C-407E-A947-70E740481C1C}">
                <a14:useLocalDpi xmlns:a14="http://schemas.microsoft.com/office/drawing/2010/main" val="0"/>
              </a:ext>
            </a:extLst>
          </a:blip>
          <a:srcRect l="38729" t="82417" r="39949"/>
          <a:stretch>
            <a:fillRect/>
          </a:stretch>
        </p:blipFill>
        <p:spPr>
          <a:xfrm>
            <a:off x="1465010" y="5683268"/>
            <a:ext cx="2160718" cy="1208364"/>
          </a:xfrm>
          <a:custGeom>
            <a:avLst/>
            <a:gdLst>
              <a:gd name="connsiteX0" fmla="*/ 1081294 w 2160718"/>
              <a:gd name="connsiteY0" fmla="*/ 0 h 1208364"/>
              <a:gd name="connsiteX1" fmla="*/ 2160718 w 2160718"/>
              <a:gd name="connsiteY1" fmla="*/ 1081294 h 1208364"/>
              <a:gd name="connsiteX2" fmla="*/ 2033428 w 2160718"/>
              <a:gd name="connsiteY2" fmla="*/ 1208364 h 1208364"/>
              <a:gd name="connsiteX3" fmla="*/ 128717 w 2160718"/>
              <a:gd name="connsiteY3" fmla="*/ 1208364 h 1208364"/>
              <a:gd name="connsiteX4" fmla="*/ 0 w 2160718"/>
              <a:gd name="connsiteY4" fmla="*/ 1079424 h 1208364"/>
              <a:gd name="connsiteX5" fmla="*/ 1081294 w 2160718"/>
              <a:gd name="connsiteY5" fmla="*/ 0 h 1208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718" h="1208364">
                <a:moveTo>
                  <a:pt x="1081294" y="0"/>
                </a:moveTo>
                <a:lnTo>
                  <a:pt x="2160718" y="1081294"/>
                </a:lnTo>
                <a:lnTo>
                  <a:pt x="2033428" y="1208364"/>
                </a:lnTo>
                <a:lnTo>
                  <a:pt x="128717" y="1208364"/>
                </a:lnTo>
                <a:lnTo>
                  <a:pt x="0" y="1079424"/>
                </a:lnTo>
                <a:lnTo>
                  <a:pt x="1081294" y="0"/>
                </a:lnTo>
                <a:close/>
              </a:path>
            </a:pathLst>
          </a:custGeom>
        </p:spPr>
      </p:pic>
      <p:pic>
        <p:nvPicPr>
          <p:cNvPr id="25" name="图片 24"/>
          <p:cNvPicPr>
            <a:picLocks noChangeAspect="1"/>
          </p:cNvPicPr>
          <p:nvPr/>
        </p:nvPicPr>
        <p:blipFill>
          <a:blip r:embed="rId2">
            <a:extLst>
              <a:ext uri="{28A0092B-C50C-407E-A947-70E740481C1C}">
                <a14:useLocalDpi xmlns:a14="http://schemas.microsoft.com/office/drawing/2010/main" val="0"/>
              </a:ext>
            </a:extLst>
          </a:blip>
          <a:srcRect l="39999" t="100000" r="41205" b="-13858"/>
          <a:stretch>
            <a:fillRect/>
          </a:stretch>
        </p:blipFill>
        <p:spPr>
          <a:xfrm>
            <a:off x="1593727" y="6891632"/>
            <a:ext cx="1904711" cy="952354"/>
          </a:xfrm>
          <a:custGeom>
            <a:avLst/>
            <a:gdLst>
              <a:gd name="connsiteX0" fmla="*/ 0 w 1904711"/>
              <a:gd name="connsiteY0" fmla="*/ 0 h 952354"/>
              <a:gd name="connsiteX1" fmla="*/ 1904711 w 1904711"/>
              <a:gd name="connsiteY1" fmla="*/ 0 h 952354"/>
              <a:gd name="connsiteX2" fmla="*/ 950707 w 1904711"/>
              <a:gd name="connsiteY2" fmla="*/ 952354 h 952354"/>
              <a:gd name="connsiteX3" fmla="*/ 0 w 1904711"/>
              <a:gd name="connsiteY3" fmla="*/ 0 h 952354"/>
            </a:gdLst>
            <a:ahLst/>
            <a:cxnLst>
              <a:cxn ang="0">
                <a:pos x="connsiteX0" y="connsiteY0"/>
              </a:cxn>
              <a:cxn ang="0">
                <a:pos x="connsiteX1" y="connsiteY1"/>
              </a:cxn>
              <a:cxn ang="0">
                <a:pos x="connsiteX2" y="connsiteY2"/>
              </a:cxn>
              <a:cxn ang="0">
                <a:pos x="connsiteX3" y="connsiteY3"/>
              </a:cxn>
            </a:cxnLst>
            <a:rect l="l" t="t" r="r" b="b"/>
            <a:pathLst>
              <a:path w="1904711" h="952354">
                <a:moveTo>
                  <a:pt x="0" y="0"/>
                </a:moveTo>
                <a:lnTo>
                  <a:pt x="1904711" y="0"/>
                </a:lnTo>
                <a:lnTo>
                  <a:pt x="950707" y="952354"/>
                </a:lnTo>
                <a:lnTo>
                  <a:pt x="0" y="0"/>
                </a:lnTo>
                <a:close/>
              </a:path>
            </a:pathLst>
          </a:custGeom>
        </p:spPr>
      </p:pic>
      <p:grpSp>
        <p:nvGrpSpPr>
          <p:cNvPr id="13" name="组合 12"/>
          <p:cNvGrpSpPr/>
          <p:nvPr/>
        </p:nvGrpSpPr>
        <p:grpSpPr>
          <a:xfrm>
            <a:off x="4674999" y="2120640"/>
            <a:ext cx="7136336" cy="2898513"/>
            <a:chOff x="6147269" y="2844265"/>
            <a:chExt cx="5112385" cy="2076459"/>
          </a:xfrm>
        </p:grpSpPr>
        <p:grpSp>
          <p:nvGrpSpPr>
            <p:cNvPr id="14" name="组合 13"/>
            <p:cNvGrpSpPr/>
            <p:nvPr/>
          </p:nvGrpSpPr>
          <p:grpSpPr>
            <a:xfrm>
              <a:off x="6147269" y="3331609"/>
              <a:ext cx="5033250" cy="1589115"/>
              <a:chOff x="-4714868" y="2110674"/>
              <a:chExt cx="5033250" cy="1589115"/>
            </a:xfrm>
          </p:grpSpPr>
          <p:sp>
            <p:nvSpPr>
              <p:cNvPr id="16" name="矩形: 圆角 21"/>
              <p:cNvSpPr/>
              <p:nvPr/>
            </p:nvSpPr>
            <p:spPr>
              <a:xfrm>
                <a:off x="-4648332" y="3345066"/>
                <a:ext cx="3562392" cy="354723"/>
              </a:xfrm>
              <a:prstGeom prst="roundRect">
                <a:avLst>
                  <a:gd name="adj" fmla="val 50000"/>
                </a:avLst>
              </a:prstGeom>
              <a:solidFill>
                <a:srgbClr val="4FC3E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讲解人：</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xippt  </a:t>
                </a: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时间：</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2020.6.1</a:t>
                </a:r>
              </a:p>
            </p:txBody>
          </p:sp>
          <p:grpSp>
            <p:nvGrpSpPr>
              <p:cNvPr id="17" name="组合 16"/>
              <p:cNvGrpSpPr/>
              <p:nvPr/>
            </p:nvGrpSpPr>
            <p:grpSpPr>
              <a:xfrm>
                <a:off x="-4714868" y="2110674"/>
                <a:ext cx="5033250" cy="1003799"/>
                <a:chOff x="-4714868" y="2110674"/>
                <a:chExt cx="5033250" cy="1003799"/>
              </a:xfrm>
            </p:grpSpPr>
            <p:sp>
              <p:nvSpPr>
                <p:cNvPr id="18" name="文本框 17"/>
                <p:cNvSpPr txBox="1"/>
                <p:nvPr/>
              </p:nvSpPr>
              <p:spPr>
                <a:xfrm>
                  <a:off x="-4714868" y="2808615"/>
                  <a:ext cx="5033249" cy="305858"/>
                </a:xfrm>
                <a:prstGeom prst="rect">
                  <a:avLst/>
                </a:prstGeom>
                <a:noFill/>
              </p:spPr>
              <p:txBody>
                <a:bodyPr wrap="square"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600" b="0" i="0" u="none" strike="noStrike" kern="0" cap="none" spc="0" normalizeH="0" baseline="0" noProof="0">
                      <a:ln>
                        <a:noFill/>
                      </a:ln>
                      <a:solidFill>
                        <a:schemeClr val="bg1">
                          <a:lumMod val="50000"/>
                        </a:scheme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19" name="直接连接符 18"/>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20"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5400" b="1">
                      <a:solidFill>
                        <a:srgbClr val="4FC3E2"/>
                      </a:solidFill>
                      <a:latin typeface="Arial" panose="020B0604020202020204" pitchFamily="34" charset="0"/>
                      <a:ea typeface="思源黑体 CN Regular" panose="020B0500000000000000" pitchFamily="34" charset="-122"/>
                      <a:cs typeface="+mn-ea"/>
                      <a:sym typeface="Arial" panose="020B0604020202020204" pitchFamily="34" charset="0"/>
                    </a:rPr>
                    <a:t>感谢你的聆听</a:t>
                  </a:r>
                </a:p>
              </p:txBody>
            </p:sp>
          </p:grpSp>
        </p:grpSp>
        <p:sp>
          <p:nvSpPr>
            <p:cNvPr id="15"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600">
                  <a:latin typeface="Arial" panose="020B0604020202020204" pitchFamily="34" charset="0"/>
                  <a:ea typeface="思源黑体 CN Regular" panose="020B0500000000000000" pitchFamily="34" charset="-122"/>
                  <a:cs typeface="+mn-ea"/>
                  <a:sym typeface="Arial" panose="020B0604020202020204" pitchFamily="34" charset="0"/>
                </a:rPr>
                <a:t>第四单元  比</a:t>
              </a:r>
            </a:p>
          </p:txBody>
        </p:sp>
      </p:grpSp>
      <p:sp>
        <p:nvSpPr>
          <p:cNvPr id="21" name="矩形 20"/>
          <p:cNvSpPr/>
          <p:nvPr/>
        </p:nvSpPr>
        <p:spPr>
          <a:xfrm>
            <a:off x="9561081" y="586555"/>
            <a:ext cx="4062342" cy="300975"/>
          </a:xfrm>
          <a:prstGeom prst="rect">
            <a:avLst/>
          </a:prstGeom>
          <a:solidFill>
            <a:srgbClr val="4FC3E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anchor="ctr">
            <a:spAutoFit/>
          </a:bodyPr>
          <a:lstStyle/>
          <a:p>
            <a:pPr marL="0" marR="0" lvl="0" indent="0" defTabSz="1151890" rtl="0" eaLnBrk="1" fontAlgn="auto" latinLnBrk="1" hangingPunct="1">
              <a:lnSpc>
                <a:spcPct val="100000"/>
              </a:lnSpc>
              <a:spcBef>
                <a:spcPct val="0"/>
              </a:spcBef>
              <a:spcAft>
                <a:spcPct val="0"/>
              </a:spcAft>
              <a:buClrTx/>
              <a:buSzTx/>
              <a:buFontTx/>
              <a:buNone/>
              <a:defRPr/>
            </a:pPr>
            <a:r>
              <a:rPr kumimoji="0" lang="zh-CN" altLang="en-US" sz="1200" b="0" i="0" u="none" strike="noStrike" kern="0" cap="none" spc="300" normalizeH="0" baseline="0" noProof="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人教版小学数学六年级上册</a:t>
            </a:r>
          </a:p>
        </p:txBody>
      </p:sp>
      <p:sp>
        <p:nvSpPr>
          <p:cNvPr id="23" name="矩形 22"/>
          <p:cNvSpPr/>
          <p:nvPr/>
        </p:nvSpPr>
        <p:spPr>
          <a:xfrm rot="2702975">
            <a:off x="11428070" y="5031073"/>
            <a:ext cx="1527859" cy="1527859"/>
          </a:xfrm>
          <a:prstGeom prst="rect">
            <a:avLst/>
          </a:prstGeom>
          <a:solidFill>
            <a:srgbClr val="4FC3E2">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542559" y="2783983"/>
            <a:ext cx="10976341" cy="1098324"/>
          </a:xfrm>
          <a:prstGeom prst="rect">
            <a:avLst/>
          </a:prstGeom>
          <a:noFill/>
          <a:ln w="9525">
            <a:noFill/>
            <a:miter lim="800000"/>
          </a:ln>
        </p:spPr>
        <p:txBody>
          <a:bodyPr anchor="ctr"/>
          <a:lstStyle/>
          <a:p>
            <a:pPr>
              <a:lnSpc>
                <a:spcPct val="200000"/>
              </a:lnSpc>
            </a:pP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2003</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年</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月</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15</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日，我国第一艘载人飞船“神舟”五号顺利升空。在太空中执行此次任务的航天员杨利伟在飞船里向人们展示了联合国旗和中华人民共和国国旗。</a:t>
            </a: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一、创设情景  明确目标</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lianheguo"/>
          <p:cNvPicPr>
            <a:picLocks noChangeAspect="1" noChangeArrowheads="1"/>
          </p:cNvPicPr>
          <p:nvPr/>
        </p:nvPicPr>
        <p:blipFill>
          <a:blip r:embed="rId2"/>
          <a:srcRect l="7422" t="5592" r="7701" b="6599"/>
          <a:stretch>
            <a:fillRect/>
          </a:stretch>
        </p:blipFill>
        <p:spPr bwMode="auto">
          <a:xfrm>
            <a:off x="2900380" y="1470581"/>
            <a:ext cx="2344738" cy="1428089"/>
          </a:xfrm>
          <a:prstGeom prst="rect">
            <a:avLst/>
          </a:prstGeom>
          <a:noFill/>
          <a:ln w="9525">
            <a:noFill/>
            <a:miter lim="800000"/>
          </a:ln>
        </p:spPr>
      </p:pic>
      <p:pic>
        <p:nvPicPr>
          <p:cNvPr id="4" name="Picture 8" descr="13222L312-0"/>
          <p:cNvPicPr>
            <a:picLocks noChangeAspect="1" noChangeArrowheads="1"/>
          </p:cNvPicPr>
          <p:nvPr/>
        </p:nvPicPr>
        <p:blipFill>
          <a:blip r:embed="rId3"/>
          <a:stretch>
            <a:fillRect/>
          </a:stretch>
        </p:blipFill>
        <p:spPr bwMode="auto">
          <a:xfrm>
            <a:off x="7010383" y="1446035"/>
            <a:ext cx="2281237" cy="1452635"/>
          </a:xfrm>
          <a:prstGeom prst="rect">
            <a:avLst/>
          </a:prstGeom>
          <a:noFill/>
          <a:ln w="9525">
            <a:noFill/>
            <a:miter lim="800000"/>
          </a:ln>
        </p:spPr>
      </p:pic>
      <p:sp>
        <p:nvSpPr>
          <p:cNvPr id="8199" name="左大括号 16"/>
          <p:cNvSpPr/>
          <p:nvPr/>
        </p:nvSpPr>
        <p:spPr bwMode="auto">
          <a:xfrm rot="10800000">
            <a:off x="5345130" y="1222633"/>
            <a:ext cx="215900" cy="1857375"/>
          </a:xfrm>
          <a:prstGeom prst="leftBrace">
            <a:avLst>
              <a:gd name="adj1" fmla="val 46201"/>
              <a:gd name="adj2" fmla="val 50000"/>
            </a:avLst>
          </a:prstGeom>
          <a:noFill/>
          <a:ln w="19050" algn="ctr">
            <a:solidFill>
              <a:schemeClr val="tx1"/>
            </a:solidFill>
            <a:round/>
          </a:ln>
        </p:spPr>
        <p:txBody>
          <a:bodyPr rot="10800000" anchor="ctr"/>
          <a:lstStyle/>
          <a:p>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8200" name="TextBox 17"/>
          <p:cNvSpPr txBox="1">
            <a:spLocks noChangeArrowheads="1"/>
          </p:cNvSpPr>
          <p:nvPr/>
        </p:nvSpPr>
        <p:spPr bwMode="auto">
          <a:xfrm>
            <a:off x="5497530" y="1803657"/>
            <a:ext cx="1233488" cy="461665"/>
          </a:xfrm>
          <a:prstGeom prst="rect">
            <a:avLst/>
          </a:prstGeom>
          <a:noFill/>
          <a:ln w="9525">
            <a:noFill/>
            <a:miter lim="800000"/>
          </a:ln>
        </p:spPr>
        <p:txBody>
          <a:bodyPr>
            <a:spAutoFit/>
          </a:bodyPr>
          <a:lstStyle/>
          <a:p>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10cm</a:t>
            </a:r>
            <a:endPar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8201" name="左大括号 12"/>
          <p:cNvSpPr/>
          <p:nvPr/>
        </p:nvSpPr>
        <p:spPr bwMode="auto">
          <a:xfrm rot="-5400000">
            <a:off x="3916381" y="2298958"/>
            <a:ext cx="288925" cy="2232025"/>
          </a:xfrm>
          <a:prstGeom prst="leftBrace">
            <a:avLst>
              <a:gd name="adj1" fmla="val 50179"/>
              <a:gd name="adj2" fmla="val 50000"/>
            </a:avLst>
          </a:prstGeom>
          <a:noFill/>
          <a:ln w="19050" algn="ctr">
            <a:solidFill>
              <a:schemeClr val="tx1"/>
            </a:solidFill>
            <a:round/>
          </a:ln>
        </p:spPr>
        <p:txBody>
          <a:bodyPr vert="eaVert" anchor="ctr"/>
          <a:lstStyle/>
          <a:p>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8202" name="TextBox 14"/>
          <p:cNvSpPr txBox="1">
            <a:spLocks noChangeArrowheads="1"/>
          </p:cNvSpPr>
          <p:nvPr/>
        </p:nvSpPr>
        <p:spPr bwMode="auto">
          <a:xfrm>
            <a:off x="3560781" y="3668970"/>
            <a:ext cx="973343" cy="461665"/>
          </a:xfrm>
          <a:prstGeom prst="rect">
            <a:avLst/>
          </a:prstGeom>
          <a:noFill/>
          <a:ln w="9525">
            <a:noFill/>
            <a:miter lim="800000"/>
          </a:ln>
        </p:spPr>
        <p:txBody>
          <a:bodyPr wrap="none">
            <a:spAutoFit/>
          </a:bodyPr>
          <a:lstStyle/>
          <a:p>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15cm</a:t>
            </a:r>
            <a:endPar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 name="矩形 1"/>
          <p:cNvSpPr>
            <a:spLocks noChangeArrowheads="1"/>
          </p:cNvSpPr>
          <p:nvPr/>
        </p:nvSpPr>
        <p:spPr bwMode="auto">
          <a:xfrm>
            <a:off x="660400" y="4280746"/>
            <a:ext cx="4344459" cy="461665"/>
          </a:xfrm>
          <a:prstGeom prst="rect">
            <a:avLst/>
          </a:prstGeom>
          <a:noFill/>
          <a:ln w="9525">
            <a:noFill/>
            <a:miter lim="800000"/>
          </a:ln>
        </p:spPr>
        <p:txBody>
          <a:bodyPr wrap="none">
            <a:spAutoFit/>
          </a:bodyPr>
          <a:lstStyle/>
          <a:p>
            <a:r>
              <a:rPr lang="en-US" altLang="zh-CN"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15÷10</a:t>
            </a:r>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表示长是宽的多少倍。</a:t>
            </a:r>
          </a:p>
        </p:txBody>
      </p:sp>
      <p:sp>
        <p:nvSpPr>
          <p:cNvPr id="5" name="矩形 4"/>
          <p:cNvSpPr>
            <a:spLocks noChangeArrowheads="1"/>
          </p:cNvSpPr>
          <p:nvPr/>
        </p:nvSpPr>
        <p:spPr bwMode="auto">
          <a:xfrm>
            <a:off x="5502293" y="3535621"/>
            <a:ext cx="4660250" cy="461665"/>
          </a:xfrm>
          <a:prstGeom prst="rect">
            <a:avLst/>
          </a:prstGeom>
          <a:noFill/>
          <a:ln w="9525">
            <a:noFill/>
            <a:miter lim="800000"/>
          </a:ln>
        </p:spPr>
        <p:txBody>
          <a:bodyPr wrap="none">
            <a:spAutoFit/>
          </a:bodyPr>
          <a:lstStyle/>
          <a:p>
            <a:r>
              <a:rPr lang="en-US" altLang="zh-CN"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10÷15</a:t>
            </a:r>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表示宽是长的几分之几。</a:t>
            </a:r>
          </a:p>
        </p:txBody>
      </p:sp>
      <p:sp>
        <p:nvSpPr>
          <p:cNvPr id="7" name="矩形 6"/>
          <p:cNvSpPr>
            <a:spLocks noChangeArrowheads="1"/>
          </p:cNvSpPr>
          <p:nvPr/>
        </p:nvSpPr>
        <p:spPr bwMode="auto">
          <a:xfrm>
            <a:off x="660400" y="4863558"/>
            <a:ext cx="10858500" cy="965521"/>
          </a:xfrm>
          <a:prstGeom prst="rect">
            <a:avLst/>
          </a:prstGeom>
          <a:noFill/>
          <a:ln w="9525">
            <a:noFill/>
            <a:miter lim="800000"/>
          </a:ln>
        </p:spPr>
        <p:txBody>
          <a:bodyPr wrap="square">
            <a:spAutoFit/>
          </a:bodyPr>
          <a:lstStyle/>
          <a:p>
            <a:pPr>
              <a:lnSpc>
                <a:spcPct val="150000"/>
              </a:lnSpc>
            </a:pPr>
            <a:r>
              <a:rPr lang="zh-CN" altLang="en-US"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这两个关系都是用除法来表示的，比较这两个数量之间的关系，除了除法，还有一种表示方法，即“比”。可以说成是长和宽的比是</a:t>
            </a:r>
            <a:r>
              <a:rPr lang="en-US" altLang="zh-CN"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15</a:t>
            </a:r>
            <a:r>
              <a:rPr lang="zh-CN" altLang="en-US"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比</a:t>
            </a:r>
            <a:r>
              <a:rPr lang="en-US" altLang="zh-CN"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10</a:t>
            </a:r>
            <a:r>
              <a:rPr lang="zh-CN" altLang="en-US"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，或宽和长的比是</a:t>
            </a:r>
            <a:r>
              <a:rPr lang="en-US" altLang="zh-CN"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10</a:t>
            </a:r>
            <a:r>
              <a:rPr lang="zh-CN" altLang="en-US"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比</a:t>
            </a:r>
            <a:r>
              <a:rPr lang="en-US" altLang="zh-CN"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15</a:t>
            </a:r>
            <a:r>
              <a:rPr lang="zh-CN" altLang="en-US"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2"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二、自主探究 探索新知</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cond evt="onBegin" delay="0">
                          <p:tn val="15"/>
                        </p:cond>
                      </p:stCondLst>
                      <p:childTnLst>
                        <p:par>
                          <p:cTn id="17" fill="hold" nodeType="after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201"/>
                                        </p:tgtEl>
                                        <p:attrNameLst>
                                          <p:attrName>style.visibility</p:attrName>
                                        </p:attrNameLst>
                                      </p:cBhvr>
                                      <p:to>
                                        <p:strVal val="visible"/>
                                      </p:to>
                                    </p:set>
                                    <p:animEffect transition="in" filter="barn(inVertical)">
                                      <p:cBhvr>
                                        <p:cTn id="20" dur="500"/>
                                        <p:tgtEl>
                                          <p:spTgt spid="8201"/>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202"/>
                                        </p:tgtEl>
                                        <p:attrNameLst>
                                          <p:attrName>style.visibility</p:attrName>
                                        </p:attrNameLst>
                                      </p:cBhvr>
                                      <p:to>
                                        <p:strVal val="visible"/>
                                      </p:to>
                                    </p:set>
                                    <p:animEffect transition="in" filter="barn(inVertical)">
                                      <p:cBhvr>
                                        <p:cTn id="23" dur="500"/>
                                        <p:tgtEl>
                                          <p:spTgt spid="8202"/>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8199"/>
                                        </p:tgtEl>
                                        <p:attrNameLst>
                                          <p:attrName>style.visibility</p:attrName>
                                        </p:attrNameLst>
                                      </p:cBhvr>
                                      <p:to>
                                        <p:strVal val="visible"/>
                                      </p:to>
                                    </p:set>
                                    <p:animEffect transition="in" filter="barn(inVertical)">
                                      <p:cBhvr>
                                        <p:cTn id="26" dur="500"/>
                                        <p:tgtEl>
                                          <p:spTgt spid="8199"/>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8200"/>
                                        </p:tgtEl>
                                        <p:attrNameLst>
                                          <p:attrName>style.visibility</p:attrName>
                                        </p:attrNameLst>
                                      </p:cBhvr>
                                      <p:to>
                                        <p:strVal val="visible"/>
                                      </p:to>
                                    </p:set>
                                    <p:animEffect transition="in" filter="barn(inVertical)">
                                      <p:cBhvr>
                                        <p:cTn id="29" dur="500"/>
                                        <p:tgtEl>
                                          <p:spTgt spid="8200"/>
                                        </p:tgtEl>
                                      </p:cBhvr>
                                    </p:animEffect>
                                  </p:childTnLst>
                                </p:cTn>
                              </p:par>
                            </p:childTnLst>
                          </p:cTn>
                        </p:par>
                      </p:childTnLst>
                    </p:cTn>
                  </p:par>
                  <p:par>
                    <p:cTn id="30" fill="hold" nodeType="clickPar">
                      <p:stCondLst>
                        <p:cond delay="indefinite"/>
                        <p:cond evt="onBegin" delay="0">
                          <p:tn val="29"/>
                        </p:cond>
                      </p:stCondLst>
                      <p:childTnLst>
                        <p:par>
                          <p:cTn id="31" fill="hold" nodeType="after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1000"/>
                                        <p:tgtEl>
                                          <p:spTgt spid="2"/>
                                        </p:tgtEl>
                                      </p:cBhvr>
                                    </p:animEffect>
                                    <p:anim calcmode="lin" valueType="num">
                                      <p:cBhvr>
                                        <p:cTn id="35" dur="1000" fill="hold"/>
                                        <p:tgtEl>
                                          <p:spTgt spid="2"/>
                                        </p:tgtEl>
                                        <p:attrNameLst>
                                          <p:attrName>ppt_x</p:attrName>
                                        </p:attrNameLst>
                                      </p:cBhvr>
                                      <p:tavLst>
                                        <p:tav tm="0">
                                          <p:val>
                                            <p:strVal val="#ppt_x"/>
                                          </p:val>
                                        </p:tav>
                                        <p:tav tm="100000">
                                          <p:val>
                                            <p:strVal val="#ppt_x"/>
                                          </p:val>
                                        </p:tav>
                                      </p:tavLst>
                                    </p:anim>
                                    <p:anim calcmode="lin" valueType="num">
                                      <p:cBhvr>
                                        <p:cTn id="3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cond evt="onBegin" delay="0">
                          <p:tn val="36"/>
                        </p:cond>
                      </p:stCondLst>
                      <p:childTnLst>
                        <p:par>
                          <p:cTn id="38" fill="hold" nodeType="after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cond evt="onBegin" delay="0">
                          <p:tn val="43"/>
                        </p:cond>
                      </p:stCondLst>
                      <p:childTnLst>
                        <p:par>
                          <p:cTn id="45" fill="hold" nodeType="after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8200" grpId="0"/>
      <p:bldP spid="8201" grpId="0" animBg="1"/>
      <p:bldP spid="8202" grpId="0"/>
      <p:bldP spid="2"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82320" y="896898"/>
            <a:ext cx="10441940" cy="1727200"/>
          </a:xfrm>
          <a:prstGeom prst="rect">
            <a:avLst/>
          </a:prstGeom>
          <a:noFill/>
          <a:ln w="9525">
            <a:noFill/>
            <a:miter lim="800000"/>
          </a:ln>
        </p:spPr>
        <p:txBody>
          <a:bodyPr anchor="ctr"/>
          <a:lstStyle/>
          <a:p>
            <a:pPr>
              <a:lnSpc>
                <a:spcPct val="150000"/>
              </a:lnSpc>
            </a:pP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“神舟”五号进入运行轨道后，在距地</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350km</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的高空做圆周运动，平均</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90</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分钟绕地  球一周，大约运行</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42252km</a:t>
            </a: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p:txBody>
      </p:sp>
      <p:pic>
        <p:nvPicPr>
          <p:cNvPr id="11267" name="Picture 2"/>
          <p:cNvPicPr>
            <a:picLocks noChangeAspect="1" noChangeArrowheads="1"/>
          </p:cNvPicPr>
          <p:nvPr/>
        </p:nvPicPr>
        <p:blipFill>
          <a:blip r:embed="rId2">
            <a:clrChange>
              <a:clrFrom>
                <a:srgbClr val="FFFFFF"/>
              </a:clrFrom>
              <a:clrTo>
                <a:srgbClr val="FFFFFF">
                  <a:alpha val="0"/>
                </a:srgbClr>
              </a:clrTo>
            </a:clrChange>
          </a:blip>
          <a:stretch>
            <a:fillRect/>
          </a:stretch>
        </p:blipFill>
        <p:spPr bwMode="auto">
          <a:xfrm>
            <a:off x="1461294" y="2532022"/>
            <a:ext cx="4824413" cy="1784350"/>
          </a:xfrm>
          <a:prstGeom prst="rect">
            <a:avLst/>
          </a:prstGeom>
          <a:noFill/>
          <a:ln w="9525">
            <a:noFill/>
            <a:miter lim="800000"/>
          </a:ln>
        </p:spPr>
      </p:pic>
      <p:sp>
        <p:nvSpPr>
          <p:cNvPr id="4" name="矩形 1"/>
          <p:cNvSpPr>
            <a:spLocks noChangeArrowheads="1"/>
          </p:cNvSpPr>
          <p:nvPr/>
        </p:nvSpPr>
        <p:spPr bwMode="auto">
          <a:xfrm>
            <a:off x="660400" y="4711701"/>
            <a:ext cx="10749280" cy="1200329"/>
          </a:xfrm>
          <a:prstGeom prst="rect">
            <a:avLst/>
          </a:prstGeom>
          <a:noFill/>
          <a:ln w="9525">
            <a:noFill/>
            <a:miter lim="800000"/>
          </a:ln>
        </p:spPr>
        <p:txBody>
          <a:bodyPr wrap="square">
            <a:spAutoFit/>
          </a:bodyPr>
          <a:lstStyle/>
          <a:p>
            <a:pPr>
              <a:lnSpc>
                <a:spcPct val="150000"/>
              </a:lnSpc>
            </a:pP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可以</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用比来表示路程和时间的关系：</a:t>
            </a:r>
            <a:endPar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a:lnSpc>
                <a:spcPct val="150000"/>
              </a:lnSpc>
            </a:pPr>
            <a:r>
              <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路程和时间的比是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42252</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90</a:t>
            </a:r>
            <a:endPar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pic>
        <p:nvPicPr>
          <p:cNvPr id="5" name="Picture 2"/>
          <p:cNvPicPr>
            <a:picLocks noChangeAspect="1" noChangeArrowheads="1"/>
          </p:cNvPicPr>
          <p:nvPr/>
        </p:nvPicPr>
        <p:blipFill>
          <a:blip r:embed="rId3"/>
          <a:srcRect l="4662" t="5753" r="2875"/>
          <a:stretch>
            <a:fillRect/>
          </a:stretch>
        </p:blipFill>
        <p:spPr bwMode="auto">
          <a:xfrm>
            <a:off x="6964680" y="2365335"/>
            <a:ext cx="3600450" cy="2117725"/>
          </a:xfrm>
          <a:prstGeom prst="rect">
            <a:avLst/>
          </a:prstGeom>
          <a:noFill/>
          <a:ln w="9525">
            <a:noFill/>
            <a:miter lim="800000"/>
          </a:ln>
        </p:spPr>
      </p:pic>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二、自主探究 探索新知</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fade">
                                      <p:cBhvr>
                                        <p:cTn id="12" dur="500"/>
                                        <p:tgtEl>
                                          <p:spTgt spid="1126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1"/>
          <p:cNvSpPr>
            <a:spLocks noChangeArrowheads="1"/>
          </p:cNvSpPr>
          <p:nvPr/>
        </p:nvSpPr>
        <p:spPr bwMode="auto">
          <a:xfrm>
            <a:off x="660400" y="1178203"/>
            <a:ext cx="4493538" cy="461665"/>
          </a:xfrm>
          <a:prstGeom prst="rect">
            <a:avLst/>
          </a:prstGeom>
          <a:noFill/>
          <a:ln w="9525">
            <a:noFill/>
            <a:miter lim="800000"/>
          </a:ln>
        </p:spPr>
        <p:txBody>
          <a:bodyPr wrap="none">
            <a:spAutoFit/>
          </a:bodyPr>
          <a:lstStyle/>
          <a:p>
            <a:r>
              <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两个数相除又叫做两个数的比。</a:t>
            </a:r>
          </a:p>
        </p:txBody>
      </p:sp>
      <p:sp>
        <p:nvSpPr>
          <p:cNvPr id="13315" name="Text Box 6"/>
          <p:cNvSpPr txBox="1">
            <a:spLocks noChangeArrowheads="1"/>
          </p:cNvSpPr>
          <p:nvPr/>
        </p:nvSpPr>
        <p:spPr bwMode="auto">
          <a:xfrm>
            <a:off x="577851" y="1789114"/>
            <a:ext cx="5578475" cy="2123658"/>
          </a:xfrm>
          <a:prstGeom prst="rect">
            <a:avLst/>
          </a:prstGeom>
          <a:noFill/>
          <a:ln w="9525">
            <a:noFill/>
            <a:miter lim="800000"/>
          </a:ln>
        </p:spPr>
        <p:txBody>
          <a:bodyPr>
            <a:spAutoFit/>
          </a:bodyPr>
          <a:lstStyle/>
          <a:p>
            <a:pPr>
              <a:spcBef>
                <a:spcPct val="50000"/>
              </a:spcBef>
            </a:pPr>
            <a:r>
              <a:rPr kumimoji="1" lang="zh-CN" altLang="en-US" sz="2400" kern="0">
                <a:solidFill>
                  <a:srgbClr val="0000FF"/>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：”是比号　  读作“比”</a:t>
            </a:r>
          </a:p>
          <a:p>
            <a:pPr>
              <a:spcBef>
                <a:spcPct val="50000"/>
              </a:spcBef>
            </a:pP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15</a:t>
            </a:r>
            <a:r>
              <a:rPr kumimoji="1"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a:t>
            </a: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a:t>
            </a:r>
            <a:r>
              <a:rPr kumimoji="1"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记作</a:t>
            </a: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15∶10          </a:t>
            </a:r>
          </a:p>
          <a:p>
            <a:pPr>
              <a:spcBef>
                <a:spcPct val="50000"/>
              </a:spcBef>
            </a:pP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a:t>
            </a:r>
            <a:r>
              <a:rPr kumimoji="1"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a:t>
            </a: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15</a:t>
            </a:r>
            <a:r>
              <a:rPr kumimoji="1"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记作</a:t>
            </a: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10∶15       </a:t>
            </a:r>
          </a:p>
          <a:p>
            <a:pPr>
              <a:spcBef>
                <a:spcPct val="50000"/>
              </a:spcBef>
            </a:pP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42252</a:t>
            </a:r>
            <a:r>
              <a:rPr kumimoji="1"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a:t>
            </a: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90</a:t>
            </a:r>
            <a:r>
              <a:rPr kumimoji="1"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记作</a:t>
            </a:r>
            <a:r>
              <a:rPr kumimoji="1"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42250∶90</a:t>
            </a:r>
          </a:p>
        </p:txBody>
      </p:sp>
      <p:sp>
        <p:nvSpPr>
          <p:cNvPr id="4" name="矩形 1"/>
          <p:cNvSpPr>
            <a:spLocks noChangeArrowheads="1"/>
          </p:cNvSpPr>
          <p:nvPr/>
        </p:nvSpPr>
        <p:spPr bwMode="auto">
          <a:xfrm>
            <a:off x="621309" y="3912772"/>
            <a:ext cx="10897591" cy="1569660"/>
          </a:xfrm>
          <a:prstGeom prst="rect">
            <a:avLst/>
          </a:prstGeom>
          <a:noFill/>
          <a:ln w="9525">
            <a:noFill/>
            <a:miter lim="800000"/>
          </a:ln>
        </p:spPr>
        <p:txBody>
          <a:bodyPr wrap="square">
            <a:spAutoFit/>
          </a:bodyPr>
          <a:lstStyle/>
          <a:p>
            <a:pPr>
              <a:lnSpc>
                <a:spcPct val="200000"/>
              </a:lnSpc>
            </a:pPr>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在两个数的比中，比号前面的数叫做比的</a:t>
            </a:r>
            <a:r>
              <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前项</a:t>
            </a:r>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，比号后面的数叫做比的</a:t>
            </a:r>
            <a:r>
              <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后项</a:t>
            </a:r>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。比的前项除以后项所得的商，叫做</a:t>
            </a:r>
            <a:r>
              <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比值</a:t>
            </a:r>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二、自主探究 探索新知</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fade">
                                      <p:cBhvr>
                                        <p:cTn id="17" dur="500"/>
                                        <p:tgtEl>
                                          <p:spTgt spid="13315">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3315">
                                            <p:txEl>
                                              <p:pRg st="2" end="2"/>
                                            </p:txEl>
                                          </p:spTgt>
                                        </p:tgtEl>
                                        <p:attrNameLst>
                                          <p:attrName>style.visibility</p:attrName>
                                        </p:attrNameLst>
                                      </p:cBhvr>
                                      <p:to>
                                        <p:strVal val="visible"/>
                                      </p:to>
                                    </p:set>
                                    <p:animEffect transition="in" filter="fade">
                                      <p:cBhvr>
                                        <p:cTn id="20" dur="500"/>
                                        <p:tgtEl>
                                          <p:spTgt spid="13315">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Effect transition="in" filter="fade">
                                      <p:cBhvr>
                                        <p:cTn id="23" dur="500"/>
                                        <p:tgtEl>
                                          <p:spTgt spid="13315">
                                            <p:txEl>
                                              <p:pRg st="3" end="3"/>
                                            </p:txEl>
                                          </p:spTgt>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8"/>
          <p:cNvGraphicFramePr>
            <a:graphicFrameLocks noChangeAspect="1"/>
          </p:cNvGraphicFramePr>
          <p:nvPr/>
        </p:nvGraphicFramePr>
        <p:xfrm>
          <a:off x="3136266" y="1345884"/>
          <a:ext cx="5256213" cy="1550987"/>
        </p:xfrm>
        <a:graphic>
          <a:graphicData uri="http://schemas.openxmlformats.org/presentationml/2006/ole">
            <mc:AlternateContent xmlns:mc="http://schemas.openxmlformats.org/markup-compatibility/2006">
              <mc:Choice xmlns:v="urn:schemas-microsoft-com:vml" Requires="v">
                <p:oleObj name="Equation" r:id="rId2" imgW="42672000" imgH="9448800" progId="">
                  <p:embed/>
                </p:oleObj>
              </mc:Choice>
              <mc:Fallback>
                <p:oleObj name="Equation" r:id="rId2" imgW="42672000" imgH="9448800" progId="">
                  <p:embed/>
                  <p:pic>
                    <p:nvPicPr>
                      <p:cNvPr id="0" name="OLE substitute image"/>
                      <p:cNvPicPr/>
                      <p:nvPr/>
                    </p:nvPicPr>
                    <p:blipFill>
                      <a:blip r:embed="rId3"/>
                      <a:stretch>
                        <a:fillRect/>
                      </a:stretch>
                    </p:blipFill>
                    <p:spPr>
                      <a:xfrm>
                        <a:off x="3136266" y="1345884"/>
                        <a:ext cx="5256213" cy="1550987"/>
                      </a:xfrm>
                      <a:prstGeom prst="rect">
                        <a:avLst/>
                      </a:prstGeom>
                      <a:noFill/>
                      <a:ln w="9525">
                        <a:noFill/>
                      </a:ln>
                    </p:spPr>
                  </p:pic>
                </p:oleObj>
              </mc:Fallback>
            </mc:AlternateContent>
          </a:graphicData>
        </a:graphic>
      </p:graphicFrame>
      <p:sp>
        <p:nvSpPr>
          <p:cNvPr id="4" name="AutoShape 15"/>
          <p:cNvSpPr>
            <a:spLocks noChangeArrowheads="1"/>
          </p:cNvSpPr>
          <p:nvPr/>
        </p:nvSpPr>
        <p:spPr bwMode="auto">
          <a:xfrm>
            <a:off x="3291840" y="2590483"/>
            <a:ext cx="215900" cy="673100"/>
          </a:xfrm>
          <a:prstGeom prst="downArrow">
            <a:avLst>
              <a:gd name="adj1" fmla="val 50000"/>
              <a:gd name="adj2" fmla="val 116912"/>
            </a:avLst>
          </a:prstGeom>
          <a:solidFill>
            <a:srgbClr val="FFFF00"/>
          </a:solidFill>
          <a:ln w="9525">
            <a:solidFill>
              <a:schemeClr val="tx1"/>
            </a:solidFill>
            <a:miter lim="800000"/>
          </a:ln>
        </p:spPr>
        <p:txBody>
          <a:bodyPr vert="eaVert" wrap="none" anchor="ctr"/>
          <a:lstStyle/>
          <a:p>
            <a:pPr algn="ctr"/>
            <a:endParaRPr lang="zh-CN" altLang="en-US" sz="2400" kern="0">
              <a:solidFill>
                <a:srgbClr val="FFFF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5" name="AutoShape 16"/>
          <p:cNvSpPr>
            <a:spLocks noChangeArrowheads="1"/>
          </p:cNvSpPr>
          <p:nvPr/>
        </p:nvSpPr>
        <p:spPr bwMode="auto">
          <a:xfrm>
            <a:off x="3869690" y="2577783"/>
            <a:ext cx="215900" cy="673100"/>
          </a:xfrm>
          <a:prstGeom prst="downArrow">
            <a:avLst>
              <a:gd name="adj1" fmla="val 50000"/>
              <a:gd name="adj2" fmla="val 116912"/>
            </a:avLst>
          </a:prstGeom>
          <a:solidFill>
            <a:srgbClr val="FFFF00"/>
          </a:solidFill>
          <a:ln w="9525">
            <a:solidFill>
              <a:schemeClr val="tx1"/>
            </a:solidFill>
            <a:miter lim="800000"/>
          </a:ln>
        </p:spPr>
        <p:txBody>
          <a:bodyPr vert="eaVert" wrap="none" anchor="ctr"/>
          <a:lstStyle/>
          <a:p>
            <a:pPr algn="ctr"/>
            <a:endParaRPr lang="zh-CN" altLang="en-US" sz="2400" kern="0">
              <a:solidFill>
                <a:srgbClr val="FFFF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AutoShape 17"/>
          <p:cNvSpPr>
            <a:spLocks noChangeArrowheads="1"/>
          </p:cNvSpPr>
          <p:nvPr/>
        </p:nvSpPr>
        <p:spPr bwMode="auto">
          <a:xfrm>
            <a:off x="4477703" y="2574608"/>
            <a:ext cx="215900" cy="673100"/>
          </a:xfrm>
          <a:prstGeom prst="downArrow">
            <a:avLst>
              <a:gd name="adj1" fmla="val 50000"/>
              <a:gd name="adj2" fmla="val 116912"/>
            </a:avLst>
          </a:prstGeom>
          <a:solidFill>
            <a:srgbClr val="FFFF00"/>
          </a:solidFill>
          <a:ln w="9525">
            <a:solidFill>
              <a:schemeClr val="tx1"/>
            </a:solidFill>
            <a:miter lim="800000"/>
          </a:ln>
        </p:spPr>
        <p:txBody>
          <a:bodyPr vert="eaVert" wrap="none" anchor="ctr"/>
          <a:lstStyle/>
          <a:p>
            <a:pPr algn="ctr"/>
            <a:endParaRPr lang="zh-CN" altLang="en-US" sz="2400" kern="0">
              <a:solidFill>
                <a:srgbClr val="FFFF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AutoShape 18"/>
          <p:cNvSpPr>
            <a:spLocks noChangeArrowheads="1"/>
          </p:cNvSpPr>
          <p:nvPr/>
        </p:nvSpPr>
        <p:spPr bwMode="auto">
          <a:xfrm>
            <a:off x="8063865" y="2876233"/>
            <a:ext cx="215900" cy="673100"/>
          </a:xfrm>
          <a:prstGeom prst="downArrow">
            <a:avLst>
              <a:gd name="adj1" fmla="val 50000"/>
              <a:gd name="adj2" fmla="val 116912"/>
            </a:avLst>
          </a:prstGeom>
          <a:solidFill>
            <a:srgbClr val="FFFF00"/>
          </a:solidFill>
          <a:ln w="9525">
            <a:solidFill>
              <a:schemeClr val="tx1"/>
            </a:solidFill>
            <a:miter lim="800000"/>
          </a:ln>
        </p:spPr>
        <p:txBody>
          <a:bodyPr vert="eaVert" wrap="none" anchor="ctr"/>
          <a:lstStyle/>
          <a:p>
            <a:pPr algn="ctr"/>
            <a:endParaRPr lang="zh-CN" altLang="en-US" sz="2400" kern="0">
              <a:solidFill>
                <a:srgbClr val="FFFF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8" name="Text Box 9"/>
          <p:cNvSpPr txBox="1">
            <a:spLocks noChangeArrowheads="1"/>
          </p:cNvSpPr>
          <p:nvPr/>
        </p:nvSpPr>
        <p:spPr bwMode="auto">
          <a:xfrm>
            <a:off x="3152181" y="3250884"/>
            <a:ext cx="553998" cy="1184275"/>
          </a:xfrm>
          <a:prstGeom prst="rect">
            <a:avLst/>
          </a:prstGeom>
          <a:noFill/>
          <a:ln w="9525">
            <a:noFill/>
            <a:miter lim="800000"/>
          </a:ln>
        </p:spPr>
        <p:txBody>
          <a:bodyPr vert="eaVert">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前项</a:t>
            </a:r>
          </a:p>
        </p:txBody>
      </p:sp>
      <p:sp>
        <p:nvSpPr>
          <p:cNvPr id="9" name="Text Box 10"/>
          <p:cNvSpPr txBox="1">
            <a:spLocks noChangeArrowheads="1"/>
          </p:cNvSpPr>
          <p:nvPr/>
        </p:nvSpPr>
        <p:spPr bwMode="auto">
          <a:xfrm>
            <a:off x="4338043" y="3246121"/>
            <a:ext cx="553998" cy="1185863"/>
          </a:xfrm>
          <a:prstGeom prst="rect">
            <a:avLst/>
          </a:prstGeom>
          <a:noFill/>
          <a:ln w="9525">
            <a:noFill/>
            <a:miter lim="800000"/>
          </a:ln>
        </p:spPr>
        <p:txBody>
          <a:bodyPr vert="eaVert">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后项</a:t>
            </a:r>
          </a:p>
        </p:txBody>
      </p:sp>
      <p:sp>
        <p:nvSpPr>
          <p:cNvPr id="10" name="Text Box 11"/>
          <p:cNvSpPr txBox="1">
            <a:spLocks noChangeArrowheads="1"/>
          </p:cNvSpPr>
          <p:nvPr/>
        </p:nvSpPr>
        <p:spPr bwMode="auto">
          <a:xfrm>
            <a:off x="3730031" y="3246121"/>
            <a:ext cx="553998" cy="1185863"/>
          </a:xfrm>
          <a:prstGeom prst="rect">
            <a:avLst/>
          </a:prstGeom>
          <a:noFill/>
          <a:ln w="9525">
            <a:noFill/>
            <a:miter lim="800000"/>
          </a:ln>
        </p:spPr>
        <p:txBody>
          <a:bodyPr vert="eaVert">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比号</a:t>
            </a:r>
          </a:p>
        </p:txBody>
      </p:sp>
      <p:sp>
        <p:nvSpPr>
          <p:cNvPr id="11" name="Text Box 12"/>
          <p:cNvSpPr txBox="1">
            <a:spLocks noChangeArrowheads="1"/>
          </p:cNvSpPr>
          <p:nvPr/>
        </p:nvSpPr>
        <p:spPr bwMode="auto">
          <a:xfrm>
            <a:off x="7941668" y="3600134"/>
            <a:ext cx="553998" cy="1119187"/>
          </a:xfrm>
          <a:prstGeom prst="rect">
            <a:avLst/>
          </a:prstGeom>
          <a:noFill/>
          <a:ln w="9525">
            <a:noFill/>
            <a:miter lim="800000"/>
          </a:ln>
        </p:spPr>
        <p:txBody>
          <a:bodyPr vert="eaVert">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sym typeface="Arial" panose="020B0604020202020204" pitchFamily="34" charset="0"/>
              </a:rPr>
              <a:t>比值</a:t>
            </a:r>
          </a:p>
        </p:txBody>
      </p:sp>
      <p:sp>
        <p:nvSpPr>
          <p:cNvPr id="12" name="AutoShape 19"/>
          <p:cNvSpPr>
            <a:spLocks noChangeArrowheads="1"/>
          </p:cNvSpPr>
          <p:nvPr/>
        </p:nvSpPr>
        <p:spPr bwMode="auto">
          <a:xfrm>
            <a:off x="674846" y="4719321"/>
            <a:ext cx="10844054" cy="567371"/>
          </a:xfrm>
          <a:prstGeom prst="wedgeRectCallout">
            <a:avLst>
              <a:gd name="adj1" fmla="val 36551"/>
              <a:gd name="adj2" fmla="val -44880"/>
            </a:avLst>
          </a:prstGeom>
          <a:noFill/>
          <a:ln w="28575">
            <a:solidFill>
              <a:srgbClr val="00B0F0"/>
            </a:solidFill>
            <a:miter lim="800000"/>
          </a:ln>
        </p:spPr>
        <p:txBody>
          <a:bodyPr/>
          <a:lstStyle/>
          <a:p>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比值通常用分数表示，能除尽时也可以用小数表示，能整除时就用整数表示。 </a:t>
            </a:r>
          </a:p>
          <a:p>
            <a:endPar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二、自主探究 探索新知</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cBhvr>
                                    </p:anim>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cBhvr>
                                    </p:anim>
                                  </p:childTnLst>
                                </p:cTn>
                              </p:par>
                            </p:childTnLst>
                          </p:cTn>
                        </p:par>
                      </p:childTnLst>
                    </p:cTn>
                  </p:par>
                  <p:par>
                    <p:cTn id="13" fill="hold" nodeType="clickPar">
                      <p:stCondLst>
                        <p:cond delay="indefinite"/>
                        <p:cond evt="onBegin" delay="0">
                          <p:tn val="12"/>
                        </p:cond>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nodeType="clickPar">
                      <p:stCondLst>
                        <p:cond delay="indefinite"/>
                        <p:cond evt="onBegin" delay="0">
                          <p:tn val="17"/>
                        </p:cond>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cond evt="onBegin" delay="0">
                          <p:tn val="22"/>
                        </p:cond>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nodeType="clickPar">
                      <p:stCondLst>
                        <p:cond delay="indefinite"/>
                        <p:cond evt="onBegin" delay="0">
                          <p:tn val="27"/>
                        </p:cond>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nodeType="clickPar">
                      <p:stCondLst>
                        <p:cond delay="indefinite"/>
                        <p:cond evt="onBegin" delay="0">
                          <p:tn val="37"/>
                        </p:cond>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nodeType="clickPar">
                      <p:stCondLst>
                        <p:cond delay="indefinite"/>
                        <p:cond evt="onBegin" delay="0">
                          <p:tn val="42"/>
                        </p:cond>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nodeType="clickPar">
                      <p:stCondLst>
                        <p:cond delay="indefinite"/>
                        <p:cond evt="onBegin" delay="0">
                          <p:tn val="47"/>
                        </p:cond>
                      </p:stCondLst>
                      <p:childTnLst>
                        <p:par>
                          <p:cTn id="49" fill="hold" nodeType="after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8"/>
          <p:cNvSpPr txBox="1">
            <a:spLocks noChangeArrowheads="1"/>
          </p:cNvSpPr>
          <p:nvPr/>
        </p:nvSpPr>
        <p:spPr bwMode="auto">
          <a:xfrm>
            <a:off x="607695" y="4494000"/>
            <a:ext cx="10233130" cy="1140120"/>
          </a:xfrm>
          <a:prstGeom prst="rect">
            <a:avLst/>
          </a:prstGeom>
          <a:noFill/>
          <a:ln w="9525">
            <a:noFill/>
            <a:miter lim="800000"/>
          </a:ln>
        </p:spPr>
        <p:txBody>
          <a:bodyPr wrap="square">
            <a:spAutoFit/>
          </a:bodyPr>
          <a:lstStyle/>
          <a:p>
            <a:pPr>
              <a:lnSpc>
                <a:spcPct val="150000"/>
              </a:lnSpc>
              <a:spcBef>
                <a:spcPct val="50000"/>
              </a:spcBef>
            </a:pPr>
            <a:r>
              <a:rPr kumimoji="1" lang="en-US" altLang="zh-CN" sz="2400" kern="0">
                <a:solidFill>
                  <a:srgbClr val="0033CC"/>
                </a:solidFill>
                <a:latin typeface="Arial" panose="020B0604020202020204" pitchFamily="34" charset="0"/>
                <a:ea typeface="思源黑体 CN Medium" panose="020B0600000000000000" pitchFamily="34" charset="-122"/>
                <a:sym typeface="Arial" panose="020B0604020202020204" pitchFamily="34" charset="0"/>
              </a:rPr>
              <a:t>  </a:t>
            </a:r>
            <a:r>
              <a:rPr kumimoji="1" lang="zh-CN" altLang="en-US" sz="2400" kern="0">
                <a:solidFill>
                  <a:srgbClr val="0000FF"/>
                </a:solidFill>
                <a:latin typeface="Arial" panose="020B0604020202020204" pitchFamily="34" charset="0"/>
                <a:ea typeface="思源黑体 CN Medium" panose="020B0600000000000000" pitchFamily="34" charset="-122"/>
                <a:sym typeface="Arial" panose="020B0604020202020204" pitchFamily="34" charset="0"/>
              </a:rPr>
              <a:t>各类比赛中的比不是我们这节课学习的比，它只是一种计分形式，是比较大小的，是相差关系，不是相除关系。</a:t>
            </a:r>
          </a:p>
        </p:txBody>
      </p:sp>
      <p:pic>
        <p:nvPicPr>
          <p:cNvPr id="36866" name="Picture 103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94700" y="2296854"/>
            <a:ext cx="2812856" cy="1727798"/>
          </a:xfrm>
          <a:prstGeom prst="rect">
            <a:avLst/>
          </a:prstGeom>
          <a:noFill/>
          <a:ln w="9525">
            <a:noFill/>
            <a:miter lim="800000"/>
          </a:ln>
        </p:spPr>
      </p:pic>
      <p:sp>
        <p:nvSpPr>
          <p:cNvPr id="18443" name="Text Box 1035"/>
          <p:cNvSpPr txBox="1">
            <a:spLocks noChangeArrowheads="1"/>
          </p:cNvSpPr>
          <p:nvPr/>
        </p:nvSpPr>
        <p:spPr bwMode="auto">
          <a:xfrm>
            <a:off x="7628896" y="2608600"/>
            <a:ext cx="3313112" cy="1015663"/>
          </a:xfrm>
          <a:prstGeom prst="rect">
            <a:avLst/>
          </a:prstGeom>
          <a:noFill/>
          <a:ln w="9525">
            <a:noFill/>
            <a:miter lim="800000"/>
          </a:ln>
        </p:spPr>
        <p:txBody>
          <a:bodyPr>
            <a:spAutoFit/>
          </a:bodyPr>
          <a:lstStyle/>
          <a:p>
            <a:pPr>
              <a:spcBef>
                <a:spcPct val="50000"/>
              </a:spcBef>
            </a:pPr>
            <a:r>
              <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中国  ：日本</a:t>
            </a:r>
          </a:p>
          <a:p>
            <a:pPr>
              <a:spcBef>
                <a:spcPct val="50000"/>
              </a:spcBef>
            </a:pPr>
            <a:r>
              <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    </a:t>
            </a:r>
            <a:r>
              <a:rPr lang="en-US" altLang="zh-CN"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4   </a:t>
            </a:r>
            <a:r>
              <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0</a:t>
            </a:r>
          </a:p>
        </p:txBody>
      </p:sp>
      <p:sp>
        <p:nvSpPr>
          <p:cNvPr id="36869" name="Text Box 1036"/>
          <p:cNvSpPr txBox="1">
            <a:spLocks noChangeArrowheads="1"/>
          </p:cNvSpPr>
          <p:nvPr/>
        </p:nvSpPr>
        <p:spPr bwMode="auto">
          <a:xfrm>
            <a:off x="607695" y="1129646"/>
            <a:ext cx="2089150" cy="461665"/>
          </a:xfrm>
          <a:prstGeom prst="rect">
            <a:avLst/>
          </a:prstGeom>
          <a:noFill/>
          <a:ln w="9525">
            <a:noFill/>
            <a:miter lim="800000"/>
          </a:ln>
        </p:spPr>
        <p:txBody>
          <a:bodyPr>
            <a:spAutoFit/>
          </a:bodyPr>
          <a:lstStyle/>
          <a:p>
            <a:pPr>
              <a:spcBef>
                <a:spcPct val="50000"/>
              </a:spcBef>
            </a:pPr>
            <a:r>
              <a:rPr lang="zh-CN" altLang="en-US" sz="24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辨一辨：</a:t>
            </a:r>
          </a:p>
        </p:txBody>
      </p:sp>
      <p:sp>
        <p:nvSpPr>
          <p:cNvPr id="18446" name="Text Box 1038"/>
          <p:cNvSpPr txBox="1">
            <a:spLocks noChangeArrowheads="1"/>
          </p:cNvSpPr>
          <p:nvPr/>
        </p:nvSpPr>
        <p:spPr bwMode="auto">
          <a:xfrm>
            <a:off x="607695" y="1607156"/>
            <a:ext cx="6408738" cy="400110"/>
          </a:xfrm>
          <a:prstGeom prst="rect">
            <a:avLst/>
          </a:prstGeom>
          <a:noFill/>
          <a:ln w="9525">
            <a:noFill/>
            <a:miter lim="800000"/>
          </a:ln>
        </p:spPr>
        <p:txBody>
          <a:bodyPr>
            <a:spAutoFit/>
          </a:bodyPr>
          <a:lstStyle/>
          <a:p>
            <a:pPr>
              <a:spcBef>
                <a:spcPct val="50000"/>
              </a:spcBef>
            </a:pPr>
            <a:r>
              <a:rPr kumimoji="1" lang="zh-CN" altLang="en-US" sz="2000" kern="0">
                <a:solidFill>
                  <a:srgbClr val="0000FF"/>
                </a:solidFill>
                <a:latin typeface="Arial" panose="020B0604020202020204" pitchFamily="34" charset="0"/>
                <a:ea typeface="思源黑体 CN Medium" panose="020B0600000000000000" pitchFamily="34" charset="-122"/>
                <a:sym typeface="Arial" panose="020B0604020202020204" pitchFamily="34" charset="0"/>
              </a:rPr>
              <a:t>各类比赛中的比是我们这节课学习的比吗？</a:t>
            </a: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二、自主探究 探索新知</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diamond(in)">
                                      <p:cBhvr>
                                        <p:cTn id="7" dur="2000"/>
                                        <p:tgtEl>
                                          <p:spTgt spid="1844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46"/>
                                        </p:tgtEl>
                                        <p:attrNameLst>
                                          <p:attrName>style.visibility</p:attrName>
                                        </p:attrNameLst>
                                      </p:cBhvr>
                                      <p:to>
                                        <p:strVal val="visible"/>
                                      </p:to>
                                    </p:set>
                                    <p:animEffect transition="in" filter="wipe(left)">
                                      <p:cBhvr>
                                        <p:cTn id="12" dur="500"/>
                                        <p:tgtEl>
                                          <p:spTgt spid="1844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8436"/>
                                        </p:tgtEl>
                                        <p:attrNameLst>
                                          <p:attrName>style.visibility</p:attrName>
                                        </p:attrNameLst>
                                      </p:cBhvr>
                                      <p:to>
                                        <p:strVal val="visible"/>
                                      </p:to>
                                    </p:set>
                                    <p:anim calcmode="discrete" valueType="clr">
                                      <p:cBhvr override="childStyle">
                                        <p:cTn id="17" dur="80"/>
                                        <p:tgtEl>
                                          <p:spTgt spid="18436"/>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8436"/>
                                        </p:tgtEl>
                                        <p:attrNameLst>
                                          <p:attrName>fillcolor</p:attrName>
                                        </p:attrNameLst>
                                      </p:cBhvr>
                                      <p:tavLst>
                                        <p:tav tm="0">
                                          <p:val>
                                            <p:clrVal>
                                              <a:schemeClr val="accent2"/>
                                            </p:clrVal>
                                          </p:val>
                                        </p:tav>
                                        <p:tav tm="50000">
                                          <p:val>
                                            <p:clrVal>
                                              <a:schemeClr val="hlink"/>
                                            </p:clrVal>
                                          </p:val>
                                        </p:tav>
                                      </p:tavLst>
                                    </p:anim>
                                    <p:set>
                                      <p:cBhvr>
                                        <p:cTn id="19" dur="80"/>
                                        <p:tgtEl>
                                          <p:spTgt spid="184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43" grpId="0"/>
      <p:bldP spid="184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矩形 1"/>
          <p:cNvSpPr>
            <a:spLocks noChangeArrowheads="1"/>
          </p:cNvSpPr>
          <p:nvPr/>
        </p:nvSpPr>
        <p:spPr bwMode="auto">
          <a:xfrm>
            <a:off x="632441" y="1164044"/>
            <a:ext cx="3877985" cy="461665"/>
          </a:xfrm>
          <a:prstGeom prst="rect">
            <a:avLst/>
          </a:prstGeom>
          <a:noFill/>
          <a:ln w="9525">
            <a:noFill/>
            <a:miter lim="800000"/>
          </a:ln>
        </p:spPr>
        <p:txBody>
          <a:bodyPr wrap="none">
            <a:spAutoFit/>
          </a:bodyPr>
          <a:lstStyle/>
          <a:p>
            <a:r>
              <a:rPr lang="zh-CN" altLang="en-US" sz="2400" kern="0">
                <a:solidFill>
                  <a:srgbClr val="0000FF"/>
                </a:solidFill>
                <a:latin typeface="Arial" panose="020B0604020202020204" pitchFamily="34" charset="0"/>
                <a:ea typeface="思源黑体 CN Medium" panose="020B0600000000000000" pitchFamily="34" charset="-122"/>
                <a:sym typeface="Arial" panose="020B0604020202020204" pitchFamily="34" charset="0"/>
              </a:rPr>
              <a:t>比与除法、分数之间的关系</a:t>
            </a:r>
          </a:p>
        </p:txBody>
      </p:sp>
      <p:graphicFrame>
        <p:nvGraphicFramePr>
          <p:cNvPr id="3" name="Group 35"/>
          <p:cNvGraphicFramePr>
            <a:graphicFrameLocks noGrp="1"/>
          </p:cNvGraphicFramePr>
          <p:nvPr>
            <p:custDataLst>
              <p:tags r:id="rId1"/>
            </p:custDataLst>
          </p:nvPr>
        </p:nvGraphicFramePr>
        <p:xfrm>
          <a:off x="1879600" y="1919296"/>
          <a:ext cx="8707121" cy="2745169"/>
        </p:xfrm>
        <a:graphic>
          <a:graphicData uri="http://schemas.openxmlformats.org/drawingml/2006/table">
            <a:tbl>
              <a:tblPr/>
              <a:tblGrid>
                <a:gridCol w="1422275">
                  <a:extLst>
                    <a:ext uri="{9D8B030D-6E8A-4147-A177-3AD203B41FA5}">
                      <a16:colId xmlns:a16="http://schemas.microsoft.com/office/drawing/2014/main" val="20000"/>
                    </a:ext>
                  </a:extLst>
                </a:gridCol>
                <a:gridCol w="1726529">
                  <a:extLst>
                    <a:ext uri="{9D8B030D-6E8A-4147-A177-3AD203B41FA5}">
                      <a16:colId xmlns:a16="http://schemas.microsoft.com/office/drawing/2014/main" val="20001"/>
                    </a:ext>
                  </a:extLst>
                </a:gridCol>
                <a:gridCol w="1726529">
                  <a:extLst>
                    <a:ext uri="{9D8B030D-6E8A-4147-A177-3AD203B41FA5}">
                      <a16:colId xmlns:a16="http://schemas.microsoft.com/office/drawing/2014/main" val="20002"/>
                    </a:ext>
                  </a:extLst>
                </a:gridCol>
                <a:gridCol w="1827342">
                  <a:extLst>
                    <a:ext uri="{9D8B030D-6E8A-4147-A177-3AD203B41FA5}">
                      <a16:colId xmlns:a16="http://schemas.microsoft.com/office/drawing/2014/main" val="20003"/>
                    </a:ext>
                  </a:extLst>
                </a:gridCol>
                <a:gridCol w="2004446">
                  <a:extLst>
                    <a:ext uri="{9D8B030D-6E8A-4147-A177-3AD203B41FA5}">
                      <a16:colId xmlns:a16="http://schemas.microsoft.com/office/drawing/2014/main" val="20004"/>
                    </a:ext>
                  </a:extLst>
                </a:gridCol>
              </a:tblGrid>
              <a:tr h="462203">
                <a:tc>
                  <a:txBody>
                    <a:bodyPr/>
                    <a:lstStyle/>
                    <a:p>
                      <a:endParaRPr lang="zh-CN" altLang="en-US" sz="2400" b="0">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r>
                        <a:rPr lang="zh-CN" altLang="en-US" sz="2400" b="0">
                          <a:latin typeface="Arial" panose="020B0604020202020204" pitchFamily="34" charset="0"/>
                          <a:ea typeface="思源黑体 CN Medium" panose="020B0600000000000000" pitchFamily="34" charset="-122"/>
                          <a:sym typeface="Arial" panose="020B0604020202020204" pitchFamily="34" charset="0"/>
                        </a:rPr>
                        <a:t>联 系</a:t>
                      </a: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a:p>
                  </a:txBody>
                  <a:tcPr marT="45708" marB="45708"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a:p>
                  </a:txBody>
                  <a:tcPr marT="45708" marB="45708"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a:p>
                  </a:txBody>
                  <a:tcPr marT="45708" marB="45708"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2619">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比</a:t>
                      </a: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前项</a:t>
                      </a: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比号</a:t>
                      </a: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后项</a:t>
                      </a: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比值</a:t>
                      </a: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4266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除法</a:t>
                      </a: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2237">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rPr>
                        <a:t>分数</a:t>
                      </a: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91438" marR="91438" marT="60944" marB="60944"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Text Box 92"/>
          <p:cNvSpPr txBox="1">
            <a:spLocks noChangeArrowheads="1"/>
          </p:cNvSpPr>
          <p:nvPr/>
        </p:nvSpPr>
        <p:spPr bwMode="auto">
          <a:xfrm>
            <a:off x="3637280" y="3147066"/>
            <a:ext cx="1295400" cy="461665"/>
          </a:xfrm>
          <a:prstGeom prst="rect">
            <a:avLst/>
          </a:prstGeom>
          <a:noFill/>
          <a:ln w="9525">
            <a:noFill/>
            <a:miter lim="800000"/>
          </a:ln>
        </p:spPr>
        <p:txBody>
          <a:bodyPr>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被除数</a:t>
            </a:r>
          </a:p>
        </p:txBody>
      </p:sp>
      <p:sp>
        <p:nvSpPr>
          <p:cNvPr id="5" name="Text Box 93"/>
          <p:cNvSpPr txBox="1">
            <a:spLocks noChangeArrowheads="1"/>
          </p:cNvSpPr>
          <p:nvPr/>
        </p:nvSpPr>
        <p:spPr bwMode="auto">
          <a:xfrm>
            <a:off x="3745230" y="4022077"/>
            <a:ext cx="1079500" cy="461665"/>
          </a:xfrm>
          <a:prstGeom prst="rect">
            <a:avLst/>
          </a:prstGeom>
          <a:noFill/>
          <a:ln w="9525">
            <a:noFill/>
            <a:miter lim="800000"/>
          </a:ln>
        </p:spPr>
        <p:txBody>
          <a:bodyPr>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分 子</a:t>
            </a:r>
          </a:p>
        </p:txBody>
      </p:sp>
      <p:sp>
        <p:nvSpPr>
          <p:cNvPr id="6" name="Text Box 95"/>
          <p:cNvSpPr txBox="1">
            <a:spLocks noChangeArrowheads="1"/>
          </p:cNvSpPr>
          <p:nvPr/>
        </p:nvSpPr>
        <p:spPr bwMode="auto">
          <a:xfrm>
            <a:off x="5702300" y="3147065"/>
            <a:ext cx="647700" cy="461665"/>
          </a:xfrm>
          <a:prstGeom prst="rect">
            <a:avLst/>
          </a:prstGeom>
          <a:noFill/>
          <a:ln w="9525">
            <a:noFill/>
            <a:miter lim="800000"/>
          </a:ln>
        </p:spPr>
        <p:txBody>
          <a:bodyPr>
            <a:spAutoFit/>
          </a:bodyPr>
          <a:lstStyle/>
          <a:p>
            <a:pPr>
              <a:spcBef>
                <a:spcPct val="50000"/>
              </a:spcBef>
            </a:pPr>
            <a:r>
              <a:rPr lang="en-US" altLang="zh-CN" sz="2400" kern="0">
                <a:solidFill>
                  <a:srgbClr val="FF33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p:txBody>
      </p:sp>
      <p:sp>
        <p:nvSpPr>
          <p:cNvPr id="7" name="Text Box 99"/>
          <p:cNvSpPr txBox="1">
            <a:spLocks noChangeArrowheads="1"/>
          </p:cNvSpPr>
          <p:nvPr/>
        </p:nvSpPr>
        <p:spPr bwMode="auto">
          <a:xfrm>
            <a:off x="5702300" y="3991568"/>
            <a:ext cx="647700" cy="461665"/>
          </a:xfrm>
          <a:prstGeom prst="rect">
            <a:avLst/>
          </a:prstGeom>
          <a:noFill/>
          <a:ln w="9525">
            <a:noFill/>
            <a:miter lim="800000"/>
          </a:ln>
        </p:spPr>
        <p:txBody>
          <a:bodyPr>
            <a:spAutoFit/>
          </a:bodyPr>
          <a:lstStyle/>
          <a:p>
            <a:pPr>
              <a:spcBef>
                <a:spcPct val="50000"/>
              </a:spcBef>
            </a:pPr>
            <a:r>
              <a:rPr lang="en-US" altLang="zh-CN" sz="2400" kern="0">
                <a:solidFill>
                  <a:srgbClr val="FF33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p:txBody>
      </p:sp>
      <p:sp>
        <p:nvSpPr>
          <p:cNvPr id="8" name="Text Box 103"/>
          <p:cNvSpPr txBox="1">
            <a:spLocks noChangeArrowheads="1"/>
          </p:cNvSpPr>
          <p:nvPr/>
        </p:nvSpPr>
        <p:spPr bwMode="auto">
          <a:xfrm>
            <a:off x="7162800" y="3171324"/>
            <a:ext cx="1193800" cy="461665"/>
          </a:xfrm>
          <a:prstGeom prst="rect">
            <a:avLst/>
          </a:prstGeom>
          <a:noFill/>
          <a:ln w="9525">
            <a:noFill/>
            <a:miter lim="800000"/>
          </a:ln>
        </p:spPr>
        <p:txBody>
          <a:bodyPr>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除 数</a:t>
            </a:r>
          </a:p>
        </p:txBody>
      </p:sp>
      <p:sp>
        <p:nvSpPr>
          <p:cNvPr id="9" name="Text Box 104"/>
          <p:cNvSpPr txBox="1">
            <a:spLocks noChangeArrowheads="1"/>
          </p:cNvSpPr>
          <p:nvPr/>
        </p:nvSpPr>
        <p:spPr bwMode="auto">
          <a:xfrm>
            <a:off x="7173118" y="3991568"/>
            <a:ext cx="1173163" cy="461665"/>
          </a:xfrm>
          <a:prstGeom prst="rect">
            <a:avLst/>
          </a:prstGeom>
          <a:noFill/>
          <a:ln w="9525">
            <a:noFill/>
            <a:miter lim="800000"/>
          </a:ln>
        </p:spPr>
        <p:txBody>
          <a:bodyPr>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分 母</a:t>
            </a:r>
          </a:p>
        </p:txBody>
      </p:sp>
      <p:sp>
        <p:nvSpPr>
          <p:cNvPr id="10" name="Text Box 106"/>
          <p:cNvSpPr txBox="1">
            <a:spLocks noChangeArrowheads="1"/>
          </p:cNvSpPr>
          <p:nvPr/>
        </p:nvSpPr>
        <p:spPr bwMode="auto">
          <a:xfrm>
            <a:off x="9412605" y="3171324"/>
            <a:ext cx="615950" cy="461665"/>
          </a:xfrm>
          <a:prstGeom prst="rect">
            <a:avLst/>
          </a:prstGeom>
          <a:noFill/>
          <a:ln w="9525">
            <a:noFill/>
            <a:miter lim="800000"/>
          </a:ln>
        </p:spPr>
        <p:txBody>
          <a:bodyPr>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商</a:t>
            </a:r>
          </a:p>
        </p:txBody>
      </p:sp>
      <p:sp>
        <p:nvSpPr>
          <p:cNvPr id="11" name="Text Box 107"/>
          <p:cNvSpPr txBox="1">
            <a:spLocks noChangeArrowheads="1"/>
          </p:cNvSpPr>
          <p:nvPr/>
        </p:nvSpPr>
        <p:spPr bwMode="auto">
          <a:xfrm>
            <a:off x="9091136" y="4022076"/>
            <a:ext cx="1258888" cy="461665"/>
          </a:xfrm>
          <a:prstGeom prst="rect">
            <a:avLst/>
          </a:prstGeom>
          <a:noFill/>
          <a:ln w="9525">
            <a:noFill/>
            <a:miter lim="800000"/>
          </a:ln>
        </p:spPr>
        <p:txBody>
          <a:bodyPr>
            <a:spAutoFit/>
          </a:bodyPr>
          <a:lstStyle/>
          <a:p>
            <a:pPr>
              <a:spcBef>
                <a:spcPct val="50000"/>
              </a:spcBef>
            </a:pPr>
            <a:r>
              <a:rPr lang="zh-CN" altLang="en-US" sz="2400" kern="0">
                <a:solidFill>
                  <a:srgbClr val="FF33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分数值</a:t>
            </a:r>
          </a:p>
        </p:txBody>
      </p:sp>
      <p:sp>
        <p:nvSpPr>
          <p:cNvPr id="12" name="矩形 11"/>
          <p:cNvSpPr>
            <a:spLocks noChangeArrowheads="1"/>
          </p:cNvSpPr>
          <p:nvPr/>
        </p:nvSpPr>
        <p:spPr bwMode="auto">
          <a:xfrm>
            <a:off x="632441" y="5077811"/>
            <a:ext cx="4527201" cy="461665"/>
          </a:xfrm>
          <a:prstGeom prst="rect">
            <a:avLst/>
          </a:prstGeom>
          <a:noFill/>
          <a:ln w="9525">
            <a:noFill/>
            <a:miter lim="800000"/>
          </a:ln>
        </p:spPr>
        <p:txBody>
          <a:bodyPr wrap="none">
            <a:spAutoFit/>
          </a:bodyPr>
          <a:lstStyle/>
          <a:p>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比的后项可以是</a:t>
            </a:r>
            <a:r>
              <a:rPr lang="en-US"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0 </a:t>
            </a:r>
            <a:r>
              <a:rPr lang="zh-CN" altLang="zh-CN"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吗？为什么？</a:t>
            </a:r>
            <a:endParaRPr lang="zh-CN" altLang="en-US" sz="2400" kern="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二、自主探究 探索新知</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cond evt="onBegin" delay="0">
                          <p:tn val="21"/>
                        </p:cond>
                      </p:stCondLst>
                      <p:childTnLst>
                        <p:par>
                          <p:cTn id="23" fill="hold" nodeType="after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cond evt="onBegin" delay="0">
                          <p:tn val="28"/>
                        </p:cond>
                      </p:stCondLst>
                      <p:childTnLst>
                        <p:par>
                          <p:cTn id="30" fill="hold" nodeType="after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cond evt="onBegin" delay="0">
                          <p:tn val="35"/>
                        </p:cond>
                      </p:stCondLst>
                      <p:childTnLst>
                        <p:par>
                          <p:cTn id="37" fill="hold" nodeType="after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cond evt="onBegin" delay="0">
                          <p:tn val="42"/>
                        </p:cond>
                      </p:stCondLst>
                      <p:childTnLst>
                        <p:par>
                          <p:cTn id="44" fill="hold" nodeType="after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cond evt="onBegin" delay="0">
                          <p:tn val="49"/>
                        </p:cond>
                      </p:stCondLst>
                      <p:childTnLst>
                        <p:par>
                          <p:cTn id="51" fill="hold" nodeType="afterGroup">
                            <p:stCondLst>
                              <p:cond delay="0"/>
                            </p:stCondLst>
                            <p:childTnLst>
                              <p:par>
                                <p:cTn id="52" presetID="42" presetClass="entr" presetSubtype="0" fill="hold" nodeType="clickEffect">
                                  <p:stCondLst>
                                    <p:cond delay="0"/>
                                  </p:stCondLst>
                                  <p:childTnLst>
                                    <p:set>
                                      <p:cBhvr>
                                        <p:cTn id="53" dur="1" fill="hold">
                                          <p:stCondLst>
                                            <p:cond delay="0"/>
                                          </p:stCondLst>
                                        </p:cTn>
                                        <p:tgtEl>
                                          <p:spTgt spid="10">
                                            <p:txEl>
                                              <p:pRg st="0" end="0"/>
                                            </p:txEl>
                                          </p:spTgt>
                                        </p:tgtEl>
                                        <p:attrNameLst>
                                          <p:attrName>style.visibility</p:attrName>
                                        </p:attrNameLst>
                                      </p:cBhvr>
                                      <p:to>
                                        <p:strVal val="visible"/>
                                      </p:to>
                                    </p:set>
                                    <p:animEffect transition="in" filter="fade">
                                      <p:cBhvr>
                                        <p:cTn id="54" dur="1000"/>
                                        <p:tgtEl>
                                          <p:spTgt spid="10">
                                            <p:txEl>
                                              <p:pRg st="0" end="0"/>
                                            </p:txEl>
                                          </p:spTgt>
                                        </p:tgtEl>
                                      </p:cBhvr>
                                    </p:animEffect>
                                    <p:anim calcmode="lin" valueType="num">
                                      <p:cBhvr>
                                        <p:cTn id="5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cond evt="onBegin" delay="0">
                          <p:tn val="56"/>
                        </p:cond>
                      </p:stCondLst>
                      <p:childTnLst>
                        <p:par>
                          <p:cTn id="58" fill="hold" nodeType="afterGroup">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cond evt="onBegin" delay="0">
                          <p:tn val="63"/>
                        </p:cond>
                      </p:stCondLst>
                      <p:childTnLst>
                        <p:par>
                          <p:cTn id="65" fill="hold" nodeType="after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503555" y="1163321"/>
            <a:ext cx="1416050" cy="969963"/>
          </a:xfrm>
          <a:prstGeom prst="rect">
            <a:avLst/>
          </a:prstGeom>
          <a:noFill/>
          <a:ln w="9525">
            <a:noFill/>
            <a:miter lim="800000"/>
          </a:ln>
        </p:spPr>
        <p:txBody>
          <a:bodyPr/>
          <a:lstStyle/>
          <a:p>
            <a:pPr marL="342900" indent="-342900" algn="ctr"/>
            <a:r>
              <a:rPr lang="zh-CN" altLang="en-US" sz="2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区 别：</a:t>
            </a:r>
          </a:p>
        </p:txBody>
      </p:sp>
      <p:sp>
        <p:nvSpPr>
          <p:cNvPr id="3" name="Text Box 5"/>
          <p:cNvSpPr txBox="1">
            <a:spLocks noChangeArrowheads="1"/>
          </p:cNvSpPr>
          <p:nvPr/>
        </p:nvSpPr>
        <p:spPr bwMode="auto">
          <a:xfrm>
            <a:off x="660400" y="1648302"/>
            <a:ext cx="11015345" cy="3170099"/>
          </a:xfrm>
          <a:prstGeom prst="rect">
            <a:avLst/>
          </a:prstGeom>
          <a:noFill/>
          <a:ln w="9525">
            <a:noFill/>
            <a:miter lim="800000"/>
          </a:ln>
        </p:spPr>
        <p:txBody>
          <a:bodyPr wrap="square">
            <a:spAutoFit/>
          </a:bodyPr>
          <a:lstStyle/>
          <a:p>
            <a:pPr>
              <a:lnSpc>
                <a:spcPct val="200000"/>
              </a:lnSpc>
            </a:pPr>
            <a:r>
              <a:rPr lang="zh-CN" altLang="en-US" sz="20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①</a:t>
            </a:r>
            <a:r>
              <a:rPr lang="zh-CN" altLang="en-US"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意义不同</a:t>
            </a:r>
            <a:r>
              <a:rPr lang="zh-CN" altLang="en-US" sz="20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：比表示两个量（或数）的一种关系；除法是一种运算；分数则是一个数。</a:t>
            </a:r>
            <a:endParaRPr lang="en-US" altLang="zh-CN" sz="20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nSpc>
                <a:spcPct val="200000"/>
              </a:lnSpc>
            </a:pPr>
            <a:r>
              <a:rPr lang="zh-CN" altLang="en-US" sz="20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②</a:t>
            </a:r>
            <a:r>
              <a:rPr lang="zh-CN" altLang="en-US"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表示方法不同</a:t>
            </a:r>
            <a:r>
              <a:rPr lang="zh-CN" altLang="en-US" sz="20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：作为一种运算，除法算式不能用分数表示；比可以用分数表示；但分数不一定表示两个量的比。</a:t>
            </a:r>
            <a:endParaRPr lang="en-US" altLang="zh-CN" sz="20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nSpc>
                <a:spcPct val="200000"/>
              </a:lnSpc>
            </a:pPr>
            <a:r>
              <a:rPr lang="zh-CN" altLang="en-US" sz="20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③</a:t>
            </a:r>
            <a:r>
              <a:rPr lang="zh-CN" altLang="en-US" sz="20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结果表达不同</a:t>
            </a:r>
            <a:r>
              <a:rPr lang="zh-CN" altLang="en-US" sz="20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：除法一般要求出商；比只有要求计算比值时才通过计算求出商；而分数本身就是一个数值，无需计算。</a:t>
            </a:r>
          </a:p>
        </p:txBody>
      </p:sp>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二、自主探究 探索新知</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20.04.14"/>
  <p:tag name="AS_TITLE" val="Aspose.Slides for .NET 4.0 Client Profile"/>
  <p:tag name="AS_VERSION" val="20.4"/>
  <p:tag name="ISLIDE.GUIDESSETTING" val="{&quot;Id&quot;:null,&quot;Name&quot;:&quot;正常&quot;,&quot;HeaderHeight&quot;:14.0,&quot;FooterHeight&quot;:9.0,&quot;SideMargin&quot;:5.5,&quot;TopMargin&quot;:0.0,&quot;BottomMargin&quot;:0.0,&quot;IntervalMargin&quot;:1.5,&quot;SettingType&quot;:&quot;System&quot;}"/>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a179b249-2e27-43ae-9dfb-3c1f2e365770}"/>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宽屏</PresentationFormat>
  <Paragraphs>99</Paragraphs>
  <Slides>14</Slides>
  <Notes>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0" baseType="lpstr">
      <vt:lpstr>FandolFang R</vt:lpstr>
      <vt:lpstr>思源黑体 CN Light</vt:lpstr>
      <vt:lpstr>Arial</vt:lpstr>
      <vt:lpstr>Calibri</vt:lpstr>
      <vt:lpstr>办公资源网：www.bangongziyuan.com</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天 下</cp:lastModifiedBy>
  <cp:revision>2</cp:revision>
  <cp:lastPrinted>2020-07-20T11:58:49Z</cp:lastPrinted>
  <dcterms:created xsi:type="dcterms:W3CDTF">2020-07-20T11:58:49Z</dcterms:created>
  <dcterms:modified xsi:type="dcterms:W3CDTF">2021-01-08T23:14:30Z</dcterms:modified>
</cp:coreProperties>
</file>