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74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7" r:id="rId18"/>
    <p:sldId id="275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64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277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AE925E1-7170-49E7-B6CB-4A5FF6984B3C}" type="slidenum"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778D7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778D7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45" t="20565" r="12349" b="55314"/>
          <a:stretch>
            <a:fillRect/>
          </a:stretch>
        </p:blipFill>
        <p:spPr>
          <a:xfrm>
            <a:off x="9998012" y="65378"/>
            <a:ext cx="2206657" cy="2559725"/>
          </a:xfrm>
          <a:custGeom>
            <a:avLst/>
            <a:gdLst>
              <a:gd name="connsiteX0" fmla="*/ 1103329 w 2206657"/>
              <a:gd name="connsiteY0" fmla="*/ 0 h 2559725"/>
              <a:gd name="connsiteX1" fmla="*/ 2206657 w 2206657"/>
              <a:gd name="connsiteY1" fmla="*/ 551665 h 2559725"/>
              <a:gd name="connsiteX2" fmla="*/ 2206657 w 2206657"/>
              <a:gd name="connsiteY2" fmla="*/ 2008060 h 2559725"/>
              <a:gd name="connsiteX3" fmla="*/ 1103329 w 2206657"/>
              <a:gd name="connsiteY3" fmla="*/ 2559725 h 2559725"/>
              <a:gd name="connsiteX4" fmla="*/ 0 w 2206657"/>
              <a:gd name="connsiteY4" fmla="*/ 2008060 h 2559725"/>
              <a:gd name="connsiteX5" fmla="*/ 0 w 2206657"/>
              <a:gd name="connsiteY5" fmla="*/ 551665 h 2559725"/>
              <a:gd name="connsiteX6" fmla="*/ 1103329 w 2206657"/>
              <a:gd name="connsiteY6" fmla="*/ 0 h 255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7" h="2559725">
                <a:moveTo>
                  <a:pt x="1103329" y="0"/>
                </a:moveTo>
                <a:lnTo>
                  <a:pt x="2206657" y="551665"/>
                </a:lnTo>
                <a:lnTo>
                  <a:pt x="2206657" y="2008060"/>
                </a:lnTo>
                <a:lnTo>
                  <a:pt x="1103329" y="2559725"/>
                </a:lnTo>
                <a:lnTo>
                  <a:pt x="0" y="2008060"/>
                </a:lnTo>
                <a:lnTo>
                  <a:pt x="0" y="551665"/>
                </a:lnTo>
                <a:lnTo>
                  <a:pt x="1103329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3" t="20643" r="39191" b="55236"/>
          <a:stretch>
            <a:fillRect/>
          </a:stretch>
        </p:blipFill>
        <p:spPr>
          <a:xfrm>
            <a:off x="7675730" y="73687"/>
            <a:ext cx="2206655" cy="2559723"/>
          </a:xfrm>
          <a:custGeom>
            <a:avLst/>
            <a:gdLst>
              <a:gd name="connsiteX0" fmla="*/ 1103327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7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7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7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7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7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0643" r="66033" b="55236"/>
          <a:stretch>
            <a:fillRect/>
          </a:stretch>
        </p:blipFill>
        <p:spPr>
          <a:xfrm>
            <a:off x="5353446" y="7368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81" t="40508" b="35371"/>
          <a:stretch>
            <a:fillRect/>
          </a:stretch>
        </p:blipFill>
        <p:spPr>
          <a:xfrm>
            <a:off x="11143118" y="2181829"/>
            <a:ext cx="2129990" cy="2559722"/>
          </a:xfrm>
          <a:custGeom>
            <a:avLst/>
            <a:gdLst>
              <a:gd name="connsiteX0" fmla="*/ 1103328 w 2129990"/>
              <a:gd name="connsiteY0" fmla="*/ 0 h 2559722"/>
              <a:gd name="connsiteX1" fmla="*/ 2129990 w 2129990"/>
              <a:gd name="connsiteY1" fmla="*/ 513332 h 2559722"/>
              <a:gd name="connsiteX2" fmla="*/ 2129990 w 2129990"/>
              <a:gd name="connsiteY2" fmla="*/ 2046390 h 2559722"/>
              <a:gd name="connsiteX3" fmla="*/ 1103328 w 2129990"/>
              <a:gd name="connsiteY3" fmla="*/ 2559722 h 2559722"/>
              <a:gd name="connsiteX4" fmla="*/ 0 w 2129990"/>
              <a:gd name="connsiteY4" fmla="*/ 2008058 h 2559722"/>
              <a:gd name="connsiteX5" fmla="*/ 0 w 2129990"/>
              <a:gd name="connsiteY5" fmla="*/ 551664 h 2559722"/>
              <a:gd name="connsiteX6" fmla="*/ 1103328 w 2129990"/>
              <a:gd name="connsiteY6" fmla="*/ 0 h 255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9990" h="2559722">
                <a:moveTo>
                  <a:pt x="1103328" y="0"/>
                </a:moveTo>
                <a:lnTo>
                  <a:pt x="2129990" y="513332"/>
                </a:lnTo>
                <a:lnTo>
                  <a:pt x="2129990" y="2046390"/>
                </a:lnTo>
                <a:lnTo>
                  <a:pt x="1103328" y="2559722"/>
                </a:lnTo>
                <a:lnTo>
                  <a:pt x="0" y="2008058"/>
                </a:lnTo>
                <a:lnTo>
                  <a:pt x="0" y="551664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7" t="40663" r="25728" b="35216"/>
          <a:stretch>
            <a:fillRect/>
          </a:stretch>
        </p:blipFill>
        <p:spPr>
          <a:xfrm>
            <a:off x="8840518" y="2198200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6" t="40663" r="52498" b="35216"/>
          <a:stretch>
            <a:fillRect/>
          </a:stretch>
        </p:blipFill>
        <p:spPr>
          <a:xfrm>
            <a:off x="6524430" y="2198201"/>
            <a:ext cx="2206655" cy="2559723"/>
          </a:xfrm>
          <a:custGeom>
            <a:avLst/>
            <a:gdLst>
              <a:gd name="connsiteX0" fmla="*/ 1103328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8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8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8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0" t="60340" r="39325" b="15539"/>
          <a:stretch>
            <a:fillRect/>
          </a:stretch>
        </p:blipFill>
        <p:spPr>
          <a:xfrm>
            <a:off x="7664174" y="428640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99" t="60452" r="12496" b="15427"/>
          <a:stretch>
            <a:fillRect/>
          </a:stretch>
        </p:blipFill>
        <p:spPr>
          <a:xfrm>
            <a:off x="9985344" y="429827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45346" r="-886" b="40208"/>
          <a:stretch>
            <a:fillRect/>
          </a:stretch>
        </p:blipFill>
        <p:spPr>
          <a:xfrm>
            <a:off x="13273108" y="2695161"/>
            <a:ext cx="76664" cy="1533058"/>
          </a:xfrm>
          <a:custGeom>
            <a:avLst/>
            <a:gdLst>
              <a:gd name="connsiteX0" fmla="*/ 0 w 76664"/>
              <a:gd name="connsiteY0" fmla="*/ 0 h 1533058"/>
              <a:gd name="connsiteX1" fmla="*/ 76664 w 76664"/>
              <a:gd name="connsiteY1" fmla="*/ 38332 h 1533058"/>
              <a:gd name="connsiteX2" fmla="*/ 76664 w 76664"/>
              <a:gd name="connsiteY2" fmla="*/ 1494726 h 1533058"/>
              <a:gd name="connsiteX3" fmla="*/ 0 w 76664"/>
              <a:gd name="connsiteY3" fmla="*/ 1533058 h 1533058"/>
              <a:gd name="connsiteX4" fmla="*/ 0 w 76664"/>
              <a:gd name="connsiteY4" fmla="*/ 0 h 153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64" h="1533058">
                <a:moveTo>
                  <a:pt x="0" y="0"/>
                </a:moveTo>
                <a:lnTo>
                  <a:pt x="76664" y="38332"/>
                </a:lnTo>
                <a:lnTo>
                  <a:pt x="76664" y="1494726"/>
                </a:lnTo>
                <a:lnTo>
                  <a:pt x="0" y="1533058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78D7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>
                      <a:solidFill>
                        <a:srgbClr val="778D7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4.2</a:t>
                  </a:r>
                  <a:r>
                    <a:rPr kumimoji="0" lang="en-US" altLang="zh-CN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778D7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 </a:t>
                  </a:r>
                  <a:r>
                    <a:rPr lang="zh-CN" altLang="en-US" sz="4400" b="1">
                      <a:solidFill>
                        <a:srgbClr val="778D7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比的基本性质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比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78D7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60590" y="1206668"/>
            <a:ext cx="4103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归纳化简比的方法</a:t>
            </a:r>
            <a:r>
              <a:rPr kumimoji="1" lang="en-US" altLang="zh-CN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60400" y="1668333"/>
            <a:ext cx="7921625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1" lang="zh-CN" altLang="en-US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  整数比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比的前后项都除以它们的最大公约数→最简比。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0590" y="2947988"/>
            <a:ext cx="80645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  小数比</a:t>
            </a:r>
            <a:endParaRPr kumimoji="1" lang="en-US" altLang="zh-CN" sz="2400" kern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比的前后项都扩大相同的倍数→整数比→最简比。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60590" y="4287852"/>
            <a:ext cx="7921625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1" lang="en-US" altLang="zh-CN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zh-CN" altLang="en-US" sz="2400" kern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  分数比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比的前后项都乘它们分母的最小公倍数→整数比→最简比。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4783" y="1154280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ker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知识拓展：黄金比</a:t>
            </a:r>
            <a:endParaRPr lang="zh-CN" altLang="en-US" sz="2400" kern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4782" y="1645327"/>
            <a:ext cx="10974117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把一条线段分成两部分，如果较短部分与较长部分长度之比等于较长部分与整体长度之比，我们把这个比称为黄金比（约为 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0.618︰1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）。当一个物体的两个部分长度的比大致符合黄金比时，常常会给人以一种优美的视觉感受，所以，设计许多物品时都含有黄金比这一因素。</a:t>
            </a:r>
          </a:p>
        </p:txBody>
      </p:sp>
      <p:pic>
        <p:nvPicPr>
          <p:cNvPr id="5" name="Picture 20" descr="4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49657" y="3327024"/>
            <a:ext cx="1633538" cy="2446337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6" name="Picture 22" descr="45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78692" y="3200191"/>
            <a:ext cx="1055006" cy="2700001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629234" y="3476094"/>
            <a:ext cx="22429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lang="en-US" altLang="zh-CN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≈ 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0.618︰1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521792" y="4291198"/>
            <a:ext cx="29931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i="1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 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 </a:t>
            </a:r>
            <a:r>
              <a:rPr lang="en-US" altLang="zh-CN" sz="2400" i="1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 </a:t>
            </a:r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也符合黄金比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9" name="Group 21"/>
          <p:cNvGrpSpPr/>
          <p:nvPr/>
        </p:nvGrpSpPr>
        <p:grpSpPr>
          <a:xfrm>
            <a:off x="2352957" y="3623890"/>
            <a:ext cx="596900" cy="461963"/>
            <a:chOff x="4818" y="3182"/>
            <a:chExt cx="376" cy="291"/>
          </a:xfrm>
        </p:grpSpPr>
        <p:sp>
          <p:nvSpPr>
            <p:cNvPr id="28681" name="TextBox 26"/>
            <p:cNvSpPr txBox="1">
              <a:spLocks noChangeArrowheads="1"/>
            </p:cNvSpPr>
            <p:nvPr/>
          </p:nvSpPr>
          <p:spPr bwMode="auto">
            <a:xfrm>
              <a:off x="4927" y="3182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i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</a:t>
              </a:r>
              <a:endParaRPr lang="zh-CN" altLang="en-US" sz="2400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8682" name="直接箭头连接符 27"/>
            <p:cNvCxnSpPr>
              <a:cxnSpLocks noChangeShapeType="1"/>
            </p:cNvCxnSpPr>
            <p:nvPr/>
          </p:nvCxnSpPr>
          <p:spPr bwMode="auto">
            <a:xfrm flipH="1">
              <a:off x="4818" y="3311"/>
              <a:ext cx="136" cy="0"/>
            </a:xfrm>
            <a:prstGeom prst="straightConnector1">
              <a:avLst/>
            </a:prstGeom>
            <a:noFill/>
            <a:ln w="19050" algn="ctr">
              <a:solidFill>
                <a:srgbClr val="FF00FF"/>
              </a:solidFill>
              <a:round/>
              <a:tailEnd type="triangle" w="med" len="med"/>
            </a:ln>
          </p:spPr>
        </p:cxnSp>
        <p:cxnSp>
          <p:nvCxnSpPr>
            <p:cNvPr id="28683" name="直接箭头连接符 28"/>
            <p:cNvCxnSpPr>
              <a:cxnSpLocks noChangeShapeType="1"/>
            </p:cNvCxnSpPr>
            <p:nvPr/>
          </p:nvCxnSpPr>
          <p:spPr bwMode="auto">
            <a:xfrm>
              <a:off x="5058" y="3305"/>
              <a:ext cx="136" cy="0"/>
            </a:xfrm>
            <a:prstGeom prst="straightConnector1">
              <a:avLst/>
            </a:prstGeom>
            <a:noFill/>
            <a:ln w="19050" algn="ctr">
              <a:solidFill>
                <a:srgbClr val="FF00FF"/>
              </a:solidFill>
              <a:round/>
              <a:tailEnd type="triangle" w="med" len="med"/>
            </a:ln>
          </p:spPr>
        </p:cxnSp>
      </p:grp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70646" y="1342669"/>
            <a:ext cx="6408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1、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把下面各比化成最简单的整数比。</a:t>
            </a:r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2933651" y="2473440"/>
          <a:ext cx="6144370" cy="1964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436000" imgH="20421600" progId="">
                  <p:embed/>
                </p:oleObj>
              </mc:Choice>
              <mc:Fallback>
                <p:oleObj name="Equation" r:id="rId2" imgW="59436000" imgH="20421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33651" y="2473440"/>
                        <a:ext cx="6144370" cy="196441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66464" y="2805584"/>
            <a:ext cx="2011362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2︰1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176365" y="2842282"/>
            <a:ext cx="2011363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6︰5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82865" y="2842282"/>
            <a:ext cx="201295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1︰2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65760" y="4437129"/>
            <a:ext cx="2011363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5︰1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49739" y="4437129"/>
            <a:ext cx="3146425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14︰9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562616" y="4481375"/>
            <a:ext cx="201295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1︰5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  <p:cond evt="onBegin" delay="0">
                          <p:tn val="21"/>
                        </p:cond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1"/>
          <p:cNvPicPr>
            <a:picLocks noChangeAspect="1"/>
          </p:cNvPicPr>
          <p:nvPr/>
        </p:nvPicPr>
        <p:blipFill>
          <a:blip r:embed="rId3"/>
          <a:srcRect r="15985" b="67474"/>
          <a:stretch>
            <a:fillRect/>
          </a:stretch>
        </p:blipFill>
        <p:spPr bwMode="auto">
          <a:xfrm>
            <a:off x="3203002" y="1367307"/>
            <a:ext cx="5785996" cy="2060569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1746" name="TextBox 6"/>
          <p:cNvSpPr txBox="1">
            <a:spLocks noChangeArrowheads="1"/>
          </p:cNvSpPr>
          <p:nvPr/>
        </p:nvSpPr>
        <p:spPr bwMode="auto">
          <a:xfrm>
            <a:off x="572606" y="3560175"/>
            <a:ext cx="73136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上面哪种蔬菜的钙、磷含量最高？哪种最低？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16849" y="4261432"/>
            <a:ext cx="100583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芹菜：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7：5=1.4         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菠菜：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2：1=2         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茄子：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23：20= 1.15    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16849" y="4723097"/>
            <a:ext cx="8900366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1.15&lt; 1.4  &lt;  2</a:t>
            </a:r>
          </a:p>
          <a:p>
            <a:pPr>
              <a:lnSpc>
                <a:spcPct val="15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菠菜的钙、磷含量最高，茄子的钙、磷含量比最低。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749" name="TextBox 7"/>
          <p:cNvSpPr txBox="1">
            <a:spLocks noChangeArrowheads="1"/>
          </p:cNvSpPr>
          <p:nvPr/>
        </p:nvSpPr>
        <p:spPr bwMode="auto">
          <a:xfrm>
            <a:off x="572606" y="1136475"/>
            <a:ext cx="647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图片 1"/>
          <p:cNvPicPr>
            <a:picLocks noChangeAspect="1"/>
          </p:cNvPicPr>
          <p:nvPr/>
        </p:nvPicPr>
        <p:blipFill>
          <a:blip r:embed="rId2"/>
          <a:srcRect l="22450" t="40773" r="37395" b="50943"/>
          <a:stretch>
            <a:fillRect/>
          </a:stretch>
        </p:blipFill>
        <p:spPr bwMode="auto">
          <a:xfrm>
            <a:off x="3809017" y="1859480"/>
            <a:ext cx="4114820" cy="783268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33794" name="图片 18"/>
          <p:cNvPicPr>
            <a:picLocks noChangeAspect="1"/>
          </p:cNvPicPr>
          <p:nvPr/>
        </p:nvPicPr>
        <p:blipFill>
          <a:blip r:embed="rId2"/>
          <a:srcRect l="4803" t="49165" r="50439" b="28645"/>
          <a:stretch>
            <a:fillRect/>
          </a:stretch>
        </p:blipFill>
        <p:spPr bwMode="auto">
          <a:xfrm>
            <a:off x="1516849" y="2383626"/>
            <a:ext cx="3535362" cy="1570532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33795" name="组合 15"/>
          <p:cNvGrpSpPr/>
          <p:nvPr/>
        </p:nvGrpSpPr>
        <p:grpSpPr>
          <a:xfrm>
            <a:off x="7280476" y="1287030"/>
            <a:ext cx="2299184" cy="3202340"/>
            <a:chOff x="5616116" y="620688"/>
            <a:chExt cx="2740569" cy="3816424"/>
          </a:xfrm>
        </p:grpSpPr>
        <p:pic>
          <p:nvPicPr>
            <p:cNvPr id="33799" name="图片 19"/>
            <p:cNvPicPr>
              <a:picLocks noChangeAspect="1"/>
            </p:cNvPicPr>
            <p:nvPr/>
          </p:nvPicPr>
          <p:blipFill>
            <a:blip r:embed="rId2"/>
            <a:srcRect l="56714" t="32211" r="5542" b="18419"/>
            <a:stretch>
              <a:fillRect/>
            </a:stretch>
          </p:blipFill>
          <p:spPr bwMode="auto">
            <a:xfrm>
              <a:off x="5724129" y="798077"/>
              <a:ext cx="2632556" cy="36390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15" name="矩形 14"/>
            <p:cNvSpPr/>
            <p:nvPr/>
          </p:nvSpPr>
          <p:spPr>
            <a:xfrm>
              <a:off x="5616116" y="620688"/>
              <a:ext cx="503338" cy="5048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3430" y="4196151"/>
            <a:ext cx="6697663" cy="14632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小亮的说法不对。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155cm：1m=155cm：100cm=31：20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797" name="TextBox 23"/>
          <p:cNvSpPr txBox="1">
            <a:spLocks noChangeArrowheads="1"/>
          </p:cNvSpPr>
          <p:nvPr/>
        </p:nvSpPr>
        <p:spPr bwMode="auto">
          <a:xfrm>
            <a:off x="660400" y="1129002"/>
            <a:ext cx="647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60400" y="1054100"/>
            <a:ext cx="1085850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4、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把下列各比化成后项是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100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的比。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学校种植树苗，成活的棵数与种植总棵树的比是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49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50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要配制一种药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粉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，药剂的质量与药水总质量的比是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0.12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2502664" y="3499996"/>
            <a:ext cx="6132050" cy="22424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(1)49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50 =(49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2)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(50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2)</a:t>
            </a:r>
          </a:p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=98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100</a:t>
            </a:r>
          </a:p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(2)0.12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1=(0.12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100)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100)</a:t>
            </a:r>
          </a:p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=12</a:t>
            </a:r>
            <a:r>
              <a:rPr lang="zh-CN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997210" y="3219983"/>
            <a:ext cx="9023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defRPr/>
            </a:pPr>
            <a:r>
              <a:rPr lang="zh-CN" altLang="zh-CN" sz="2400" kern="1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/>
                <a:sym typeface="Arial" panose="020B0604020202020204" pitchFamily="34" charset="0"/>
              </a:rPr>
              <a:t>今天我们学习了什么知比的基本性质可以应用在哪些方面？</a:t>
            </a:r>
            <a:endParaRPr lang="zh-CN" altLang="zh-CN" sz="2400" kern="10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295727"/>
            <a:ext cx="2763453" cy="39399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45" t="20565" r="12349" b="55314"/>
          <a:stretch>
            <a:fillRect/>
          </a:stretch>
        </p:blipFill>
        <p:spPr>
          <a:xfrm>
            <a:off x="9998012" y="65378"/>
            <a:ext cx="2206657" cy="2559725"/>
          </a:xfrm>
          <a:custGeom>
            <a:avLst/>
            <a:gdLst>
              <a:gd name="connsiteX0" fmla="*/ 1103329 w 2206657"/>
              <a:gd name="connsiteY0" fmla="*/ 0 h 2559725"/>
              <a:gd name="connsiteX1" fmla="*/ 2206657 w 2206657"/>
              <a:gd name="connsiteY1" fmla="*/ 551665 h 2559725"/>
              <a:gd name="connsiteX2" fmla="*/ 2206657 w 2206657"/>
              <a:gd name="connsiteY2" fmla="*/ 2008060 h 2559725"/>
              <a:gd name="connsiteX3" fmla="*/ 1103329 w 2206657"/>
              <a:gd name="connsiteY3" fmla="*/ 2559725 h 2559725"/>
              <a:gd name="connsiteX4" fmla="*/ 0 w 2206657"/>
              <a:gd name="connsiteY4" fmla="*/ 2008060 h 2559725"/>
              <a:gd name="connsiteX5" fmla="*/ 0 w 2206657"/>
              <a:gd name="connsiteY5" fmla="*/ 551665 h 2559725"/>
              <a:gd name="connsiteX6" fmla="*/ 1103329 w 2206657"/>
              <a:gd name="connsiteY6" fmla="*/ 0 h 255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7" h="2559725">
                <a:moveTo>
                  <a:pt x="1103329" y="0"/>
                </a:moveTo>
                <a:lnTo>
                  <a:pt x="2206657" y="551665"/>
                </a:lnTo>
                <a:lnTo>
                  <a:pt x="2206657" y="2008060"/>
                </a:lnTo>
                <a:lnTo>
                  <a:pt x="1103329" y="2559725"/>
                </a:lnTo>
                <a:lnTo>
                  <a:pt x="0" y="2008060"/>
                </a:lnTo>
                <a:lnTo>
                  <a:pt x="0" y="551665"/>
                </a:lnTo>
                <a:lnTo>
                  <a:pt x="1103329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03" t="20643" r="39191" b="55236"/>
          <a:stretch>
            <a:fillRect/>
          </a:stretch>
        </p:blipFill>
        <p:spPr>
          <a:xfrm>
            <a:off x="7675730" y="73687"/>
            <a:ext cx="2206655" cy="2559723"/>
          </a:xfrm>
          <a:custGeom>
            <a:avLst/>
            <a:gdLst>
              <a:gd name="connsiteX0" fmla="*/ 1103327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7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7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7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7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7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0643" r="66033" b="55236"/>
          <a:stretch>
            <a:fillRect/>
          </a:stretch>
        </p:blipFill>
        <p:spPr>
          <a:xfrm>
            <a:off x="5353446" y="7368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81" t="40508" b="35371"/>
          <a:stretch>
            <a:fillRect/>
          </a:stretch>
        </p:blipFill>
        <p:spPr>
          <a:xfrm>
            <a:off x="11143118" y="2181829"/>
            <a:ext cx="2129990" cy="2559722"/>
          </a:xfrm>
          <a:custGeom>
            <a:avLst/>
            <a:gdLst>
              <a:gd name="connsiteX0" fmla="*/ 1103328 w 2129990"/>
              <a:gd name="connsiteY0" fmla="*/ 0 h 2559722"/>
              <a:gd name="connsiteX1" fmla="*/ 2129990 w 2129990"/>
              <a:gd name="connsiteY1" fmla="*/ 513332 h 2559722"/>
              <a:gd name="connsiteX2" fmla="*/ 2129990 w 2129990"/>
              <a:gd name="connsiteY2" fmla="*/ 2046390 h 2559722"/>
              <a:gd name="connsiteX3" fmla="*/ 1103328 w 2129990"/>
              <a:gd name="connsiteY3" fmla="*/ 2559722 h 2559722"/>
              <a:gd name="connsiteX4" fmla="*/ 0 w 2129990"/>
              <a:gd name="connsiteY4" fmla="*/ 2008058 h 2559722"/>
              <a:gd name="connsiteX5" fmla="*/ 0 w 2129990"/>
              <a:gd name="connsiteY5" fmla="*/ 551664 h 2559722"/>
              <a:gd name="connsiteX6" fmla="*/ 1103328 w 2129990"/>
              <a:gd name="connsiteY6" fmla="*/ 0 h 255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9990" h="2559722">
                <a:moveTo>
                  <a:pt x="1103328" y="0"/>
                </a:moveTo>
                <a:lnTo>
                  <a:pt x="2129990" y="513332"/>
                </a:lnTo>
                <a:lnTo>
                  <a:pt x="2129990" y="2046390"/>
                </a:lnTo>
                <a:lnTo>
                  <a:pt x="1103328" y="2559722"/>
                </a:lnTo>
                <a:lnTo>
                  <a:pt x="0" y="2008058"/>
                </a:lnTo>
                <a:lnTo>
                  <a:pt x="0" y="551664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7" t="40663" r="25728" b="35216"/>
          <a:stretch>
            <a:fillRect/>
          </a:stretch>
        </p:blipFill>
        <p:spPr>
          <a:xfrm>
            <a:off x="8840518" y="2198200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6" t="40663" r="52498" b="35216"/>
          <a:stretch>
            <a:fillRect/>
          </a:stretch>
        </p:blipFill>
        <p:spPr>
          <a:xfrm>
            <a:off x="6524430" y="2198201"/>
            <a:ext cx="2206655" cy="2559723"/>
          </a:xfrm>
          <a:custGeom>
            <a:avLst/>
            <a:gdLst>
              <a:gd name="connsiteX0" fmla="*/ 1103328 w 2206655"/>
              <a:gd name="connsiteY0" fmla="*/ 0 h 2559723"/>
              <a:gd name="connsiteX1" fmla="*/ 2206655 w 2206655"/>
              <a:gd name="connsiteY1" fmla="*/ 551665 h 2559723"/>
              <a:gd name="connsiteX2" fmla="*/ 2206655 w 2206655"/>
              <a:gd name="connsiteY2" fmla="*/ 2008059 h 2559723"/>
              <a:gd name="connsiteX3" fmla="*/ 1103328 w 2206655"/>
              <a:gd name="connsiteY3" fmla="*/ 2559723 h 2559723"/>
              <a:gd name="connsiteX4" fmla="*/ 0 w 2206655"/>
              <a:gd name="connsiteY4" fmla="*/ 2008059 h 2559723"/>
              <a:gd name="connsiteX5" fmla="*/ 0 w 2206655"/>
              <a:gd name="connsiteY5" fmla="*/ 551665 h 2559723"/>
              <a:gd name="connsiteX6" fmla="*/ 1103328 w 2206655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5" h="2559723">
                <a:moveTo>
                  <a:pt x="1103328" y="0"/>
                </a:moveTo>
                <a:lnTo>
                  <a:pt x="2206655" y="551665"/>
                </a:lnTo>
                <a:lnTo>
                  <a:pt x="2206655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0" t="60340" r="39325" b="15539"/>
          <a:stretch>
            <a:fillRect/>
          </a:stretch>
        </p:blipFill>
        <p:spPr>
          <a:xfrm>
            <a:off x="7664174" y="428640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99" t="60452" r="12496" b="15427"/>
          <a:stretch>
            <a:fillRect/>
          </a:stretch>
        </p:blipFill>
        <p:spPr>
          <a:xfrm>
            <a:off x="9985344" y="4298278"/>
            <a:ext cx="2206656" cy="2559723"/>
          </a:xfrm>
          <a:custGeom>
            <a:avLst/>
            <a:gdLst>
              <a:gd name="connsiteX0" fmla="*/ 1103328 w 2206656"/>
              <a:gd name="connsiteY0" fmla="*/ 0 h 2559723"/>
              <a:gd name="connsiteX1" fmla="*/ 2206656 w 2206656"/>
              <a:gd name="connsiteY1" fmla="*/ 551665 h 2559723"/>
              <a:gd name="connsiteX2" fmla="*/ 2206656 w 2206656"/>
              <a:gd name="connsiteY2" fmla="*/ 2008059 h 2559723"/>
              <a:gd name="connsiteX3" fmla="*/ 1103328 w 2206656"/>
              <a:gd name="connsiteY3" fmla="*/ 2559723 h 2559723"/>
              <a:gd name="connsiteX4" fmla="*/ 0 w 2206656"/>
              <a:gd name="connsiteY4" fmla="*/ 2008059 h 2559723"/>
              <a:gd name="connsiteX5" fmla="*/ 0 w 2206656"/>
              <a:gd name="connsiteY5" fmla="*/ 551665 h 2559723"/>
              <a:gd name="connsiteX6" fmla="*/ 1103328 w 2206656"/>
              <a:gd name="connsiteY6" fmla="*/ 0 h 25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656" h="2559723">
                <a:moveTo>
                  <a:pt x="1103328" y="0"/>
                </a:moveTo>
                <a:lnTo>
                  <a:pt x="2206656" y="551665"/>
                </a:lnTo>
                <a:lnTo>
                  <a:pt x="2206656" y="2008059"/>
                </a:lnTo>
                <a:lnTo>
                  <a:pt x="1103328" y="2559723"/>
                </a:lnTo>
                <a:lnTo>
                  <a:pt x="0" y="2008059"/>
                </a:lnTo>
                <a:lnTo>
                  <a:pt x="0" y="551665"/>
                </a:lnTo>
                <a:lnTo>
                  <a:pt x="1103328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45346" r="-886" b="40208"/>
          <a:stretch>
            <a:fillRect/>
          </a:stretch>
        </p:blipFill>
        <p:spPr>
          <a:xfrm>
            <a:off x="13273108" y="2695161"/>
            <a:ext cx="76664" cy="1533058"/>
          </a:xfrm>
          <a:custGeom>
            <a:avLst/>
            <a:gdLst>
              <a:gd name="connsiteX0" fmla="*/ 0 w 76664"/>
              <a:gd name="connsiteY0" fmla="*/ 0 h 1533058"/>
              <a:gd name="connsiteX1" fmla="*/ 76664 w 76664"/>
              <a:gd name="connsiteY1" fmla="*/ 38332 h 1533058"/>
              <a:gd name="connsiteX2" fmla="*/ 76664 w 76664"/>
              <a:gd name="connsiteY2" fmla="*/ 1494726 h 1533058"/>
              <a:gd name="connsiteX3" fmla="*/ 0 w 76664"/>
              <a:gd name="connsiteY3" fmla="*/ 1533058 h 1533058"/>
              <a:gd name="connsiteX4" fmla="*/ 0 w 76664"/>
              <a:gd name="connsiteY4" fmla="*/ 0 h 153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64" h="1533058">
                <a:moveTo>
                  <a:pt x="0" y="0"/>
                </a:moveTo>
                <a:lnTo>
                  <a:pt x="76664" y="38332"/>
                </a:lnTo>
                <a:lnTo>
                  <a:pt x="76664" y="1494726"/>
                </a:lnTo>
                <a:lnTo>
                  <a:pt x="0" y="1533058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78D7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4400" b="1">
                      <a:solidFill>
                        <a:srgbClr val="778D7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778D77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比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78D7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60400" y="1222432"/>
            <a:ext cx="6769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什么是比？两个数的比还可以写成什么形式？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0400" y="1684097"/>
            <a:ext cx="108585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比是两个数相除的另一个形式，根据除法与分数的关系，可以把比改写成除法和分数的形式。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一、创设情景 明确目标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4160018" y="1327678"/>
          <a:ext cx="2811061" cy="91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870400" imgH="9753600" progId="">
                  <p:embed/>
                </p:oleObj>
              </mc:Choice>
              <mc:Fallback>
                <p:oleObj name="Equation" r:id="rId2" imgW="298704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60018" y="1327678"/>
                        <a:ext cx="2811061" cy="91730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9"/>
          <p:cNvGraphicFramePr>
            <a:graphicFrameLocks noChangeAspect="1"/>
          </p:cNvGraphicFramePr>
          <p:nvPr/>
        </p:nvGraphicFramePr>
        <p:xfrm>
          <a:off x="3895334" y="2576445"/>
          <a:ext cx="3585318" cy="917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100000" imgH="9753600" progId="">
                  <p:embed/>
                </p:oleObj>
              </mc:Choice>
              <mc:Fallback>
                <p:oleObj name="Equation" r:id="rId4" imgW="381000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95334" y="2576445"/>
                        <a:ext cx="3585318" cy="91730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60400" y="3760372"/>
            <a:ext cx="48013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这两个比有什么相同和不同之处？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60400" y="4488659"/>
            <a:ext cx="60324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比的前项、后项都不相同，可是比值却相同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6"/>
          <p:cNvGraphicFramePr>
            <a:graphicFrameLocks noChangeAspect="1"/>
          </p:cNvGraphicFramePr>
          <p:nvPr/>
        </p:nvGraphicFramePr>
        <p:xfrm>
          <a:off x="3604149" y="1275060"/>
          <a:ext cx="46370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024800" imgH="6096000" progId="">
                  <p:embed/>
                </p:oleObj>
              </mc:Choice>
              <mc:Fallback>
                <p:oleObj name="Equation" r:id="rId2" imgW="46024800" imgH="60960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04149" y="1275060"/>
                        <a:ext cx="4637088" cy="8191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7"/>
          <p:cNvGraphicFramePr>
            <a:graphicFrameLocks noChangeAspect="1"/>
          </p:cNvGraphicFramePr>
          <p:nvPr/>
        </p:nvGraphicFramePr>
        <p:xfrm>
          <a:off x="3573986" y="2602210"/>
          <a:ext cx="4697413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634400" imgH="12192000" progId="">
                  <p:embed/>
                </p:oleObj>
              </mc:Choice>
              <mc:Fallback>
                <p:oleObj name="Equation" r:id="rId4" imgW="46634400" imgH="121920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73986" y="2602210"/>
                        <a:ext cx="4697413" cy="1635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8"/>
          <p:cNvGraphicFramePr>
            <a:graphicFrameLocks noChangeAspect="1"/>
          </p:cNvGraphicFramePr>
          <p:nvPr/>
        </p:nvGraphicFramePr>
        <p:xfrm>
          <a:off x="3604149" y="4725969"/>
          <a:ext cx="43910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586400" imgH="6096000" progId="">
                  <p:embed/>
                </p:oleObj>
              </mc:Choice>
              <mc:Fallback>
                <p:oleObj name="Equation" r:id="rId6" imgW="43586400" imgH="60960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04149" y="4725969"/>
                        <a:ext cx="4391025" cy="8191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下箭头 5"/>
          <p:cNvSpPr>
            <a:spLocks noChangeArrowheads="1"/>
          </p:cNvSpPr>
          <p:nvPr/>
        </p:nvSpPr>
        <p:spPr bwMode="auto">
          <a:xfrm>
            <a:off x="3889899" y="1948160"/>
            <a:ext cx="217488" cy="768350"/>
          </a:xfrm>
          <a:prstGeom prst="downArrow">
            <a:avLst>
              <a:gd name="adj1" fmla="val 50000"/>
              <a:gd name="adj2" fmla="val 49672"/>
            </a:avLst>
          </a:prstGeom>
          <a:solidFill>
            <a:srgbClr val="33CCFF"/>
          </a:solidFill>
          <a:ln w="9525" algn="ctr">
            <a:solidFill>
              <a:srgbClr val="33CCFF"/>
            </a:solidFill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下箭头 6"/>
          <p:cNvSpPr>
            <a:spLocks noChangeArrowheads="1"/>
          </p:cNvSpPr>
          <p:nvPr/>
        </p:nvSpPr>
        <p:spPr bwMode="auto">
          <a:xfrm>
            <a:off x="5674249" y="1948160"/>
            <a:ext cx="215900" cy="768350"/>
          </a:xfrm>
          <a:prstGeom prst="downArrow">
            <a:avLst>
              <a:gd name="adj1" fmla="val 50000"/>
              <a:gd name="adj2" fmla="val 50054"/>
            </a:avLst>
          </a:prstGeom>
          <a:solidFill>
            <a:srgbClr val="33CCFF"/>
          </a:solidFill>
          <a:ln w="9525" algn="ctr">
            <a:solidFill>
              <a:srgbClr val="33CCFF"/>
            </a:solidFill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下箭头 7"/>
          <p:cNvSpPr>
            <a:spLocks noChangeArrowheads="1"/>
          </p:cNvSpPr>
          <p:nvPr/>
        </p:nvSpPr>
        <p:spPr bwMode="auto">
          <a:xfrm>
            <a:off x="7584012" y="1948160"/>
            <a:ext cx="215900" cy="768350"/>
          </a:xfrm>
          <a:prstGeom prst="downArrow">
            <a:avLst>
              <a:gd name="adj1" fmla="val 50000"/>
              <a:gd name="adj2" fmla="val 50054"/>
            </a:avLst>
          </a:prstGeom>
          <a:solidFill>
            <a:srgbClr val="33CCFF"/>
          </a:solidFill>
          <a:ln w="9525" algn="ctr">
            <a:solidFill>
              <a:srgbClr val="33CCFF"/>
            </a:solidFill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上箭头 9"/>
          <p:cNvSpPr>
            <a:spLocks noChangeArrowheads="1"/>
          </p:cNvSpPr>
          <p:nvPr/>
        </p:nvSpPr>
        <p:spPr bwMode="auto">
          <a:xfrm>
            <a:off x="3889899" y="4137751"/>
            <a:ext cx="217488" cy="673100"/>
          </a:xfrm>
          <a:prstGeom prst="upArrow">
            <a:avLst>
              <a:gd name="adj1" fmla="val 50000"/>
              <a:gd name="adj2" fmla="val 49747"/>
            </a:avLst>
          </a:prstGeom>
          <a:solidFill>
            <a:srgbClr val="33CCFF"/>
          </a:solidFill>
          <a:ln w="9525" algn="ctr">
            <a:solidFill>
              <a:srgbClr val="33CCFF"/>
            </a:solidFill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上箭头 10"/>
          <p:cNvSpPr>
            <a:spLocks noChangeArrowheads="1"/>
          </p:cNvSpPr>
          <p:nvPr/>
        </p:nvSpPr>
        <p:spPr bwMode="auto">
          <a:xfrm>
            <a:off x="5674249" y="4137751"/>
            <a:ext cx="215900" cy="673100"/>
          </a:xfrm>
          <a:prstGeom prst="upArrow">
            <a:avLst>
              <a:gd name="adj1" fmla="val 50000"/>
              <a:gd name="adj2" fmla="val 50113"/>
            </a:avLst>
          </a:prstGeom>
          <a:solidFill>
            <a:srgbClr val="33CCFF"/>
          </a:solidFill>
          <a:ln w="9525" algn="ctr">
            <a:solidFill>
              <a:srgbClr val="33CCFF"/>
            </a:solidFill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上箭头 11"/>
          <p:cNvSpPr>
            <a:spLocks noChangeArrowheads="1"/>
          </p:cNvSpPr>
          <p:nvPr/>
        </p:nvSpPr>
        <p:spPr bwMode="auto">
          <a:xfrm>
            <a:off x="7558840" y="4135432"/>
            <a:ext cx="215900" cy="673100"/>
          </a:xfrm>
          <a:prstGeom prst="upArrow">
            <a:avLst>
              <a:gd name="adj1" fmla="val 50000"/>
              <a:gd name="adj2" fmla="val 50113"/>
            </a:avLst>
          </a:prstGeom>
          <a:solidFill>
            <a:srgbClr val="33CCFF"/>
          </a:solidFill>
          <a:ln w="9525" algn="ctr">
            <a:solidFill>
              <a:srgbClr val="33CCFF"/>
            </a:solidFill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60400" y="5658576"/>
            <a:ext cx="61847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借助商不变的性质你发现比中有什么规律？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56977" y="1245231"/>
            <a:ext cx="10761923" cy="400110"/>
          </a:xfrm>
          <a:prstGeom prst="rect">
            <a:avLst/>
          </a:prstGeom>
          <a:noFill/>
          <a:ln w="57150">
            <a:solidFill>
              <a:srgbClr val="33CCFF"/>
            </a:solidFill>
            <a:prstDash val="dashDot"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比的前项和后项同时乘或除以相同的数（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除外），比值不变，这叫做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比的基本性质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695139" y="2843853"/>
            <a:ext cx="6127315" cy="2342165"/>
            <a:chOff x="909481" y="978154"/>
            <a:chExt cx="6128275" cy="1754938"/>
          </a:xfrm>
        </p:grpSpPr>
        <p:pic>
          <p:nvPicPr>
            <p:cNvPr id="2150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909481" y="1550621"/>
              <a:ext cx="1203523" cy="118247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21509" name="AutoShape 3"/>
            <p:cNvSpPr>
              <a:spLocks noChangeArrowheads="1"/>
            </p:cNvSpPr>
            <p:nvPr/>
          </p:nvSpPr>
          <p:spPr bwMode="auto">
            <a:xfrm>
              <a:off x="2862090" y="978154"/>
              <a:ext cx="4175666" cy="745248"/>
            </a:xfrm>
            <a:prstGeom prst="wedgeRoundRectCallout">
              <a:avLst>
                <a:gd name="adj1" fmla="val -61824"/>
                <a:gd name="adj2" fmla="val -3815"/>
                <a:gd name="adj3" fmla="val 16667"/>
              </a:avLst>
            </a:prstGeom>
            <a:noFill/>
            <a:ln w="28575">
              <a:solidFill>
                <a:srgbClr val="00B0F0"/>
              </a:solidFill>
              <a:miter lim="800000"/>
            </a:ln>
          </p:spPr>
          <p:txBody>
            <a:bodyPr lIns="90000" tIns="46800" rIns="90000" bIns="46800"/>
            <a:lstStyle/>
            <a:p>
              <a:pPr>
                <a:spcBef>
                  <a:spcPct val="50000"/>
                </a:spcBef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根据比的基本性质，可以把比化成最简单的整数比。</a:t>
              </a:r>
            </a:p>
          </p:txBody>
        </p:sp>
      </p:grp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60400" y="1296235"/>
            <a:ext cx="10530672" cy="14618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：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“神舟”五号搭载了两面联合国旗，一面长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15cm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，宽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10cm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，另一面长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180cm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，宽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120cm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。这两面联合国旗的长和宽的最简单的整数比分别是多少？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  <p:pic>
        <p:nvPicPr>
          <p:cNvPr id="10" name="Picture 2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90646" y="3401755"/>
            <a:ext cx="2546549" cy="225917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1628415" y="1950664"/>
            <a:ext cx="2828924" cy="2245783"/>
            <a:chOff x="3560" y="2163"/>
            <a:chExt cx="1782" cy="1061"/>
          </a:xfrm>
        </p:grpSpPr>
        <p:sp>
          <p:nvSpPr>
            <p:cNvPr id="23562" name="左大括号 13"/>
            <p:cNvSpPr/>
            <p:nvPr/>
          </p:nvSpPr>
          <p:spPr bwMode="auto">
            <a:xfrm rot="-5400000">
              <a:off x="4001" y="2445"/>
              <a:ext cx="137" cy="1020"/>
            </a:xfrm>
            <a:prstGeom prst="leftBrace">
              <a:avLst>
                <a:gd name="adj1" fmla="val 47567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</a:ln>
          </p:spPr>
          <p:txBody>
            <a:bodyPr vert="eaVert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63" name="TextBox 15"/>
            <p:cNvSpPr txBox="1">
              <a:spLocks noChangeArrowheads="1"/>
            </p:cNvSpPr>
            <p:nvPr/>
          </p:nvSpPr>
          <p:spPr bwMode="auto">
            <a:xfrm>
              <a:off x="3763" y="3006"/>
              <a:ext cx="613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15cm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3564" name="左大括号 16"/>
            <p:cNvSpPr/>
            <p:nvPr/>
          </p:nvSpPr>
          <p:spPr bwMode="auto">
            <a:xfrm rot="10800000">
              <a:off x="4596" y="2166"/>
              <a:ext cx="136" cy="680"/>
            </a:xfrm>
            <a:prstGeom prst="leftBrace">
              <a:avLst>
                <a:gd name="adj1" fmla="val 49491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</a:ln>
          </p:spPr>
          <p:txBody>
            <a:bodyPr rot="10800000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65" name="TextBox 17"/>
            <p:cNvSpPr txBox="1">
              <a:spLocks noChangeArrowheads="1"/>
            </p:cNvSpPr>
            <p:nvPr/>
          </p:nvSpPr>
          <p:spPr bwMode="auto">
            <a:xfrm>
              <a:off x="4732" y="2408"/>
              <a:ext cx="610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10cm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pic>
          <p:nvPicPr>
            <p:cNvPr id="23566" name="Picture 21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560" y="2163"/>
              <a:ext cx="1022" cy="6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8" name="Group 28"/>
          <p:cNvGrpSpPr/>
          <p:nvPr/>
        </p:nvGrpSpPr>
        <p:grpSpPr>
          <a:xfrm>
            <a:off x="5354115" y="1325139"/>
            <a:ext cx="5010149" cy="3817383"/>
            <a:chOff x="2925" y="2647"/>
            <a:chExt cx="3156" cy="1804"/>
          </a:xfrm>
        </p:grpSpPr>
        <p:pic>
          <p:nvPicPr>
            <p:cNvPr id="23557" name="Picture 27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925" y="2647"/>
              <a:ext cx="2045" cy="1361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23558" name="左大括号 13"/>
            <p:cNvSpPr/>
            <p:nvPr/>
          </p:nvSpPr>
          <p:spPr bwMode="auto">
            <a:xfrm rot="-5400000">
              <a:off x="3876" y="3107"/>
              <a:ext cx="137" cy="2040"/>
            </a:xfrm>
            <a:prstGeom prst="leftBrace">
              <a:avLst>
                <a:gd name="adj1" fmla="val 95134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</a:ln>
          </p:spPr>
          <p:txBody>
            <a:bodyPr vert="eaVert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59" name="TextBox 15"/>
            <p:cNvSpPr txBox="1">
              <a:spLocks noChangeArrowheads="1"/>
            </p:cNvSpPr>
            <p:nvPr/>
          </p:nvSpPr>
          <p:spPr bwMode="auto">
            <a:xfrm>
              <a:off x="3661" y="4233"/>
              <a:ext cx="721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180cm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23560" name="左大括号 16"/>
            <p:cNvSpPr/>
            <p:nvPr/>
          </p:nvSpPr>
          <p:spPr bwMode="auto">
            <a:xfrm rot="10800000">
              <a:off x="5006" y="2660"/>
              <a:ext cx="136" cy="13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</a:ln>
          </p:spPr>
          <p:txBody>
            <a:bodyPr rot="10800000" anchor="ctr"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61" name="TextBox 17"/>
            <p:cNvSpPr txBox="1">
              <a:spLocks noChangeArrowheads="1"/>
            </p:cNvSpPr>
            <p:nvPr/>
          </p:nvSpPr>
          <p:spPr bwMode="auto">
            <a:xfrm>
              <a:off x="5178" y="3219"/>
              <a:ext cx="903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120cm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4273" y="5439904"/>
            <a:ext cx="94780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这两面联合国国旗长和宽的最简单的整数比分别是多少？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72029" y="1301295"/>
            <a:ext cx="7329307" cy="1535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15︰10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15÷5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 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︰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10÷5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3︰2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2029" y="3771509"/>
            <a:ext cx="7618675" cy="7463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180︰120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180÷60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︰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120÷60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 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3︰2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049809" y="1555381"/>
            <a:ext cx="3135650" cy="1055687"/>
          </a:xfrm>
          <a:prstGeom prst="rect">
            <a:avLst/>
          </a:prstGeom>
          <a:noFill/>
          <a:ln w="38100" algn="ctr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454110" y="3711798"/>
            <a:ext cx="3483704" cy="1057275"/>
          </a:xfrm>
          <a:prstGeom prst="rect">
            <a:avLst/>
          </a:prstGeom>
          <a:noFill/>
          <a:ln w="38100" algn="ctr">
            <a:solidFill>
              <a:srgbClr val="FF0000"/>
            </a:solidFill>
            <a:prstDash val="sysDot"/>
            <a:round/>
          </a:ln>
        </p:spPr>
        <p:txBody>
          <a:bodyPr/>
          <a:lstStyle/>
          <a:p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2160" y="3015676"/>
            <a:ext cx="61070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想：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的什么数？为什么要除以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矩形 8"/>
          <p:cNvSpPr>
            <a:spLocks noChangeArrowheads="1"/>
          </p:cNvSpPr>
          <p:nvPr/>
        </p:nvSpPr>
        <p:spPr bwMode="auto">
          <a:xfrm>
            <a:off x="660400" y="1235303"/>
            <a:ext cx="61928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把下面各比化成最简单的整数比。</a:t>
            </a:r>
            <a:endParaRPr lang="en-US" altLang="zh-CN" sz="2400" kern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6415070" y="2381033"/>
            <a:ext cx="205102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0.75︰2</a:t>
            </a:r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1516849" y="2061673"/>
          <a:ext cx="877707" cy="719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29600" imgH="9753600" progId="">
                  <p:embed/>
                </p:oleObj>
              </mc:Choice>
              <mc:Fallback>
                <p:oleObj name="Equation" r:id="rId2" imgW="8229600" imgH="9753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16849" y="2061673"/>
                        <a:ext cx="877707" cy="71947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9"/>
          <p:cNvGraphicFramePr>
            <a:graphicFrameLocks noChangeAspect="1"/>
          </p:cNvGraphicFramePr>
          <p:nvPr/>
        </p:nvGraphicFramePr>
        <p:xfrm>
          <a:off x="1399702" y="3058180"/>
          <a:ext cx="3427776" cy="1318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956000" imgH="14325600" progId="">
                  <p:embed/>
                </p:oleObj>
              </mc:Choice>
              <mc:Fallback>
                <p:oleObj name="Equation" r:id="rId4" imgW="28956000" imgH="143256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9702" y="3058180"/>
                        <a:ext cx="3427776" cy="13186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051691" y="3058180"/>
            <a:ext cx="3744912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=(0.75×100)︰(2×100)</a:t>
            </a:r>
          </a:p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=75︰200</a:t>
            </a:r>
          </a:p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=3:8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宽屏</PresentationFormat>
  <Paragraphs>89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FandolFang R</vt:lpstr>
      <vt:lpstr>思源黑体 CN Light</vt:lpstr>
      <vt:lpstr>Arial</vt:lpstr>
      <vt:lpstr>Calibri</vt:lpstr>
      <vt:lpstr>办公资源网：www.bangongziyuan.com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2020-07-20T11:58:51Z</cp:lastPrinted>
  <dcterms:created xsi:type="dcterms:W3CDTF">2020-07-20T11:58:51Z</dcterms:created>
  <dcterms:modified xsi:type="dcterms:W3CDTF">2021-01-08T23:14:36Z</dcterms:modified>
</cp:coreProperties>
</file>