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7" r:id="rId13"/>
    <p:sldId id="27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5.5</a:t>
                  </a: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解决实际问题</a:t>
                  </a: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/>
          </p:cNvPicPr>
          <p:nvPr/>
        </p:nvPicPr>
        <p:blipFill>
          <a:blip r:embed="rId2"/>
          <a:srcRect l="70058" t="8824" r="11150" b="11176"/>
          <a:stretch>
            <a:fillRect/>
          </a:stretch>
        </p:blipFill>
        <p:spPr bwMode="auto">
          <a:xfrm>
            <a:off x="7766613" y="2894684"/>
            <a:ext cx="2332479" cy="198288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60400" y="1217215"/>
            <a:ext cx="10858500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、右图中的铜钱直径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22.5mm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，中间的正方形边长为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6mm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。这个铜钱的面积是多少？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4076" y="2395177"/>
            <a:ext cx="38877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22.5÷2=11.25(mm)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31501" y="2894684"/>
            <a:ext cx="5599112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3.15×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11.25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-6×6</a:t>
            </a: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≈397.4-36</a:t>
            </a: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=361.4 (</a:t>
            </a:r>
            <a:r>
              <a:rPr lang="en-US" altLang="zh-CN" sz="24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mm</a:t>
            </a:r>
            <a:r>
              <a:rPr lang="en-US" altLang="zh-CN" sz="2400" kern="0" baseline="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83777" y="3194453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你有什么收获与疑问？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40" y="1808631"/>
            <a:ext cx="3105097" cy="4427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433" r="3897" b="73108"/>
          <a:stretch>
            <a:fillRect/>
          </a:stretch>
        </p:blipFill>
        <p:spPr>
          <a:xfrm>
            <a:off x="8543797" y="-38758"/>
            <a:ext cx="3636315" cy="1827750"/>
          </a:xfrm>
          <a:custGeom>
            <a:avLst/>
            <a:gdLst>
              <a:gd name="connsiteX0" fmla="*/ 0 w 3636315"/>
              <a:gd name="connsiteY0" fmla="*/ 0 h 1827750"/>
              <a:gd name="connsiteX1" fmla="*/ 3636315 w 3636315"/>
              <a:gd name="connsiteY1" fmla="*/ 19186 h 1827750"/>
              <a:gd name="connsiteX2" fmla="*/ 1808565 w 3636315"/>
              <a:gd name="connsiteY2" fmla="*/ 1827750 h 1827750"/>
              <a:gd name="connsiteX3" fmla="*/ 0 w 3636315"/>
              <a:gd name="connsiteY3" fmla="*/ 0 h 18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5" h="1827749">
                <a:moveTo>
                  <a:pt x="0" y="0"/>
                </a:moveTo>
                <a:lnTo>
                  <a:pt x="3636315" y="19186"/>
                </a:lnTo>
                <a:lnTo>
                  <a:pt x="1808565" y="18277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433" r="38829" b="73108"/>
          <a:stretch>
            <a:fillRect/>
          </a:stretch>
        </p:blipFill>
        <p:spPr>
          <a:xfrm>
            <a:off x="4925568" y="-38757"/>
            <a:ext cx="3636314" cy="1827749"/>
          </a:xfrm>
          <a:custGeom>
            <a:avLst/>
            <a:gdLst>
              <a:gd name="connsiteX0" fmla="*/ 0 w 3636314"/>
              <a:gd name="connsiteY0" fmla="*/ 0 h 1827749"/>
              <a:gd name="connsiteX1" fmla="*/ 3636314 w 3636314"/>
              <a:gd name="connsiteY1" fmla="*/ 19185 h 1827749"/>
              <a:gd name="connsiteX2" fmla="*/ 1808565 w 3636314"/>
              <a:gd name="connsiteY2" fmla="*/ 1827749 h 1827749"/>
              <a:gd name="connsiteX3" fmla="*/ 0 w 3636314"/>
              <a:gd name="connsiteY3" fmla="*/ 0 h 182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14" h="1827749">
                <a:moveTo>
                  <a:pt x="0" y="0"/>
                </a:moveTo>
                <a:lnTo>
                  <a:pt x="3636314" y="19185"/>
                </a:lnTo>
                <a:lnTo>
                  <a:pt x="1808565" y="18277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1" t="2533" r="24789" b="55363"/>
          <a:stretch>
            <a:fillRect/>
          </a:stretch>
        </p:blipFill>
        <p:spPr>
          <a:xfrm>
            <a:off x="7107628" y="106264"/>
            <a:ext cx="2908512" cy="2908513"/>
          </a:xfrm>
          <a:custGeom>
            <a:avLst/>
            <a:gdLst>
              <a:gd name="connsiteX0" fmla="*/ 1471316 w 2908512"/>
              <a:gd name="connsiteY0" fmla="*/ 0 h 2908513"/>
              <a:gd name="connsiteX1" fmla="*/ 2908512 w 2908512"/>
              <a:gd name="connsiteY1" fmla="*/ 1471317 h 2908513"/>
              <a:gd name="connsiteX2" fmla="*/ 1437195 w 2908512"/>
              <a:gd name="connsiteY2" fmla="*/ 2908513 h 2908513"/>
              <a:gd name="connsiteX3" fmla="*/ 0 w 2908512"/>
              <a:gd name="connsiteY3" fmla="*/ 1437195 h 2908513"/>
              <a:gd name="connsiteX4" fmla="*/ 1471316 w 2908512"/>
              <a:gd name="connsiteY4" fmla="*/ 0 h 290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3">
                <a:moveTo>
                  <a:pt x="1471316" y="0"/>
                </a:moveTo>
                <a:lnTo>
                  <a:pt x="2908512" y="1471317"/>
                </a:lnTo>
                <a:lnTo>
                  <a:pt x="1437195" y="2908513"/>
                </a:lnTo>
                <a:lnTo>
                  <a:pt x="0" y="1437195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0" t="2583" b="46236"/>
          <a:stretch>
            <a:fillRect/>
          </a:stretch>
        </p:blipFill>
        <p:spPr>
          <a:xfrm>
            <a:off x="10409622" y="109751"/>
            <a:ext cx="2174115" cy="3535458"/>
          </a:xfrm>
          <a:custGeom>
            <a:avLst/>
            <a:gdLst>
              <a:gd name="connsiteX0" fmla="*/ 1768289 w 2174115"/>
              <a:gd name="connsiteY0" fmla="*/ 0 h 3535458"/>
              <a:gd name="connsiteX1" fmla="*/ 2174115 w 2174115"/>
              <a:gd name="connsiteY1" fmla="*/ 406084 h 3535458"/>
              <a:gd name="connsiteX2" fmla="*/ 2174115 w 2174115"/>
              <a:gd name="connsiteY2" fmla="*/ 3128770 h 3535458"/>
              <a:gd name="connsiteX3" fmla="*/ 1767169 w 2174115"/>
              <a:gd name="connsiteY3" fmla="*/ 3535458 h 3535458"/>
              <a:gd name="connsiteX4" fmla="*/ 0 w 2174115"/>
              <a:gd name="connsiteY4" fmla="*/ 1767169 h 3535458"/>
              <a:gd name="connsiteX5" fmla="*/ 1768289 w 2174115"/>
              <a:gd name="connsiteY5" fmla="*/ 0 h 35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4115" h="3535458">
                <a:moveTo>
                  <a:pt x="1768289" y="0"/>
                </a:moveTo>
                <a:lnTo>
                  <a:pt x="2174115" y="406084"/>
                </a:lnTo>
                <a:lnTo>
                  <a:pt x="2174115" y="3128770"/>
                </a:lnTo>
                <a:lnTo>
                  <a:pt x="1767169" y="3535458"/>
                </a:lnTo>
                <a:lnTo>
                  <a:pt x="0" y="1767169"/>
                </a:lnTo>
                <a:lnTo>
                  <a:pt x="1768289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5" t="24852" r="10485" b="33044"/>
          <a:stretch>
            <a:fillRect/>
          </a:stretch>
        </p:blipFill>
        <p:spPr>
          <a:xfrm>
            <a:off x="8589185" y="1648046"/>
            <a:ext cx="2908512" cy="2908512"/>
          </a:xfrm>
          <a:custGeom>
            <a:avLst/>
            <a:gdLst>
              <a:gd name="connsiteX0" fmla="*/ 1471316 w 2908512"/>
              <a:gd name="connsiteY0" fmla="*/ 0 h 2908512"/>
              <a:gd name="connsiteX1" fmla="*/ 2908512 w 2908512"/>
              <a:gd name="connsiteY1" fmla="*/ 1471317 h 2908512"/>
              <a:gd name="connsiteX2" fmla="*/ 1437195 w 2908512"/>
              <a:gd name="connsiteY2" fmla="*/ 2908512 h 2908512"/>
              <a:gd name="connsiteX3" fmla="*/ 0 w 2908512"/>
              <a:gd name="connsiteY3" fmla="*/ 1437196 h 2908512"/>
              <a:gd name="connsiteX4" fmla="*/ 1471316 w 2908512"/>
              <a:gd name="connsiteY4" fmla="*/ 0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512" h="2908512">
                <a:moveTo>
                  <a:pt x="1471316" y="0"/>
                </a:moveTo>
                <a:lnTo>
                  <a:pt x="2908512" y="1471317"/>
                </a:lnTo>
                <a:lnTo>
                  <a:pt x="1437195" y="2908512"/>
                </a:lnTo>
                <a:lnTo>
                  <a:pt x="0" y="1437196"/>
                </a:lnTo>
                <a:lnTo>
                  <a:pt x="1471316" y="0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40388" r="25155" b="4843"/>
          <a:stretch>
            <a:fillRect/>
          </a:stretch>
        </p:blipFill>
        <p:spPr>
          <a:xfrm>
            <a:off x="6194925" y="2721285"/>
            <a:ext cx="3783349" cy="3783351"/>
          </a:xfrm>
          <a:custGeom>
            <a:avLst/>
            <a:gdLst>
              <a:gd name="connsiteX0" fmla="*/ 1926458 w 3783349"/>
              <a:gd name="connsiteY0" fmla="*/ 0 h 3783351"/>
              <a:gd name="connsiteX1" fmla="*/ 3783349 w 3783349"/>
              <a:gd name="connsiteY1" fmla="*/ 1926461 h 3783351"/>
              <a:gd name="connsiteX2" fmla="*/ 1856890 w 3783349"/>
              <a:gd name="connsiteY2" fmla="*/ 3783351 h 3783351"/>
              <a:gd name="connsiteX3" fmla="*/ 0 w 3783349"/>
              <a:gd name="connsiteY3" fmla="*/ 1856892 h 3783351"/>
              <a:gd name="connsiteX4" fmla="*/ 1926458 w 3783349"/>
              <a:gd name="connsiteY4" fmla="*/ 0 h 37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3349" h="3783351">
                <a:moveTo>
                  <a:pt x="1926458" y="0"/>
                </a:moveTo>
                <a:lnTo>
                  <a:pt x="3783349" y="1926461"/>
                </a:lnTo>
                <a:lnTo>
                  <a:pt x="1856890" y="3783351"/>
                </a:lnTo>
                <a:lnTo>
                  <a:pt x="0" y="1856892"/>
                </a:lnTo>
                <a:lnTo>
                  <a:pt x="1926458" y="0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0" t="46737"/>
          <a:stretch>
            <a:fillRect/>
          </a:stretch>
        </p:blipFill>
        <p:spPr>
          <a:xfrm>
            <a:off x="9239182" y="3159798"/>
            <a:ext cx="3344554" cy="3679353"/>
          </a:xfrm>
          <a:custGeom>
            <a:avLst/>
            <a:gdLst>
              <a:gd name="connsiteX0" fmla="*/ 2344268 w 3344554"/>
              <a:gd name="connsiteY0" fmla="*/ 0 h 3679353"/>
              <a:gd name="connsiteX1" fmla="*/ 3344554 w 3344554"/>
              <a:gd name="connsiteY1" fmla="*/ 1024035 h 3679353"/>
              <a:gd name="connsiteX2" fmla="*/ 3344554 w 3344554"/>
              <a:gd name="connsiteY2" fmla="*/ 3603973 h 3679353"/>
              <a:gd name="connsiteX3" fmla="*/ 3267384 w 3344554"/>
              <a:gd name="connsiteY3" fmla="*/ 3679353 h 3679353"/>
              <a:gd name="connsiteX4" fmla="*/ 1357228 w 3344554"/>
              <a:gd name="connsiteY4" fmla="*/ 3679353 h 3679353"/>
              <a:gd name="connsiteX5" fmla="*/ 0 w 3344554"/>
              <a:gd name="connsiteY5" fmla="*/ 2289902 h 3679353"/>
              <a:gd name="connsiteX6" fmla="*/ 2344268 w 3344554"/>
              <a:gd name="connsiteY6" fmla="*/ 0 h 36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554" h="3679353">
                <a:moveTo>
                  <a:pt x="2344268" y="0"/>
                </a:moveTo>
                <a:lnTo>
                  <a:pt x="3344554" y="1024035"/>
                </a:lnTo>
                <a:lnTo>
                  <a:pt x="3344554" y="3603973"/>
                </a:lnTo>
                <a:lnTo>
                  <a:pt x="3267384" y="3679353"/>
                </a:lnTo>
                <a:lnTo>
                  <a:pt x="1357228" y="3679353"/>
                </a:lnTo>
                <a:lnTo>
                  <a:pt x="0" y="2289902"/>
                </a:lnTo>
                <a:lnTo>
                  <a:pt x="2344268" y="0"/>
                </a:lnTo>
                <a:close/>
              </a:path>
            </a:pathLst>
          </a:cu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8" t="80872" r="20261"/>
          <a:stretch>
            <a:fillRect/>
          </a:stretch>
        </p:blipFill>
        <p:spPr>
          <a:xfrm>
            <a:off x="7841737" y="5517799"/>
            <a:ext cx="2643431" cy="1321352"/>
          </a:xfrm>
          <a:custGeom>
            <a:avLst/>
            <a:gdLst>
              <a:gd name="connsiteX0" fmla="*/ 1352722 w 2643431"/>
              <a:gd name="connsiteY0" fmla="*/ 0 h 1321352"/>
              <a:gd name="connsiteX1" fmla="*/ 2643431 w 2643431"/>
              <a:gd name="connsiteY1" fmla="*/ 1321352 h 1321352"/>
              <a:gd name="connsiteX2" fmla="*/ 0 w 2643431"/>
              <a:gd name="connsiteY2" fmla="*/ 1321352 h 1321352"/>
              <a:gd name="connsiteX3" fmla="*/ 1352722 w 2643431"/>
              <a:gd name="connsiteY3" fmla="*/ 0 h 132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31" h="1321352">
                <a:moveTo>
                  <a:pt x="1352722" y="0"/>
                </a:moveTo>
                <a:lnTo>
                  <a:pt x="2643431" y="1321352"/>
                </a:lnTo>
                <a:lnTo>
                  <a:pt x="0" y="1321352"/>
                </a:lnTo>
                <a:lnTo>
                  <a:pt x="1352722" y="0"/>
                </a:lnTo>
                <a:close/>
              </a:path>
            </a:pathLst>
          </a:cu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8462" r="-3993" b="52124"/>
          <a:stretch>
            <a:fillRect/>
          </a:stretch>
        </p:blipFill>
        <p:spPr>
          <a:xfrm>
            <a:off x="12583737" y="515835"/>
            <a:ext cx="413605" cy="2722686"/>
          </a:xfrm>
          <a:custGeom>
            <a:avLst/>
            <a:gdLst>
              <a:gd name="connsiteX0" fmla="*/ 0 w 413605"/>
              <a:gd name="connsiteY0" fmla="*/ 0 h 2722686"/>
              <a:gd name="connsiteX1" fmla="*/ 413605 w 413605"/>
              <a:gd name="connsiteY1" fmla="*/ 413867 h 2722686"/>
              <a:gd name="connsiteX2" fmla="*/ 413605 w 413605"/>
              <a:gd name="connsiteY2" fmla="*/ 2309343 h 2722686"/>
              <a:gd name="connsiteX3" fmla="*/ 0 w 413605"/>
              <a:gd name="connsiteY3" fmla="*/ 2722686 h 2722686"/>
              <a:gd name="connsiteX4" fmla="*/ 0 w 413605"/>
              <a:gd name="connsiteY4" fmla="*/ 0 h 27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05" h="2722686">
                <a:moveTo>
                  <a:pt x="0" y="0"/>
                </a:moveTo>
                <a:lnTo>
                  <a:pt x="413605" y="413867"/>
                </a:lnTo>
                <a:lnTo>
                  <a:pt x="413605" y="2309343"/>
                </a:lnTo>
                <a:lnTo>
                  <a:pt x="0" y="27226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61561" r="-12451" b="1091"/>
          <a:stretch>
            <a:fillRect/>
          </a:stretch>
        </p:blipFill>
        <p:spPr>
          <a:xfrm>
            <a:off x="12583736" y="4183833"/>
            <a:ext cx="1289614" cy="2579938"/>
          </a:xfrm>
          <a:custGeom>
            <a:avLst/>
            <a:gdLst>
              <a:gd name="connsiteX0" fmla="*/ 0 w 1289614"/>
              <a:gd name="connsiteY0" fmla="*/ 0 h 2579938"/>
              <a:gd name="connsiteX1" fmla="*/ 1289614 w 1289614"/>
              <a:gd name="connsiteY1" fmla="*/ 1320232 h 2579938"/>
              <a:gd name="connsiteX2" fmla="*/ 0 w 1289614"/>
              <a:gd name="connsiteY2" fmla="*/ 2579938 h 2579938"/>
              <a:gd name="connsiteX3" fmla="*/ 0 w 1289614"/>
              <a:gd name="connsiteY3" fmla="*/ 0 h 25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614" h="2579938">
                <a:moveTo>
                  <a:pt x="0" y="0"/>
                </a:moveTo>
                <a:lnTo>
                  <a:pt x="1289614" y="1320232"/>
                </a:lnTo>
                <a:lnTo>
                  <a:pt x="0" y="2579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5" t="98909"/>
          <a:stretch>
            <a:fillRect/>
          </a:stretch>
        </p:blipFill>
        <p:spPr>
          <a:xfrm>
            <a:off x="12506566" y="6763771"/>
            <a:ext cx="77170" cy="75380"/>
          </a:xfrm>
          <a:custGeom>
            <a:avLst/>
            <a:gdLst>
              <a:gd name="connsiteX0" fmla="*/ 77170 w 77170"/>
              <a:gd name="connsiteY0" fmla="*/ 0 h 75380"/>
              <a:gd name="connsiteX1" fmla="*/ 77170 w 77170"/>
              <a:gd name="connsiteY1" fmla="*/ 75380 h 75380"/>
              <a:gd name="connsiteX2" fmla="*/ 0 w 77170"/>
              <a:gd name="connsiteY2" fmla="*/ 75380 h 75380"/>
              <a:gd name="connsiteX3" fmla="*/ 77170 w 77170"/>
              <a:gd name="connsiteY3" fmla="*/ 0 h 7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0" h="75380">
                <a:moveTo>
                  <a:pt x="77170" y="0"/>
                </a:moveTo>
                <a:lnTo>
                  <a:pt x="77170" y="75380"/>
                </a:lnTo>
                <a:lnTo>
                  <a:pt x="0" y="75380"/>
                </a:lnTo>
                <a:lnTo>
                  <a:pt x="77170" y="0"/>
                </a:lnTo>
                <a:close/>
              </a:path>
            </a:pathLst>
          </a:cu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100000" r="16614" b="-20582"/>
          <a:stretch>
            <a:fillRect/>
          </a:stretch>
        </p:blipFill>
        <p:spPr>
          <a:xfrm>
            <a:off x="7486415" y="6839151"/>
            <a:ext cx="3376476" cy="1421779"/>
          </a:xfrm>
          <a:custGeom>
            <a:avLst/>
            <a:gdLst>
              <a:gd name="connsiteX0" fmla="*/ 355321 w 3376476"/>
              <a:gd name="connsiteY0" fmla="*/ 0 h 1421779"/>
              <a:gd name="connsiteX1" fmla="*/ 2998752 w 3376476"/>
              <a:gd name="connsiteY1" fmla="*/ 0 h 1421779"/>
              <a:gd name="connsiteX2" fmla="*/ 3376476 w 3376476"/>
              <a:gd name="connsiteY2" fmla="*/ 386692 h 1421779"/>
              <a:gd name="connsiteX3" fmla="*/ 2316814 w 3376476"/>
              <a:gd name="connsiteY3" fmla="*/ 1421779 h 1421779"/>
              <a:gd name="connsiteX4" fmla="*/ 1049775 w 3376476"/>
              <a:gd name="connsiteY4" fmla="*/ 1421779 h 1421779"/>
              <a:gd name="connsiteX5" fmla="*/ 0 w 3376476"/>
              <a:gd name="connsiteY5" fmla="*/ 347081 h 1421779"/>
              <a:gd name="connsiteX6" fmla="*/ 355321 w 3376476"/>
              <a:gd name="connsiteY6" fmla="*/ 0 h 142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76" h="1421779">
                <a:moveTo>
                  <a:pt x="355321" y="0"/>
                </a:moveTo>
                <a:lnTo>
                  <a:pt x="2998752" y="0"/>
                </a:lnTo>
                <a:lnTo>
                  <a:pt x="3376476" y="386692"/>
                </a:lnTo>
                <a:lnTo>
                  <a:pt x="2316814" y="1421779"/>
                </a:lnTo>
                <a:lnTo>
                  <a:pt x="1049775" y="1421779"/>
                </a:lnTo>
                <a:lnTo>
                  <a:pt x="0" y="347081"/>
                </a:lnTo>
                <a:lnTo>
                  <a:pt x="355321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3" t="100000" r="745" b="-13822"/>
          <a:stretch>
            <a:fillRect/>
          </a:stretch>
        </p:blipFill>
        <p:spPr>
          <a:xfrm>
            <a:off x="10596410" y="6839151"/>
            <a:ext cx="1910156" cy="954815"/>
          </a:xfrm>
          <a:custGeom>
            <a:avLst/>
            <a:gdLst>
              <a:gd name="connsiteX0" fmla="*/ 0 w 1910156"/>
              <a:gd name="connsiteY0" fmla="*/ 0 h 954815"/>
              <a:gd name="connsiteX1" fmla="*/ 1910156 w 1910156"/>
              <a:gd name="connsiteY1" fmla="*/ 0 h 954815"/>
              <a:gd name="connsiteX2" fmla="*/ 932671 w 1910156"/>
              <a:gd name="connsiteY2" fmla="*/ 954815 h 954815"/>
              <a:gd name="connsiteX3" fmla="*/ 0 w 1910156"/>
              <a:gd name="connsiteY3" fmla="*/ 0 h 9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156" h="954815">
                <a:moveTo>
                  <a:pt x="0" y="0"/>
                </a:moveTo>
                <a:lnTo>
                  <a:pt x="1910156" y="0"/>
                </a:lnTo>
                <a:lnTo>
                  <a:pt x="932671" y="95481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15306" r="-9255" b="57528"/>
          <a:stretch>
            <a:fillRect/>
          </a:stretch>
        </p:blipFill>
        <p:spPr>
          <a:xfrm>
            <a:off x="12997341" y="929702"/>
            <a:ext cx="947738" cy="1895476"/>
          </a:xfrm>
          <a:custGeom>
            <a:avLst/>
            <a:gdLst>
              <a:gd name="connsiteX0" fmla="*/ 0 w 947738"/>
              <a:gd name="connsiteY0" fmla="*/ 0 h 1895476"/>
              <a:gd name="connsiteX1" fmla="*/ 947738 w 947738"/>
              <a:gd name="connsiteY1" fmla="*/ 948339 h 1895476"/>
              <a:gd name="connsiteX2" fmla="*/ 0 w 947738"/>
              <a:gd name="connsiteY2" fmla="*/ 1895476 h 1895476"/>
              <a:gd name="connsiteX3" fmla="*/ 0 w 947738"/>
              <a:gd name="connsiteY3" fmla="*/ 0 h 189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895476">
                <a:moveTo>
                  <a:pt x="0" y="0"/>
                </a:moveTo>
                <a:lnTo>
                  <a:pt x="947738" y="948339"/>
                </a:lnTo>
                <a:lnTo>
                  <a:pt x="0" y="1895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7" t="100000" r="26625" b="-7819"/>
          <a:stretch>
            <a:fillRect/>
          </a:stretch>
        </p:blipFill>
        <p:spPr>
          <a:xfrm>
            <a:off x="9179573" y="6839151"/>
            <a:ext cx="1091433" cy="545566"/>
          </a:xfrm>
          <a:custGeom>
            <a:avLst/>
            <a:gdLst>
              <a:gd name="connsiteX0" fmla="*/ 0 w 1091433"/>
              <a:gd name="connsiteY0" fmla="*/ 0 h 545566"/>
              <a:gd name="connsiteX1" fmla="*/ 1091433 w 1091433"/>
              <a:gd name="connsiteY1" fmla="*/ 0 h 545566"/>
              <a:gd name="connsiteX2" fmla="*/ 532914 w 1091433"/>
              <a:gd name="connsiteY2" fmla="*/ 545566 h 545566"/>
              <a:gd name="connsiteX3" fmla="*/ 0 w 1091433"/>
              <a:gd name="connsiteY3" fmla="*/ 0 h 54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433" h="545566">
                <a:moveTo>
                  <a:pt x="0" y="0"/>
                </a:moveTo>
                <a:lnTo>
                  <a:pt x="1091433" y="0"/>
                </a:lnTo>
                <a:lnTo>
                  <a:pt x="532914" y="54556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918137" y="2324258"/>
            <a:ext cx="5937982" cy="2641902"/>
            <a:chOff x="6147269" y="2844265"/>
            <a:chExt cx="5112385" cy="2076459"/>
          </a:xfrm>
        </p:grpSpPr>
        <p:grpSp>
          <p:nvGrpSpPr>
            <p:cNvPr id="40" name="组合 39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42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9A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6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>
                      <a:solidFill>
                        <a:srgbClr val="69A4E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69A4E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 圆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9A4E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59" name="矩形 58"/>
          <p:cNvSpPr/>
          <p:nvPr/>
        </p:nvSpPr>
        <p:spPr>
          <a:xfrm rot="2702975">
            <a:off x="-763930" y="5013711"/>
            <a:ext cx="1527859" cy="1527859"/>
          </a:xfrm>
          <a:prstGeom prst="rect">
            <a:avLst/>
          </a:prstGeom>
          <a:solidFill>
            <a:srgbClr val="69A4E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263246"/>
            <a:ext cx="9341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中国建筑中经常能见到“外方内圆”和“外圆内方”的设计。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3968714" y="1585614"/>
            <a:ext cx="4419600" cy="1920875"/>
            <a:chOff x="1066" y="1162"/>
            <a:chExt cx="3266" cy="1406"/>
          </a:xfrm>
        </p:grpSpPr>
        <p:pic>
          <p:nvPicPr>
            <p:cNvPr id="15364" name="Picture 6" descr="6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66" y="1162"/>
              <a:ext cx="1399" cy="13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5365" name="Picture 7" descr="6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967" y="1207"/>
              <a:ext cx="1365" cy="1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  明确目标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/>
          <p:nvPr/>
        </p:nvGrpSpPr>
        <p:grpSpPr>
          <a:xfrm>
            <a:off x="4308563" y="1225576"/>
            <a:ext cx="3240087" cy="1292225"/>
            <a:chOff x="1066" y="1162"/>
            <a:chExt cx="3266" cy="1406"/>
          </a:xfrm>
        </p:grpSpPr>
        <p:pic>
          <p:nvPicPr>
            <p:cNvPr id="16390" name="Picture 6" descr="6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66" y="1162"/>
              <a:ext cx="1399" cy="13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6391" name="Picture 7" descr="6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967" y="1207"/>
              <a:ext cx="1365" cy="1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54350" y="2872715"/>
            <a:ext cx="8696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外方内圆的图形是怎样组成的？它有什么特点？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54350" y="3458461"/>
            <a:ext cx="51090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外方内圆的图形称为圆外切正方形。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54349" y="4044207"/>
            <a:ext cx="8696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外圆内方的图形是怎样组成的？它有什么特点？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54349" y="4629953"/>
            <a:ext cx="51090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外圆内方的图形称为圆内接正方形。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  明确目标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8"/>
          <p:cNvGrpSpPr/>
          <p:nvPr/>
        </p:nvGrpSpPr>
        <p:grpSpPr>
          <a:xfrm>
            <a:off x="2252952" y="1441669"/>
            <a:ext cx="3490912" cy="1392237"/>
            <a:chOff x="497" y="935"/>
            <a:chExt cx="2199" cy="907"/>
          </a:xfrm>
        </p:grpSpPr>
        <p:pic>
          <p:nvPicPr>
            <p:cNvPr id="17417" name="Picture 16" descr="6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97" y="935"/>
              <a:ext cx="932" cy="9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7418" name="Picture 17" descr="66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787" y="935"/>
              <a:ext cx="909" cy="9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5" name="Group 21"/>
          <p:cNvGrpSpPr/>
          <p:nvPr/>
        </p:nvGrpSpPr>
        <p:grpSpPr>
          <a:xfrm>
            <a:off x="6441431" y="1474744"/>
            <a:ext cx="4298950" cy="2159670"/>
            <a:chOff x="2629" y="866"/>
            <a:chExt cx="2708" cy="1020"/>
          </a:xfrm>
        </p:grpSpPr>
        <p:pic>
          <p:nvPicPr>
            <p:cNvPr id="1741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7" y="1080"/>
              <a:ext cx="820" cy="8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7416" name="AutoShape 27"/>
            <p:cNvSpPr>
              <a:spLocks noChangeArrowheads="1"/>
            </p:cNvSpPr>
            <p:nvPr/>
          </p:nvSpPr>
          <p:spPr bwMode="auto">
            <a:xfrm>
              <a:off x="2629" y="866"/>
              <a:ext cx="1449" cy="428"/>
            </a:xfrm>
            <a:prstGeom prst="wedgeRoundRectCallout">
              <a:avLst>
                <a:gd name="adj1" fmla="val 67426"/>
                <a:gd name="adj2" fmla="val 2673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题目中都告诉了我们什么？</a:t>
              </a: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887676" y="3660681"/>
            <a:ext cx="6810139" cy="2120566"/>
            <a:chOff x="-207" y="2271"/>
            <a:chExt cx="5057" cy="1181"/>
          </a:xfrm>
        </p:grpSpPr>
        <p:sp>
          <p:nvSpPr>
            <p:cNvPr id="17413" name="AutoShape 27"/>
            <p:cNvSpPr>
              <a:spLocks noChangeArrowheads="1"/>
            </p:cNvSpPr>
            <p:nvPr/>
          </p:nvSpPr>
          <p:spPr bwMode="auto">
            <a:xfrm>
              <a:off x="1176" y="2271"/>
              <a:ext cx="3674" cy="651"/>
            </a:xfrm>
            <a:prstGeom prst="wedgeRoundRectCallout">
              <a:avLst>
                <a:gd name="adj1" fmla="val -57889"/>
                <a:gd name="adj2" fmla="val 1466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上图中两个圆的半径都是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1m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，怎样求正方形和圆之间部分的面积呢？</a:t>
              </a:r>
            </a:p>
          </p:txBody>
        </p:sp>
        <p:pic>
          <p:nvPicPr>
            <p:cNvPr id="17414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07" y="2392"/>
              <a:ext cx="934" cy="10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8616950" y="1341520"/>
            <a:ext cx="1216026" cy="1581804"/>
            <a:chOff x="3878" y="1389"/>
            <a:chExt cx="1129" cy="1496"/>
          </a:xfrm>
        </p:grpSpPr>
        <p:pic>
          <p:nvPicPr>
            <p:cNvPr id="18440" name="Picture 20" descr="69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878" y="1389"/>
              <a:ext cx="1129" cy="11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41" name="Text Box 21"/>
            <p:cNvSpPr txBox="1">
              <a:spLocks noChangeArrowheads="1"/>
            </p:cNvSpPr>
            <p:nvPr/>
          </p:nvSpPr>
          <p:spPr bwMode="auto">
            <a:xfrm>
              <a:off x="4172" y="2536"/>
              <a:ext cx="726" cy="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图（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946617" y="1389064"/>
            <a:ext cx="4657259" cy="2110160"/>
            <a:chOff x="392" y="1115"/>
            <a:chExt cx="3373" cy="1146"/>
          </a:xfrm>
        </p:grpSpPr>
        <p:sp>
          <p:nvSpPr>
            <p:cNvPr id="18438" name="AutoShape 27"/>
            <p:cNvSpPr>
              <a:spLocks noChangeArrowheads="1"/>
            </p:cNvSpPr>
            <p:nvPr/>
          </p:nvSpPr>
          <p:spPr bwMode="auto">
            <a:xfrm>
              <a:off x="1645" y="1115"/>
              <a:ext cx="2120" cy="635"/>
            </a:xfrm>
            <a:prstGeom prst="wedgeRoundRectCallout">
              <a:avLst>
                <a:gd name="adj1" fmla="val -62125"/>
                <a:gd name="adj2" fmla="val 1551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左图中正方形的边长就是圆的直径。</a:t>
              </a:r>
            </a:p>
          </p:txBody>
        </p:sp>
        <p:pic>
          <p:nvPicPr>
            <p:cNvPr id="1843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" y="1408"/>
              <a:ext cx="867" cy="8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07644" y="2929180"/>
            <a:ext cx="5113337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从图（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）可以看出：</a:t>
            </a:r>
            <a:endParaRPr lang="en-US" altLang="zh-CN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2×2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5462" y="5022281"/>
            <a:ext cx="4248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0.86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en-US" altLang="zh-CN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5462" y="4279331"/>
            <a:ext cx="41767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3.14×1²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26589" y="3713475"/>
            <a:ext cx="42052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1.14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m²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07540" y="1661714"/>
            <a:ext cx="42433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从图（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）可以看出：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4299178" y="2399602"/>
            <a:ext cx="4968875" cy="1059985"/>
            <a:chOff x="2535" y="1955"/>
            <a:chExt cx="3130" cy="501"/>
          </a:xfrm>
        </p:grpSpPr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2535" y="2083"/>
              <a:ext cx="3130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</a:t>
              </a: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×2×1</a:t>
              </a:r>
              <a:r>
                <a:rPr lang="zh-CN" altLang="en-US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）</a:t>
              </a: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×2</a:t>
              </a:r>
              <a:r>
                <a:rPr lang="zh-CN" altLang="en-US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zh-CN" altLang="en-US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</a:t>
              </a: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m²</a:t>
              </a:r>
              <a:r>
                <a:rPr lang="zh-CN" altLang="en-US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）</a:t>
              </a:r>
            </a:p>
          </p:txBody>
        </p:sp>
        <p:grpSp>
          <p:nvGrpSpPr>
            <p:cNvPr id="19464" name="Group 13"/>
            <p:cNvGrpSpPr/>
            <p:nvPr/>
          </p:nvGrpSpPr>
          <p:grpSpPr>
            <a:xfrm>
              <a:off x="2751" y="1955"/>
              <a:ext cx="335" cy="501"/>
              <a:chOff x="1921" y="2608"/>
              <a:chExt cx="335" cy="501"/>
            </a:xfrm>
          </p:grpSpPr>
          <p:sp>
            <p:nvSpPr>
              <p:cNvPr id="19465" name="Text Box 14"/>
              <p:cNvSpPr txBox="1">
                <a:spLocks noChangeArrowheads="1"/>
              </p:cNvSpPr>
              <p:nvPr/>
            </p:nvSpPr>
            <p:spPr bwMode="auto">
              <a:xfrm>
                <a:off x="1938" y="2856"/>
                <a:ext cx="318" cy="2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466" name="Text Box 15"/>
              <p:cNvSpPr txBox="1">
                <a:spLocks noChangeArrowheads="1"/>
              </p:cNvSpPr>
              <p:nvPr/>
            </p:nvSpPr>
            <p:spPr bwMode="auto">
              <a:xfrm>
                <a:off x="1953" y="2608"/>
                <a:ext cx="227" cy="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9467" name="Line 16"/>
              <p:cNvSpPr>
                <a:spLocks noChangeShapeType="1"/>
              </p:cNvSpPr>
              <p:nvPr/>
            </p:nvSpPr>
            <p:spPr bwMode="auto">
              <a:xfrm>
                <a:off x="1921" y="2842"/>
                <a:ext cx="29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460" name="Group 26"/>
          <p:cNvGrpSpPr/>
          <p:nvPr/>
        </p:nvGrpSpPr>
        <p:grpSpPr>
          <a:xfrm>
            <a:off x="1221582" y="1889984"/>
            <a:ext cx="2233613" cy="2680726"/>
            <a:chOff x="3897" y="1957"/>
            <a:chExt cx="1407" cy="1719"/>
          </a:xfrm>
        </p:grpSpPr>
        <p:pic>
          <p:nvPicPr>
            <p:cNvPr id="19461" name="Picture 24" descr="7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897" y="1957"/>
              <a:ext cx="1407" cy="1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9462" name="Rectangle 25"/>
            <p:cNvSpPr>
              <a:spLocks noChangeArrowheads="1"/>
            </p:cNvSpPr>
            <p:nvPr/>
          </p:nvSpPr>
          <p:spPr bwMode="auto">
            <a:xfrm>
              <a:off x="4181" y="3380"/>
              <a:ext cx="821" cy="2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图（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729163" y="1568113"/>
            <a:ext cx="5969000" cy="2362767"/>
            <a:chOff x="1974" y="1235"/>
            <a:chExt cx="3760" cy="1116"/>
          </a:xfrm>
        </p:grpSpPr>
        <p:pic>
          <p:nvPicPr>
            <p:cNvPr id="2048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" y="1397"/>
              <a:ext cx="970" cy="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0490" name="AutoShape 27"/>
            <p:cNvSpPr>
              <a:spLocks noChangeArrowheads="1"/>
            </p:cNvSpPr>
            <p:nvPr/>
          </p:nvSpPr>
          <p:spPr bwMode="auto">
            <a:xfrm>
              <a:off x="1974" y="1235"/>
              <a:ext cx="2370" cy="464"/>
            </a:xfrm>
            <a:prstGeom prst="wedgeRoundRectCallout">
              <a:avLst>
                <a:gd name="adj1" fmla="val 59074"/>
                <a:gd name="adj2" fmla="val 59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如果两个圆的半径都是</a:t>
              </a: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，结果又是怎样的？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74889" y="3205975"/>
            <a:ext cx="688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左图：（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²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3.14×</a:t>
            </a:r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²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0.86</a:t>
            </a:r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²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7" name="Group 33"/>
          <p:cNvGrpSpPr/>
          <p:nvPr/>
        </p:nvGrpSpPr>
        <p:grpSpPr>
          <a:xfrm>
            <a:off x="2194502" y="3743018"/>
            <a:ext cx="8047037" cy="1075266"/>
            <a:chOff x="1444" y="2081"/>
            <a:chExt cx="5069" cy="508"/>
          </a:xfrm>
        </p:grpSpPr>
        <p:sp>
          <p:nvSpPr>
            <p:cNvPr id="20484" name="TextBox 7"/>
            <p:cNvSpPr txBox="1">
              <a:spLocks noChangeArrowheads="1"/>
            </p:cNvSpPr>
            <p:nvPr/>
          </p:nvSpPr>
          <p:spPr bwMode="auto">
            <a:xfrm>
              <a:off x="1444" y="2295"/>
              <a:ext cx="5069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右图：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3.14×</a:t>
              </a: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² 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－（    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×2</a:t>
              </a: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</a:t>
              </a: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）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×2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1.14</a:t>
              </a: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²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0485" name="Group 29"/>
            <p:cNvGrpSpPr/>
            <p:nvPr/>
          </p:nvGrpSpPr>
          <p:grpSpPr>
            <a:xfrm>
              <a:off x="3205" y="2081"/>
              <a:ext cx="330" cy="508"/>
              <a:chOff x="2142" y="2565"/>
              <a:chExt cx="330" cy="508"/>
            </a:xfrm>
          </p:grpSpPr>
          <p:sp>
            <p:nvSpPr>
              <p:cNvPr id="20486" name="Text Box 30"/>
              <p:cNvSpPr txBox="1">
                <a:spLocks noChangeArrowheads="1"/>
              </p:cNvSpPr>
              <p:nvPr/>
            </p:nvSpPr>
            <p:spPr bwMode="auto">
              <a:xfrm>
                <a:off x="2154" y="2839"/>
                <a:ext cx="318" cy="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487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565"/>
                <a:ext cx="227" cy="2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0488" name="Line 32"/>
              <p:cNvSpPr>
                <a:spLocks noChangeShapeType="1"/>
              </p:cNvSpPr>
              <p:nvPr/>
            </p:nvSpPr>
            <p:spPr bwMode="auto">
              <a:xfrm>
                <a:off x="2142" y="2837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 flipH="1">
            <a:off x="4446186" y="1513867"/>
            <a:ext cx="6224588" cy="3064933"/>
            <a:chOff x="2242" y="187"/>
            <a:chExt cx="3921" cy="1448"/>
          </a:xfrm>
        </p:grpSpPr>
        <p:pic>
          <p:nvPicPr>
            <p:cNvPr id="21507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2" y="531"/>
              <a:ext cx="1122" cy="11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1508" name="AutoShape 27"/>
            <p:cNvSpPr>
              <a:spLocks noChangeArrowheads="1"/>
            </p:cNvSpPr>
            <p:nvPr/>
          </p:nvSpPr>
          <p:spPr bwMode="auto">
            <a:xfrm>
              <a:off x="3969" y="187"/>
              <a:ext cx="2194" cy="663"/>
            </a:xfrm>
            <a:prstGeom prst="wedgeRoundRectCallout">
              <a:avLst>
                <a:gd name="adj1" fmla="val -62199"/>
                <a:gd name="adj2" fmla="val 1316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当</a:t>
              </a: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r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m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时，和前面的结果完全一致。</a:t>
              </a:r>
              <a:endPara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66538" y="3846434"/>
            <a:ext cx="7500938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答：左图中正方形与圆之间的面积是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0.86 m²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右图中圆与正方形之间的面积是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1.14 m²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60400" y="952500"/>
            <a:ext cx="108585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1、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左图是一面我国唐代外圆内方的铜镜。铜镜的直径是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24 cm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。外面的圆与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内部的正方形之间的面积是多少？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63908" y="4571008"/>
            <a:ext cx="83549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答：外面的圆与内部的正方形之间的面积约是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164.16cm²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21390" y="2761754"/>
            <a:ext cx="377507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1.14×(24÷2)²</a:t>
            </a:r>
          </a:p>
          <a:p>
            <a:pPr>
              <a:lnSpc>
                <a:spcPct val="20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＝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164.16 (cm²)                      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2533" name="Picture 10" descr="7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6721" y="2644437"/>
            <a:ext cx="1417637" cy="15303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宽屏</PresentationFormat>
  <Paragraphs>64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2020-07-20T11:58:54Z</cp:lastPrinted>
  <dcterms:created xsi:type="dcterms:W3CDTF">2020-07-20T11:58:54Z</dcterms:created>
  <dcterms:modified xsi:type="dcterms:W3CDTF">2021-01-08T23:16:00Z</dcterms:modified>
</cp:coreProperties>
</file>