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6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87" r:id="rId12"/>
    <p:sldId id="269" r:id="rId13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600"/>
        <p:guide orient="horz" pos="66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3ACD943-6C4C-485E-A1DE-10844C653D4D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7AE6268-3315-45EF-B116-0B9B428CD9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979C7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979C7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图片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2" t="22569" r="22539" b="54694"/>
          <a:stretch>
            <a:fillRect/>
          </a:stretch>
        </p:blipFill>
        <p:spPr>
          <a:xfrm>
            <a:off x="7504327" y="-8677"/>
            <a:ext cx="4703012" cy="2360183"/>
          </a:xfrm>
          <a:custGeom>
            <a:avLst/>
            <a:gdLst>
              <a:gd name="connsiteX0" fmla="*/ 4703012 w 4703012"/>
              <a:gd name="connsiteY0" fmla="*/ 0 h 2360183"/>
              <a:gd name="connsiteX1" fmla="*/ 2360183 w 4703012"/>
              <a:gd name="connsiteY1" fmla="*/ 2360183 h 2360183"/>
              <a:gd name="connsiteX2" fmla="*/ 0 w 4703012"/>
              <a:gd name="connsiteY2" fmla="*/ 17354 h 2360183"/>
              <a:gd name="connsiteX3" fmla="*/ 4703012 w 4703012"/>
              <a:gd name="connsiteY3" fmla="*/ 0 h 2360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012" h="2360183">
                <a:moveTo>
                  <a:pt x="4703012" y="0"/>
                </a:moveTo>
                <a:lnTo>
                  <a:pt x="2360183" y="2360183"/>
                </a:lnTo>
                <a:lnTo>
                  <a:pt x="0" y="17354"/>
                </a:lnTo>
                <a:lnTo>
                  <a:pt x="4703012" y="0"/>
                </a:lnTo>
                <a:close/>
              </a:path>
            </a:pathLst>
          </a:cu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75" t="24370" r="22660" b="43434"/>
          <a:stretch>
            <a:fillRect/>
          </a:stretch>
        </p:blipFill>
        <p:spPr>
          <a:xfrm>
            <a:off x="10521521" y="178269"/>
            <a:ext cx="1677203" cy="3342073"/>
          </a:xfrm>
          <a:custGeom>
            <a:avLst/>
            <a:gdLst>
              <a:gd name="connsiteX0" fmla="*/ 1664870 w 1677203"/>
              <a:gd name="connsiteY0" fmla="*/ 0 h 3342073"/>
              <a:gd name="connsiteX1" fmla="*/ 1677203 w 1677203"/>
              <a:gd name="connsiteY1" fmla="*/ 3342073 h 3342073"/>
              <a:gd name="connsiteX2" fmla="*/ 0 w 1677203"/>
              <a:gd name="connsiteY2" fmla="*/ 1677203 h 3342073"/>
              <a:gd name="connsiteX3" fmla="*/ 1664870 w 1677203"/>
              <a:gd name="connsiteY3" fmla="*/ 0 h 334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7203" h="3342073">
                <a:moveTo>
                  <a:pt x="1664870" y="0"/>
                </a:moveTo>
                <a:lnTo>
                  <a:pt x="1677203" y="3342073"/>
                </a:lnTo>
                <a:lnTo>
                  <a:pt x="0" y="1677203"/>
                </a:lnTo>
                <a:lnTo>
                  <a:pt x="1664870" y="0"/>
                </a:ln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66" r="56287" b="38421"/>
          <a:stretch>
            <a:fillRect/>
          </a:stretch>
        </p:blipFill>
        <p:spPr>
          <a:xfrm>
            <a:off x="6694283" y="894073"/>
            <a:ext cx="3111140" cy="3146682"/>
          </a:xfrm>
          <a:custGeom>
            <a:avLst/>
            <a:gdLst>
              <a:gd name="connsiteX0" fmla="*/ 1538548 w 3111140"/>
              <a:gd name="connsiteY0" fmla="*/ 0 h 3146682"/>
              <a:gd name="connsiteX1" fmla="*/ 3111140 w 3111140"/>
              <a:gd name="connsiteY1" fmla="*/ 1574089 h 3146682"/>
              <a:gd name="connsiteX2" fmla="*/ 1537051 w 3111140"/>
              <a:gd name="connsiteY2" fmla="*/ 3146682 h 3146682"/>
              <a:gd name="connsiteX3" fmla="*/ 0 w 3111140"/>
              <a:gd name="connsiteY3" fmla="*/ 1608168 h 3146682"/>
              <a:gd name="connsiteX4" fmla="*/ 0 w 3111140"/>
              <a:gd name="connsiteY4" fmla="*/ 1537086 h 3146682"/>
              <a:gd name="connsiteX5" fmla="*/ 1538548 w 3111140"/>
              <a:gd name="connsiteY5" fmla="*/ 0 h 3146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1140" h="3146682">
                <a:moveTo>
                  <a:pt x="1538548" y="0"/>
                </a:moveTo>
                <a:lnTo>
                  <a:pt x="3111140" y="1574089"/>
                </a:lnTo>
                <a:lnTo>
                  <a:pt x="1537051" y="3146682"/>
                </a:lnTo>
                <a:lnTo>
                  <a:pt x="0" y="1608168"/>
                </a:lnTo>
                <a:lnTo>
                  <a:pt x="0" y="1537086"/>
                </a:lnTo>
                <a:lnTo>
                  <a:pt x="1538548" y="0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92" t="41410" r="24797" b="28278"/>
          <a:stretch>
            <a:fillRect/>
          </a:stretch>
        </p:blipFill>
        <p:spPr>
          <a:xfrm>
            <a:off x="8900013" y="1947044"/>
            <a:ext cx="3146592" cy="3146592"/>
          </a:xfrm>
          <a:custGeom>
            <a:avLst/>
            <a:gdLst>
              <a:gd name="connsiteX0" fmla="*/ 1561435 w 3146592"/>
              <a:gd name="connsiteY0" fmla="*/ 0 h 3146592"/>
              <a:gd name="connsiteX1" fmla="*/ 3146592 w 3146592"/>
              <a:gd name="connsiteY1" fmla="*/ 1561435 h 3146592"/>
              <a:gd name="connsiteX2" fmla="*/ 1585157 w 3146592"/>
              <a:gd name="connsiteY2" fmla="*/ 3146592 h 3146592"/>
              <a:gd name="connsiteX3" fmla="*/ 0 w 3146592"/>
              <a:gd name="connsiteY3" fmla="*/ 1585157 h 3146592"/>
              <a:gd name="connsiteX4" fmla="*/ 1561435 w 3146592"/>
              <a:gd name="connsiteY4" fmla="*/ 0 h 314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6592" h="3146592">
                <a:moveTo>
                  <a:pt x="1561435" y="0"/>
                </a:moveTo>
                <a:lnTo>
                  <a:pt x="3146592" y="1561435"/>
                </a:lnTo>
                <a:lnTo>
                  <a:pt x="1585157" y="3146592"/>
                </a:lnTo>
                <a:lnTo>
                  <a:pt x="0" y="1585157"/>
                </a:lnTo>
                <a:lnTo>
                  <a:pt x="1561435" y="0"/>
                </a:lnTo>
                <a:close/>
              </a:path>
            </a:pathLst>
          </a:cu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67" t="56566" r="22668" b="11238"/>
          <a:stretch>
            <a:fillRect/>
          </a:stretch>
        </p:blipFill>
        <p:spPr>
          <a:xfrm>
            <a:off x="10520964" y="3520341"/>
            <a:ext cx="1677203" cy="3342074"/>
          </a:xfrm>
          <a:custGeom>
            <a:avLst/>
            <a:gdLst>
              <a:gd name="connsiteX0" fmla="*/ 1664870 w 1677203"/>
              <a:gd name="connsiteY0" fmla="*/ 0 h 3342074"/>
              <a:gd name="connsiteX1" fmla="*/ 1677203 w 1677203"/>
              <a:gd name="connsiteY1" fmla="*/ 3342074 h 3342074"/>
              <a:gd name="connsiteX2" fmla="*/ 0 w 1677203"/>
              <a:gd name="connsiteY2" fmla="*/ 1677203 h 3342074"/>
              <a:gd name="connsiteX3" fmla="*/ 1664870 w 1677203"/>
              <a:gd name="connsiteY3" fmla="*/ 0 h 3342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7203" h="3342074">
                <a:moveTo>
                  <a:pt x="1664870" y="0"/>
                </a:moveTo>
                <a:lnTo>
                  <a:pt x="1677203" y="3342074"/>
                </a:lnTo>
                <a:lnTo>
                  <a:pt x="0" y="1677203"/>
                </a:lnTo>
                <a:lnTo>
                  <a:pt x="1664870" y="0"/>
                </a:lnTo>
                <a:close/>
              </a:path>
            </a:pathLst>
          </a:cu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" t="57286" r="46906" b="11238"/>
          <a:stretch>
            <a:fillRect/>
          </a:stretch>
        </p:blipFill>
        <p:spPr>
          <a:xfrm>
            <a:off x="7205749" y="3595062"/>
            <a:ext cx="3267352" cy="3267353"/>
          </a:xfrm>
          <a:custGeom>
            <a:avLst/>
            <a:gdLst>
              <a:gd name="connsiteX0" fmla="*/ 1643112 w 3267352"/>
              <a:gd name="connsiteY0" fmla="*/ 0 h 3267353"/>
              <a:gd name="connsiteX1" fmla="*/ 3267352 w 3267352"/>
              <a:gd name="connsiteY1" fmla="*/ 1643113 h 3267353"/>
              <a:gd name="connsiteX2" fmla="*/ 1624240 w 3267352"/>
              <a:gd name="connsiteY2" fmla="*/ 3267353 h 3267353"/>
              <a:gd name="connsiteX3" fmla="*/ 0 w 3267352"/>
              <a:gd name="connsiteY3" fmla="*/ 1624240 h 3267353"/>
              <a:gd name="connsiteX4" fmla="*/ 1643112 w 3267352"/>
              <a:gd name="connsiteY4" fmla="*/ 0 h 3267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7352" h="3267353">
                <a:moveTo>
                  <a:pt x="1643112" y="0"/>
                </a:moveTo>
                <a:lnTo>
                  <a:pt x="3267352" y="1643113"/>
                </a:lnTo>
                <a:lnTo>
                  <a:pt x="1624240" y="3267353"/>
                </a:lnTo>
                <a:lnTo>
                  <a:pt x="0" y="1624240"/>
                </a:lnTo>
                <a:lnTo>
                  <a:pt x="1643112" y="0"/>
                </a:lnTo>
                <a:close/>
              </a:path>
            </a:pathLst>
          </a:cu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05" t="74169" r="23287"/>
          <a:stretch>
            <a:fillRect/>
          </a:stretch>
        </p:blipFill>
        <p:spPr>
          <a:xfrm>
            <a:off x="8886729" y="5347661"/>
            <a:ext cx="3267352" cy="2681367"/>
          </a:xfrm>
          <a:custGeom>
            <a:avLst/>
            <a:gdLst>
              <a:gd name="connsiteX0" fmla="*/ 1643112 w 3267352"/>
              <a:gd name="connsiteY0" fmla="*/ 0 h 2681367"/>
              <a:gd name="connsiteX1" fmla="*/ 3267352 w 3267352"/>
              <a:gd name="connsiteY1" fmla="*/ 1643113 h 2681367"/>
              <a:gd name="connsiteX2" fmla="*/ 2217034 w 3267352"/>
              <a:gd name="connsiteY2" fmla="*/ 2681367 h 2681367"/>
              <a:gd name="connsiteX3" fmla="*/ 1044985 w 3267352"/>
              <a:gd name="connsiteY3" fmla="*/ 2681367 h 2681367"/>
              <a:gd name="connsiteX4" fmla="*/ 0 w 3267352"/>
              <a:gd name="connsiteY4" fmla="*/ 1624240 h 2681367"/>
              <a:gd name="connsiteX5" fmla="*/ 1643112 w 3267352"/>
              <a:gd name="connsiteY5" fmla="*/ 0 h 268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7352" h="2681367">
                <a:moveTo>
                  <a:pt x="1643112" y="0"/>
                </a:moveTo>
                <a:lnTo>
                  <a:pt x="3267352" y="1643113"/>
                </a:lnTo>
                <a:lnTo>
                  <a:pt x="2217034" y="2681367"/>
                </a:lnTo>
                <a:lnTo>
                  <a:pt x="1044985" y="2681367"/>
                </a:lnTo>
                <a:lnTo>
                  <a:pt x="0" y="1624240"/>
                </a:lnTo>
                <a:lnTo>
                  <a:pt x="1643112" y="0"/>
                </a:lnTo>
                <a:close/>
              </a:path>
            </a:pathLst>
          </a:cu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9" t="46073" r="100000" b="53242"/>
          <a:stretch>
            <a:fillRect/>
          </a:stretch>
        </p:blipFill>
        <p:spPr>
          <a:xfrm>
            <a:off x="6658742" y="2431159"/>
            <a:ext cx="35541" cy="71082"/>
          </a:xfrm>
          <a:custGeom>
            <a:avLst/>
            <a:gdLst>
              <a:gd name="connsiteX0" fmla="*/ 35541 w 35541"/>
              <a:gd name="connsiteY0" fmla="*/ 0 h 71082"/>
              <a:gd name="connsiteX1" fmla="*/ 35541 w 35541"/>
              <a:gd name="connsiteY1" fmla="*/ 71082 h 71082"/>
              <a:gd name="connsiteX2" fmla="*/ 0 w 35541"/>
              <a:gd name="connsiteY2" fmla="*/ 35507 h 71082"/>
              <a:gd name="connsiteX3" fmla="*/ 35541 w 35541"/>
              <a:gd name="connsiteY3" fmla="*/ 0 h 7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41" h="71082">
                <a:moveTo>
                  <a:pt x="35541" y="0"/>
                </a:moveTo>
                <a:lnTo>
                  <a:pt x="35541" y="71082"/>
                </a:lnTo>
                <a:lnTo>
                  <a:pt x="0" y="35507"/>
                </a:lnTo>
                <a:lnTo>
                  <a:pt x="35541" y="0"/>
                </a:lnTo>
                <a:close/>
              </a:path>
            </a:pathLst>
          </a:cu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87" t="100000" r="38045" b="-5645"/>
          <a:stretch>
            <a:fillRect/>
          </a:stretch>
        </p:blipFill>
        <p:spPr>
          <a:xfrm>
            <a:off x="10135790" y="8033439"/>
            <a:ext cx="1172049" cy="585985"/>
          </a:xfrm>
          <a:custGeom>
            <a:avLst/>
            <a:gdLst>
              <a:gd name="connsiteX0" fmla="*/ 0 w 1172049"/>
              <a:gd name="connsiteY0" fmla="*/ 0 h 585985"/>
              <a:gd name="connsiteX1" fmla="*/ 1172049 w 1172049"/>
              <a:gd name="connsiteY1" fmla="*/ 0 h 585985"/>
              <a:gd name="connsiteX2" fmla="*/ 579255 w 1172049"/>
              <a:gd name="connsiteY2" fmla="*/ 585985 h 585985"/>
              <a:gd name="connsiteX3" fmla="*/ 0 w 1172049"/>
              <a:gd name="connsiteY3" fmla="*/ 0 h 58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2049" h="585985">
                <a:moveTo>
                  <a:pt x="0" y="0"/>
                </a:moveTo>
                <a:lnTo>
                  <a:pt x="1172049" y="0"/>
                </a:lnTo>
                <a:lnTo>
                  <a:pt x="579255" y="585985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9" name="组合 18"/>
          <p:cNvGrpSpPr/>
          <p:nvPr/>
        </p:nvGrpSpPr>
        <p:grpSpPr>
          <a:xfrm>
            <a:off x="644143" y="2314916"/>
            <a:ext cx="6561052" cy="2641902"/>
            <a:chOff x="6147269" y="2844265"/>
            <a:chExt cx="5648825" cy="2076459"/>
          </a:xfrm>
        </p:grpSpPr>
        <p:grpSp>
          <p:nvGrpSpPr>
            <p:cNvPr id="20" name="组合 19"/>
            <p:cNvGrpSpPr/>
            <p:nvPr/>
          </p:nvGrpSpPr>
          <p:grpSpPr>
            <a:xfrm>
              <a:off x="6147269" y="3331609"/>
              <a:ext cx="5648825" cy="1589115"/>
              <a:chOff x="-4714868" y="2110674"/>
              <a:chExt cx="5648825" cy="1589115"/>
            </a:xfrm>
          </p:grpSpPr>
          <p:sp>
            <p:nvSpPr>
              <p:cNvPr id="22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79C7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-4714868" y="2110674"/>
                <a:ext cx="5648825" cy="944353"/>
                <a:chOff x="-4714868" y="2110674"/>
                <a:chExt cx="5648825" cy="944353"/>
              </a:xfrm>
            </p:grpSpPr>
            <p:sp>
              <p:nvSpPr>
                <p:cNvPr id="24" name="文本框 23"/>
                <p:cNvSpPr txBox="1"/>
                <p:nvPr/>
              </p:nvSpPr>
              <p:spPr>
                <a:xfrm>
                  <a:off x="-4714868" y="2808615"/>
                  <a:ext cx="5033249" cy="246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5" name="直接连接符 24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6" name="文本占位符 19"/>
                <p:cNvSpPr txBox="1"/>
                <p:nvPr/>
              </p:nvSpPr>
              <p:spPr>
                <a:xfrm>
                  <a:off x="-4708756" y="2110674"/>
                  <a:ext cx="5642713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3600" b="1">
                      <a:solidFill>
                        <a:srgbClr val="979C75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6</a:t>
                  </a:r>
                  <a:r>
                    <a:rPr kumimoji="0" lang="en-US" altLang="zh-CN" sz="36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979C75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.2</a:t>
                  </a:r>
                  <a:r>
                    <a:rPr lang="zh-CN" altLang="en-US" sz="3600" b="1">
                      <a:solidFill>
                        <a:srgbClr val="979C75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百分数与小数、分数的互化</a:t>
                  </a:r>
                </a:p>
              </p:txBody>
            </p:sp>
          </p:grpSp>
        </p:grpSp>
        <p:sp>
          <p:nvSpPr>
            <p:cNvPr id="21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第六单元   百分数</a:t>
              </a:r>
            </a:p>
          </p:txBody>
        </p:sp>
      </p:grpSp>
      <p:sp>
        <p:nvSpPr>
          <p:cNvPr id="27" name="矩形 26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979C75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人教版小学数学六年级上册</a:t>
            </a:r>
          </a:p>
        </p:txBody>
      </p:sp>
      <p:sp>
        <p:nvSpPr>
          <p:cNvPr id="61" name="任意多边形 60"/>
          <p:cNvSpPr/>
          <p:nvPr/>
        </p:nvSpPr>
        <p:spPr>
          <a:xfrm rot="2702975">
            <a:off x="703385" y="6098482"/>
            <a:ext cx="1527860" cy="1527860"/>
          </a:xfrm>
          <a:custGeom>
            <a:avLst/>
            <a:gdLst>
              <a:gd name="connsiteX0" fmla="*/ 0 w 1527860"/>
              <a:gd name="connsiteY0" fmla="*/ 1 h 1527860"/>
              <a:gd name="connsiteX1" fmla="*/ 247640 w 1527860"/>
              <a:gd name="connsiteY1" fmla="*/ 0 h 1527860"/>
              <a:gd name="connsiteX2" fmla="*/ 247640 w 1527860"/>
              <a:gd name="connsiteY2" fmla="*/ 1279791 h 1527860"/>
              <a:gd name="connsiteX3" fmla="*/ 1527860 w 1527860"/>
              <a:gd name="connsiteY3" fmla="*/ 1279790 h 1527860"/>
              <a:gd name="connsiteX4" fmla="*/ 1527860 w 1527860"/>
              <a:gd name="connsiteY4" fmla="*/ 1527859 h 1527860"/>
              <a:gd name="connsiteX5" fmla="*/ 0 w 1527860"/>
              <a:gd name="connsiteY5" fmla="*/ 1527860 h 1527860"/>
              <a:gd name="connsiteX6" fmla="*/ 0 w 1527860"/>
              <a:gd name="connsiteY6" fmla="*/ 1 h 152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60" h="1527860">
                <a:moveTo>
                  <a:pt x="0" y="1"/>
                </a:moveTo>
                <a:lnTo>
                  <a:pt x="247640" y="0"/>
                </a:lnTo>
                <a:lnTo>
                  <a:pt x="247640" y="1279791"/>
                </a:lnTo>
                <a:lnTo>
                  <a:pt x="1527860" y="1279790"/>
                </a:lnTo>
                <a:lnTo>
                  <a:pt x="1527860" y="1527859"/>
                </a:lnTo>
                <a:lnTo>
                  <a:pt x="0" y="1527860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任意多边形 59"/>
          <p:cNvSpPr/>
          <p:nvPr/>
        </p:nvSpPr>
        <p:spPr>
          <a:xfrm rot="2702975">
            <a:off x="1053905" y="6098483"/>
            <a:ext cx="1527859" cy="1527859"/>
          </a:xfrm>
          <a:custGeom>
            <a:avLst/>
            <a:gdLst>
              <a:gd name="connsiteX0" fmla="*/ 0 w 1527859"/>
              <a:gd name="connsiteY0" fmla="*/ 1 h 1527859"/>
              <a:gd name="connsiteX1" fmla="*/ 1527859 w 1527859"/>
              <a:gd name="connsiteY1" fmla="*/ 0 h 1527859"/>
              <a:gd name="connsiteX2" fmla="*/ 1527859 w 1527859"/>
              <a:gd name="connsiteY2" fmla="*/ 1527859 h 1527859"/>
              <a:gd name="connsiteX3" fmla="*/ 1280220 w 1527859"/>
              <a:gd name="connsiteY3" fmla="*/ 1527859 h 1527859"/>
              <a:gd name="connsiteX4" fmla="*/ 1280220 w 1527859"/>
              <a:gd name="connsiteY4" fmla="*/ 248069 h 1527859"/>
              <a:gd name="connsiteX5" fmla="*/ 0 w 1527859"/>
              <a:gd name="connsiteY5" fmla="*/ 248069 h 1527859"/>
              <a:gd name="connsiteX6" fmla="*/ 0 w 1527859"/>
              <a:gd name="connsiteY6" fmla="*/ 1 h 152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59" h="1527859">
                <a:moveTo>
                  <a:pt x="0" y="1"/>
                </a:moveTo>
                <a:lnTo>
                  <a:pt x="1527859" y="0"/>
                </a:lnTo>
                <a:lnTo>
                  <a:pt x="1527859" y="1527859"/>
                </a:lnTo>
                <a:lnTo>
                  <a:pt x="1280220" y="1527859"/>
                </a:lnTo>
                <a:lnTo>
                  <a:pt x="1280220" y="248069"/>
                </a:lnTo>
                <a:lnTo>
                  <a:pt x="0" y="248069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3" name="任意多边形 62"/>
          <p:cNvSpPr/>
          <p:nvPr/>
        </p:nvSpPr>
        <p:spPr>
          <a:xfrm rot="2702975">
            <a:off x="3214624" y="6094069"/>
            <a:ext cx="1527860" cy="1527860"/>
          </a:xfrm>
          <a:custGeom>
            <a:avLst/>
            <a:gdLst>
              <a:gd name="connsiteX0" fmla="*/ 0 w 1527860"/>
              <a:gd name="connsiteY0" fmla="*/ 1 h 1527860"/>
              <a:gd name="connsiteX1" fmla="*/ 247640 w 1527860"/>
              <a:gd name="connsiteY1" fmla="*/ 0 h 1527860"/>
              <a:gd name="connsiteX2" fmla="*/ 247640 w 1527860"/>
              <a:gd name="connsiteY2" fmla="*/ 1279791 h 1527860"/>
              <a:gd name="connsiteX3" fmla="*/ 1527860 w 1527860"/>
              <a:gd name="connsiteY3" fmla="*/ 1279790 h 1527860"/>
              <a:gd name="connsiteX4" fmla="*/ 1527860 w 1527860"/>
              <a:gd name="connsiteY4" fmla="*/ 1527859 h 1527860"/>
              <a:gd name="connsiteX5" fmla="*/ 0 w 1527860"/>
              <a:gd name="connsiteY5" fmla="*/ 1527860 h 1527860"/>
              <a:gd name="connsiteX6" fmla="*/ 0 w 1527860"/>
              <a:gd name="connsiteY6" fmla="*/ 1 h 152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60" h="1527860">
                <a:moveTo>
                  <a:pt x="0" y="1"/>
                </a:moveTo>
                <a:lnTo>
                  <a:pt x="247640" y="0"/>
                </a:lnTo>
                <a:lnTo>
                  <a:pt x="247640" y="1279791"/>
                </a:lnTo>
                <a:lnTo>
                  <a:pt x="1527860" y="1279790"/>
                </a:lnTo>
                <a:lnTo>
                  <a:pt x="1527860" y="1527859"/>
                </a:lnTo>
                <a:lnTo>
                  <a:pt x="0" y="1527860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4" name="任意多边形 63"/>
          <p:cNvSpPr/>
          <p:nvPr/>
        </p:nvSpPr>
        <p:spPr>
          <a:xfrm rot="2702975">
            <a:off x="3565144" y="6094070"/>
            <a:ext cx="1527859" cy="1527859"/>
          </a:xfrm>
          <a:custGeom>
            <a:avLst/>
            <a:gdLst>
              <a:gd name="connsiteX0" fmla="*/ 0 w 1527859"/>
              <a:gd name="connsiteY0" fmla="*/ 1 h 1527859"/>
              <a:gd name="connsiteX1" fmla="*/ 1527859 w 1527859"/>
              <a:gd name="connsiteY1" fmla="*/ 0 h 1527859"/>
              <a:gd name="connsiteX2" fmla="*/ 1527859 w 1527859"/>
              <a:gd name="connsiteY2" fmla="*/ 1527859 h 1527859"/>
              <a:gd name="connsiteX3" fmla="*/ 1280220 w 1527859"/>
              <a:gd name="connsiteY3" fmla="*/ 1527859 h 1527859"/>
              <a:gd name="connsiteX4" fmla="*/ 1280220 w 1527859"/>
              <a:gd name="connsiteY4" fmla="*/ 248069 h 1527859"/>
              <a:gd name="connsiteX5" fmla="*/ 0 w 1527859"/>
              <a:gd name="connsiteY5" fmla="*/ 248069 h 1527859"/>
              <a:gd name="connsiteX6" fmla="*/ 0 w 1527859"/>
              <a:gd name="connsiteY6" fmla="*/ 1 h 152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59" h="1527859">
                <a:moveTo>
                  <a:pt x="0" y="1"/>
                </a:moveTo>
                <a:lnTo>
                  <a:pt x="1527859" y="0"/>
                </a:lnTo>
                <a:lnTo>
                  <a:pt x="1527859" y="1527859"/>
                </a:lnTo>
                <a:lnTo>
                  <a:pt x="1280220" y="1527859"/>
                </a:lnTo>
                <a:lnTo>
                  <a:pt x="1280220" y="248069"/>
                </a:lnTo>
                <a:lnTo>
                  <a:pt x="0" y="248069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5" name="任意多边形 64"/>
          <p:cNvSpPr/>
          <p:nvPr/>
        </p:nvSpPr>
        <p:spPr>
          <a:xfrm rot="2702975">
            <a:off x="5740362" y="6094070"/>
            <a:ext cx="1527860" cy="1527860"/>
          </a:xfrm>
          <a:custGeom>
            <a:avLst/>
            <a:gdLst>
              <a:gd name="connsiteX0" fmla="*/ 0 w 1527860"/>
              <a:gd name="connsiteY0" fmla="*/ 1 h 1527860"/>
              <a:gd name="connsiteX1" fmla="*/ 247640 w 1527860"/>
              <a:gd name="connsiteY1" fmla="*/ 0 h 1527860"/>
              <a:gd name="connsiteX2" fmla="*/ 247640 w 1527860"/>
              <a:gd name="connsiteY2" fmla="*/ 1279791 h 1527860"/>
              <a:gd name="connsiteX3" fmla="*/ 1527860 w 1527860"/>
              <a:gd name="connsiteY3" fmla="*/ 1279790 h 1527860"/>
              <a:gd name="connsiteX4" fmla="*/ 1527860 w 1527860"/>
              <a:gd name="connsiteY4" fmla="*/ 1527859 h 1527860"/>
              <a:gd name="connsiteX5" fmla="*/ 0 w 1527860"/>
              <a:gd name="connsiteY5" fmla="*/ 1527860 h 1527860"/>
              <a:gd name="connsiteX6" fmla="*/ 0 w 1527860"/>
              <a:gd name="connsiteY6" fmla="*/ 1 h 152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60" h="1527860">
                <a:moveTo>
                  <a:pt x="0" y="1"/>
                </a:moveTo>
                <a:lnTo>
                  <a:pt x="247640" y="0"/>
                </a:lnTo>
                <a:lnTo>
                  <a:pt x="247640" y="1279791"/>
                </a:lnTo>
                <a:lnTo>
                  <a:pt x="1527860" y="1279790"/>
                </a:lnTo>
                <a:lnTo>
                  <a:pt x="1527860" y="1527859"/>
                </a:lnTo>
                <a:lnTo>
                  <a:pt x="0" y="1527860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6" name="任意多边形 65"/>
          <p:cNvSpPr/>
          <p:nvPr/>
        </p:nvSpPr>
        <p:spPr>
          <a:xfrm rot="2702975">
            <a:off x="6090882" y="6094071"/>
            <a:ext cx="1527859" cy="1527859"/>
          </a:xfrm>
          <a:custGeom>
            <a:avLst/>
            <a:gdLst>
              <a:gd name="connsiteX0" fmla="*/ 0 w 1527859"/>
              <a:gd name="connsiteY0" fmla="*/ 1 h 1527859"/>
              <a:gd name="connsiteX1" fmla="*/ 1527859 w 1527859"/>
              <a:gd name="connsiteY1" fmla="*/ 0 h 1527859"/>
              <a:gd name="connsiteX2" fmla="*/ 1527859 w 1527859"/>
              <a:gd name="connsiteY2" fmla="*/ 1527859 h 1527859"/>
              <a:gd name="connsiteX3" fmla="*/ 1280220 w 1527859"/>
              <a:gd name="connsiteY3" fmla="*/ 1527859 h 1527859"/>
              <a:gd name="connsiteX4" fmla="*/ 1280220 w 1527859"/>
              <a:gd name="connsiteY4" fmla="*/ 248069 h 1527859"/>
              <a:gd name="connsiteX5" fmla="*/ 0 w 1527859"/>
              <a:gd name="connsiteY5" fmla="*/ 248069 h 1527859"/>
              <a:gd name="connsiteX6" fmla="*/ 0 w 1527859"/>
              <a:gd name="connsiteY6" fmla="*/ 1 h 152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59" h="1527859">
                <a:moveTo>
                  <a:pt x="0" y="1"/>
                </a:moveTo>
                <a:lnTo>
                  <a:pt x="1527859" y="0"/>
                </a:lnTo>
                <a:lnTo>
                  <a:pt x="1527859" y="1527859"/>
                </a:lnTo>
                <a:lnTo>
                  <a:pt x="1280220" y="1527859"/>
                </a:lnTo>
                <a:lnTo>
                  <a:pt x="1280220" y="248069"/>
                </a:lnTo>
                <a:lnTo>
                  <a:pt x="0" y="248069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78338" y="3071927"/>
            <a:ext cx="5868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defRPr/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通过今天这节课的学习，你有什么收获？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四、课堂小结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850" y="1851610"/>
            <a:ext cx="3074952" cy="43840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图片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2" t="22569" r="22539" b="54694"/>
          <a:stretch>
            <a:fillRect/>
          </a:stretch>
        </p:blipFill>
        <p:spPr>
          <a:xfrm>
            <a:off x="7504327" y="-8677"/>
            <a:ext cx="4703012" cy="2360183"/>
          </a:xfrm>
          <a:custGeom>
            <a:avLst/>
            <a:gdLst>
              <a:gd name="connsiteX0" fmla="*/ 4703012 w 4703012"/>
              <a:gd name="connsiteY0" fmla="*/ 0 h 2360183"/>
              <a:gd name="connsiteX1" fmla="*/ 2360183 w 4703012"/>
              <a:gd name="connsiteY1" fmla="*/ 2360183 h 2360183"/>
              <a:gd name="connsiteX2" fmla="*/ 0 w 4703012"/>
              <a:gd name="connsiteY2" fmla="*/ 17354 h 2360183"/>
              <a:gd name="connsiteX3" fmla="*/ 4703012 w 4703012"/>
              <a:gd name="connsiteY3" fmla="*/ 0 h 2360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012" h="2360183">
                <a:moveTo>
                  <a:pt x="4703012" y="0"/>
                </a:moveTo>
                <a:lnTo>
                  <a:pt x="2360183" y="2360183"/>
                </a:lnTo>
                <a:lnTo>
                  <a:pt x="0" y="17354"/>
                </a:lnTo>
                <a:lnTo>
                  <a:pt x="4703012" y="0"/>
                </a:lnTo>
                <a:close/>
              </a:path>
            </a:pathLst>
          </a:cu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75" t="24370" r="22660" b="43434"/>
          <a:stretch>
            <a:fillRect/>
          </a:stretch>
        </p:blipFill>
        <p:spPr>
          <a:xfrm>
            <a:off x="10521521" y="178269"/>
            <a:ext cx="1677203" cy="3342073"/>
          </a:xfrm>
          <a:custGeom>
            <a:avLst/>
            <a:gdLst>
              <a:gd name="connsiteX0" fmla="*/ 1664870 w 1677203"/>
              <a:gd name="connsiteY0" fmla="*/ 0 h 3342073"/>
              <a:gd name="connsiteX1" fmla="*/ 1677203 w 1677203"/>
              <a:gd name="connsiteY1" fmla="*/ 3342073 h 3342073"/>
              <a:gd name="connsiteX2" fmla="*/ 0 w 1677203"/>
              <a:gd name="connsiteY2" fmla="*/ 1677203 h 3342073"/>
              <a:gd name="connsiteX3" fmla="*/ 1664870 w 1677203"/>
              <a:gd name="connsiteY3" fmla="*/ 0 h 334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7203" h="3342073">
                <a:moveTo>
                  <a:pt x="1664870" y="0"/>
                </a:moveTo>
                <a:lnTo>
                  <a:pt x="1677203" y="3342073"/>
                </a:lnTo>
                <a:lnTo>
                  <a:pt x="0" y="1677203"/>
                </a:lnTo>
                <a:lnTo>
                  <a:pt x="1664870" y="0"/>
                </a:ln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66" r="56287" b="38421"/>
          <a:stretch>
            <a:fillRect/>
          </a:stretch>
        </p:blipFill>
        <p:spPr>
          <a:xfrm>
            <a:off x="6694283" y="894073"/>
            <a:ext cx="3111140" cy="3146682"/>
          </a:xfrm>
          <a:custGeom>
            <a:avLst/>
            <a:gdLst>
              <a:gd name="connsiteX0" fmla="*/ 1538548 w 3111140"/>
              <a:gd name="connsiteY0" fmla="*/ 0 h 3146682"/>
              <a:gd name="connsiteX1" fmla="*/ 3111140 w 3111140"/>
              <a:gd name="connsiteY1" fmla="*/ 1574089 h 3146682"/>
              <a:gd name="connsiteX2" fmla="*/ 1537051 w 3111140"/>
              <a:gd name="connsiteY2" fmla="*/ 3146682 h 3146682"/>
              <a:gd name="connsiteX3" fmla="*/ 0 w 3111140"/>
              <a:gd name="connsiteY3" fmla="*/ 1608168 h 3146682"/>
              <a:gd name="connsiteX4" fmla="*/ 0 w 3111140"/>
              <a:gd name="connsiteY4" fmla="*/ 1537086 h 3146682"/>
              <a:gd name="connsiteX5" fmla="*/ 1538548 w 3111140"/>
              <a:gd name="connsiteY5" fmla="*/ 0 h 3146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1140" h="3146682">
                <a:moveTo>
                  <a:pt x="1538548" y="0"/>
                </a:moveTo>
                <a:lnTo>
                  <a:pt x="3111140" y="1574089"/>
                </a:lnTo>
                <a:lnTo>
                  <a:pt x="1537051" y="3146682"/>
                </a:lnTo>
                <a:lnTo>
                  <a:pt x="0" y="1608168"/>
                </a:lnTo>
                <a:lnTo>
                  <a:pt x="0" y="1537086"/>
                </a:lnTo>
                <a:lnTo>
                  <a:pt x="1538548" y="0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92" t="41410" r="24797" b="28278"/>
          <a:stretch>
            <a:fillRect/>
          </a:stretch>
        </p:blipFill>
        <p:spPr>
          <a:xfrm>
            <a:off x="8900013" y="1947044"/>
            <a:ext cx="3146592" cy="3146592"/>
          </a:xfrm>
          <a:custGeom>
            <a:avLst/>
            <a:gdLst>
              <a:gd name="connsiteX0" fmla="*/ 1561435 w 3146592"/>
              <a:gd name="connsiteY0" fmla="*/ 0 h 3146592"/>
              <a:gd name="connsiteX1" fmla="*/ 3146592 w 3146592"/>
              <a:gd name="connsiteY1" fmla="*/ 1561435 h 3146592"/>
              <a:gd name="connsiteX2" fmla="*/ 1585157 w 3146592"/>
              <a:gd name="connsiteY2" fmla="*/ 3146592 h 3146592"/>
              <a:gd name="connsiteX3" fmla="*/ 0 w 3146592"/>
              <a:gd name="connsiteY3" fmla="*/ 1585157 h 3146592"/>
              <a:gd name="connsiteX4" fmla="*/ 1561435 w 3146592"/>
              <a:gd name="connsiteY4" fmla="*/ 0 h 314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6592" h="3146592">
                <a:moveTo>
                  <a:pt x="1561435" y="0"/>
                </a:moveTo>
                <a:lnTo>
                  <a:pt x="3146592" y="1561435"/>
                </a:lnTo>
                <a:lnTo>
                  <a:pt x="1585157" y="3146592"/>
                </a:lnTo>
                <a:lnTo>
                  <a:pt x="0" y="1585157"/>
                </a:lnTo>
                <a:lnTo>
                  <a:pt x="1561435" y="0"/>
                </a:lnTo>
                <a:close/>
              </a:path>
            </a:pathLst>
          </a:cu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67" t="56566" r="22668" b="11238"/>
          <a:stretch>
            <a:fillRect/>
          </a:stretch>
        </p:blipFill>
        <p:spPr>
          <a:xfrm>
            <a:off x="10520964" y="3520341"/>
            <a:ext cx="1677203" cy="3342074"/>
          </a:xfrm>
          <a:custGeom>
            <a:avLst/>
            <a:gdLst>
              <a:gd name="connsiteX0" fmla="*/ 1664870 w 1677203"/>
              <a:gd name="connsiteY0" fmla="*/ 0 h 3342074"/>
              <a:gd name="connsiteX1" fmla="*/ 1677203 w 1677203"/>
              <a:gd name="connsiteY1" fmla="*/ 3342074 h 3342074"/>
              <a:gd name="connsiteX2" fmla="*/ 0 w 1677203"/>
              <a:gd name="connsiteY2" fmla="*/ 1677203 h 3342074"/>
              <a:gd name="connsiteX3" fmla="*/ 1664870 w 1677203"/>
              <a:gd name="connsiteY3" fmla="*/ 0 h 3342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7203" h="3342074">
                <a:moveTo>
                  <a:pt x="1664870" y="0"/>
                </a:moveTo>
                <a:lnTo>
                  <a:pt x="1677203" y="3342074"/>
                </a:lnTo>
                <a:lnTo>
                  <a:pt x="0" y="1677203"/>
                </a:lnTo>
                <a:lnTo>
                  <a:pt x="1664870" y="0"/>
                </a:lnTo>
                <a:close/>
              </a:path>
            </a:pathLst>
          </a:cu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" t="57286" r="46906" b="11238"/>
          <a:stretch>
            <a:fillRect/>
          </a:stretch>
        </p:blipFill>
        <p:spPr>
          <a:xfrm>
            <a:off x="7205749" y="3595062"/>
            <a:ext cx="3267352" cy="3267353"/>
          </a:xfrm>
          <a:custGeom>
            <a:avLst/>
            <a:gdLst>
              <a:gd name="connsiteX0" fmla="*/ 1643112 w 3267352"/>
              <a:gd name="connsiteY0" fmla="*/ 0 h 3267353"/>
              <a:gd name="connsiteX1" fmla="*/ 3267352 w 3267352"/>
              <a:gd name="connsiteY1" fmla="*/ 1643113 h 3267353"/>
              <a:gd name="connsiteX2" fmla="*/ 1624240 w 3267352"/>
              <a:gd name="connsiteY2" fmla="*/ 3267353 h 3267353"/>
              <a:gd name="connsiteX3" fmla="*/ 0 w 3267352"/>
              <a:gd name="connsiteY3" fmla="*/ 1624240 h 3267353"/>
              <a:gd name="connsiteX4" fmla="*/ 1643112 w 3267352"/>
              <a:gd name="connsiteY4" fmla="*/ 0 h 3267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7352" h="3267353">
                <a:moveTo>
                  <a:pt x="1643112" y="0"/>
                </a:moveTo>
                <a:lnTo>
                  <a:pt x="3267352" y="1643113"/>
                </a:lnTo>
                <a:lnTo>
                  <a:pt x="1624240" y="3267353"/>
                </a:lnTo>
                <a:lnTo>
                  <a:pt x="0" y="1624240"/>
                </a:lnTo>
                <a:lnTo>
                  <a:pt x="1643112" y="0"/>
                </a:lnTo>
                <a:close/>
              </a:path>
            </a:pathLst>
          </a:cu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05" t="74169" r="23287"/>
          <a:stretch>
            <a:fillRect/>
          </a:stretch>
        </p:blipFill>
        <p:spPr>
          <a:xfrm>
            <a:off x="8886729" y="5347661"/>
            <a:ext cx="3267352" cy="2681367"/>
          </a:xfrm>
          <a:custGeom>
            <a:avLst/>
            <a:gdLst>
              <a:gd name="connsiteX0" fmla="*/ 1643112 w 3267352"/>
              <a:gd name="connsiteY0" fmla="*/ 0 h 2681367"/>
              <a:gd name="connsiteX1" fmla="*/ 3267352 w 3267352"/>
              <a:gd name="connsiteY1" fmla="*/ 1643113 h 2681367"/>
              <a:gd name="connsiteX2" fmla="*/ 2217034 w 3267352"/>
              <a:gd name="connsiteY2" fmla="*/ 2681367 h 2681367"/>
              <a:gd name="connsiteX3" fmla="*/ 1044985 w 3267352"/>
              <a:gd name="connsiteY3" fmla="*/ 2681367 h 2681367"/>
              <a:gd name="connsiteX4" fmla="*/ 0 w 3267352"/>
              <a:gd name="connsiteY4" fmla="*/ 1624240 h 2681367"/>
              <a:gd name="connsiteX5" fmla="*/ 1643112 w 3267352"/>
              <a:gd name="connsiteY5" fmla="*/ 0 h 268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7352" h="2681367">
                <a:moveTo>
                  <a:pt x="1643112" y="0"/>
                </a:moveTo>
                <a:lnTo>
                  <a:pt x="3267352" y="1643113"/>
                </a:lnTo>
                <a:lnTo>
                  <a:pt x="2217034" y="2681367"/>
                </a:lnTo>
                <a:lnTo>
                  <a:pt x="1044985" y="2681367"/>
                </a:lnTo>
                <a:lnTo>
                  <a:pt x="0" y="1624240"/>
                </a:lnTo>
                <a:lnTo>
                  <a:pt x="1643112" y="0"/>
                </a:lnTo>
                <a:close/>
              </a:path>
            </a:pathLst>
          </a:cu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9" t="46073" r="100000" b="53242"/>
          <a:stretch>
            <a:fillRect/>
          </a:stretch>
        </p:blipFill>
        <p:spPr>
          <a:xfrm>
            <a:off x="6658742" y="2431159"/>
            <a:ext cx="35541" cy="71082"/>
          </a:xfrm>
          <a:custGeom>
            <a:avLst/>
            <a:gdLst>
              <a:gd name="connsiteX0" fmla="*/ 35541 w 35541"/>
              <a:gd name="connsiteY0" fmla="*/ 0 h 71082"/>
              <a:gd name="connsiteX1" fmla="*/ 35541 w 35541"/>
              <a:gd name="connsiteY1" fmla="*/ 71082 h 71082"/>
              <a:gd name="connsiteX2" fmla="*/ 0 w 35541"/>
              <a:gd name="connsiteY2" fmla="*/ 35507 h 71082"/>
              <a:gd name="connsiteX3" fmla="*/ 35541 w 35541"/>
              <a:gd name="connsiteY3" fmla="*/ 0 h 7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41" h="71082">
                <a:moveTo>
                  <a:pt x="35541" y="0"/>
                </a:moveTo>
                <a:lnTo>
                  <a:pt x="35541" y="71082"/>
                </a:lnTo>
                <a:lnTo>
                  <a:pt x="0" y="35507"/>
                </a:lnTo>
                <a:lnTo>
                  <a:pt x="35541" y="0"/>
                </a:lnTo>
                <a:close/>
              </a:path>
            </a:pathLst>
          </a:cu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87" t="100000" r="38045" b="-5645"/>
          <a:stretch>
            <a:fillRect/>
          </a:stretch>
        </p:blipFill>
        <p:spPr>
          <a:xfrm>
            <a:off x="10135790" y="8033439"/>
            <a:ext cx="1172049" cy="585985"/>
          </a:xfrm>
          <a:custGeom>
            <a:avLst/>
            <a:gdLst>
              <a:gd name="connsiteX0" fmla="*/ 0 w 1172049"/>
              <a:gd name="connsiteY0" fmla="*/ 0 h 585985"/>
              <a:gd name="connsiteX1" fmla="*/ 1172049 w 1172049"/>
              <a:gd name="connsiteY1" fmla="*/ 0 h 585985"/>
              <a:gd name="connsiteX2" fmla="*/ 579255 w 1172049"/>
              <a:gd name="connsiteY2" fmla="*/ 585985 h 585985"/>
              <a:gd name="connsiteX3" fmla="*/ 0 w 1172049"/>
              <a:gd name="connsiteY3" fmla="*/ 0 h 58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2049" h="585985">
                <a:moveTo>
                  <a:pt x="0" y="0"/>
                </a:moveTo>
                <a:lnTo>
                  <a:pt x="1172049" y="0"/>
                </a:lnTo>
                <a:lnTo>
                  <a:pt x="579255" y="585985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9" name="组合 18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20" name="组合 19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22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79C7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-4714868" y="2110674"/>
                <a:ext cx="5033250" cy="944353"/>
                <a:chOff x="-4714868" y="2110674"/>
                <a:chExt cx="5033250" cy="944353"/>
              </a:xfrm>
            </p:grpSpPr>
            <p:sp>
              <p:nvSpPr>
                <p:cNvPr id="24" name="文本框 23"/>
                <p:cNvSpPr txBox="1"/>
                <p:nvPr/>
              </p:nvSpPr>
              <p:spPr>
                <a:xfrm>
                  <a:off x="-4714868" y="2808615"/>
                  <a:ext cx="5033249" cy="246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5" name="直接连接符 24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6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lang="zh-CN" altLang="en-US" sz="4400" b="1">
                      <a:solidFill>
                        <a:srgbClr val="979C75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kumimoji="0" lang="zh-CN" altLang="en-US" sz="4400" b="1" i="0" u="none" strike="noStrike" kern="1200" cap="none" spc="0" normalizeH="0" baseline="0" noProof="0">
                    <a:ln>
                      <a:noFill/>
                    </a:ln>
                    <a:solidFill>
                      <a:srgbClr val="979C75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21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第六单元   百分数</a:t>
              </a:r>
            </a:p>
          </p:txBody>
        </p:sp>
      </p:grpSp>
      <p:sp>
        <p:nvSpPr>
          <p:cNvPr id="27" name="矩形 26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979C75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人教版小学数学六年级上册</a:t>
            </a:r>
          </a:p>
        </p:txBody>
      </p:sp>
      <p:sp>
        <p:nvSpPr>
          <p:cNvPr id="61" name="任意多边形 60"/>
          <p:cNvSpPr/>
          <p:nvPr/>
        </p:nvSpPr>
        <p:spPr>
          <a:xfrm rot="2702975">
            <a:off x="703385" y="6098482"/>
            <a:ext cx="1527860" cy="1527860"/>
          </a:xfrm>
          <a:custGeom>
            <a:avLst/>
            <a:gdLst>
              <a:gd name="connsiteX0" fmla="*/ 0 w 1527860"/>
              <a:gd name="connsiteY0" fmla="*/ 1 h 1527860"/>
              <a:gd name="connsiteX1" fmla="*/ 247640 w 1527860"/>
              <a:gd name="connsiteY1" fmla="*/ 0 h 1527860"/>
              <a:gd name="connsiteX2" fmla="*/ 247640 w 1527860"/>
              <a:gd name="connsiteY2" fmla="*/ 1279791 h 1527860"/>
              <a:gd name="connsiteX3" fmla="*/ 1527860 w 1527860"/>
              <a:gd name="connsiteY3" fmla="*/ 1279790 h 1527860"/>
              <a:gd name="connsiteX4" fmla="*/ 1527860 w 1527860"/>
              <a:gd name="connsiteY4" fmla="*/ 1527859 h 1527860"/>
              <a:gd name="connsiteX5" fmla="*/ 0 w 1527860"/>
              <a:gd name="connsiteY5" fmla="*/ 1527860 h 1527860"/>
              <a:gd name="connsiteX6" fmla="*/ 0 w 1527860"/>
              <a:gd name="connsiteY6" fmla="*/ 1 h 152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60" h="1527860">
                <a:moveTo>
                  <a:pt x="0" y="1"/>
                </a:moveTo>
                <a:lnTo>
                  <a:pt x="247640" y="0"/>
                </a:lnTo>
                <a:lnTo>
                  <a:pt x="247640" y="1279791"/>
                </a:lnTo>
                <a:lnTo>
                  <a:pt x="1527860" y="1279790"/>
                </a:lnTo>
                <a:lnTo>
                  <a:pt x="1527860" y="1527859"/>
                </a:lnTo>
                <a:lnTo>
                  <a:pt x="0" y="1527860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任意多边形 59"/>
          <p:cNvSpPr/>
          <p:nvPr/>
        </p:nvSpPr>
        <p:spPr>
          <a:xfrm rot="2702975">
            <a:off x="1053905" y="6098483"/>
            <a:ext cx="1527859" cy="1527859"/>
          </a:xfrm>
          <a:custGeom>
            <a:avLst/>
            <a:gdLst>
              <a:gd name="connsiteX0" fmla="*/ 0 w 1527859"/>
              <a:gd name="connsiteY0" fmla="*/ 1 h 1527859"/>
              <a:gd name="connsiteX1" fmla="*/ 1527859 w 1527859"/>
              <a:gd name="connsiteY1" fmla="*/ 0 h 1527859"/>
              <a:gd name="connsiteX2" fmla="*/ 1527859 w 1527859"/>
              <a:gd name="connsiteY2" fmla="*/ 1527859 h 1527859"/>
              <a:gd name="connsiteX3" fmla="*/ 1280220 w 1527859"/>
              <a:gd name="connsiteY3" fmla="*/ 1527859 h 1527859"/>
              <a:gd name="connsiteX4" fmla="*/ 1280220 w 1527859"/>
              <a:gd name="connsiteY4" fmla="*/ 248069 h 1527859"/>
              <a:gd name="connsiteX5" fmla="*/ 0 w 1527859"/>
              <a:gd name="connsiteY5" fmla="*/ 248069 h 1527859"/>
              <a:gd name="connsiteX6" fmla="*/ 0 w 1527859"/>
              <a:gd name="connsiteY6" fmla="*/ 1 h 152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59" h="1527859">
                <a:moveTo>
                  <a:pt x="0" y="1"/>
                </a:moveTo>
                <a:lnTo>
                  <a:pt x="1527859" y="0"/>
                </a:lnTo>
                <a:lnTo>
                  <a:pt x="1527859" y="1527859"/>
                </a:lnTo>
                <a:lnTo>
                  <a:pt x="1280220" y="1527859"/>
                </a:lnTo>
                <a:lnTo>
                  <a:pt x="1280220" y="248069"/>
                </a:lnTo>
                <a:lnTo>
                  <a:pt x="0" y="248069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3" name="任意多边形 62"/>
          <p:cNvSpPr/>
          <p:nvPr/>
        </p:nvSpPr>
        <p:spPr>
          <a:xfrm rot="2702975">
            <a:off x="3214624" y="6094069"/>
            <a:ext cx="1527860" cy="1527860"/>
          </a:xfrm>
          <a:custGeom>
            <a:avLst/>
            <a:gdLst>
              <a:gd name="connsiteX0" fmla="*/ 0 w 1527860"/>
              <a:gd name="connsiteY0" fmla="*/ 1 h 1527860"/>
              <a:gd name="connsiteX1" fmla="*/ 247640 w 1527860"/>
              <a:gd name="connsiteY1" fmla="*/ 0 h 1527860"/>
              <a:gd name="connsiteX2" fmla="*/ 247640 w 1527860"/>
              <a:gd name="connsiteY2" fmla="*/ 1279791 h 1527860"/>
              <a:gd name="connsiteX3" fmla="*/ 1527860 w 1527860"/>
              <a:gd name="connsiteY3" fmla="*/ 1279790 h 1527860"/>
              <a:gd name="connsiteX4" fmla="*/ 1527860 w 1527860"/>
              <a:gd name="connsiteY4" fmla="*/ 1527859 h 1527860"/>
              <a:gd name="connsiteX5" fmla="*/ 0 w 1527860"/>
              <a:gd name="connsiteY5" fmla="*/ 1527860 h 1527860"/>
              <a:gd name="connsiteX6" fmla="*/ 0 w 1527860"/>
              <a:gd name="connsiteY6" fmla="*/ 1 h 152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60" h="1527860">
                <a:moveTo>
                  <a:pt x="0" y="1"/>
                </a:moveTo>
                <a:lnTo>
                  <a:pt x="247640" y="0"/>
                </a:lnTo>
                <a:lnTo>
                  <a:pt x="247640" y="1279791"/>
                </a:lnTo>
                <a:lnTo>
                  <a:pt x="1527860" y="1279790"/>
                </a:lnTo>
                <a:lnTo>
                  <a:pt x="1527860" y="1527859"/>
                </a:lnTo>
                <a:lnTo>
                  <a:pt x="0" y="1527860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4" name="任意多边形 63"/>
          <p:cNvSpPr/>
          <p:nvPr/>
        </p:nvSpPr>
        <p:spPr>
          <a:xfrm rot="2702975">
            <a:off x="3565144" y="6094070"/>
            <a:ext cx="1527859" cy="1527859"/>
          </a:xfrm>
          <a:custGeom>
            <a:avLst/>
            <a:gdLst>
              <a:gd name="connsiteX0" fmla="*/ 0 w 1527859"/>
              <a:gd name="connsiteY0" fmla="*/ 1 h 1527859"/>
              <a:gd name="connsiteX1" fmla="*/ 1527859 w 1527859"/>
              <a:gd name="connsiteY1" fmla="*/ 0 h 1527859"/>
              <a:gd name="connsiteX2" fmla="*/ 1527859 w 1527859"/>
              <a:gd name="connsiteY2" fmla="*/ 1527859 h 1527859"/>
              <a:gd name="connsiteX3" fmla="*/ 1280220 w 1527859"/>
              <a:gd name="connsiteY3" fmla="*/ 1527859 h 1527859"/>
              <a:gd name="connsiteX4" fmla="*/ 1280220 w 1527859"/>
              <a:gd name="connsiteY4" fmla="*/ 248069 h 1527859"/>
              <a:gd name="connsiteX5" fmla="*/ 0 w 1527859"/>
              <a:gd name="connsiteY5" fmla="*/ 248069 h 1527859"/>
              <a:gd name="connsiteX6" fmla="*/ 0 w 1527859"/>
              <a:gd name="connsiteY6" fmla="*/ 1 h 152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59" h="1527859">
                <a:moveTo>
                  <a:pt x="0" y="1"/>
                </a:moveTo>
                <a:lnTo>
                  <a:pt x="1527859" y="0"/>
                </a:lnTo>
                <a:lnTo>
                  <a:pt x="1527859" y="1527859"/>
                </a:lnTo>
                <a:lnTo>
                  <a:pt x="1280220" y="1527859"/>
                </a:lnTo>
                <a:lnTo>
                  <a:pt x="1280220" y="248069"/>
                </a:lnTo>
                <a:lnTo>
                  <a:pt x="0" y="248069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5" name="任意多边形 64"/>
          <p:cNvSpPr/>
          <p:nvPr/>
        </p:nvSpPr>
        <p:spPr>
          <a:xfrm rot="2702975">
            <a:off x="5740362" y="6094070"/>
            <a:ext cx="1527860" cy="1527860"/>
          </a:xfrm>
          <a:custGeom>
            <a:avLst/>
            <a:gdLst>
              <a:gd name="connsiteX0" fmla="*/ 0 w 1527860"/>
              <a:gd name="connsiteY0" fmla="*/ 1 h 1527860"/>
              <a:gd name="connsiteX1" fmla="*/ 247640 w 1527860"/>
              <a:gd name="connsiteY1" fmla="*/ 0 h 1527860"/>
              <a:gd name="connsiteX2" fmla="*/ 247640 w 1527860"/>
              <a:gd name="connsiteY2" fmla="*/ 1279791 h 1527860"/>
              <a:gd name="connsiteX3" fmla="*/ 1527860 w 1527860"/>
              <a:gd name="connsiteY3" fmla="*/ 1279790 h 1527860"/>
              <a:gd name="connsiteX4" fmla="*/ 1527860 w 1527860"/>
              <a:gd name="connsiteY4" fmla="*/ 1527859 h 1527860"/>
              <a:gd name="connsiteX5" fmla="*/ 0 w 1527860"/>
              <a:gd name="connsiteY5" fmla="*/ 1527860 h 1527860"/>
              <a:gd name="connsiteX6" fmla="*/ 0 w 1527860"/>
              <a:gd name="connsiteY6" fmla="*/ 1 h 152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60" h="1527860">
                <a:moveTo>
                  <a:pt x="0" y="1"/>
                </a:moveTo>
                <a:lnTo>
                  <a:pt x="247640" y="0"/>
                </a:lnTo>
                <a:lnTo>
                  <a:pt x="247640" y="1279791"/>
                </a:lnTo>
                <a:lnTo>
                  <a:pt x="1527860" y="1279790"/>
                </a:lnTo>
                <a:lnTo>
                  <a:pt x="1527860" y="1527859"/>
                </a:lnTo>
                <a:lnTo>
                  <a:pt x="0" y="1527860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6" name="任意多边形 65"/>
          <p:cNvSpPr/>
          <p:nvPr/>
        </p:nvSpPr>
        <p:spPr>
          <a:xfrm rot="2702975">
            <a:off x="6090882" y="6094071"/>
            <a:ext cx="1527859" cy="1527859"/>
          </a:xfrm>
          <a:custGeom>
            <a:avLst/>
            <a:gdLst>
              <a:gd name="connsiteX0" fmla="*/ 0 w 1527859"/>
              <a:gd name="connsiteY0" fmla="*/ 1 h 1527859"/>
              <a:gd name="connsiteX1" fmla="*/ 1527859 w 1527859"/>
              <a:gd name="connsiteY1" fmla="*/ 0 h 1527859"/>
              <a:gd name="connsiteX2" fmla="*/ 1527859 w 1527859"/>
              <a:gd name="connsiteY2" fmla="*/ 1527859 h 1527859"/>
              <a:gd name="connsiteX3" fmla="*/ 1280220 w 1527859"/>
              <a:gd name="connsiteY3" fmla="*/ 1527859 h 1527859"/>
              <a:gd name="connsiteX4" fmla="*/ 1280220 w 1527859"/>
              <a:gd name="connsiteY4" fmla="*/ 248069 h 1527859"/>
              <a:gd name="connsiteX5" fmla="*/ 0 w 1527859"/>
              <a:gd name="connsiteY5" fmla="*/ 248069 h 1527859"/>
              <a:gd name="connsiteX6" fmla="*/ 0 w 1527859"/>
              <a:gd name="connsiteY6" fmla="*/ 1 h 152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59" h="1527859">
                <a:moveTo>
                  <a:pt x="0" y="1"/>
                </a:moveTo>
                <a:lnTo>
                  <a:pt x="1527859" y="0"/>
                </a:lnTo>
                <a:lnTo>
                  <a:pt x="1527859" y="1527859"/>
                </a:lnTo>
                <a:lnTo>
                  <a:pt x="1280220" y="1527859"/>
                </a:lnTo>
                <a:lnTo>
                  <a:pt x="1280220" y="248069"/>
                </a:lnTo>
                <a:lnTo>
                  <a:pt x="0" y="248069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60400" y="1446248"/>
            <a:ext cx="10858500" cy="14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lnSpc>
                <a:spcPct val="200000"/>
              </a:lnSpc>
              <a:defRPr/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同学们，你们喜欢打篮球吗？我们班上哪些同学的篮球打得好？今天我们就来研究打篮球中的数学问题。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一、谈话引入新课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14" descr="篮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74286" y="1543068"/>
            <a:ext cx="4782248" cy="2623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21"/>
          <p:cNvGrpSpPr/>
          <p:nvPr/>
        </p:nvGrpSpPr>
        <p:grpSpPr>
          <a:xfrm>
            <a:off x="1695031" y="4913047"/>
            <a:ext cx="7023100" cy="768350"/>
            <a:chOff x="870" y="2877"/>
            <a:chExt cx="2326" cy="569"/>
          </a:xfrm>
        </p:grpSpPr>
        <p:sp>
          <p:nvSpPr>
            <p:cNvPr id="4100" name="AutoShape 27"/>
            <p:cNvSpPr>
              <a:spLocks noChangeArrowheads="1"/>
            </p:cNvSpPr>
            <p:nvPr/>
          </p:nvSpPr>
          <p:spPr bwMode="auto">
            <a:xfrm>
              <a:off x="870" y="2877"/>
              <a:ext cx="2313" cy="569"/>
            </a:xfrm>
            <a:prstGeom prst="wedgeRoundRectCallout">
              <a:avLst>
                <a:gd name="adj1" fmla="val -49815"/>
                <a:gd name="adj2" fmla="val 10509"/>
                <a:gd name="adj3" fmla="val 16667"/>
              </a:avLst>
            </a:prstGeom>
            <a:solidFill>
              <a:srgbClr val="FFFFFF"/>
            </a:solidFill>
            <a:ln w="28575">
              <a:solidFill>
                <a:srgbClr val="33CCFF"/>
              </a:solidFill>
              <a:miter lim="800000"/>
            </a:ln>
          </p:spPr>
          <p:txBody>
            <a:bodyPr/>
            <a:lstStyle/>
            <a:p>
              <a:pPr algn="just"/>
              <a:endParaRPr lang="zh-CN" altLang="zh-CN" sz="2400" kern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endParaRPr lang="zh-CN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01" name="Rectangle 20"/>
            <p:cNvSpPr>
              <a:spLocks noChangeArrowheads="1"/>
            </p:cNvSpPr>
            <p:nvPr/>
          </p:nvSpPr>
          <p:spPr bwMode="auto">
            <a:xfrm>
              <a:off x="928" y="2937"/>
              <a:ext cx="2268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他们两人的命中率分别是多少？谁的命中率高？</a:t>
              </a:r>
            </a:p>
          </p:txBody>
        </p:sp>
      </p:grpSp>
      <p:sp>
        <p:nvSpPr>
          <p:cNvPr id="7" name="AutoShape 27"/>
          <p:cNvSpPr>
            <a:spLocks noChangeArrowheads="1"/>
          </p:cNvSpPr>
          <p:nvPr/>
        </p:nvSpPr>
        <p:spPr bwMode="auto">
          <a:xfrm>
            <a:off x="7904338" y="1728522"/>
            <a:ext cx="2879725" cy="1851025"/>
          </a:xfrm>
          <a:prstGeom prst="wedgeRoundRectCallout">
            <a:avLst>
              <a:gd name="adj1" fmla="val 25343"/>
              <a:gd name="adj2" fmla="val 72778"/>
              <a:gd name="adj3" fmla="val 16667"/>
            </a:avLst>
          </a:prstGeom>
          <a:solidFill>
            <a:srgbClr val="FFFFFF"/>
          </a:solidFill>
          <a:ln w="28575">
            <a:solidFill>
              <a:srgbClr val="33CCFF"/>
            </a:solidFill>
            <a:miter lim="800000"/>
          </a:ln>
        </p:spPr>
        <p:txBody>
          <a:bodyPr/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命中率指的是投中的次数占投篮次数的百分之几。</a:t>
            </a:r>
            <a:endParaRPr lang="en-US" altLang="zh-CN" sz="2400" kern="0">
              <a:solidFill>
                <a:srgbClr val="1C1C1C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410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02084" y="4122472"/>
            <a:ext cx="118868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二、自主学习，探究新知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1"/>
          <p:cNvSpPr txBox="1">
            <a:spLocks noChangeArrowheads="1"/>
          </p:cNvSpPr>
          <p:nvPr/>
        </p:nvSpPr>
        <p:spPr bwMode="auto">
          <a:xfrm>
            <a:off x="1666980" y="3686246"/>
            <a:ext cx="30241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王涛投篮的命中率：</a:t>
            </a:r>
          </a:p>
        </p:txBody>
      </p:sp>
      <p:pic>
        <p:nvPicPr>
          <p:cNvPr id="5122" name="Picture 45" descr="篮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38644" y="1253704"/>
            <a:ext cx="3990974" cy="219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56"/>
          <p:cNvSpPr txBox="1">
            <a:spLocks noChangeArrowheads="1"/>
          </p:cNvSpPr>
          <p:nvPr/>
        </p:nvSpPr>
        <p:spPr bwMode="auto">
          <a:xfrm>
            <a:off x="1666980" y="4473053"/>
            <a:ext cx="2089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3÷5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0.6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aphicFrame>
        <p:nvGraphicFramePr>
          <p:cNvPr id="9221" name="对象 4"/>
          <p:cNvGraphicFramePr>
            <a:graphicFrameLocks noChangeAspect="1"/>
          </p:cNvGraphicFramePr>
          <p:nvPr/>
        </p:nvGraphicFramePr>
        <p:xfrm>
          <a:off x="3464728" y="4331542"/>
          <a:ext cx="1435101" cy="74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735965" imgH="393700" progId="Equation.DSMT4">
                  <p:embed/>
                </p:oleObj>
              </mc:Choice>
              <mc:Fallback>
                <p:oleObj r:id="rId3" imgW="7359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464728" y="4331542"/>
                        <a:ext cx="1435101" cy="74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56"/>
          <p:cNvSpPr txBox="1">
            <a:spLocks noChangeArrowheads="1"/>
          </p:cNvSpPr>
          <p:nvPr/>
        </p:nvSpPr>
        <p:spPr bwMode="auto">
          <a:xfrm>
            <a:off x="1728837" y="5403335"/>
            <a:ext cx="1439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3÷5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aphicFrame>
        <p:nvGraphicFramePr>
          <p:cNvPr id="9223" name="对象 6"/>
          <p:cNvGraphicFramePr>
            <a:graphicFrameLocks noChangeAspect="1"/>
          </p:cNvGraphicFramePr>
          <p:nvPr/>
        </p:nvGraphicFramePr>
        <p:xfrm>
          <a:off x="2922758" y="5224401"/>
          <a:ext cx="2771245" cy="819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524000" imgH="393700" progId="Equation.DSMT4">
                  <p:embed/>
                </p:oleObj>
              </mc:Choice>
              <mc:Fallback>
                <p:oleObj r:id="rId5" imgW="15240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922758" y="5224401"/>
                        <a:ext cx="2771245" cy="8195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5885699" y="3686246"/>
            <a:ext cx="3024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李强投篮的命中率：</a:t>
            </a:r>
          </a:p>
        </p:txBody>
      </p:sp>
      <p:sp>
        <p:nvSpPr>
          <p:cNvPr id="9" name="Text Box 32"/>
          <p:cNvSpPr txBox="1">
            <a:spLocks noChangeArrowheads="1"/>
          </p:cNvSpPr>
          <p:nvPr/>
        </p:nvSpPr>
        <p:spPr bwMode="auto">
          <a:xfrm>
            <a:off x="5957993" y="4472262"/>
            <a:ext cx="2389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4÷6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0.667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aphicFrame>
        <p:nvGraphicFramePr>
          <p:cNvPr id="10" name="对象 4"/>
          <p:cNvGraphicFramePr>
            <a:graphicFrameLocks noChangeAspect="1"/>
          </p:cNvGraphicFramePr>
          <p:nvPr/>
        </p:nvGraphicFramePr>
        <p:xfrm>
          <a:off x="8016001" y="4326140"/>
          <a:ext cx="1787771" cy="664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926465" imgH="393700" progId="Equation.DSMT4">
                  <p:embed/>
                </p:oleObj>
              </mc:Choice>
              <mc:Fallback>
                <p:oleObj r:id="rId7" imgW="9264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016001" y="4326140"/>
                        <a:ext cx="1787771" cy="664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5957993" y="5348633"/>
            <a:ext cx="2389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4÷6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7152586" y="5097729"/>
          <a:ext cx="1065234" cy="867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520700" imgH="393700" progId="Equation.DSMT4">
                  <p:embed/>
                </p:oleObj>
              </mc:Choice>
              <mc:Fallback>
                <p:oleObj r:id="rId9" imgW="5207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152586" y="5097729"/>
                        <a:ext cx="1065234" cy="8676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二、自主学习，探究新知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20" grpId="0"/>
      <p:bldP spid="9222" grpId="0"/>
      <p:bldP spid="8" grpId="0"/>
      <p:bldP spid="9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7"/>
          <p:cNvSpPr>
            <a:spLocks noChangeArrowheads="1"/>
          </p:cNvSpPr>
          <p:nvPr/>
        </p:nvSpPr>
        <p:spPr bwMode="auto">
          <a:xfrm>
            <a:off x="2206309" y="1695450"/>
            <a:ext cx="4033837" cy="3536950"/>
          </a:xfrm>
          <a:prstGeom prst="wedgeRoundRectCallout">
            <a:avLst>
              <a:gd name="adj1" fmla="val 46866"/>
              <a:gd name="adj2" fmla="val -17588"/>
              <a:gd name="adj3" fmla="val 16667"/>
            </a:avLst>
          </a:prstGeom>
          <a:solidFill>
            <a:srgbClr val="FFFFFF"/>
          </a:solidFill>
          <a:ln w="28575">
            <a:solidFill>
              <a:srgbClr val="33CCFF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小数化成百分数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可以把小数化成分母是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的分数，然后再把它写成百分数。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可以把小数的小数点向右移动两位，位数不够时，用“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”补足，同时在后面加上百分号。</a:t>
            </a:r>
            <a:endParaRPr lang="en-US" altLang="zh-CN" sz="2400" kern="0">
              <a:solidFill>
                <a:srgbClr val="1C1C1C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AutoShape 27"/>
          <p:cNvSpPr>
            <a:spLocks noChangeArrowheads="1"/>
          </p:cNvSpPr>
          <p:nvPr/>
        </p:nvSpPr>
        <p:spPr bwMode="auto">
          <a:xfrm>
            <a:off x="6887845" y="1695450"/>
            <a:ext cx="3240088" cy="3445510"/>
          </a:xfrm>
          <a:prstGeom prst="wedgeRoundRectCallout">
            <a:avLst>
              <a:gd name="adj1" fmla="val -50356"/>
              <a:gd name="adj2" fmla="val 11431"/>
              <a:gd name="adj3" fmla="val 16667"/>
            </a:avLst>
          </a:prstGeom>
          <a:solidFill>
            <a:srgbClr val="FFFFFF"/>
          </a:solidFill>
          <a:ln w="28575">
            <a:solidFill>
              <a:srgbClr val="33CCFF"/>
            </a:solidFill>
            <a:miter lim="800000"/>
          </a:ln>
        </p:spPr>
        <p:txBody>
          <a:bodyPr/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分数化成百分数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把分数化成分母是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的分数，然后再写成百分数形式。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先把分数化成小数，再化成百分数。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二、自主学习，探究新知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611328" y="1035990"/>
            <a:ext cx="1088262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在实际生活中，像上面这样常用的百分率还有许多。如学生的出勤率、绿豆的发芽率、产品的合格率、小麦的出粉率、树木的成活率等。</a:t>
            </a:r>
          </a:p>
        </p:txBody>
      </p:sp>
      <p:grpSp>
        <p:nvGrpSpPr>
          <p:cNvPr id="3" name="Group 77"/>
          <p:cNvGrpSpPr/>
          <p:nvPr/>
        </p:nvGrpSpPr>
        <p:grpSpPr>
          <a:xfrm>
            <a:off x="3478510" y="3260090"/>
            <a:ext cx="5148263" cy="1047750"/>
            <a:chOff x="153" y="1141"/>
            <a:chExt cx="3160" cy="495"/>
          </a:xfrm>
        </p:grpSpPr>
        <p:sp>
          <p:nvSpPr>
            <p:cNvPr id="7171" name="矩形 9"/>
            <p:cNvSpPr>
              <a:spLocks noChangeArrowheads="1"/>
            </p:cNvSpPr>
            <p:nvPr/>
          </p:nvSpPr>
          <p:spPr bwMode="auto">
            <a:xfrm>
              <a:off x="153" y="1277"/>
              <a:ext cx="93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出勤率＝</a:t>
              </a:r>
              <a:endPara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172" name="TextBox 10"/>
            <p:cNvSpPr txBox="1">
              <a:spLocks noChangeArrowheads="1"/>
            </p:cNvSpPr>
            <p:nvPr/>
          </p:nvSpPr>
          <p:spPr bwMode="auto">
            <a:xfrm>
              <a:off x="1019" y="1141"/>
              <a:ext cx="163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出勤的学生人数</a:t>
              </a:r>
            </a:p>
          </p:txBody>
        </p:sp>
        <p:sp>
          <p:nvSpPr>
            <p:cNvPr id="7173" name="TextBox 11"/>
            <p:cNvSpPr txBox="1">
              <a:spLocks noChangeArrowheads="1"/>
            </p:cNvSpPr>
            <p:nvPr/>
          </p:nvSpPr>
          <p:spPr bwMode="auto">
            <a:xfrm>
              <a:off x="1200" y="1418"/>
              <a:ext cx="1225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学生总人数</a:t>
              </a:r>
            </a:p>
          </p:txBody>
        </p:sp>
        <p:sp>
          <p:nvSpPr>
            <p:cNvPr id="7174" name="TextBox 12"/>
            <p:cNvSpPr txBox="1">
              <a:spLocks noChangeArrowheads="1"/>
            </p:cNvSpPr>
            <p:nvPr/>
          </p:nvSpPr>
          <p:spPr bwMode="auto">
            <a:xfrm>
              <a:off x="2473" y="1294"/>
              <a:ext cx="84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×100%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7175" name="直接连接符 14"/>
            <p:cNvCxnSpPr>
              <a:cxnSpLocks noChangeShapeType="1"/>
              <a:stCxn id="7171" idx="3"/>
            </p:cNvCxnSpPr>
            <p:nvPr/>
          </p:nvCxnSpPr>
          <p:spPr bwMode="auto">
            <a:xfrm flipV="1">
              <a:off x="1086" y="1383"/>
              <a:ext cx="1419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二、自主学习，探究新知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9"/>
          <p:cNvGrpSpPr/>
          <p:nvPr/>
        </p:nvGrpSpPr>
        <p:grpSpPr>
          <a:xfrm>
            <a:off x="3764916" y="1628143"/>
            <a:ext cx="5191125" cy="943052"/>
            <a:chOff x="72" y="1606"/>
            <a:chExt cx="3270" cy="445"/>
          </a:xfrm>
        </p:grpSpPr>
        <p:sp>
          <p:nvSpPr>
            <p:cNvPr id="8194" name="矩形 9"/>
            <p:cNvSpPr>
              <a:spLocks noChangeArrowheads="1"/>
            </p:cNvSpPr>
            <p:nvPr/>
          </p:nvSpPr>
          <p:spPr bwMode="auto">
            <a:xfrm>
              <a:off x="72" y="1709"/>
              <a:ext cx="89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发芽率＝</a:t>
              </a:r>
              <a:endPara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195" name="TextBox 10"/>
            <p:cNvSpPr txBox="1">
              <a:spLocks noChangeArrowheads="1"/>
            </p:cNvSpPr>
            <p:nvPr/>
          </p:nvSpPr>
          <p:spPr bwMode="auto">
            <a:xfrm>
              <a:off x="833" y="1606"/>
              <a:ext cx="163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lang="zh-CN" altLang="en-US" sz="24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       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</a:t>
              </a:r>
            </a:p>
          </p:txBody>
        </p:sp>
        <p:sp>
          <p:nvSpPr>
            <p:cNvPr id="8196" name="TextBox 11"/>
            <p:cNvSpPr txBox="1">
              <a:spLocks noChangeArrowheads="1"/>
            </p:cNvSpPr>
            <p:nvPr/>
          </p:nvSpPr>
          <p:spPr bwMode="auto">
            <a:xfrm>
              <a:off x="838" y="1833"/>
              <a:ext cx="163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                ）</a:t>
              </a:r>
            </a:p>
          </p:txBody>
        </p:sp>
        <p:sp>
          <p:nvSpPr>
            <p:cNvPr id="8197" name="TextBox 12"/>
            <p:cNvSpPr txBox="1">
              <a:spLocks noChangeArrowheads="1"/>
            </p:cNvSpPr>
            <p:nvPr/>
          </p:nvSpPr>
          <p:spPr bwMode="auto">
            <a:xfrm>
              <a:off x="2435" y="1725"/>
              <a:ext cx="907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×100%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8198" name="直接连接符 14"/>
            <p:cNvCxnSpPr>
              <a:cxnSpLocks noChangeShapeType="1"/>
            </p:cNvCxnSpPr>
            <p:nvPr/>
          </p:nvCxnSpPr>
          <p:spPr bwMode="auto">
            <a:xfrm>
              <a:off x="925" y="1867"/>
              <a:ext cx="1546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" name="Rectangle 98"/>
          <p:cNvSpPr>
            <a:spLocks noChangeArrowheads="1"/>
          </p:cNvSpPr>
          <p:nvPr/>
        </p:nvSpPr>
        <p:spPr bwMode="auto">
          <a:xfrm>
            <a:off x="5257948" y="1667156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发芽的种子数</a:t>
            </a:r>
          </a:p>
        </p:txBody>
      </p:sp>
      <p:grpSp>
        <p:nvGrpSpPr>
          <p:cNvPr id="28" name="Group 99"/>
          <p:cNvGrpSpPr/>
          <p:nvPr/>
        </p:nvGrpSpPr>
        <p:grpSpPr>
          <a:xfrm>
            <a:off x="3764916" y="2555697"/>
            <a:ext cx="5191125" cy="943052"/>
            <a:chOff x="72" y="1606"/>
            <a:chExt cx="3270" cy="445"/>
          </a:xfrm>
        </p:grpSpPr>
        <p:sp>
          <p:nvSpPr>
            <p:cNvPr id="8201" name="矩形 9"/>
            <p:cNvSpPr>
              <a:spLocks noChangeArrowheads="1"/>
            </p:cNvSpPr>
            <p:nvPr/>
          </p:nvSpPr>
          <p:spPr bwMode="auto">
            <a:xfrm>
              <a:off x="72" y="1709"/>
              <a:ext cx="89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合格率＝</a:t>
              </a:r>
              <a:endPara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02" name="TextBox 10"/>
            <p:cNvSpPr txBox="1">
              <a:spLocks noChangeArrowheads="1"/>
            </p:cNvSpPr>
            <p:nvPr/>
          </p:nvSpPr>
          <p:spPr bwMode="auto">
            <a:xfrm>
              <a:off x="833" y="1606"/>
              <a:ext cx="163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lang="zh-CN" altLang="en-US" sz="24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       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</a:t>
              </a:r>
            </a:p>
          </p:txBody>
        </p:sp>
        <p:sp>
          <p:nvSpPr>
            <p:cNvPr id="8203" name="TextBox 11"/>
            <p:cNvSpPr txBox="1">
              <a:spLocks noChangeArrowheads="1"/>
            </p:cNvSpPr>
            <p:nvPr/>
          </p:nvSpPr>
          <p:spPr bwMode="auto">
            <a:xfrm>
              <a:off x="838" y="1833"/>
              <a:ext cx="163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                ）</a:t>
              </a:r>
            </a:p>
          </p:txBody>
        </p:sp>
        <p:sp>
          <p:nvSpPr>
            <p:cNvPr id="8204" name="TextBox 12"/>
            <p:cNvSpPr txBox="1">
              <a:spLocks noChangeArrowheads="1"/>
            </p:cNvSpPr>
            <p:nvPr/>
          </p:nvSpPr>
          <p:spPr bwMode="auto">
            <a:xfrm>
              <a:off x="2435" y="1725"/>
              <a:ext cx="907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×100%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8205" name="直接连接符 14"/>
            <p:cNvCxnSpPr>
              <a:cxnSpLocks noChangeShapeType="1"/>
            </p:cNvCxnSpPr>
            <p:nvPr/>
          </p:nvCxnSpPr>
          <p:spPr bwMode="auto">
            <a:xfrm>
              <a:off x="925" y="1867"/>
              <a:ext cx="1546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4" name="Group 99"/>
          <p:cNvGrpSpPr/>
          <p:nvPr/>
        </p:nvGrpSpPr>
        <p:grpSpPr>
          <a:xfrm>
            <a:off x="3764917" y="3483047"/>
            <a:ext cx="5191125" cy="940785"/>
            <a:chOff x="72" y="1606"/>
            <a:chExt cx="3270" cy="445"/>
          </a:xfrm>
        </p:grpSpPr>
        <p:sp>
          <p:nvSpPr>
            <p:cNvPr id="8207" name="矩形 9"/>
            <p:cNvSpPr>
              <a:spLocks noChangeArrowheads="1"/>
            </p:cNvSpPr>
            <p:nvPr/>
          </p:nvSpPr>
          <p:spPr bwMode="auto">
            <a:xfrm>
              <a:off x="72" y="1709"/>
              <a:ext cx="89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出粉率＝</a:t>
              </a:r>
              <a:endPara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08" name="TextBox 10"/>
            <p:cNvSpPr txBox="1">
              <a:spLocks noChangeArrowheads="1"/>
            </p:cNvSpPr>
            <p:nvPr/>
          </p:nvSpPr>
          <p:spPr bwMode="auto">
            <a:xfrm>
              <a:off x="833" y="1606"/>
              <a:ext cx="163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lang="zh-CN" altLang="en-US" sz="24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       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</a:t>
              </a:r>
            </a:p>
          </p:txBody>
        </p:sp>
        <p:sp>
          <p:nvSpPr>
            <p:cNvPr id="8209" name="TextBox 11"/>
            <p:cNvSpPr txBox="1">
              <a:spLocks noChangeArrowheads="1"/>
            </p:cNvSpPr>
            <p:nvPr/>
          </p:nvSpPr>
          <p:spPr bwMode="auto">
            <a:xfrm>
              <a:off x="838" y="1833"/>
              <a:ext cx="163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                ）</a:t>
              </a:r>
            </a:p>
          </p:txBody>
        </p:sp>
        <p:sp>
          <p:nvSpPr>
            <p:cNvPr id="8210" name="TextBox 12"/>
            <p:cNvSpPr txBox="1">
              <a:spLocks noChangeArrowheads="1"/>
            </p:cNvSpPr>
            <p:nvPr/>
          </p:nvSpPr>
          <p:spPr bwMode="auto">
            <a:xfrm>
              <a:off x="2435" y="1725"/>
              <a:ext cx="907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×100%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8211" name="直接连接符 14"/>
            <p:cNvCxnSpPr>
              <a:cxnSpLocks noChangeShapeType="1"/>
            </p:cNvCxnSpPr>
            <p:nvPr/>
          </p:nvCxnSpPr>
          <p:spPr bwMode="auto">
            <a:xfrm>
              <a:off x="925" y="1867"/>
              <a:ext cx="1546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0" name="Group 99"/>
          <p:cNvGrpSpPr/>
          <p:nvPr/>
        </p:nvGrpSpPr>
        <p:grpSpPr>
          <a:xfrm>
            <a:off x="3764917" y="4495712"/>
            <a:ext cx="5191125" cy="940785"/>
            <a:chOff x="72" y="1606"/>
            <a:chExt cx="3270" cy="445"/>
          </a:xfrm>
        </p:grpSpPr>
        <p:sp>
          <p:nvSpPr>
            <p:cNvPr id="8213" name="矩形 9"/>
            <p:cNvSpPr>
              <a:spLocks noChangeArrowheads="1"/>
            </p:cNvSpPr>
            <p:nvPr/>
          </p:nvSpPr>
          <p:spPr bwMode="auto">
            <a:xfrm>
              <a:off x="72" y="1709"/>
              <a:ext cx="89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成活率＝</a:t>
              </a:r>
              <a:endPara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14" name="TextBox 10"/>
            <p:cNvSpPr txBox="1">
              <a:spLocks noChangeArrowheads="1"/>
            </p:cNvSpPr>
            <p:nvPr/>
          </p:nvSpPr>
          <p:spPr bwMode="auto">
            <a:xfrm>
              <a:off x="833" y="1606"/>
              <a:ext cx="163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lang="zh-CN" altLang="en-US" sz="24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       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</a:t>
              </a:r>
            </a:p>
          </p:txBody>
        </p:sp>
        <p:sp>
          <p:nvSpPr>
            <p:cNvPr id="8215" name="TextBox 11"/>
            <p:cNvSpPr txBox="1">
              <a:spLocks noChangeArrowheads="1"/>
            </p:cNvSpPr>
            <p:nvPr/>
          </p:nvSpPr>
          <p:spPr bwMode="auto">
            <a:xfrm>
              <a:off x="838" y="1833"/>
              <a:ext cx="163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                ）</a:t>
              </a:r>
            </a:p>
          </p:txBody>
        </p:sp>
        <p:sp>
          <p:nvSpPr>
            <p:cNvPr id="8216" name="TextBox 12"/>
            <p:cNvSpPr txBox="1">
              <a:spLocks noChangeArrowheads="1"/>
            </p:cNvSpPr>
            <p:nvPr/>
          </p:nvSpPr>
          <p:spPr bwMode="auto">
            <a:xfrm>
              <a:off x="2435" y="1725"/>
              <a:ext cx="907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×100%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8217" name="直接连接符 14"/>
            <p:cNvCxnSpPr>
              <a:cxnSpLocks noChangeShapeType="1"/>
            </p:cNvCxnSpPr>
            <p:nvPr/>
          </p:nvCxnSpPr>
          <p:spPr bwMode="auto">
            <a:xfrm>
              <a:off x="925" y="1867"/>
              <a:ext cx="1546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6" name="Rectangle 96"/>
          <p:cNvSpPr>
            <a:spLocks noChangeArrowheads="1"/>
          </p:cNvSpPr>
          <p:nvPr/>
        </p:nvSpPr>
        <p:spPr bwMode="auto">
          <a:xfrm>
            <a:off x="5363851" y="2176043"/>
            <a:ext cx="14029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实验种子数</a:t>
            </a:r>
            <a:r>
              <a: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47" name="Rectangle 97"/>
          <p:cNvSpPr>
            <a:spLocks noChangeArrowheads="1"/>
          </p:cNvSpPr>
          <p:nvPr/>
        </p:nvSpPr>
        <p:spPr bwMode="auto">
          <a:xfrm>
            <a:off x="5271919" y="2586626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合格的产品数</a:t>
            </a:r>
          </a:p>
        </p:txBody>
      </p:sp>
      <p:sp>
        <p:nvSpPr>
          <p:cNvPr id="48" name="Rectangle 100"/>
          <p:cNvSpPr>
            <a:spLocks noChangeArrowheads="1"/>
          </p:cNvSpPr>
          <p:nvPr/>
        </p:nvSpPr>
        <p:spPr bwMode="auto">
          <a:xfrm>
            <a:off x="5516885" y="3125854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产品总数</a:t>
            </a:r>
          </a:p>
        </p:txBody>
      </p:sp>
      <p:sp>
        <p:nvSpPr>
          <p:cNvPr id="49" name="Rectangle 101"/>
          <p:cNvSpPr>
            <a:spLocks noChangeArrowheads="1"/>
          </p:cNvSpPr>
          <p:nvPr/>
        </p:nvSpPr>
        <p:spPr bwMode="auto">
          <a:xfrm>
            <a:off x="5373365" y="3539302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面粉的质量</a:t>
            </a:r>
          </a:p>
        </p:txBody>
      </p:sp>
      <p:sp>
        <p:nvSpPr>
          <p:cNvPr id="50" name="Rectangle 102"/>
          <p:cNvSpPr>
            <a:spLocks noChangeArrowheads="1"/>
          </p:cNvSpPr>
          <p:nvPr/>
        </p:nvSpPr>
        <p:spPr bwMode="auto">
          <a:xfrm>
            <a:off x="5427972" y="4075058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小麦的质量</a:t>
            </a:r>
          </a:p>
        </p:txBody>
      </p:sp>
      <p:sp>
        <p:nvSpPr>
          <p:cNvPr id="51" name="Rectangle 103"/>
          <p:cNvSpPr>
            <a:spLocks noChangeArrowheads="1"/>
          </p:cNvSpPr>
          <p:nvPr/>
        </p:nvSpPr>
        <p:spPr bwMode="auto">
          <a:xfrm>
            <a:off x="5387336" y="4538340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成活的棵树</a:t>
            </a:r>
          </a:p>
        </p:txBody>
      </p:sp>
      <p:sp>
        <p:nvSpPr>
          <p:cNvPr id="52" name="Rectangle 104"/>
          <p:cNvSpPr>
            <a:spLocks noChangeArrowheads="1"/>
          </p:cNvSpPr>
          <p:nvPr/>
        </p:nvSpPr>
        <p:spPr bwMode="auto">
          <a:xfrm>
            <a:off x="5427972" y="5058633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栽种的棵树</a:t>
            </a:r>
          </a:p>
        </p:txBody>
      </p:sp>
      <p:sp>
        <p:nvSpPr>
          <p:cNvPr id="3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二、自主学习，探究新知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7" grpId="0"/>
      <p:bldP spid="48" grpId="0"/>
      <p:bldP spid="49" grpId="0"/>
      <p:bldP spid="51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55665" y="1379256"/>
            <a:ext cx="1619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1、</a:t>
            </a:r>
            <a:r>
              <a:rPr lang="zh-CN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填空。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9219" name="对象 2"/>
          <p:cNvGraphicFramePr>
            <a:graphicFrameLocks noChangeAspect="1"/>
          </p:cNvGraphicFramePr>
          <p:nvPr/>
        </p:nvGraphicFramePr>
        <p:xfrm>
          <a:off x="3159888" y="1676681"/>
          <a:ext cx="3816712" cy="1310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612900" imgH="533400" progId="Equation.DSMT4">
                  <p:embed/>
                </p:oleObj>
              </mc:Choice>
              <mc:Fallback>
                <p:oleObj r:id="rId2" imgW="1612900" imgH="533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159888" y="1676681"/>
                        <a:ext cx="3816712" cy="1310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对象 3"/>
          <p:cNvGraphicFramePr>
            <a:graphicFrameLocks noChangeAspect="1"/>
          </p:cNvGraphicFramePr>
          <p:nvPr/>
        </p:nvGraphicFramePr>
        <p:xfrm>
          <a:off x="3055326" y="3119058"/>
          <a:ext cx="5018238" cy="1122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120900" imgH="457200" progId="Equation.DSMT4">
                  <p:embed/>
                </p:oleObj>
              </mc:Choice>
              <mc:Fallback>
                <p:oleObj r:id="rId4" imgW="2120900" imgH="457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55326" y="3119058"/>
                        <a:ext cx="5018238" cy="11227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对象 4"/>
          <p:cNvGraphicFramePr>
            <a:graphicFrameLocks noChangeAspect="1"/>
          </p:cNvGraphicFramePr>
          <p:nvPr/>
        </p:nvGraphicFramePr>
        <p:xfrm>
          <a:off x="3024002" y="4489305"/>
          <a:ext cx="5378174" cy="1124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2273300" imgH="457200" progId="Equation.DSMT4">
                  <p:embed/>
                </p:oleObj>
              </mc:Choice>
              <mc:Fallback>
                <p:oleObj r:id="rId6" imgW="2273300" imgH="457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24002" y="4489305"/>
                        <a:ext cx="5378174" cy="11240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460876" y="2409885"/>
            <a:ext cx="719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49106" y="1759390"/>
            <a:ext cx="719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830374" y="2156535"/>
            <a:ext cx="720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99719" y="3218762"/>
            <a:ext cx="720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449882" y="3279274"/>
            <a:ext cx="720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783395" y="3577105"/>
            <a:ext cx="720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140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460876" y="4643037"/>
            <a:ext cx="720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125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13089" y="4633484"/>
            <a:ext cx="890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12.5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154070" y="4916486"/>
            <a:ext cx="890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12.5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675483" y="907005"/>
            <a:ext cx="108434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latinLnBrk="1" hangingPunct="1">
              <a:lnSpc>
                <a:spcPct val="200000"/>
              </a:lnSpc>
              <a:defRPr/>
            </a:pPr>
            <a:r>
              <a:rPr lang="en-US" altLang="zh-CN" sz="2400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2、 </a:t>
            </a:r>
            <a:r>
              <a:rPr lang="zh-CN" altLang="en-US" sz="2400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六年级有学生</a:t>
            </a:r>
            <a:r>
              <a:rPr lang="en-US" altLang="zh-CN" sz="2400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160</a:t>
            </a:r>
            <a:r>
              <a:rPr lang="zh-CN" altLang="en-US" sz="2400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人，已达到国家体育锻炼标准的有</a:t>
            </a:r>
            <a:r>
              <a:rPr lang="en-US" altLang="zh-CN" sz="2400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120</a:t>
            </a:r>
            <a:r>
              <a:rPr lang="zh-CN" altLang="en-US" sz="2400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人。六年级学生的体育达标率是多少？</a:t>
            </a:r>
          </a:p>
        </p:txBody>
      </p:sp>
      <p:grpSp>
        <p:nvGrpSpPr>
          <p:cNvPr id="3" name="Group 45"/>
          <p:cNvGrpSpPr/>
          <p:nvPr/>
        </p:nvGrpSpPr>
        <p:grpSpPr>
          <a:xfrm>
            <a:off x="4335752" y="2329452"/>
            <a:ext cx="2613024" cy="2362732"/>
            <a:chOff x="1951" y="2456"/>
            <a:chExt cx="1646" cy="1116"/>
          </a:xfrm>
        </p:grpSpPr>
        <p:sp>
          <p:nvSpPr>
            <p:cNvPr id="10243" name="Text Box 35"/>
            <p:cNvSpPr txBox="1">
              <a:spLocks noChangeArrowheads="1"/>
            </p:cNvSpPr>
            <p:nvPr/>
          </p:nvSpPr>
          <p:spPr bwMode="auto">
            <a:xfrm>
              <a:off x="2455" y="2517"/>
              <a:ext cx="31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×</a:t>
              </a:r>
            </a:p>
          </p:txBody>
        </p:sp>
        <p:grpSp>
          <p:nvGrpSpPr>
            <p:cNvPr id="10244" name="Group 44"/>
            <p:cNvGrpSpPr/>
            <p:nvPr/>
          </p:nvGrpSpPr>
          <p:grpSpPr>
            <a:xfrm>
              <a:off x="1951" y="2456"/>
              <a:ext cx="1646" cy="1116"/>
              <a:chOff x="1951" y="2456"/>
              <a:chExt cx="1646" cy="1116"/>
            </a:xfrm>
          </p:grpSpPr>
          <p:grpSp>
            <p:nvGrpSpPr>
              <p:cNvPr id="10245" name="Group 43"/>
              <p:cNvGrpSpPr/>
              <p:nvPr/>
            </p:nvGrpSpPr>
            <p:grpSpPr>
              <a:xfrm>
                <a:off x="2007" y="2456"/>
                <a:ext cx="474" cy="450"/>
                <a:chOff x="2007" y="2456"/>
                <a:chExt cx="474" cy="450"/>
              </a:xfrm>
            </p:grpSpPr>
            <p:sp>
              <p:nvSpPr>
                <p:cNvPr id="10246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028" y="2456"/>
                  <a:ext cx="453" cy="2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kern="0">
                      <a:solidFill>
                        <a:srgbClr val="FF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120</a:t>
                  </a:r>
                </a:p>
              </p:txBody>
            </p:sp>
            <p:sp>
              <p:nvSpPr>
                <p:cNvPr id="1024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007" y="2681"/>
                  <a:ext cx="453" cy="2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kern="0">
                      <a:solidFill>
                        <a:srgbClr val="FF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160</a:t>
                  </a:r>
                </a:p>
              </p:txBody>
            </p:sp>
            <p:sp>
              <p:nvSpPr>
                <p:cNvPr id="10248" name="Line 32"/>
                <p:cNvSpPr>
                  <a:spLocks noChangeShapeType="1"/>
                </p:cNvSpPr>
                <p:nvPr/>
              </p:nvSpPr>
              <p:spPr bwMode="auto">
                <a:xfrm>
                  <a:off x="2010" y="2690"/>
                  <a:ext cx="444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0249" name="Text Box 36"/>
              <p:cNvSpPr txBox="1">
                <a:spLocks noChangeArrowheads="1"/>
              </p:cNvSpPr>
              <p:nvPr/>
            </p:nvSpPr>
            <p:spPr bwMode="auto">
              <a:xfrm>
                <a:off x="2621" y="2522"/>
                <a:ext cx="939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400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100%</a:t>
                </a:r>
              </a:p>
            </p:txBody>
          </p:sp>
          <p:sp>
            <p:nvSpPr>
              <p:cNvPr id="10250" name="Text Box 38"/>
              <p:cNvSpPr txBox="1">
                <a:spLocks noChangeArrowheads="1"/>
              </p:cNvSpPr>
              <p:nvPr/>
            </p:nvSpPr>
            <p:spPr bwMode="auto">
              <a:xfrm>
                <a:off x="1951" y="3029"/>
                <a:ext cx="1646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400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＝</a:t>
                </a:r>
                <a:r>
                  <a:rPr lang="en-US" altLang="zh-CN" sz="2400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0.75×100%</a:t>
                </a:r>
              </a:p>
            </p:txBody>
          </p:sp>
          <p:sp>
            <p:nvSpPr>
              <p:cNvPr id="10251" name="Text Box 39"/>
              <p:cNvSpPr txBox="1">
                <a:spLocks noChangeArrowheads="1"/>
              </p:cNvSpPr>
              <p:nvPr/>
            </p:nvSpPr>
            <p:spPr bwMode="auto">
              <a:xfrm>
                <a:off x="1951" y="3347"/>
                <a:ext cx="1646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400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＝</a:t>
                </a:r>
                <a:r>
                  <a:rPr lang="en-US" altLang="zh-CN" sz="2400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75%</a:t>
                </a:r>
              </a:p>
            </p:txBody>
          </p:sp>
        </p:grpSp>
      </p:grpSp>
      <p:sp>
        <p:nvSpPr>
          <p:cNvPr id="13" name="Text Box 41"/>
          <p:cNvSpPr txBox="1">
            <a:spLocks noChangeArrowheads="1"/>
          </p:cNvSpPr>
          <p:nvPr/>
        </p:nvSpPr>
        <p:spPr bwMode="auto">
          <a:xfrm>
            <a:off x="3350530" y="5055202"/>
            <a:ext cx="6164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答：六年级学生的体育达标率是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75%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1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638</Words>
  <Application>Microsoft Office PowerPoint</Application>
  <PresentationFormat>宽屏</PresentationFormat>
  <Paragraphs>90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FandolFang R</vt:lpstr>
      <vt:lpstr>思源黑体 CN Light</vt:lpstr>
      <vt:lpstr>Arial</vt:lpstr>
      <vt:lpstr>Calibri</vt:lpstr>
      <vt:lpstr>办公资源网：www.bangongziyuan.com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2</cp:revision>
  <cp:lastPrinted>2020-07-20T11:58:50Z</cp:lastPrinted>
  <dcterms:created xsi:type="dcterms:W3CDTF">2020-07-20T11:58:50Z</dcterms:created>
  <dcterms:modified xsi:type="dcterms:W3CDTF">2021-01-08T23:16:11Z</dcterms:modified>
</cp:coreProperties>
</file>