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7" r:id="rId11"/>
    <p:sldId id="268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772" y="1218"/>
      </p:cViewPr>
      <p:guideLst>
        <p:guide pos="416"/>
        <p:guide pos="7256"/>
        <p:guide orient="horz" pos="600"/>
        <p:guide orient="horz" pos="664"/>
        <p:guide orient="horz" pos="388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2" y="2314916"/>
            <a:ext cx="6158592" cy="2641902"/>
            <a:chOff x="6147269" y="2844265"/>
            <a:chExt cx="5302322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302322" cy="1589115"/>
              <a:chOff x="-4714868" y="2110674"/>
              <a:chExt cx="5302322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302322" cy="944353"/>
                <a:chOff x="-4714868" y="2110674"/>
                <a:chExt cx="5302322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296210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r>
                    <a:rPr kumimoji="0" lang="en-US" altLang="zh-CN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979C75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</a:t>
                  </a:r>
                  <a:r>
                    <a:rPr lang="zh-CN" altLang="en-US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用百分数解决问题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979C7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5"/>
          <p:cNvGrpSpPr/>
          <p:nvPr/>
        </p:nvGrpSpPr>
        <p:grpSpPr>
          <a:xfrm>
            <a:off x="659983" y="952623"/>
            <a:ext cx="11207749" cy="942974"/>
            <a:chOff x="-424" y="387"/>
            <a:chExt cx="7060" cy="594"/>
          </a:xfrm>
        </p:grpSpPr>
        <p:sp>
          <p:nvSpPr>
            <p:cNvPr id="3075" name="TextBox 2"/>
            <p:cNvSpPr txBox="1">
              <a:spLocks noChangeArrowheads="1"/>
            </p:cNvSpPr>
            <p:nvPr/>
          </p:nvSpPr>
          <p:spPr bwMode="auto">
            <a:xfrm>
              <a:off x="-424" y="526"/>
              <a:ext cx="70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学校图书室原有图书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册，今年图书册数增加了     。现在图书室有多少册图书？     </a:t>
              </a:r>
            </a:p>
          </p:txBody>
        </p:sp>
        <p:grpSp>
          <p:nvGrpSpPr>
            <p:cNvPr id="3076" name="Group 44"/>
            <p:cNvGrpSpPr/>
            <p:nvPr/>
          </p:nvGrpSpPr>
          <p:grpSpPr>
            <a:xfrm>
              <a:off x="3895" y="387"/>
              <a:ext cx="635" cy="594"/>
              <a:chOff x="6668" y="-448"/>
              <a:chExt cx="635" cy="594"/>
            </a:xfrm>
          </p:grpSpPr>
          <p:sp>
            <p:nvSpPr>
              <p:cNvPr id="3077" name="Text Box 41"/>
              <p:cNvSpPr txBox="1">
                <a:spLocks noChangeArrowheads="1"/>
              </p:cNvSpPr>
              <p:nvPr/>
            </p:nvSpPr>
            <p:spPr bwMode="auto">
              <a:xfrm>
                <a:off x="6668" y="-145"/>
                <a:ext cx="63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78" name="Text Box 42"/>
              <p:cNvSpPr txBox="1">
                <a:spLocks noChangeArrowheads="1"/>
              </p:cNvSpPr>
              <p:nvPr/>
            </p:nvSpPr>
            <p:spPr bwMode="auto">
              <a:xfrm>
                <a:off x="6734" y="-448"/>
                <a:ext cx="22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79" name="Line 43"/>
              <p:cNvSpPr>
                <a:spLocks noChangeShapeType="1"/>
              </p:cNvSpPr>
              <p:nvPr/>
            </p:nvSpPr>
            <p:spPr bwMode="auto">
              <a:xfrm>
                <a:off x="6689" y="-145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169" name="Group 73"/>
          <p:cNvGrpSpPr/>
          <p:nvPr/>
        </p:nvGrpSpPr>
        <p:grpSpPr>
          <a:xfrm>
            <a:off x="1082974" y="2218654"/>
            <a:ext cx="4875698" cy="2857500"/>
            <a:chOff x="421" y="2568"/>
            <a:chExt cx="2686" cy="1800"/>
          </a:xfrm>
        </p:grpSpPr>
        <p:sp>
          <p:nvSpPr>
            <p:cNvPr id="3081" name="TextBox 10"/>
            <p:cNvSpPr txBox="1">
              <a:spLocks noChangeArrowheads="1"/>
            </p:cNvSpPr>
            <p:nvPr/>
          </p:nvSpPr>
          <p:spPr bwMode="auto">
            <a:xfrm>
              <a:off x="421" y="2568"/>
              <a:ext cx="2314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先求出今年比去年增加的图书册数，再加上原有的册数就是今年的册数。</a:t>
              </a:r>
            </a:p>
          </p:txBody>
        </p:sp>
        <p:sp>
          <p:nvSpPr>
            <p:cNvPr id="3082" name="TextBox 21"/>
            <p:cNvSpPr txBox="1">
              <a:spLocks noChangeArrowheads="1"/>
            </p:cNvSpPr>
            <p:nvPr/>
          </p:nvSpPr>
          <p:spPr bwMode="auto">
            <a:xfrm>
              <a:off x="567" y="3263"/>
              <a:ext cx="254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1400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1400×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168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（册）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答：现在图书室有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册图书。</a:t>
              </a:r>
            </a:p>
          </p:txBody>
        </p:sp>
        <p:grpSp>
          <p:nvGrpSpPr>
            <p:cNvPr id="3083" name="Group 72"/>
            <p:cNvGrpSpPr/>
            <p:nvPr/>
          </p:nvGrpSpPr>
          <p:grpSpPr>
            <a:xfrm>
              <a:off x="1486" y="3115"/>
              <a:ext cx="318" cy="544"/>
              <a:chOff x="1486" y="3115"/>
              <a:chExt cx="318" cy="544"/>
            </a:xfrm>
          </p:grpSpPr>
          <p:sp>
            <p:nvSpPr>
              <p:cNvPr id="3084" name="Text Box 53"/>
              <p:cNvSpPr txBox="1">
                <a:spLocks noChangeArrowheads="1"/>
              </p:cNvSpPr>
              <p:nvPr/>
            </p:nvSpPr>
            <p:spPr bwMode="auto">
              <a:xfrm>
                <a:off x="1486" y="3339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85" name="Text Box 54"/>
              <p:cNvSpPr txBox="1">
                <a:spLocks noChangeArrowheads="1"/>
              </p:cNvSpPr>
              <p:nvPr/>
            </p:nvSpPr>
            <p:spPr bwMode="auto">
              <a:xfrm>
                <a:off x="1528" y="3115"/>
                <a:ext cx="227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86" name="Line 55"/>
              <p:cNvSpPr>
                <a:spLocks noChangeShapeType="1"/>
              </p:cNvSpPr>
              <p:nvPr/>
            </p:nvSpPr>
            <p:spPr bwMode="auto">
              <a:xfrm>
                <a:off x="1539" y="3379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171" name="Group 75"/>
          <p:cNvGrpSpPr/>
          <p:nvPr/>
        </p:nvGrpSpPr>
        <p:grpSpPr>
          <a:xfrm>
            <a:off x="5958672" y="2218654"/>
            <a:ext cx="5469420" cy="3636963"/>
            <a:chOff x="2910" y="2468"/>
            <a:chExt cx="2873" cy="2291"/>
          </a:xfrm>
        </p:grpSpPr>
        <p:sp>
          <p:nvSpPr>
            <p:cNvPr id="3088" name="TextBox 14"/>
            <p:cNvSpPr txBox="1">
              <a:spLocks noChangeArrowheads="1"/>
            </p:cNvSpPr>
            <p:nvPr/>
          </p:nvSpPr>
          <p:spPr bwMode="auto">
            <a:xfrm>
              <a:off x="2910" y="2468"/>
              <a:ext cx="2631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先求出今年图书册数是原有图书册数的几分之几，再根据分数乘法的意义求出今年的册数。</a:t>
              </a:r>
            </a:p>
          </p:txBody>
        </p:sp>
        <p:sp>
          <p:nvSpPr>
            <p:cNvPr id="3089" name="TextBox 27"/>
            <p:cNvSpPr txBox="1">
              <a:spLocks noChangeArrowheads="1"/>
            </p:cNvSpPr>
            <p:nvPr/>
          </p:nvSpPr>
          <p:spPr bwMode="auto">
            <a:xfrm>
              <a:off x="3243" y="3130"/>
              <a:ext cx="2540" cy="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1400×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   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1400×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（册）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答：现在图书室有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册图书。</a:t>
              </a:r>
            </a:p>
            <a:p>
              <a:pPr>
                <a:lnSpc>
                  <a:spcPct val="150000"/>
                </a:lnSpc>
              </a:pPr>
              <a:endParaRPr lang="en-US" altLang="zh-CN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090" name="Group 74"/>
            <p:cNvGrpSpPr/>
            <p:nvPr/>
          </p:nvGrpSpPr>
          <p:grpSpPr>
            <a:xfrm>
              <a:off x="3817" y="3012"/>
              <a:ext cx="740" cy="827"/>
              <a:chOff x="3817" y="3012"/>
              <a:chExt cx="740" cy="827"/>
            </a:xfrm>
          </p:grpSpPr>
          <p:sp>
            <p:nvSpPr>
              <p:cNvPr id="3091" name="Text Box 60"/>
              <p:cNvSpPr txBox="1">
                <a:spLocks noChangeArrowheads="1"/>
              </p:cNvSpPr>
              <p:nvPr/>
            </p:nvSpPr>
            <p:spPr bwMode="auto">
              <a:xfrm>
                <a:off x="4239" y="3236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92" name="Text Box 61"/>
              <p:cNvSpPr txBox="1">
                <a:spLocks noChangeArrowheads="1"/>
              </p:cNvSpPr>
              <p:nvPr/>
            </p:nvSpPr>
            <p:spPr bwMode="auto">
              <a:xfrm>
                <a:off x="4281" y="3012"/>
                <a:ext cx="227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93" name="Line 62"/>
              <p:cNvSpPr>
                <a:spLocks noChangeShapeType="1"/>
              </p:cNvSpPr>
              <p:nvPr/>
            </p:nvSpPr>
            <p:spPr bwMode="auto">
              <a:xfrm>
                <a:off x="4292" y="3276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94" name="Text Box 64"/>
              <p:cNvSpPr txBox="1">
                <a:spLocks noChangeArrowheads="1"/>
              </p:cNvSpPr>
              <p:nvPr/>
            </p:nvSpPr>
            <p:spPr bwMode="auto">
              <a:xfrm>
                <a:off x="3817" y="3519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95" name="Text Box 65"/>
              <p:cNvSpPr txBox="1">
                <a:spLocks noChangeArrowheads="1"/>
              </p:cNvSpPr>
              <p:nvPr/>
            </p:nvSpPr>
            <p:spPr bwMode="auto">
              <a:xfrm>
                <a:off x="3817" y="3295"/>
                <a:ext cx="41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3096" name="Line 66"/>
              <p:cNvSpPr>
                <a:spLocks noChangeShapeType="1"/>
              </p:cNvSpPr>
              <p:nvPr/>
            </p:nvSpPr>
            <p:spPr bwMode="auto">
              <a:xfrm>
                <a:off x="3857" y="3579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一、创设情景，明确目标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660400" y="1054100"/>
            <a:ext cx="10858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学校图书室原有图书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册，今年图书册数增加了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。现在图书室有多少册图书？</a:t>
            </a:r>
            <a:endParaRPr lang="en-US" altLang="zh-CN" sz="28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70811" y="2867979"/>
            <a:ext cx="37449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1400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 ×12%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168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（册）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答：现在图书室有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册图书。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15724" y="2867979"/>
            <a:ext cx="372395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1400 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1400×112% 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（册）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答：现在图书室有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册图书。</a:t>
            </a:r>
          </a:p>
          <a:p>
            <a:pPr>
              <a:lnSpc>
                <a:spcPct val="150000"/>
              </a:lnSpc>
            </a:pP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63769" y="1215757"/>
            <a:ext cx="904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endParaRPr lang="zh-CN" altLang="en-US" sz="2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二、探索交流，解决问题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7" grpId="0"/>
      <p:bldP spid="18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0"/>
          <p:cNvGrpSpPr/>
          <p:nvPr/>
        </p:nvGrpSpPr>
        <p:grpSpPr>
          <a:xfrm>
            <a:off x="2967570" y="2140585"/>
            <a:ext cx="6410745" cy="2493963"/>
            <a:chOff x="994" y="1344"/>
            <a:chExt cx="3791" cy="1571"/>
          </a:xfrm>
        </p:grpSpPr>
        <p:pic>
          <p:nvPicPr>
            <p:cNvPr id="5122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94" y="2024"/>
              <a:ext cx="553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3" name="AutoShape 27"/>
            <p:cNvSpPr>
              <a:spLocks noChangeArrowheads="1"/>
            </p:cNvSpPr>
            <p:nvPr/>
          </p:nvSpPr>
          <p:spPr bwMode="auto">
            <a:xfrm>
              <a:off x="2018" y="1344"/>
              <a:ext cx="2767" cy="1360"/>
            </a:xfrm>
            <a:prstGeom prst="wedgeRoundRectCallout">
              <a:avLst>
                <a:gd name="adj1" fmla="val -56685"/>
                <a:gd name="adj2" fmla="val -4412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求比一个数多（或少）百分之几的数是多少的问题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与求比一个数多（或少）几分之几是多少的问题的数量关系与解题方法完全相同，只是题目中的分数换成了百分数。</a:t>
              </a:r>
            </a:p>
          </p:txBody>
        </p:sp>
      </p:grp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二、探索交流，解决问题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610712" y="1054100"/>
            <a:ext cx="10908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、龙泉镇去年有小学生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人，今年比去年减少了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。今年有小学生多少人？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209" y="2133601"/>
            <a:ext cx="43910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方法一：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2800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2800×0.5%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（人）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答：今年有小学生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99899" y="2133600"/>
            <a:ext cx="39957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方法二：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2800×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2800×99.5%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（人）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答：今年有小学生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2"/>
          <p:cNvSpPr txBox="1">
            <a:spLocks noChangeArrowheads="1"/>
          </p:cNvSpPr>
          <p:nvPr/>
        </p:nvSpPr>
        <p:spPr bwMode="auto">
          <a:xfrm>
            <a:off x="585946" y="1054100"/>
            <a:ext cx="10932954" cy="169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袁隆平是我国著名科学家，被誉为“杂交水稻之父”。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年，袁隆平指导的杂交水稻试验田平均每公顷产量达到近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吨，比全国水稻平均每公顷产量多了约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年全国平均每公顷水稻产量大约是多少吨？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869440" y="2972095"/>
            <a:ext cx="519366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解：设全国水稻平均每公顷产量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吨。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185%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≈7.6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8480" y="3124495"/>
            <a:ext cx="30607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14 ÷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 185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≈7.6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（吨）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3889059" y="3247708"/>
            <a:ext cx="36718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 1.85</a:t>
            </a: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≈7.6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（吨）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660400" y="1054100"/>
            <a:ext cx="10858500" cy="169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袁隆平是我国著名科学家，被誉为“杂交水稻之父”。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年，袁隆平指导的杂交水稻试验田平均每公顷产量达到近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吨，比全国水稻平均每公顷产量多了约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年全国平均每公顷水稻产量大约是多少吨？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2"/>
          <p:cNvSpPr txBox="1">
            <a:spLocks noChangeArrowheads="1"/>
          </p:cNvSpPr>
          <p:nvPr/>
        </p:nvSpPr>
        <p:spPr bwMode="auto">
          <a:xfrm>
            <a:off x="629444" y="1054100"/>
            <a:ext cx="5070475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总经理的承诺对吗？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61093" y="3086419"/>
            <a:ext cx="5256212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3000×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3000×120%×120%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4320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4320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元＜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答：总经理的承诺不对。</a:t>
            </a:r>
          </a:p>
        </p:txBody>
      </p:sp>
      <p:sp>
        <p:nvSpPr>
          <p:cNvPr id="9219" name="AutoShape 27"/>
          <p:cNvSpPr>
            <a:spLocks noChangeArrowheads="1"/>
          </p:cNvSpPr>
          <p:nvPr/>
        </p:nvSpPr>
        <p:spPr bwMode="auto">
          <a:xfrm>
            <a:off x="3436937" y="1735457"/>
            <a:ext cx="5260023" cy="1007744"/>
          </a:xfrm>
          <a:prstGeom prst="wedgeRoundRectCallout">
            <a:avLst>
              <a:gd name="adj1" fmla="val 57440"/>
              <a:gd name="adj2" fmla="val -855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2013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年我公司的月工资是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元，我计划每年使大家月收入递增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，到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2015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年大家月收入将达到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4500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</a:p>
        </p:txBody>
      </p:sp>
      <p:pic>
        <p:nvPicPr>
          <p:cNvPr id="9220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305" y="2239329"/>
            <a:ext cx="1409655" cy="21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54747" y="3021648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通过这节课的学习，你有什么收获？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66" y="1657008"/>
            <a:ext cx="3034759" cy="43267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宽屏</PresentationFormat>
  <Paragraphs>86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2020-07-20T11:58:51Z</cp:lastPrinted>
  <dcterms:created xsi:type="dcterms:W3CDTF">2020-07-20T11:58:51Z</dcterms:created>
  <dcterms:modified xsi:type="dcterms:W3CDTF">2021-01-08T23:16:16Z</dcterms:modified>
</cp:coreProperties>
</file>