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7" r:id="rId2"/>
    <p:sldId id="259" r:id="rId3"/>
    <p:sldId id="260" r:id="rId4"/>
    <p:sldId id="261" r:id="rId5"/>
    <p:sldId id="262" r:id="rId6"/>
    <p:sldId id="263" r:id="rId7"/>
    <p:sldId id="264" r:id="rId8"/>
    <p:sldId id="265" r:id="rId9"/>
    <p:sldId id="266" r:id="rId10"/>
    <p:sldId id="287" r:id="rId11"/>
    <p:sldId id="268"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600">
          <p15:clr>
            <a:srgbClr val="A4A3A4"/>
          </p15:clr>
        </p15:guide>
        <p15:guide id="4" orient="horz" pos="664">
          <p15:clr>
            <a:srgbClr val="A4A3A4"/>
          </p15:clr>
        </p15:guide>
        <p15:guide id="5" orient="horz" pos="39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114"/>
      </p:cViewPr>
      <p:guideLst>
        <p:guide pos="416"/>
        <p:guide pos="7256"/>
        <p:guide orient="horz" pos="600"/>
        <p:guide orient="horz" pos="664"/>
        <p:guide orient="horz" pos="392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ACD943-6C4C-485E-A1DE-10844C653D4D}" type="datetimeFigureOut">
              <a:rPr lang="zh-CN" altLang="en-US" smtClean="0"/>
              <a:t>2021/1/9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7AE6268-3315-45EF-B116-0B9B428CD9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10</a:t>
            </a:fld>
            <a:endParaRPr kumimoji="0" lang="zh-CN" altLang="en-US" sz="1200" b="0" i="0" u="none" strike="noStrike" kern="1200" cap="none" spc="0" normalizeH="0" baseline="0" noProof="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979C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979C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1382" t="22569" r="22539" b="54694"/>
          <a:stretch>
            <a:fillRect/>
          </a:stretch>
        </p:blipFill>
        <p:spPr>
          <a:xfrm>
            <a:off x="7504327" y="-8677"/>
            <a:ext cx="4703012" cy="2360183"/>
          </a:xfrm>
          <a:custGeom>
            <a:avLst/>
            <a:gdLst>
              <a:gd name="connsiteX0" fmla="*/ 4703012 w 4703012"/>
              <a:gd name="connsiteY0" fmla="*/ 0 h 2360183"/>
              <a:gd name="connsiteX1" fmla="*/ 2360183 w 4703012"/>
              <a:gd name="connsiteY1" fmla="*/ 2360183 h 2360183"/>
              <a:gd name="connsiteX2" fmla="*/ 0 w 4703012"/>
              <a:gd name="connsiteY2" fmla="*/ 17354 h 2360183"/>
              <a:gd name="connsiteX3" fmla="*/ 4703012 w 4703012"/>
              <a:gd name="connsiteY3" fmla="*/ 0 h 2360183"/>
            </a:gdLst>
            <a:ahLst/>
            <a:cxnLst>
              <a:cxn ang="0">
                <a:pos x="connsiteX0" y="connsiteY0"/>
              </a:cxn>
              <a:cxn ang="0">
                <a:pos x="connsiteX1" y="connsiteY1"/>
              </a:cxn>
              <a:cxn ang="0">
                <a:pos x="connsiteX2" y="connsiteY2"/>
              </a:cxn>
              <a:cxn ang="0">
                <a:pos x="connsiteX3" y="connsiteY3"/>
              </a:cxn>
            </a:cxnLst>
            <a:rect l="l" t="t" r="r" b="b"/>
            <a:pathLst>
              <a:path w="4703012" h="2360183">
                <a:moveTo>
                  <a:pt x="4703012" y="0"/>
                </a:moveTo>
                <a:lnTo>
                  <a:pt x="2360183" y="2360183"/>
                </a:lnTo>
                <a:lnTo>
                  <a:pt x="0" y="17354"/>
                </a:lnTo>
                <a:lnTo>
                  <a:pt x="4703012" y="0"/>
                </a:lnTo>
                <a:close/>
              </a:path>
            </a:pathLst>
          </a:custGeom>
        </p:spPr>
      </p:pic>
      <p:pic>
        <p:nvPicPr>
          <p:cNvPr id="50" name="图片 49"/>
          <p:cNvPicPr>
            <a:picLocks noChangeAspect="1"/>
          </p:cNvPicPr>
          <p:nvPr/>
        </p:nvPicPr>
        <p:blipFill>
          <a:blip r:embed="rId2">
            <a:extLst>
              <a:ext uri="{28A0092B-C50C-407E-A947-70E740481C1C}">
                <a14:useLocalDpi xmlns:a14="http://schemas.microsoft.com/office/drawing/2010/main" val="0"/>
              </a:ext>
            </a:extLst>
          </a:blip>
          <a:srcRect l="53775" t="24370" r="22660" b="43434"/>
          <a:stretch>
            <a:fillRect/>
          </a:stretch>
        </p:blipFill>
        <p:spPr>
          <a:xfrm>
            <a:off x="10521521" y="178269"/>
            <a:ext cx="1677203" cy="3342073"/>
          </a:xfrm>
          <a:custGeom>
            <a:avLst/>
            <a:gdLst>
              <a:gd name="connsiteX0" fmla="*/ 1664870 w 1677203"/>
              <a:gd name="connsiteY0" fmla="*/ 0 h 3342073"/>
              <a:gd name="connsiteX1" fmla="*/ 1677203 w 1677203"/>
              <a:gd name="connsiteY1" fmla="*/ 3342073 h 3342073"/>
              <a:gd name="connsiteX2" fmla="*/ 0 w 1677203"/>
              <a:gd name="connsiteY2" fmla="*/ 1677203 h 3342073"/>
              <a:gd name="connsiteX3" fmla="*/ 1664870 w 1677203"/>
              <a:gd name="connsiteY3" fmla="*/ 0 h 3342073"/>
            </a:gdLst>
            <a:ahLst/>
            <a:cxnLst>
              <a:cxn ang="0">
                <a:pos x="connsiteX0" y="connsiteY0"/>
              </a:cxn>
              <a:cxn ang="0">
                <a:pos x="connsiteX1" y="connsiteY1"/>
              </a:cxn>
              <a:cxn ang="0">
                <a:pos x="connsiteX2" y="connsiteY2"/>
              </a:cxn>
              <a:cxn ang="0">
                <a:pos x="connsiteX3" y="connsiteY3"/>
              </a:cxn>
            </a:cxnLst>
            <a:rect l="l" t="t" r="r" b="b"/>
            <a:pathLst>
              <a:path w="1677203" h="3342073">
                <a:moveTo>
                  <a:pt x="1664870" y="0"/>
                </a:moveTo>
                <a:lnTo>
                  <a:pt x="1677203" y="3342073"/>
                </a:lnTo>
                <a:lnTo>
                  <a:pt x="0" y="1677203"/>
                </a:lnTo>
                <a:lnTo>
                  <a:pt x="1664870" y="0"/>
                </a:lnTo>
                <a:close/>
              </a:path>
            </a:pathLst>
          </a:custGeom>
        </p:spPr>
      </p:pic>
      <p:pic>
        <p:nvPicPr>
          <p:cNvPr id="49" name="图片 48"/>
          <p:cNvPicPr>
            <a:picLocks noChangeAspect="1"/>
          </p:cNvPicPr>
          <p:nvPr/>
        </p:nvPicPr>
        <p:blipFill>
          <a:blip r:embed="rId2">
            <a:extLst>
              <a:ext uri="{28A0092B-C50C-407E-A947-70E740481C1C}">
                <a14:useLocalDpi xmlns:a14="http://schemas.microsoft.com/office/drawing/2010/main" val="0"/>
              </a:ext>
            </a:extLst>
          </a:blip>
          <a:srcRect t="31266" r="56287" b="38421"/>
          <a:stretch>
            <a:fillRect/>
          </a:stretch>
        </p:blipFill>
        <p:spPr>
          <a:xfrm>
            <a:off x="6694283" y="894073"/>
            <a:ext cx="3111140" cy="3146682"/>
          </a:xfrm>
          <a:custGeom>
            <a:avLst/>
            <a:gdLst>
              <a:gd name="connsiteX0" fmla="*/ 1538548 w 3111140"/>
              <a:gd name="connsiteY0" fmla="*/ 0 h 3146682"/>
              <a:gd name="connsiteX1" fmla="*/ 3111140 w 3111140"/>
              <a:gd name="connsiteY1" fmla="*/ 1574089 h 3146682"/>
              <a:gd name="connsiteX2" fmla="*/ 1537051 w 3111140"/>
              <a:gd name="connsiteY2" fmla="*/ 3146682 h 3146682"/>
              <a:gd name="connsiteX3" fmla="*/ 0 w 3111140"/>
              <a:gd name="connsiteY3" fmla="*/ 1608168 h 3146682"/>
              <a:gd name="connsiteX4" fmla="*/ 0 w 3111140"/>
              <a:gd name="connsiteY4" fmla="*/ 1537086 h 3146682"/>
              <a:gd name="connsiteX5" fmla="*/ 1538548 w 3111140"/>
              <a:gd name="connsiteY5" fmla="*/ 0 h 31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140" h="3146682">
                <a:moveTo>
                  <a:pt x="1538548" y="0"/>
                </a:moveTo>
                <a:lnTo>
                  <a:pt x="3111140" y="1574089"/>
                </a:lnTo>
                <a:lnTo>
                  <a:pt x="1537051" y="3146682"/>
                </a:lnTo>
                <a:lnTo>
                  <a:pt x="0" y="1608168"/>
                </a:lnTo>
                <a:lnTo>
                  <a:pt x="0" y="1537086"/>
                </a:lnTo>
                <a:lnTo>
                  <a:pt x="1538548" y="0"/>
                </a:lnTo>
                <a:close/>
              </a:path>
            </a:pathLst>
          </a:cu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l="30992" t="41410" r="24797" b="28278"/>
          <a:stretch>
            <a:fillRect/>
          </a:stretch>
        </p:blipFill>
        <p:spPr>
          <a:xfrm>
            <a:off x="8900013" y="1947044"/>
            <a:ext cx="3146592" cy="3146592"/>
          </a:xfrm>
          <a:custGeom>
            <a:avLst/>
            <a:gdLst>
              <a:gd name="connsiteX0" fmla="*/ 1561435 w 3146592"/>
              <a:gd name="connsiteY0" fmla="*/ 0 h 3146592"/>
              <a:gd name="connsiteX1" fmla="*/ 3146592 w 3146592"/>
              <a:gd name="connsiteY1" fmla="*/ 1561435 h 3146592"/>
              <a:gd name="connsiteX2" fmla="*/ 1585157 w 3146592"/>
              <a:gd name="connsiteY2" fmla="*/ 3146592 h 3146592"/>
              <a:gd name="connsiteX3" fmla="*/ 0 w 3146592"/>
              <a:gd name="connsiteY3" fmla="*/ 1585157 h 3146592"/>
              <a:gd name="connsiteX4" fmla="*/ 1561435 w 3146592"/>
              <a:gd name="connsiteY4" fmla="*/ 0 h 314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592" h="3146592">
                <a:moveTo>
                  <a:pt x="1561435" y="0"/>
                </a:moveTo>
                <a:lnTo>
                  <a:pt x="3146592" y="1561435"/>
                </a:lnTo>
                <a:lnTo>
                  <a:pt x="1585157" y="3146592"/>
                </a:lnTo>
                <a:lnTo>
                  <a:pt x="0" y="1585157"/>
                </a:lnTo>
                <a:lnTo>
                  <a:pt x="1561435" y="0"/>
                </a:lnTo>
                <a:close/>
              </a:path>
            </a:pathLst>
          </a:custGeom>
        </p:spPr>
      </p:pic>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53767" t="56566" r="22668" b="11238"/>
          <a:stretch>
            <a:fillRect/>
          </a:stretch>
        </p:blipFill>
        <p:spPr>
          <a:xfrm>
            <a:off x="10520964" y="3520341"/>
            <a:ext cx="1677203" cy="3342074"/>
          </a:xfrm>
          <a:custGeom>
            <a:avLst/>
            <a:gdLst>
              <a:gd name="connsiteX0" fmla="*/ 1664870 w 1677203"/>
              <a:gd name="connsiteY0" fmla="*/ 0 h 3342074"/>
              <a:gd name="connsiteX1" fmla="*/ 1677203 w 1677203"/>
              <a:gd name="connsiteY1" fmla="*/ 3342074 h 3342074"/>
              <a:gd name="connsiteX2" fmla="*/ 0 w 1677203"/>
              <a:gd name="connsiteY2" fmla="*/ 1677203 h 3342074"/>
              <a:gd name="connsiteX3" fmla="*/ 1664870 w 1677203"/>
              <a:gd name="connsiteY3" fmla="*/ 0 h 3342074"/>
            </a:gdLst>
            <a:ahLst/>
            <a:cxnLst>
              <a:cxn ang="0">
                <a:pos x="connsiteX0" y="connsiteY0"/>
              </a:cxn>
              <a:cxn ang="0">
                <a:pos x="connsiteX1" y="connsiteY1"/>
              </a:cxn>
              <a:cxn ang="0">
                <a:pos x="connsiteX2" y="connsiteY2"/>
              </a:cxn>
              <a:cxn ang="0">
                <a:pos x="connsiteX3" y="connsiteY3"/>
              </a:cxn>
            </a:cxnLst>
            <a:rect l="l" t="t" r="r" b="b"/>
            <a:pathLst>
              <a:path w="1677203" h="3342074">
                <a:moveTo>
                  <a:pt x="1664870" y="0"/>
                </a:moveTo>
                <a:lnTo>
                  <a:pt x="1677203" y="3342074"/>
                </a:lnTo>
                <a:lnTo>
                  <a:pt x="0" y="1677203"/>
                </a:lnTo>
                <a:lnTo>
                  <a:pt x="1664870" y="0"/>
                </a:lnTo>
                <a:close/>
              </a:path>
            </a:pathLst>
          </a:custGeom>
        </p:spPr>
      </p:pic>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7186" t="57286" r="46906" b="11238"/>
          <a:stretch>
            <a:fillRect/>
          </a:stretch>
        </p:blipFill>
        <p:spPr>
          <a:xfrm>
            <a:off x="7205749" y="3595062"/>
            <a:ext cx="3267352" cy="3267353"/>
          </a:xfrm>
          <a:custGeom>
            <a:avLst/>
            <a:gdLst>
              <a:gd name="connsiteX0" fmla="*/ 1643112 w 3267352"/>
              <a:gd name="connsiteY0" fmla="*/ 0 h 3267353"/>
              <a:gd name="connsiteX1" fmla="*/ 3267352 w 3267352"/>
              <a:gd name="connsiteY1" fmla="*/ 1643113 h 3267353"/>
              <a:gd name="connsiteX2" fmla="*/ 1624240 w 3267352"/>
              <a:gd name="connsiteY2" fmla="*/ 3267353 h 3267353"/>
              <a:gd name="connsiteX3" fmla="*/ 0 w 3267352"/>
              <a:gd name="connsiteY3" fmla="*/ 1624240 h 3267353"/>
              <a:gd name="connsiteX4" fmla="*/ 1643112 w 3267352"/>
              <a:gd name="connsiteY4" fmla="*/ 0 h 32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52" h="3267353">
                <a:moveTo>
                  <a:pt x="1643112" y="0"/>
                </a:moveTo>
                <a:lnTo>
                  <a:pt x="3267352" y="1643113"/>
                </a:lnTo>
                <a:lnTo>
                  <a:pt x="1624240" y="3267353"/>
                </a:lnTo>
                <a:lnTo>
                  <a:pt x="0" y="1624240"/>
                </a:lnTo>
                <a:lnTo>
                  <a:pt x="1643112" y="0"/>
                </a:lnTo>
                <a:close/>
              </a:path>
            </a:pathLst>
          </a:cu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30805" t="74169" r="23287"/>
          <a:stretch>
            <a:fillRect/>
          </a:stretch>
        </p:blipFill>
        <p:spPr>
          <a:xfrm>
            <a:off x="8886729" y="5347661"/>
            <a:ext cx="3267352" cy="2681367"/>
          </a:xfrm>
          <a:custGeom>
            <a:avLst/>
            <a:gdLst>
              <a:gd name="connsiteX0" fmla="*/ 1643112 w 3267352"/>
              <a:gd name="connsiteY0" fmla="*/ 0 h 2681367"/>
              <a:gd name="connsiteX1" fmla="*/ 3267352 w 3267352"/>
              <a:gd name="connsiteY1" fmla="*/ 1643113 h 2681367"/>
              <a:gd name="connsiteX2" fmla="*/ 2217034 w 3267352"/>
              <a:gd name="connsiteY2" fmla="*/ 2681367 h 2681367"/>
              <a:gd name="connsiteX3" fmla="*/ 1044985 w 3267352"/>
              <a:gd name="connsiteY3" fmla="*/ 2681367 h 2681367"/>
              <a:gd name="connsiteX4" fmla="*/ 0 w 3267352"/>
              <a:gd name="connsiteY4" fmla="*/ 1624240 h 2681367"/>
              <a:gd name="connsiteX5" fmla="*/ 1643112 w 3267352"/>
              <a:gd name="connsiteY5" fmla="*/ 0 h 268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352" h="2681367">
                <a:moveTo>
                  <a:pt x="1643112" y="0"/>
                </a:moveTo>
                <a:lnTo>
                  <a:pt x="3267352" y="1643113"/>
                </a:lnTo>
                <a:lnTo>
                  <a:pt x="2217034" y="2681367"/>
                </a:lnTo>
                <a:lnTo>
                  <a:pt x="1044985" y="2681367"/>
                </a:lnTo>
                <a:lnTo>
                  <a:pt x="0" y="1624240"/>
                </a:lnTo>
                <a:lnTo>
                  <a:pt x="1643112"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499" t="46073" r="100000" b="53242"/>
          <a:stretch>
            <a:fillRect/>
          </a:stretch>
        </p:blipFill>
        <p:spPr>
          <a:xfrm>
            <a:off x="6658742" y="2431159"/>
            <a:ext cx="35541" cy="71082"/>
          </a:xfrm>
          <a:custGeom>
            <a:avLst/>
            <a:gdLst>
              <a:gd name="connsiteX0" fmla="*/ 35541 w 35541"/>
              <a:gd name="connsiteY0" fmla="*/ 0 h 71082"/>
              <a:gd name="connsiteX1" fmla="*/ 35541 w 35541"/>
              <a:gd name="connsiteY1" fmla="*/ 71082 h 71082"/>
              <a:gd name="connsiteX2" fmla="*/ 0 w 35541"/>
              <a:gd name="connsiteY2" fmla="*/ 35507 h 71082"/>
              <a:gd name="connsiteX3" fmla="*/ 35541 w 35541"/>
              <a:gd name="connsiteY3" fmla="*/ 0 h 71082"/>
            </a:gdLst>
            <a:ahLst/>
            <a:cxnLst>
              <a:cxn ang="0">
                <a:pos x="connsiteX0" y="connsiteY0"/>
              </a:cxn>
              <a:cxn ang="0">
                <a:pos x="connsiteX1" y="connsiteY1"/>
              </a:cxn>
              <a:cxn ang="0">
                <a:pos x="connsiteX2" y="connsiteY2"/>
              </a:cxn>
              <a:cxn ang="0">
                <a:pos x="connsiteX3" y="connsiteY3"/>
              </a:cxn>
            </a:cxnLst>
            <a:rect l="l" t="t" r="r" b="b"/>
            <a:pathLst>
              <a:path w="35541" h="71082">
                <a:moveTo>
                  <a:pt x="35541" y="0"/>
                </a:moveTo>
                <a:lnTo>
                  <a:pt x="35541" y="71082"/>
                </a:lnTo>
                <a:lnTo>
                  <a:pt x="0" y="35507"/>
                </a:lnTo>
                <a:lnTo>
                  <a:pt x="35541"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45487" t="100000" r="38045" b="-5645"/>
          <a:stretch>
            <a:fillRect/>
          </a:stretch>
        </p:blipFill>
        <p:spPr>
          <a:xfrm>
            <a:off x="10135790" y="8033439"/>
            <a:ext cx="1172049" cy="585985"/>
          </a:xfrm>
          <a:custGeom>
            <a:avLst/>
            <a:gdLst>
              <a:gd name="connsiteX0" fmla="*/ 0 w 1172049"/>
              <a:gd name="connsiteY0" fmla="*/ 0 h 585985"/>
              <a:gd name="connsiteX1" fmla="*/ 1172049 w 1172049"/>
              <a:gd name="connsiteY1" fmla="*/ 0 h 585985"/>
              <a:gd name="connsiteX2" fmla="*/ 579255 w 1172049"/>
              <a:gd name="connsiteY2" fmla="*/ 585985 h 585985"/>
              <a:gd name="connsiteX3" fmla="*/ 0 w 1172049"/>
              <a:gd name="connsiteY3" fmla="*/ 0 h 585985"/>
            </a:gdLst>
            <a:ahLst/>
            <a:cxnLst>
              <a:cxn ang="0">
                <a:pos x="connsiteX0" y="connsiteY0"/>
              </a:cxn>
              <a:cxn ang="0">
                <a:pos x="connsiteX1" y="connsiteY1"/>
              </a:cxn>
              <a:cxn ang="0">
                <a:pos x="connsiteX2" y="connsiteY2"/>
              </a:cxn>
              <a:cxn ang="0">
                <a:pos x="connsiteX3" y="connsiteY3"/>
              </a:cxn>
            </a:cxnLst>
            <a:rect l="l" t="t" r="r" b="b"/>
            <a:pathLst>
              <a:path w="1172049" h="585985">
                <a:moveTo>
                  <a:pt x="0" y="0"/>
                </a:moveTo>
                <a:lnTo>
                  <a:pt x="1172049" y="0"/>
                </a:lnTo>
                <a:lnTo>
                  <a:pt x="579255" y="585985"/>
                </a:lnTo>
                <a:lnTo>
                  <a:pt x="0" y="0"/>
                </a:lnTo>
                <a:close/>
              </a:path>
            </a:pathLst>
          </a:custGeom>
        </p:spPr>
      </p:pic>
      <p:grpSp>
        <p:nvGrpSpPr>
          <p:cNvPr id="19" name="组合 18"/>
          <p:cNvGrpSpPr/>
          <p:nvPr/>
        </p:nvGrpSpPr>
        <p:grpSpPr>
          <a:xfrm>
            <a:off x="644142" y="2314916"/>
            <a:ext cx="6158592" cy="2641902"/>
            <a:chOff x="6147269" y="2844265"/>
            <a:chExt cx="5302322" cy="2076459"/>
          </a:xfrm>
        </p:grpSpPr>
        <p:grpSp>
          <p:nvGrpSpPr>
            <p:cNvPr id="20" name="组合 19"/>
            <p:cNvGrpSpPr/>
            <p:nvPr/>
          </p:nvGrpSpPr>
          <p:grpSpPr>
            <a:xfrm>
              <a:off x="6147269" y="3331609"/>
              <a:ext cx="5302322" cy="1589115"/>
              <a:chOff x="-4714868" y="2110674"/>
              <a:chExt cx="5302322" cy="1589115"/>
            </a:xfrm>
          </p:grpSpPr>
          <p:sp>
            <p:nvSpPr>
              <p:cNvPr id="22" name="矩形: 圆角 21"/>
              <p:cNvSpPr/>
              <p:nvPr/>
            </p:nvSpPr>
            <p:spPr>
              <a:xfrm>
                <a:off x="-4648332" y="3345066"/>
                <a:ext cx="3562392" cy="354723"/>
              </a:xfrm>
              <a:prstGeom prst="roundRect">
                <a:avLst>
                  <a:gd name="adj" fmla="val 50000"/>
                </a:avLst>
              </a:prstGeom>
              <a:solidFill>
                <a:srgbClr val="979C7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p>
            </p:txBody>
          </p:sp>
          <p:grpSp>
            <p:nvGrpSpPr>
              <p:cNvPr id="23" name="组合 22"/>
              <p:cNvGrpSpPr/>
              <p:nvPr/>
            </p:nvGrpSpPr>
            <p:grpSpPr>
              <a:xfrm>
                <a:off x="-4714868" y="2110674"/>
                <a:ext cx="5302322" cy="944353"/>
                <a:chOff x="-4714868" y="2110674"/>
                <a:chExt cx="5302322" cy="944353"/>
              </a:xfrm>
            </p:grpSpPr>
            <p:sp>
              <p:nvSpPr>
                <p:cNvPr id="24" name="文本框 23"/>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6" y="2110674"/>
                  <a:ext cx="5296210"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en-US" altLang="zh-CN"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7</a:t>
                  </a:r>
                  <a:r>
                    <a:rPr kumimoji="0" lang="en-US" altLang="zh-CN" sz="4400" b="1" i="0" u="none" strike="noStrike" kern="1200" cap="none" spc="0" normalizeH="0" baseline="0" noProof="0">
                      <a:ln>
                        <a:noFill/>
                      </a:ln>
                      <a:solidFill>
                        <a:srgbClr val="979C7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.1</a:t>
                  </a:r>
                  <a:r>
                    <a:rPr lang="zh-CN" altLang="en-US"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扇形统计图</a:t>
                  </a: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第七单元  扇形统计图</a:t>
              </a:r>
              <a:endParaRPr kumimoji="0" lang="zh-CN" altLang="en-US" b="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27" name="矩形 26"/>
          <p:cNvSpPr/>
          <p:nvPr/>
        </p:nvSpPr>
        <p:spPr>
          <a:xfrm>
            <a:off x="-1365566" y="502641"/>
            <a:ext cx="4062342" cy="300975"/>
          </a:xfrm>
          <a:prstGeom prst="rect">
            <a:avLst/>
          </a:prstGeom>
          <a:solidFill>
            <a:srgbClr val="979C7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
        <p:nvSpPr>
          <p:cNvPr id="61" name="任意多边形 60"/>
          <p:cNvSpPr/>
          <p:nvPr/>
        </p:nvSpPr>
        <p:spPr>
          <a:xfrm rot="2702975">
            <a:off x="703385" y="6098482"/>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任意多边形 59"/>
          <p:cNvSpPr/>
          <p:nvPr/>
        </p:nvSpPr>
        <p:spPr>
          <a:xfrm rot="2702975">
            <a:off x="1053905" y="6098483"/>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rot="2702975">
            <a:off x="3214624" y="6094069"/>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rot="2702975">
            <a:off x="3565144" y="6094070"/>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64"/>
          <p:cNvSpPr/>
          <p:nvPr/>
        </p:nvSpPr>
        <p:spPr>
          <a:xfrm rot="2702975">
            <a:off x="5740362" y="6094070"/>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65"/>
          <p:cNvSpPr/>
          <p:nvPr/>
        </p:nvSpPr>
        <p:spPr>
          <a:xfrm rot="2702975">
            <a:off x="6090882" y="6094071"/>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11382" t="22569" r="22539" b="54694"/>
          <a:stretch>
            <a:fillRect/>
          </a:stretch>
        </p:blipFill>
        <p:spPr>
          <a:xfrm>
            <a:off x="7504327" y="-8677"/>
            <a:ext cx="4703012" cy="2360183"/>
          </a:xfrm>
          <a:custGeom>
            <a:avLst/>
            <a:gdLst>
              <a:gd name="connsiteX0" fmla="*/ 4703012 w 4703012"/>
              <a:gd name="connsiteY0" fmla="*/ 0 h 2360183"/>
              <a:gd name="connsiteX1" fmla="*/ 2360183 w 4703012"/>
              <a:gd name="connsiteY1" fmla="*/ 2360183 h 2360183"/>
              <a:gd name="connsiteX2" fmla="*/ 0 w 4703012"/>
              <a:gd name="connsiteY2" fmla="*/ 17354 h 2360183"/>
              <a:gd name="connsiteX3" fmla="*/ 4703012 w 4703012"/>
              <a:gd name="connsiteY3" fmla="*/ 0 h 2360183"/>
            </a:gdLst>
            <a:ahLst/>
            <a:cxnLst>
              <a:cxn ang="0">
                <a:pos x="connsiteX0" y="connsiteY0"/>
              </a:cxn>
              <a:cxn ang="0">
                <a:pos x="connsiteX1" y="connsiteY1"/>
              </a:cxn>
              <a:cxn ang="0">
                <a:pos x="connsiteX2" y="connsiteY2"/>
              </a:cxn>
              <a:cxn ang="0">
                <a:pos x="connsiteX3" y="connsiteY3"/>
              </a:cxn>
            </a:cxnLst>
            <a:rect l="l" t="t" r="r" b="b"/>
            <a:pathLst>
              <a:path w="4703012" h="2360183">
                <a:moveTo>
                  <a:pt x="4703012" y="0"/>
                </a:moveTo>
                <a:lnTo>
                  <a:pt x="2360183" y="2360183"/>
                </a:lnTo>
                <a:lnTo>
                  <a:pt x="0" y="17354"/>
                </a:lnTo>
                <a:lnTo>
                  <a:pt x="4703012" y="0"/>
                </a:lnTo>
                <a:close/>
              </a:path>
            </a:pathLst>
          </a:custGeom>
        </p:spPr>
      </p:pic>
      <p:pic>
        <p:nvPicPr>
          <p:cNvPr id="50" name="图片 49"/>
          <p:cNvPicPr>
            <a:picLocks noChangeAspect="1"/>
          </p:cNvPicPr>
          <p:nvPr/>
        </p:nvPicPr>
        <p:blipFill>
          <a:blip r:embed="rId2">
            <a:extLst>
              <a:ext uri="{28A0092B-C50C-407E-A947-70E740481C1C}">
                <a14:useLocalDpi xmlns:a14="http://schemas.microsoft.com/office/drawing/2010/main" val="0"/>
              </a:ext>
            </a:extLst>
          </a:blip>
          <a:srcRect l="53775" t="24370" r="22660" b="43434"/>
          <a:stretch>
            <a:fillRect/>
          </a:stretch>
        </p:blipFill>
        <p:spPr>
          <a:xfrm>
            <a:off x="10521521" y="178269"/>
            <a:ext cx="1677203" cy="3342073"/>
          </a:xfrm>
          <a:custGeom>
            <a:avLst/>
            <a:gdLst>
              <a:gd name="connsiteX0" fmla="*/ 1664870 w 1677203"/>
              <a:gd name="connsiteY0" fmla="*/ 0 h 3342073"/>
              <a:gd name="connsiteX1" fmla="*/ 1677203 w 1677203"/>
              <a:gd name="connsiteY1" fmla="*/ 3342073 h 3342073"/>
              <a:gd name="connsiteX2" fmla="*/ 0 w 1677203"/>
              <a:gd name="connsiteY2" fmla="*/ 1677203 h 3342073"/>
              <a:gd name="connsiteX3" fmla="*/ 1664870 w 1677203"/>
              <a:gd name="connsiteY3" fmla="*/ 0 h 3342073"/>
            </a:gdLst>
            <a:ahLst/>
            <a:cxnLst>
              <a:cxn ang="0">
                <a:pos x="connsiteX0" y="connsiteY0"/>
              </a:cxn>
              <a:cxn ang="0">
                <a:pos x="connsiteX1" y="connsiteY1"/>
              </a:cxn>
              <a:cxn ang="0">
                <a:pos x="connsiteX2" y="connsiteY2"/>
              </a:cxn>
              <a:cxn ang="0">
                <a:pos x="connsiteX3" y="connsiteY3"/>
              </a:cxn>
            </a:cxnLst>
            <a:rect l="l" t="t" r="r" b="b"/>
            <a:pathLst>
              <a:path w="1677203" h="3342073">
                <a:moveTo>
                  <a:pt x="1664870" y="0"/>
                </a:moveTo>
                <a:lnTo>
                  <a:pt x="1677203" y="3342073"/>
                </a:lnTo>
                <a:lnTo>
                  <a:pt x="0" y="1677203"/>
                </a:lnTo>
                <a:lnTo>
                  <a:pt x="1664870" y="0"/>
                </a:lnTo>
                <a:close/>
              </a:path>
            </a:pathLst>
          </a:custGeom>
        </p:spPr>
      </p:pic>
      <p:pic>
        <p:nvPicPr>
          <p:cNvPr id="49" name="图片 48"/>
          <p:cNvPicPr>
            <a:picLocks noChangeAspect="1"/>
          </p:cNvPicPr>
          <p:nvPr/>
        </p:nvPicPr>
        <p:blipFill>
          <a:blip r:embed="rId2">
            <a:extLst>
              <a:ext uri="{28A0092B-C50C-407E-A947-70E740481C1C}">
                <a14:useLocalDpi xmlns:a14="http://schemas.microsoft.com/office/drawing/2010/main" val="0"/>
              </a:ext>
            </a:extLst>
          </a:blip>
          <a:srcRect t="31266" r="56287" b="38421"/>
          <a:stretch>
            <a:fillRect/>
          </a:stretch>
        </p:blipFill>
        <p:spPr>
          <a:xfrm>
            <a:off x="6694283" y="894073"/>
            <a:ext cx="3111140" cy="3146682"/>
          </a:xfrm>
          <a:custGeom>
            <a:avLst/>
            <a:gdLst>
              <a:gd name="connsiteX0" fmla="*/ 1538548 w 3111140"/>
              <a:gd name="connsiteY0" fmla="*/ 0 h 3146682"/>
              <a:gd name="connsiteX1" fmla="*/ 3111140 w 3111140"/>
              <a:gd name="connsiteY1" fmla="*/ 1574089 h 3146682"/>
              <a:gd name="connsiteX2" fmla="*/ 1537051 w 3111140"/>
              <a:gd name="connsiteY2" fmla="*/ 3146682 h 3146682"/>
              <a:gd name="connsiteX3" fmla="*/ 0 w 3111140"/>
              <a:gd name="connsiteY3" fmla="*/ 1608168 h 3146682"/>
              <a:gd name="connsiteX4" fmla="*/ 0 w 3111140"/>
              <a:gd name="connsiteY4" fmla="*/ 1537086 h 3146682"/>
              <a:gd name="connsiteX5" fmla="*/ 1538548 w 3111140"/>
              <a:gd name="connsiteY5" fmla="*/ 0 h 31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140" h="3146682">
                <a:moveTo>
                  <a:pt x="1538548" y="0"/>
                </a:moveTo>
                <a:lnTo>
                  <a:pt x="3111140" y="1574089"/>
                </a:lnTo>
                <a:lnTo>
                  <a:pt x="1537051" y="3146682"/>
                </a:lnTo>
                <a:lnTo>
                  <a:pt x="0" y="1608168"/>
                </a:lnTo>
                <a:lnTo>
                  <a:pt x="0" y="1537086"/>
                </a:lnTo>
                <a:lnTo>
                  <a:pt x="1538548" y="0"/>
                </a:lnTo>
                <a:close/>
              </a:path>
            </a:pathLst>
          </a:cu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l="30992" t="41410" r="24797" b="28278"/>
          <a:stretch>
            <a:fillRect/>
          </a:stretch>
        </p:blipFill>
        <p:spPr>
          <a:xfrm>
            <a:off x="8900013" y="1947044"/>
            <a:ext cx="3146592" cy="3146592"/>
          </a:xfrm>
          <a:custGeom>
            <a:avLst/>
            <a:gdLst>
              <a:gd name="connsiteX0" fmla="*/ 1561435 w 3146592"/>
              <a:gd name="connsiteY0" fmla="*/ 0 h 3146592"/>
              <a:gd name="connsiteX1" fmla="*/ 3146592 w 3146592"/>
              <a:gd name="connsiteY1" fmla="*/ 1561435 h 3146592"/>
              <a:gd name="connsiteX2" fmla="*/ 1585157 w 3146592"/>
              <a:gd name="connsiteY2" fmla="*/ 3146592 h 3146592"/>
              <a:gd name="connsiteX3" fmla="*/ 0 w 3146592"/>
              <a:gd name="connsiteY3" fmla="*/ 1585157 h 3146592"/>
              <a:gd name="connsiteX4" fmla="*/ 1561435 w 3146592"/>
              <a:gd name="connsiteY4" fmla="*/ 0 h 3146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592" h="3146592">
                <a:moveTo>
                  <a:pt x="1561435" y="0"/>
                </a:moveTo>
                <a:lnTo>
                  <a:pt x="3146592" y="1561435"/>
                </a:lnTo>
                <a:lnTo>
                  <a:pt x="1585157" y="3146592"/>
                </a:lnTo>
                <a:lnTo>
                  <a:pt x="0" y="1585157"/>
                </a:lnTo>
                <a:lnTo>
                  <a:pt x="1561435" y="0"/>
                </a:lnTo>
                <a:close/>
              </a:path>
            </a:pathLst>
          </a:custGeom>
        </p:spPr>
      </p:pic>
      <p:pic>
        <p:nvPicPr>
          <p:cNvPr id="46" name="图片 45"/>
          <p:cNvPicPr>
            <a:picLocks noChangeAspect="1"/>
          </p:cNvPicPr>
          <p:nvPr/>
        </p:nvPicPr>
        <p:blipFill>
          <a:blip r:embed="rId2">
            <a:extLst>
              <a:ext uri="{28A0092B-C50C-407E-A947-70E740481C1C}">
                <a14:useLocalDpi xmlns:a14="http://schemas.microsoft.com/office/drawing/2010/main" val="0"/>
              </a:ext>
            </a:extLst>
          </a:blip>
          <a:srcRect l="53767" t="56566" r="22668" b="11238"/>
          <a:stretch>
            <a:fillRect/>
          </a:stretch>
        </p:blipFill>
        <p:spPr>
          <a:xfrm>
            <a:off x="10520964" y="3520341"/>
            <a:ext cx="1677203" cy="3342074"/>
          </a:xfrm>
          <a:custGeom>
            <a:avLst/>
            <a:gdLst>
              <a:gd name="connsiteX0" fmla="*/ 1664870 w 1677203"/>
              <a:gd name="connsiteY0" fmla="*/ 0 h 3342074"/>
              <a:gd name="connsiteX1" fmla="*/ 1677203 w 1677203"/>
              <a:gd name="connsiteY1" fmla="*/ 3342074 h 3342074"/>
              <a:gd name="connsiteX2" fmla="*/ 0 w 1677203"/>
              <a:gd name="connsiteY2" fmla="*/ 1677203 h 3342074"/>
              <a:gd name="connsiteX3" fmla="*/ 1664870 w 1677203"/>
              <a:gd name="connsiteY3" fmla="*/ 0 h 3342074"/>
            </a:gdLst>
            <a:ahLst/>
            <a:cxnLst>
              <a:cxn ang="0">
                <a:pos x="connsiteX0" y="connsiteY0"/>
              </a:cxn>
              <a:cxn ang="0">
                <a:pos x="connsiteX1" y="connsiteY1"/>
              </a:cxn>
              <a:cxn ang="0">
                <a:pos x="connsiteX2" y="connsiteY2"/>
              </a:cxn>
              <a:cxn ang="0">
                <a:pos x="connsiteX3" y="connsiteY3"/>
              </a:cxn>
            </a:cxnLst>
            <a:rect l="l" t="t" r="r" b="b"/>
            <a:pathLst>
              <a:path w="1677203" h="3342074">
                <a:moveTo>
                  <a:pt x="1664870" y="0"/>
                </a:moveTo>
                <a:lnTo>
                  <a:pt x="1677203" y="3342074"/>
                </a:lnTo>
                <a:lnTo>
                  <a:pt x="0" y="1677203"/>
                </a:lnTo>
                <a:lnTo>
                  <a:pt x="1664870" y="0"/>
                </a:lnTo>
                <a:close/>
              </a:path>
            </a:pathLst>
          </a:custGeom>
        </p:spPr>
      </p:pic>
      <p:pic>
        <p:nvPicPr>
          <p:cNvPr id="45" name="图片 44"/>
          <p:cNvPicPr>
            <a:picLocks noChangeAspect="1"/>
          </p:cNvPicPr>
          <p:nvPr/>
        </p:nvPicPr>
        <p:blipFill>
          <a:blip r:embed="rId2">
            <a:extLst>
              <a:ext uri="{28A0092B-C50C-407E-A947-70E740481C1C}">
                <a14:useLocalDpi xmlns:a14="http://schemas.microsoft.com/office/drawing/2010/main" val="0"/>
              </a:ext>
            </a:extLst>
          </a:blip>
          <a:srcRect l="7186" t="57286" r="46906" b="11238"/>
          <a:stretch>
            <a:fillRect/>
          </a:stretch>
        </p:blipFill>
        <p:spPr>
          <a:xfrm>
            <a:off x="7205749" y="3595062"/>
            <a:ext cx="3267352" cy="3267353"/>
          </a:xfrm>
          <a:custGeom>
            <a:avLst/>
            <a:gdLst>
              <a:gd name="connsiteX0" fmla="*/ 1643112 w 3267352"/>
              <a:gd name="connsiteY0" fmla="*/ 0 h 3267353"/>
              <a:gd name="connsiteX1" fmla="*/ 3267352 w 3267352"/>
              <a:gd name="connsiteY1" fmla="*/ 1643113 h 3267353"/>
              <a:gd name="connsiteX2" fmla="*/ 1624240 w 3267352"/>
              <a:gd name="connsiteY2" fmla="*/ 3267353 h 3267353"/>
              <a:gd name="connsiteX3" fmla="*/ 0 w 3267352"/>
              <a:gd name="connsiteY3" fmla="*/ 1624240 h 3267353"/>
              <a:gd name="connsiteX4" fmla="*/ 1643112 w 3267352"/>
              <a:gd name="connsiteY4" fmla="*/ 0 h 32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7352" h="3267353">
                <a:moveTo>
                  <a:pt x="1643112" y="0"/>
                </a:moveTo>
                <a:lnTo>
                  <a:pt x="3267352" y="1643113"/>
                </a:lnTo>
                <a:lnTo>
                  <a:pt x="1624240" y="3267353"/>
                </a:lnTo>
                <a:lnTo>
                  <a:pt x="0" y="1624240"/>
                </a:lnTo>
                <a:lnTo>
                  <a:pt x="1643112" y="0"/>
                </a:lnTo>
                <a:close/>
              </a:path>
            </a:pathLst>
          </a:cu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rcRect l="30805" t="74169" r="23287"/>
          <a:stretch>
            <a:fillRect/>
          </a:stretch>
        </p:blipFill>
        <p:spPr>
          <a:xfrm>
            <a:off x="8886729" y="5347661"/>
            <a:ext cx="3267352" cy="2681367"/>
          </a:xfrm>
          <a:custGeom>
            <a:avLst/>
            <a:gdLst>
              <a:gd name="connsiteX0" fmla="*/ 1643112 w 3267352"/>
              <a:gd name="connsiteY0" fmla="*/ 0 h 2681367"/>
              <a:gd name="connsiteX1" fmla="*/ 3267352 w 3267352"/>
              <a:gd name="connsiteY1" fmla="*/ 1643113 h 2681367"/>
              <a:gd name="connsiteX2" fmla="*/ 2217034 w 3267352"/>
              <a:gd name="connsiteY2" fmla="*/ 2681367 h 2681367"/>
              <a:gd name="connsiteX3" fmla="*/ 1044985 w 3267352"/>
              <a:gd name="connsiteY3" fmla="*/ 2681367 h 2681367"/>
              <a:gd name="connsiteX4" fmla="*/ 0 w 3267352"/>
              <a:gd name="connsiteY4" fmla="*/ 1624240 h 2681367"/>
              <a:gd name="connsiteX5" fmla="*/ 1643112 w 3267352"/>
              <a:gd name="connsiteY5" fmla="*/ 0 h 268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352" h="2681367">
                <a:moveTo>
                  <a:pt x="1643112" y="0"/>
                </a:moveTo>
                <a:lnTo>
                  <a:pt x="3267352" y="1643113"/>
                </a:lnTo>
                <a:lnTo>
                  <a:pt x="2217034" y="2681367"/>
                </a:lnTo>
                <a:lnTo>
                  <a:pt x="1044985" y="2681367"/>
                </a:lnTo>
                <a:lnTo>
                  <a:pt x="0" y="1624240"/>
                </a:lnTo>
                <a:lnTo>
                  <a:pt x="1643112" y="0"/>
                </a:lnTo>
                <a:close/>
              </a:path>
            </a:pathLst>
          </a:custGeom>
        </p:spPr>
      </p:pic>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499" t="46073" r="100000" b="53242"/>
          <a:stretch>
            <a:fillRect/>
          </a:stretch>
        </p:blipFill>
        <p:spPr>
          <a:xfrm>
            <a:off x="6658742" y="2431159"/>
            <a:ext cx="35541" cy="71082"/>
          </a:xfrm>
          <a:custGeom>
            <a:avLst/>
            <a:gdLst>
              <a:gd name="connsiteX0" fmla="*/ 35541 w 35541"/>
              <a:gd name="connsiteY0" fmla="*/ 0 h 71082"/>
              <a:gd name="connsiteX1" fmla="*/ 35541 w 35541"/>
              <a:gd name="connsiteY1" fmla="*/ 71082 h 71082"/>
              <a:gd name="connsiteX2" fmla="*/ 0 w 35541"/>
              <a:gd name="connsiteY2" fmla="*/ 35507 h 71082"/>
              <a:gd name="connsiteX3" fmla="*/ 35541 w 35541"/>
              <a:gd name="connsiteY3" fmla="*/ 0 h 71082"/>
            </a:gdLst>
            <a:ahLst/>
            <a:cxnLst>
              <a:cxn ang="0">
                <a:pos x="connsiteX0" y="connsiteY0"/>
              </a:cxn>
              <a:cxn ang="0">
                <a:pos x="connsiteX1" y="connsiteY1"/>
              </a:cxn>
              <a:cxn ang="0">
                <a:pos x="connsiteX2" y="connsiteY2"/>
              </a:cxn>
              <a:cxn ang="0">
                <a:pos x="connsiteX3" y="connsiteY3"/>
              </a:cxn>
            </a:cxnLst>
            <a:rect l="l" t="t" r="r" b="b"/>
            <a:pathLst>
              <a:path w="35541" h="71082">
                <a:moveTo>
                  <a:pt x="35541" y="0"/>
                </a:moveTo>
                <a:lnTo>
                  <a:pt x="35541" y="71082"/>
                </a:lnTo>
                <a:lnTo>
                  <a:pt x="0" y="35507"/>
                </a:lnTo>
                <a:lnTo>
                  <a:pt x="35541" y="0"/>
                </a:lnTo>
                <a:close/>
              </a:path>
            </a:pathLst>
          </a:custGeom>
        </p:spPr>
      </p:pic>
      <p:pic>
        <p:nvPicPr>
          <p:cNvPr id="41" name="图片 40"/>
          <p:cNvPicPr>
            <a:picLocks noChangeAspect="1"/>
          </p:cNvPicPr>
          <p:nvPr/>
        </p:nvPicPr>
        <p:blipFill>
          <a:blip r:embed="rId2">
            <a:extLst>
              <a:ext uri="{28A0092B-C50C-407E-A947-70E740481C1C}">
                <a14:useLocalDpi xmlns:a14="http://schemas.microsoft.com/office/drawing/2010/main" val="0"/>
              </a:ext>
            </a:extLst>
          </a:blip>
          <a:srcRect l="45487" t="100000" r="38045" b="-5645"/>
          <a:stretch>
            <a:fillRect/>
          </a:stretch>
        </p:blipFill>
        <p:spPr>
          <a:xfrm>
            <a:off x="10135790" y="8033439"/>
            <a:ext cx="1172049" cy="585985"/>
          </a:xfrm>
          <a:custGeom>
            <a:avLst/>
            <a:gdLst>
              <a:gd name="connsiteX0" fmla="*/ 0 w 1172049"/>
              <a:gd name="connsiteY0" fmla="*/ 0 h 585985"/>
              <a:gd name="connsiteX1" fmla="*/ 1172049 w 1172049"/>
              <a:gd name="connsiteY1" fmla="*/ 0 h 585985"/>
              <a:gd name="connsiteX2" fmla="*/ 579255 w 1172049"/>
              <a:gd name="connsiteY2" fmla="*/ 585985 h 585985"/>
              <a:gd name="connsiteX3" fmla="*/ 0 w 1172049"/>
              <a:gd name="connsiteY3" fmla="*/ 0 h 585985"/>
            </a:gdLst>
            <a:ahLst/>
            <a:cxnLst>
              <a:cxn ang="0">
                <a:pos x="connsiteX0" y="connsiteY0"/>
              </a:cxn>
              <a:cxn ang="0">
                <a:pos x="connsiteX1" y="connsiteY1"/>
              </a:cxn>
              <a:cxn ang="0">
                <a:pos x="connsiteX2" y="connsiteY2"/>
              </a:cxn>
              <a:cxn ang="0">
                <a:pos x="connsiteX3" y="connsiteY3"/>
              </a:cxn>
            </a:cxnLst>
            <a:rect l="l" t="t" r="r" b="b"/>
            <a:pathLst>
              <a:path w="1172049" h="585985">
                <a:moveTo>
                  <a:pt x="0" y="0"/>
                </a:moveTo>
                <a:lnTo>
                  <a:pt x="1172049" y="0"/>
                </a:lnTo>
                <a:lnTo>
                  <a:pt x="579255" y="585985"/>
                </a:lnTo>
                <a:lnTo>
                  <a:pt x="0" y="0"/>
                </a:lnTo>
                <a:close/>
              </a:path>
            </a:pathLst>
          </a:custGeom>
        </p:spPr>
      </p:pic>
      <p:grpSp>
        <p:nvGrpSpPr>
          <p:cNvPr id="19" name="组合 18"/>
          <p:cNvGrpSpPr/>
          <p:nvPr/>
        </p:nvGrpSpPr>
        <p:grpSpPr>
          <a:xfrm>
            <a:off x="644142" y="2314916"/>
            <a:ext cx="5937982" cy="2641902"/>
            <a:chOff x="6147269" y="2844265"/>
            <a:chExt cx="5112385" cy="2076459"/>
          </a:xfrm>
        </p:grpSpPr>
        <p:grpSp>
          <p:nvGrpSpPr>
            <p:cNvPr id="20" name="组合 19"/>
            <p:cNvGrpSpPr/>
            <p:nvPr/>
          </p:nvGrpSpPr>
          <p:grpSpPr>
            <a:xfrm>
              <a:off x="6147269" y="3331609"/>
              <a:ext cx="5033250" cy="1589115"/>
              <a:chOff x="-4714868" y="2110674"/>
              <a:chExt cx="5033250" cy="1589115"/>
            </a:xfrm>
          </p:grpSpPr>
          <p:sp>
            <p:nvSpPr>
              <p:cNvPr id="22" name="矩形: 圆角 21"/>
              <p:cNvSpPr/>
              <p:nvPr/>
            </p:nvSpPr>
            <p:spPr>
              <a:xfrm>
                <a:off x="-4648332" y="3345066"/>
                <a:ext cx="3562392" cy="354723"/>
              </a:xfrm>
              <a:prstGeom prst="roundRect">
                <a:avLst>
                  <a:gd name="adj" fmla="val 50000"/>
                </a:avLst>
              </a:prstGeom>
              <a:solidFill>
                <a:srgbClr val="979C7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p>
            </p:txBody>
          </p:sp>
          <p:grpSp>
            <p:nvGrpSpPr>
              <p:cNvPr id="23" name="组合 22"/>
              <p:cNvGrpSpPr/>
              <p:nvPr/>
            </p:nvGrpSpPr>
            <p:grpSpPr>
              <a:xfrm>
                <a:off x="-4714868" y="2110674"/>
                <a:ext cx="5033250" cy="944353"/>
                <a:chOff x="-4714868" y="2110674"/>
                <a:chExt cx="5033250" cy="944353"/>
              </a:xfrm>
            </p:grpSpPr>
            <p:sp>
              <p:nvSpPr>
                <p:cNvPr id="24" name="文本框 23"/>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ct val="0"/>
                    </a:spcBef>
                    <a:spcAft>
                      <a:spcPct val="0"/>
                    </a:spcAft>
                    <a:buClrTx/>
                    <a:buSzTx/>
                    <a:buFontTx/>
                    <a:buNone/>
                    <a:defRPr/>
                  </a:pPr>
                  <a:r>
                    <a:rPr kumimoji="0" lang="en-US" altLang="zh-CN" sz="1200" b="0" i="0" u="none" strike="noStrike" kern="0" cap="none" spc="0" normalizeH="0" baseline="0" noProof="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25" name="直接连接符 24"/>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26"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4400" b="1">
                      <a:solidFill>
                        <a:srgbClr val="979C75"/>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endParaRPr kumimoji="0" lang="zh-CN" altLang="en-US" sz="4400" b="1" i="0" u="none" strike="noStrike" kern="1200" cap="none" spc="0" normalizeH="0" baseline="0" noProof="0">
                    <a:ln>
                      <a:noFill/>
                    </a:ln>
                    <a:solidFill>
                      <a:srgbClr val="979C75"/>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21"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latin typeface="Arial" panose="020B0604020202020204" pitchFamily="34" charset="0"/>
                  <a:ea typeface="思源黑体 CN Regular" panose="020B0500000000000000" pitchFamily="34" charset="-122"/>
                  <a:cs typeface="+mn-ea"/>
                  <a:sym typeface="Arial" panose="020B0604020202020204" pitchFamily="34" charset="0"/>
                </a:rPr>
                <a:t>第七单元  扇形统计图</a:t>
              </a:r>
            </a:p>
          </p:txBody>
        </p:sp>
      </p:grpSp>
      <p:sp>
        <p:nvSpPr>
          <p:cNvPr id="27" name="矩形 26"/>
          <p:cNvSpPr/>
          <p:nvPr/>
        </p:nvSpPr>
        <p:spPr>
          <a:xfrm>
            <a:off x="-1365566" y="502641"/>
            <a:ext cx="4062342" cy="300975"/>
          </a:xfrm>
          <a:prstGeom prst="rect">
            <a:avLst/>
          </a:prstGeom>
          <a:solidFill>
            <a:srgbClr val="979C75"/>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anchor="ctr">
            <a:spAutoFit/>
          </a:bodyPr>
          <a:lstStyle/>
          <a:p>
            <a:pPr marL="0" marR="0" lvl="0" indent="0" algn="r" defTabSz="1151890" rtl="0" eaLnBrk="1" fontAlgn="auto" latinLnBrk="1" hangingPunct="1">
              <a:lnSpc>
                <a:spcPct val="100000"/>
              </a:lnSpc>
              <a:spcBef>
                <a:spcPct val="0"/>
              </a:spcBef>
              <a:spcAft>
                <a:spcPct val="0"/>
              </a:spcAft>
              <a:buClrTx/>
              <a:buSzTx/>
              <a:buFontTx/>
              <a:buNone/>
              <a:defRPr/>
            </a:pPr>
            <a:r>
              <a:rPr kumimoji="0" lang="zh-CN" altLang="en-US" sz="1200" b="0" i="0" u="none" strike="noStrike" kern="0" cap="none" spc="30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人教版小学数学六年级上册</a:t>
            </a:r>
          </a:p>
        </p:txBody>
      </p:sp>
      <p:sp>
        <p:nvSpPr>
          <p:cNvPr id="61" name="任意多边形 60"/>
          <p:cNvSpPr/>
          <p:nvPr/>
        </p:nvSpPr>
        <p:spPr>
          <a:xfrm rot="2702975">
            <a:off x="703385" y="6098482"/>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任意多边形 59"/>
          <p:cNvSpPr/>
          <p:nvPr/>
        </p:nvSpPr>
        <p:spPr>
          <a:xfrm rot="2702975">
            <a:off x="1053905" y="6098483"/>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3" name="任意多边形 62"/>
          <p:cNvSpPr/>
          <p:nvPr/>
        </p:nvSpPr>
        <p:spPr>
          <a:xfrm rot="2702975">
            <a:off x="3214624" y="6094069"/>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任意多边形 63"/>
          <p:cNvSpPr/>
          <p:nvPr/>
        </p:nvSpPr>
        <p:spPr>
          <a:xfrm rot="2702975">
            <a:off x="3565144" y="6094070"/>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64"/>
          <p:cNvSpPr/>
          <p:nvPr/>
        </p:nvSpPr>
        <p:spPr>
          <a:xfrm rot="2702975">
            <a:off x="5740362" y="6094070"/>
            <a:ext cx="1527860" cy="1527860"/>
          </a:xfrm>
          <a:custGeom>
            <a:avLst/>
            <a:gdLst>
              <a:gd name="connsiteX0" fmla="*/ 0 w 1527860"/>
              <a:gd name="connsiteY0" fmla="*/ 1 h 1527860"/>
              <a:gd name="connsiteX1" fmla="*/ 247640 w 1527860"/>
              <a:gd name="connsiteY1" fmla="*/ 0 h 1527860"/>
              <a:gd name="connsiteX2" fmla="*/ 247640 w 1527860"/>
              <a:gd name="connsiteY2" fmla="*/ 1279791 h 1527860"/>
              <a:gd name="connsiteX3" fmla="*/ 1527860 w 1527860"/>
              <a:gd name="connsiteY3" fmla="*/ 1279790 h 1527860"/>
              <a:gd name="connsiteX4" fmla="*/ 1527860 w 1527860"/>
              <a:gd name="connsiteY4" fmla="*/ 1527859 h 1527860"/>
              <a:gd name="connsiteX5" fmla="*/ 0 w 1527860"/>
              <a:gd name="connsiteY5" fmla="*/ 1527860 h 1527860"/>
              <a:gd name="connsiteX6" fmla="*/ 0 w 1527860"/>
              <a:gd name="connsiteY6" fmla="*/ 1 h 15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60" h="1527860">
                <a:moveTo>
                  <a:pt x="0" y="1"/>
                </a:moveTo>
                <a:lnTo>
                  <a:pt x="247640" y="0"/>
                </a:lnTo>
                <a:lnTo>
                  <a:pt x="247640" y="1279791"/>
                </a:lnTo>
                <a:lnTo>
                  <a:pt x="1527860" y="1279790"/>
                </a:lnTo>
                <a:lnTo>
                  <a:pt x="1527860" y="1527859"/>
                </a:lnTo>
                <a:lnTo>
                  <a:pt x="0" y="1527860"/>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任意多边形 65"/>
          <p:cNvSpPr/>
          <p:nvPr/>
        </p:nvSpPr>
        <p:spPr>
          <a:xfrm rot="2702975">
            <a:off x="6090882" y="6094071"/>
            <a:ext cx="1527859" cy="1527859"/>
          </a:xfrm>
          <a:custGeom>
            <a:avLst/>
            <a:gdLst>
              <a:gd name="connsiteX0" fmla="*/ 0 w 1527859"/>
              <a:gd name="connsiteY0" fmla="*/ 1 h 1527859"/>
              <a:gd name="connsiteX1" fmla="*/ 1527859 w 1527859"/>
              <a:gd name="connsiteY1" fmla="*/ 0 h 1527859"/>
              <a:gd name="connsiteX2" fmla="*/ 1527859 w 1527859"/>
              <a:gd name="connsiteY2" fmla="*/ 1527859 h 1527859"/>
              <a:gd name="connsiteX3" fmla="*/ 1280220 w 1527859"/>
              <a:gd name="connsiteY3" fmla="*/ 1527859 h 1527859"/>
              <a:gd name="connsiteX4" fmla="*/ 1280220 w 1527859"/>
              <a:gd name="connsiteY4" fmla="*/ 248069 h 1527859"/>
              <a:gd name="connsiteX5" fmla="*/ 0 w 1527859"/>
              <a:gd name="connsiteY5" fmla="*/ 248069 h 1527859"/>
              <a:gd name="connsiteX6" fmla="*/ 0 w 1527859"/>
              <a:gd name="connsiteY6" fmla="*/ 1 h 152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59" h="1527859">
                <a:moveTo>
                  <a:pt x="0" y="1"/>
                </a:moveTo>
                <a:lnTo>
                  <a:pt x="1527859" y="0"/>
                </a:lnTo>
                <a:lnTo>
                  <a:pt x="1527859" y="1527859"/>
                </a:lnTo>
                <a:lnTo>
                  <a:pt x="1280220" y="1527859"/>
                </a:lnTo>
                <a:lnTo>
                  <a:pt x="1280220" y="248069"/>
                </a:lnTo>
                <a:lnTo>
                  <a:pt x="0" y="248069"/>
                </a:lnTo>
                <a:lnTo>
                  <a:pt x="0" y="1"/>
                </a:lnTo>
                <a:close/>
              </a:path>
            </a:pathLst>
          </a:custGeom>
          <a:solidFill>
            <a:srgbClr val="979C75">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4119" y="3232312"/>
            <a:ext cx="5157615" cy="239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9"/>
          <p:cNvGrpSpPr/>
          <p:nvPr/>
        </p:nvGrpSpPr>
        <p:grpSpPr>
          <a:xfrm flipH="1">
            <a:off x="5077960" y="1317489"/>
            <a:ext cx="5904742" cy="2485117"/>
            <a:chOff x="268" y="1211"/>
            <a:chExt cx="4199" cy="1659"/>
          </a:xfrm>
        </p:grpSpPr>
        <p:pic>
          <p:nvPicPr>
            <p:cNvPr id="3076" name="Picture 2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 y="1637"/>
              <a:ext cx="1001" cy="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AutoShape 27"/>
            <p:cNvSpPr>
              <a:spLocks noChangeArrowheads="1"/>
            </p:cNvSpPr>
            <p:nvPr/>
          </p:nvSpPr>
          <p:spPr bwMode="auto">
            <a:xfrm>
              <a:off x="1797" y="1211"/>
              <a:ext cx="2670" cy="663"/>
            </a:xfrm>
            <a:prstGeom prst="wedgeRoundRectCallout">
              <a:avLst>
                <a:gd name="adj1" fmla="val -63741"/>
                <a:gd name="adj2" fmla="val 12574"/>
                <a:gd name="adj3" fmla="val 16667"/>
              </a:avLst>
            </a:prstGeom>
            <a:solidFill>
              <a:srgbClr val="FFFFFF"/>
            </a:solidFill>
            <a:ln w="28575">
              <a:solidFill>
                <a:srgbClr val="00B0F0"/>
              </a:solidFill>
              <a:miter lim="800000"/>
            </a:ln>
          </p:spPr>
          <p:txBody>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同学们都喜欢什么体育运动呢？你们知道参加体育运动有什么好处呢？</a:t>
              </a:r>
            </a:p>
          </p:txBody>
        </p:sp>
      </p:gr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一、创设情景   明确目标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randombar(horizontal)">
                                      <p:cBhvr>
                                        <p:cTn id="7" dur="500"/>
                                        <p:tgtEl>
                                          <p:spTgt spid="1433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1"/>
          <p:cNvGraphicFramePr>
            <a:graphicFrameLocks noGrp="1"/>
          </p:cNvGraphicFramePr>
          <p:nvPr/>
        </p:nvGraphicFramePr>
        <p:xfrm>
          <a:off x="2748069" y="3985331"/>
          <a:ext cx="6383335" cy="1770062"/>
        </p:xfrm>
        <a:graphic>
          <a:graphicData uri="http://schemas.openxmlformats.org/drawingml/2006/table">
            <a:tbl>
              <a:tblPr/>
              <a:tblGrid>
                <a:gridCol w="1152582">
                  <a:extLst>
                    <a:ext uri="{9D8B030D-6E8A-4147-A177-3AD203B41FA5}">
                      <a16:colId xmlns:a16="http://schemas.microsoft.com/office/drawing/2014/main" val="20000"/>
                    </a:ext>
                  </a:extLst>
                </a:gridCol>
                <a:gridCol w="1166553">
                  <a:extLst>
                    <a:ext uri="{9D8B030D-6E8A-4147-A177-3AD203B41FA5}">
                      <a16:colId xmlns:a16="http://schemas.microsoft.com/office/drawing/2014/main" val="20001"/>
                    </a:ext>
                  </a:extLst>
                </a:gridCol>
                <a:gridCol w="1016050">
                  <a:extLst>
                    <a:ext uri="{9D8B030D-6E8A-4147-A177-3AD203B41FA5}">
                      <a16:colId xmlns:a16="http://schemas.microsoft.com/office/drawing/2014/main" val="20002"/>
                    </a:ext>
                  </a:extLst>
                </a:gridCol>
                <a:gridCol w="1016050">
                  <a:extLst>
                    <a:ext uri="{9D8B030D-6E8A-4147-A177-3AD203B41FA5}">
                      <a16:colId xmlns:a16="http://schemas.microsoft.com/office/drawing/2014/main" val="20003"/>
                    </a:ext>
                  </a:extLst>
                </a:gridCol>
                <a:gridCol w="1016050">
                  <a:extLst>
                    <a:ext uri="{9D8B030D-6E8A-4147-A177-3AD203B41FA5}">
                      <a16:colId xmlns:a16="http://schemas.microsoft.com/office/drawing/2014/main" val="20004"/>
                    </a:ext>
                  </a:extLst>
                </a:gridCol>
                <a:gridCol w="1016050">
                  <a:extLst>
                    <a:ext uri="{9D8B030D-6E8A-4147-A177-3AD203B41FA5}">
                      <a16:colId xmlns:a16="http://schemas.microsoft.com/office/drawing/2014/main" val="20005"/>
                    </a:ext>
                  </a:extLst>
                </a:gridCol>
              </a:tblGrid>
              <a:tr h="1097083">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项目</a:t>
                      </a:r>
                    </a:p>
                  </a:txBody>
                  <a:tcPr marL="91445" marR="91445" marT="60930" marB="609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乒乓球</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足球</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跳绳</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踢毽</a:t>
                      </a: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其他</a:t>
                      </a:r>
                    </a:p>
                  </a:txBody>
                  <a:tcPr marL="91445" marR="91445" marT="60930" marB="609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2979">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人数</a:t>
                      </a:r>
                    </a:p>
                  </a:txBody>
                  <a:tcPr marL="91445" marR="91445" marT="60930" marB="609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30" marB="609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15"/>
          <p:cNvSpPr>
            <a:spLocks noChangeArrowheads="1"/>
          </p:cNvSpPr>
          <p:nvPr/>
        </p:nvSpPr>
        <p:spPr bwMode="auto">
          <a:xfrm>
            <a:off x="660400" y="3180989"/>
            <a:ext cx="6415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）班同学最喜欢运动项目的情况统计表 </a:t>
            </a:r>
          </a:p>
        </p:txBody>
      </p:sp>
      <p:sp>
        <p:nvSpPr>
          <p:cNvPr id="3" name="矩形 2"/>
          <p:cNvSpPr>
            <a:spLocks noChangeArrowheads="1"/>
          </p:cNvSpPr>
          <p:nvPr/>
        </p:nvSpPr>
        <p:spPr bwMode="auto">
          <a:xfrm>
            <a:off x="4169904" y="5184147"/>
            <a:ext cx="5277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a:t>
            </a:r>
          </a:p>
        </p:txBody>
      </p:sp>
      <p:sp>
        <p:nvSpPr>
          <p:cNvPr id="15" name="矩形 14"/>
          <p:cNvSpPr>
            <a:spLocks noChangeArrowheads="1"/>
          </p:cNvSpPr>
          <p:nvPr/>
        </p:nvSpPr>
        <p:spPr bwMode="auto">
          <a:xfrm>
            <a:off x="5298651" y="518414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a:t>
            </a:r>
          </a:p>
        </p:txBody>
      </p:sp>
      <p:sp>
        <p:nvSpPr>
          <p:cNvPr id="16" name="矩形 15"/>
          <p:cNvSpPr>
            <a:spLocks noChangeArrowheads="1"/>
          </p:cNvSpPr>
          <p:nvPr/>
        </p:nvSpPr>
        <p:spPr bwMode="auto">
          <a:xfrm>
            <a:off x="6371007" y="518414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5</a:t>
            </a:r>
          </a:p>
        </p:txBody>
      </p:sp>
      <p:sp>
        <p:nvSpPr>
          <p:cNvPr id="17" name="矩形 16"/>
          <p:cNvSpPr>
            <a:spLocks noChangeArrowheads="1"/>
          </p:cNvSpPr>
          <p:nvPr/>
        </p:nvSpPr>
        <p:spPr bwMode="auto">
          <a:xfrm>
            <a:off x="7421138" y="51650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6</a:t>
            </a:r>
          </a:p>
        </p:txBody>
      </p:sp>
      <p:sp>
        <p:nvSpPr>
          <p:cNvPr id="18" name="矩形 17"/>
          <p:cNvSpPr>
            <a:spLocks noChangeArrowheads="1"/>
          </p:cNvSpPr>
          <p:nvPr/>
        </p:nvSpPr>
        <p:spPr bwMode="auto">
          <a:xfrm>
            <a:off x="8383163" y="516509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ct val="20000"/>
              </a:spcBef>
            </a:pP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9</a:t>
            </a:r>
          </a:p>
        </p:txBody>
      </p:sp>
      <p:sp>
        <p:nvSpPr>
          <p:cNvPr id="11" name="AutoShape 27"/>
          <p:cNvSpPr>
            <a:spLocks noChangeArrowheads="1"/>
          </p:cNvSpPr>
          <p:nvPr/>
        </p:nvSpPr>
        <p:spPr bwMode="auto">
          <a:xfrm flipH="1">
            <a:off x="4581034" y="1501426"/>
            <a:ext cx="4357687" cy="1470025"/>
          </a:xfrm>
          <a:prstGeom prst="wedgeRoundRectCallout">
            <a:avLst>
              <a:gd name="adj1" fmla="val -63741"/>
              <a:gd name="adj2" fmla="val 12574"/>
              <a:gd name="adj3" fmla="val 16667"/>
            </a:avLst>
          </a:prstGeom>
          <a:solidFill>
            <a:srgbClr val="FFFFFF"/>
          </a:solidFill>
          <a:ln w="28575">
            <a:solidFill>
              <a:srgbClr val="00B0F0"/>
            </a:solidFill>
            <a:miter lim="800000"/>
          </a:ln>
        </p:spPr>
        <p:txBody>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）班同学都喜欢什么运动项目？喜欢每种运动的同学分别有多少人呢？</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pic>
        <p:nvPicPr>
          <p:cNvPr id="12"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9835962" y="2332304"/>
            <a:ext cx="116326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5" grpId="0"/>
      <p:bldP spid="16" grpId="0"/>
      <p:bldP spid="17" grpId="0"/>
      <p:bldP spid="18"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369" y="1271918"/>
            <a:ext cx="146466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27"/>
          <p:cNvSpPr>
            <a:spLocks noChangeArrowheads="1"/>
          </p:cNvSpPr>
          <p:nvPr/>
        </p:nvSpPr>
        <p:spPr bwMode="auto">
          <a:xfrm>
            <a:off x="3114713" y="1471846"/>
            <a:ext cx="3627731" cy="537823"/>
          </a:xfrm>
          <a:prstGeom prst="wedgeRoundRectCallout">
            <a:avLst>
              <a:gd name="adj1" fmla="val -56838"/>
              <a:gd name="adj2" fmla="val 12602"/>
              <a:gd name="adj3" fmla="val 16667"/>
            </a:avLst>
          </a:prstGeom>
          <a:solidFill>
            <a:srgbClr val="FFFFFF"/>
          </a:solidFill>
          <a:ln w="28575">
            <a:solidFill>
              <a:srgbClr val="00B0F0"/>
            </a:solidFill>
            <a:miter lim="800000"/>
          </a:ln>
        </p:spPr>
        <p:txBody>
          <a:bodyPr/>
          <a:lstStyle/>
          <a:p>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班总共</a:t>
            </a:r>
            <a:r>
              <a:rPr lang="zh-CN"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有多少人呢？</a:t>
            </a:r>
            <a:endPar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矩形 3"/>
          <p:cNvSpPr>
            <a:spLocks noChangeArrowheads="1"/>
          </p:cNvSpPr>
          <p:nvPr/>
        </p:nvSpPr>
        <p:spPr bwMode="auto">
          <a:xfrm>
            <a:off x="4540982" y="2961961"/>
            <a:ext cx="4083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5</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6</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9</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矩形 4"/>
          <p:cNvSpPr>
            <a:spLocks noChangeArrowheads="1"/>
          </p:cNvSpPr>
          <p:nvPr/>
        </p:nvSpPr>
        <p:spPr bwMode="auto">
          <a:xfrm>
            <a:off x="4574320" y="3900175"/>
            <a:ext cx="3746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答：</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班总共</a:t>
            </a:r>
            <a:r>
              <a:rPr lang="zh-CN"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有</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a:t>
            </a:r>
          </a:p>
        </p:txBody>
      </p:sp>
      <p:sp>
        <p:nvSpPr>
          <p:cNvPr id="7"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randombar(horizontal)">
                                      <p:cBhvr>
                                        <p:cTn id="10" dur="500"/>
                                        <p:tgtEl>
                                          <p:spTgt spid="21507"/>
                                        </p:tgtEl>
                                      </p:cBhvr>
                                    </p:animEffec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64"/>
          <p:cNvGrpSpPr/>
          <p:nvPr/>
        </p:nvGrpSpPr>
        <p:grpSpPr>
          <a:xfrm flipH="1">
            <a:off x="5896401" y="1458968"/>
            <a:ext cx="5316538" cy="2238010"/>
            <a:chOff x="525" y="3273"/>
            <a:chExt cx="3349" cy="1057"/>
          </a:xfrm>
        </p:grpSpPr>
        <p:pic>
          <p:nvPicPr>
            <p:cNvPr id="6146" name="Picture 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 y="3524"/>
              <a:ext cx="820"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27"/>
            <p:cNvSpPr>
              <a:spLocks noChangeArrowheads="1"/>
            </p:cNvSpPr>
            <p:nvPr/>
          </p:nvSpPr>
          <p:spPr bwMode="auto">
            <a:xfrm>
              <a:off x="1519" y="3273"/>
              <a:ext cx="2355" cy="361"/>
            </a:xfrm>
            <a:prstGeom prst="wedgeRoundRectCallout">
              <a:avLst>
                <a:gd name="adj1" fmla="val -59403"/>
                <a:gd name="adj2" fmla="val 27625"/>
                <a:gd name="adj3" fmla="val 16667"/>
              </a:avLst>
            </a:prstGeom>
            <a:solidFill>
              <a:srgbClr val="FFFFFF"/>
            </a:solidFill>
            <a:ln w="19050">
              <a:solidFill>
                <a:srgbClr val="3399FF"/>
              </a:solidFill>
              <a:miter lim="800000"/>
            </a:ln>
          </p:spPr>
          <p:txBody>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你能算出喜欢每种运动的人数各占全班的百分之几吗？</a:t>
              </a:r>
              <a:endPar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grpSp>
      <p:graphicFrame>
        <p:nvGraphicFramePr>
          <p:cNvPr id="5" name="Group 61"/>
          <p:cNvGraphicFramePr>
            <a:graphicFrameLocks noGrp="1"/>
          </p:cNvGraphicFramePr>
          <p:nvPr/>
        </p:nvGraphicFramePr>
        <p:xfrm>
          <a:off x="2704734" y="3197531"/>
          <a:ext cx="6383335" cy="2867025"/>
        </p:xfrm>
        <a:graphic>
          <a:graphicData uri="http://schemas.openxmlformats.org/drawingml/2006/table">
            <a:tbl>
              <a:tblPr/>
              <a:tblGrid>
                <a:gridCol w="1152582">
                  <a:extLst>
                    <a:ext uri="{9D8B030D-6E8A-4147-A177-3AD203B41FA5}">
                      <a16:colId xmlns:a16="http://schemas.microsoft.com/office/drawing/2014/main" val="20000"/>
                    </a:ext>
                  </a:extLst>
                </a:gridCol>
                <a:gridCol w="1166553">
                  <a:extLst>
                    <a:ext uri="{9D8B030D-6E8A-4147-A177-3AD203B41FA5}">
                      <a16:colId xmlns:a16="http://schemas.microsoft.com/office/drawing/2014/main" val="20001"/>
                    </a:ext>
                  </a:extLst>
                </a:gridCol>
                <a:gridCol w="1016050">
                  <a:extLst>
                    <a:ext uri="{9D8B030D-6E8A-4147-A177-3AD203B41FA5}">
                      <a16:colId xmlns:a16="http://schemas.microsoft.com/office/drawing/2014/main" val="20002"/>
                    </a:ext>
                  </a:extLst>
                </a:gridCol>
                <a:gridCol w="1016050">
                  <a:extLst>
                    <a:ext uri="{9D8B030D-6E8A-4147-A177-3AD203B41FA5}">
                      <a16:colId xmlns:a16="http://schemas.microsoft.com/office/drawing/2014/main" val="20003"/>
                    </a:ext>
                  </a:extLst>
                </a:gridCol>
                <a:gridCol w="1016050">
                  <a:extLst>
                    <a:ext uri="{9D8B030D-6E8A-4147-A177-3AD203B41FA5}">
                      <a16:colId xmlns:a16="http://schemas.microsoft.com/office/drawing/2014/main" val="20004"/>
                    </a:ext>
                  </a:extLst>
                </a:gridCol>
                <a:gridCol w="1016050">
                  <a:extLst>
                    <a:ext uri="{9D8B030D-6E8A-4147-A177-3AD203B41FA5}">
                      <a16:colId xmlns:a16="http://schemas.microsoft.com/office/drawing/2014/main" val="20005"/>
                    </a:ext>
                  </a:extLst>
                </a:gridCol>
              </a:tblGrid>
              <a:tr h="109728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项目</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乒乓球</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足球</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跳绳</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踢毽</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其他</a:t>
                      </a: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246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人数</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12</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8</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5</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6</a:t>
                      </a: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9</a:t>
                      </a: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28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rPr>
                        <a:t>百分比</a:t>
                      </a:r>
                    </a:p>
                  </a:txBody>
                  <a:tcPr marL="91445" marR="91445" marT="60960" marB="609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a:ln>
                          <a:noFill/>
                        </a:ln>
                        <a:solidFill>
                          <a:srgbClr val="1C1C1C"/>
                        </a:solidFill>
                        <a:effectLst/>
                        <a:latin typeface="Arial" panose="020B0604020202020204" pitchFamily="34" charset="0"/>
                        <a:ea typeface="思源黑体 CN Medium" panose="020B0600000000000000" pitchFamily="34" charset="-122"/>
                        <a:cs typeface="Times New Roman" panose="02020603050405020304" pitchFamily="18" charset="0"/>
                        <a:sym typeface="Arial" panose="020B0604020202020204" pitchFamily="34" charset="0"/>
                      </a:endParaRPr>
                    </a:p>
                  </a:txBody>
                  <a:tcPr marL="91445" marR="91445" marT="60960" marB="609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78" name="Rectangle 15"/>
          <p:cNvSpPr>
            <a:spLocks noChangeArrowheads="1"/>
          </p:cNvSpPr>
          <p:nvPr/>
        </p:nvSpPr>
        <p:spPr bwMode="auto">
          <a:xfrm>
            <a:off x="660400" y="2499801"/>
            <a:ext cx="6415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eaLnBrk="0" hangingPunct="0"/>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）班同学最喜欢运动项目的情况统计表 </a:t>
            </a:r>
          </a:p>
        </p:txBody>
      </p:sp>
      <p:sp>
        <p:nvSpPr>
          <p:cNvPr id="7" name="TextBox 6"/>
          <p:cNvSpPr txBox="1">
            <a:spLocks noChangeArrowheads="1"/>
          </p:cNvSpPr>
          <p:nvPr/>
        </p:nvSpPr>
        <p:spPr bwMode="auto">
          <a:xfrm>
            <a:off x="8095884" y="5207306"/>
            <a:ext cx="1366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22.5%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TextBox 7"/>
          <p:cNvSpPr txBox="1">
            <a:spLocks noChangeArrowheads="1"/>
          </p:cNvSpPr>
          <p:nvPr/>
        </p:nvSpPr>
        <p:spPr bwMode="auto">
          <a:xfrm>
            <a:off x="4057284" y="5172381"/>
            <a:ext cx="125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30%</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TextBox 8"/>
          <p:cNvSpPr txBox="1">
            <a:spLocks noChangeArrowheads="1"/>
          </p:cNvSpPr>
          <p:nvPr/>
        </p:nvSpPr>
        <p:spPr bwMode="auto">
          <a:xfrm>
            <a:off x="6014671" y="5173968"/>
            <a:ext cx="136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TextBox 9"/>
          <p:cNvSpPr txBox="1">
            <a:spLocks noChangeArrowheads="1"/>
          </p:cNvSpPr>
          <p:nvPr/>
        </p:nvSpPr>
        <p:spPr bwMode="auto">
          <a:xfrm>
            <a:off x="5146308" y="5154918"/>
            <a:ext cx="1147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20%</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Box 10"/>
          <p:cNvSpPr txBox="1">
            <a:spLocks noChangeArrowheads="1"/>
          </p:cNvSpPr>
          <p:nvPr/>
        </p:nvSpPr>
        <p:spPr bwMode="auto">
          <a:xfrm>
            <a:off x="7183070" y="5177143"/>
            <a:ext cx="1130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15%</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p:nvPr/>
        </p:nvGrpSpPr>
        <p:grpSpPr>
          <a:xfrm>
            <a:off x="660400" y="1296353"/>
            <a:ext cx="6119813" cy="3435350"/>
            <a:chOff x="3097" y="1595"/>
            <a:chExt cx="3855" cy="2218"/>
          </a:xfrm>
        </p:grpSpPr>
        <p:grpSp>
          <p:nvGrpSpPr>
            <p:cNvPr id="7170" name="Group 31"/>
            <p:cNvGrpSpPr/>
            <p:nvPr/>
          </p:nvGrpSpPr>
          <p:grpSpPr>
            <a:xfrm>
              <a:off x="3528" y="1933"/>
              <a:ext cx="1859" cy="1880"/>
              <a:chOff x="3283" y="1661"/>
              <a:chExt cx="1859" cy="1880"/>
            </a:xfrm>
          </p:grpSpPr>
          <p:pic>
            <p:nvPicPr>
              <p:cNvPr id="7171" name="Picture 25" descr="8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83" y="1661"/>
                <a:ext cx="1859" cy="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6"/>
              <p:cNvSpPr txBox="1">
                <a:spLocks noChangeArrowheads="1"/>
              </p:cNvSpPr>
              <p:nvPr/>
            </p:nvSpPr>
            <p:spPr bwMode="auto">
              <a:xfrm>
                <a:off x="4426" y="2149"/>
                <a:ext cx="681"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乒乓球</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30%</a:t>
                </a:r>
              </a:p>
            </p:txBody>
          </p:sp>
          <p:sp>
            <p:nvSpPr>
              <p:cNvPr id="7173" name="Text Box 27"/>
              <p:cNvSpPr txBox="1">
                <a:spLocks noChangeArrowheads="1"/>
              </p:cNvSpPr>
              <p:nvPr/>
            </p:nvSpPr>
            <p:spPr bwMode="auto">
              <a:xfrm>
                <a:off x="4335" y="2843"/>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足球</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20%</a:t>
                </a:r>
              </a:p>
            </p:txBody>
          </p:sp>
          <p:sp>
            <p:nvSpPr>
              <p:cNvPr id="7174" name="Text Box 28"/>
              <p:cNvSpPr txBox="1">
                <a:spLocks noChangeArrowheads="1"/>
              </p:cNvSpPr>
              <p:nvPr/>
            </p:nvSpPr>
            <p:spPr bwMode="auto">
              <a:xfrm>
                <a:off x="3671" y="1926"/>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其他</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22.5%</a:t>
                </a:r>
              </a:p>
            </p:txBody>
          </p:sp>
          <p:sp>
            <p:nvSpPr>
              <p:cNvPr id="7175" name="Text Box 29"/>
              <p:cNvSpPr txBox="1">
                <a:spLocks noChangeArrowheads="1"/>
              </p:cNvSpPr>
              <p:nvPr/>
            </p:nvSpPr>
            <p:spPr bwMode="auto">
              <a:xfrm>
                <a:off x="3316" y="2556"/>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踢毽</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15%</a:t>
                </a:r>
              </a:p>
            </p:txBody>
          </p:sp>
          <p:sp>
            <p:nvSpPr>
              <p:cNvPr id="7176" name="Text Box 30"/>
              <p:cNvSpPr txBox="1">
                <a:spLocks noChangeArrowheads="1"/>
              </p:cNvSpPr>
              <p:nvPr/>
            </p:nvSpPr>
            <p:spPr bwMode="auto">
              <a:xfrm>
                <a:off x="3671" y="3002"/>
                <a:ext cx="590"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跳绳</a:t>
                </a:r>
              </a:p>
              <a:p>
                <a:pPr algn="ct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12.5%</a:t>
                </a:r>
              </a:p>
            </p:txBody>
          </p:sp>
        </p:grpSp>
        <p:sp>
          <p:nvSpPr>
            <p:cNvPr id="7177" name="Text Box 32"/>
            <p:cNvSpPr txBox="1">
              <a:spLocks noChangeArrowheads="1"/>
            </p:cNvSpPr>
            <p:nvPr/>
          </p:nvSpPr>
          <p:spPr bwMode="auto">
            <a:xfrm>
              <a:off x="3097" y="1595"/>
              <a:ext cx="385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spcBef>
                  <a:spcPct val="50000"/>
                </a:spcBef>
              </a:pP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六（</a:t>
              </a:r>
              <a:r>
                <a:rPr lang="en-US" altLang="zh-CN"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）班同学最喜欢体育活动项目统计图</a:t>
              </a:r>
            </a:p>
          </p:txBody>
        </p:sp>
      </p:grpSp>
      <p:sp>
        <p:nvSpPr>
          <p:cNvPr id="17" name="TextBox 13"/>
          <p:cNvSpPr txBox="1">
            <a:spLocks noChangeArrowheads="1"/>
          </p:cNvSpPr>
          <p:nvPr/>
        </p:nvSpPr>
        <p:spPr bwMode="auto">
          <a:xfrm>
            <a:off x="5065714" y="2230309"/>
            <a:ext cx="58934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5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各个扇形的大小与班中喜欢某项运动的人数占全班人数的百分之几有关系。 </a:t>
            </a:r>
            <a:endPar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8" name="TextBox 13"/>
          <p:cNvSpPr txBox="1">
            <a:spLocks noChangeArrowheads="1"/>
          </p:cNvSpPr>
          <p:nvPr/>
        </p:nvSpPr>
        <p:spPr bwMode="auto">
          <a:xfrm>
            <a:off x="4976813" y="3481741"/>
            <a:ext cx="57324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各个扇形的大小与班中喜欢某项运动的人数占全班人数的百分之几有关系。 </a:t>
            </a:r>
            <a:endPar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二、自主探究 学习新知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3"/>
          <p:cNvSpPr txBox="1">
            <a:spLocks noChangeArrowheads="1"/>
          </p:cNvSpPr>
          <p:nvPr/>
        </p:nvSpPr>
        <p:spPr bwMode="auto">
          <a:xfrm>
            <a:off x="509588" y="1219160"/>
            <a:ext cx="75612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牛奶里含有丰富的营养成分，各种营养成分所占百分比如下。</a:t>
            </a:r>
          </a:p>
        </p:txBody>
      </p:sp>
      <p:sp>
        <p:nvSpPr>
          <p:cNvPr id="32" name="TextBox 3"/>
          <p:cNvSpPr txBox="1">
            <a:spLocks noChangeArrowheads="1"/>
          </p:cNvSpPr>
          <p:nvPr/>
        </p:nvSpPr>
        <p:spPr bwMode="auto">
          <a:xfrm>
            <a:off x="685785" y="5325746"/>
            <a:ext cx="6415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每天喝一袋</a:t>
            </a:r>
            <a:r>
              <a:rPr lang="en-US" altLang="zh-CN"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250g</a:t>
            </a:r>
            <a:r>
              <a:rPr lang="zh-CN" altLang="en-US" sz="2000" kern="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的牛奶，能补充每种营养成分各多少克？</a:t>
            </a:r>
          </a:p>
        </p:txBody>
      </p:sp>
      <p:sp>
        <p:nvSpPr>
          <p:cNvPr id="33" name="TextBox 3"/>
          <p:cNvSpPr txBox="1">
            <a:spLocks noChangeArrowheads="1"/>
          </p:cNvSpPr>
          <p:nvPr/>
        </p:nvSpPr>
        <p:spPr bwMode="auto">
          <a:xfrm>
            <a:off x="7125653" y="1865928"/>
            <a:ext cx="41703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水分：</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250×87%</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217.5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4" name="TextBox 3"/>
          <p:cNvSpPr txBox="1">
            <a:spLocks noChangeArrowheads="1"/>
          </p:cNvSpPr>
          <p:nvPr/>
        </p:nvSpPr>
        <p:spPr bwMode="auto">
          <a:xfrm>
            <a:off x="7125654" y="2483465"/>
            <a:ext cx="3919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蛋白质：</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250×3.3%</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8.25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5" name="TextBox 3"/>
          <p:cNvSpPr txBox="1">
            <a:spLocks noChangeArrowheads="1"/>
          </p:cNvSpPr>
          <p:nvPr/>
        </p:nvSpPr>
        <p:spPr bwMode="auto">
          <a:xfrm>
            <a:off x="7125654" y="3161328"/>
            <a:ext cx="39195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脂肪：</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250×4%</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10</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6" name="TextBox 3"/>
          <p:cNvSpPr txBox="1">
            <a:spLocks noChangeArrowheads="1"/>
          </p:cNvSpPr>
          <p:nvPr/>
        </p:nvSpPr>
        <p:spPr bwMode="auto">
          <a:xfrm>
            <a:off x="7125654" y="3839190"/>
            <a:ext cx="39195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乳糖：</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12.5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sp>
        <p:nvSpPr>
          <p:cNvPr id="37" name="TextBox 3"/>
          <p:cNvSpPr txBox="1">
            <a:spLocks noChangeArrowheads="1"/>
          </p:cNvSpPr>
          <p:nvPr/>
        </p:nvSpPr>
        <p:spPr bwMode="auto">
          <a:xfrm>
            <a:off x="7127240" y="4518640"/>
            <a:ext cx="39179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其他：</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250×0.7%</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1.75</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p>
        </p:txBody>
      </p:sp>
      <p:pic>
        <p:nvPicPr>
          <p:cNvPr id="11283" name="Picture 19" descr="8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6849" y="1865928"/>
            <a:ext cx="40878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4"/>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7"/>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7172"/>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12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32" grpId="0"/>
      <p:bldP spid="33" grpId="0"/>
      <p:bldP spid="33" grpId="1"/>
      <p:bldP spid="34" grpId="0"/>
      <p:bldP spid="34" grpId="1"/>
      <p:bldP spid="35" grpId="0"/>
      <p:bldP spid="35" grpId="1"/>
      <p:bldP spid="36" grpId="0"/>
      <p:bldP spid="36" grpId="1"/>
      <p:bldP spid="37" grpId="0"/>
      <p:bldP spid="3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3"/>
          <p:cNvSpPr txBox="1">
            <a:spLocks noChangeArrowheads="1"/>
          </p:cNvSpPr>
          <p:nvPr/>
        </p:nvSpPr>
        <p:spPr bwMode="auto">
          <a:xfrm>
            <a:off x="546100" y="1162851"/>
            <a:ext cx="63055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李明每天的作息时间安排如下图。</a:t>
            </a:r>
            <a:endPar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TextBox 13"/>
          <p:cNvSpPr txBox="1">
            <a:spLocks noChangeArrowheads="1"/>
          </p:cNvSpPr>
          <p:nvPr/>
        </p:nvSpPr>
        <p:spPr bwMode="auto">
          <a:xfrm>
            <a:off x="447994" y="4076975"/>
            <a:ext cx="938688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）李明每天花多少小时做作业？你还能得到哪些信息？</a:t>
            </a:r>
          </a:p>
        </p:txBody>
      </p:sp>
      <p:sp>
        <p:nvSpPr>
          <p:cNvPr id="16" name="TextBox 13"/>
          <p:cNvSpPr txBox="1">
            <a:spLocks noChangeArrowheads="1"/>
          </p:cNvSpPr>
          <p:nvPr/>
        </p:nvSpPr>
        <p:spPr bwMode="auto">
          <a:xfrm>
            <a:off x="275274" y="5640680"/>
            <a:ext cx="1165256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    答：李明每天花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1.92</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小时做作业；花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4.08</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小时上课；花</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3.12</a:t>
            </a:r>
            <a:r>
              <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小时活动；</a:t>
            </a:r>
            <a:r>
              <a:rPr lang="en-US" altLang="zh-CN"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rPr>
              <a:t>……</a:t>
            </a:r>
            <a:endParaRPr lang="zh-CN" altLang="en-US" sz="2400" kern="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Box 13"/>
          <p:cNvSpPr txBox="1">
            <a:spLocks noChangeArrowheads="1"/>
          </p:cNvSpPr>
          <p:nvPr/>
        </p:nvSpPr>
        <p:spPr bwMode="auto">
          <a:xfrm>
            <a:off x="447994" y="4626165"/>
            <a:ext cx="7559675" cy="50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）你认为李明的作息时间安排得合理吗？</a:t>
            </a:r>
          </a:p>
        </p:txBody>
      </p:sp>
      <p:sp>
        <p:nvSpPr>
          <p:cNvPr id="18" name="TextBox 13"/>
          <p:cNvSpPr txBox="1">
            <a:spLocks noChangeArrowheads="1"/>
          </p:cNvSpPr>
          <p:nvPr/>
        </p:nvSpPr>
        <p:spPr bwMode="auto">
          <a:xfrm>
            <a:off x="447993" y="5142847"/>
            <a:ext cx="7559675" cy="50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3</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）你的作息时间与李明的有什么不同？</a:t>
            </a:r>
          </a:p>
        </p:txBody>
      </p:sp>
      <p:pic>
        <p:nvPicPr>
          <p:cNvPr id="16402" name="Picture 18" descr="9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6100" y="1915324"/>
            <a:ext cx="3418205" cy="206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三、巩固提高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6402"/>
                                        </p:tgtEl>
                                        <p:attrNameLst>
                                          <p:attrName>style.visibility</p:attrName>
                                        </p:attrNameLst>
                                      </p:cBhvr>
                                      <p:to>
                                        <p:strVal val="visible"/>
                                      </p:to>
                                    </p:set>
                                    <p:animEffect transition="in" filter="blinds(horizontal)">
                                      <p:cBhvr>
                                        <p:cTn id="11" dur="500"/>
                                        <p:tgtEl>
                                          <p:spTgt spid="16402"/>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6"/>
                                        </p:tgtEl>
                                        <p:attrNameLst>
                                          <p:attrName>style.visibility</p:attrName>
                                        </p:attrNameLst>
                                      </p:cBhvr>
                                      <p:to>
                                        <p:strVal val="hidden"/>
                                      </p:to>
                                    </p:se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16" grpId="0"/>
      <p:bldP spid="16" grpId="1"/>
      <p:bldP spid="17" grpId="0"/>
      <p:bldP spid="17" grpId="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5144460" y="2486447"/>
            <a:ext cx="51780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、扇形统计图有什么特点和作用？</a:t>
            </a:r>
          </a:p>
          <a:p>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a:t>
            </a:r>
            <a:endPar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a:p>
            <a:r>
              <a:rPr lang="en-US" altLang="zh-CN"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 2</a:t>
            </a:r>
            <a:r>
              <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rPr>
              <a:t>、你有什么收获与疑问？</a:t>
            </a:r>
          </a:p>
          <a:p>
            <a:endParaRPr lang="zh-CN" altLang="en-US" sz="2400" kern="0">
              <a:solidFill>
                <a:srgbClr val="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四、课堂小结</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879" y="1665367"/>
            <a:ext cx="3205581" cy="45703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4.14"/>
  <p:tag name="AS_TITLE" val="Aspose.Slides for .NET 4.0 Client Profile"/>
  <p:tag name="AS_VERSION" val="20.4"/>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662</Words>
  <Application>Microsoft Office PowerPoint</Application>
  <PresentationFormat>宽屏</PresentationFormat>
  <Paragraphs>90</Paragraphs>
  <Slides>11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11</vt:i4>
      </vt:variant>
    </vt:vector>
  </HeadingPairs>
  <TitlesOfParts>
    <vt:vector size="16" baseType="lpstr">
      <vt:lpstr>FandolFang R</vt:lpstr>
      <vt:lpstr>思源黑体 CN Light</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2</cp:revision>
  <cp:lastPrinted>2020-07-20T11:58:51Z</cp:lastPrinted>
  <dcterms:created xsi:type="dcterms:W3CDTF">2020-07-20T11:58:51Z</dcterms:created>
  <dcterms:modified xsi:type="dcterms:W3CDTF">2021-01-08T23:16:21Z</dcterms:modified>
</cp:coreProperties>
</file>