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1" r:id="rId4"/>
    <p:sldId id="319" r:id="rId5"/>
    <p:sldId id="320" r:id="rId6"/>
    <p:sldId id="343" r:id="rId7"/>
    <p:sldId id="344" r:id="rId8"/>
    <p:sldId id="293" r:id="rId9"/>
    <p:sldId id="298" r:id="rId10"/>
    <p:sldId id="288" r:id="rId11"/>
    <p:sldId id="287" r:id="rId12"/>
    <p:sldId id="258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  <p:embeddedFont>
      <p:font typeface="思源黑体 CN Bold" panose="02010600030101010101" charset="-122"/>
      <p:regular r:id="rId16"/>
    </p:embeddedFont>
    <p:embeddedFont>
      <p:font typeface="思源黑体 CN Light" panose="02010600030101010101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60E9C574-AC80-4FE1-861B-E062394738AF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85DFAD7-5E56-4816-B01E-6F359ED93A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1380"/>
            <a:ext cx="3617843" cy="489898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435080" y="485209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1232" y="367826"/>
            <a:ext cx="3771147" cy="377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7669" y="305930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税率</a:t>
            </a:r>
            <a:endParaRPr kumimoji="1" lang="zh-CN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6747" y="4541354"/>
            <a:ext cx="153118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xippt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41365"/>
            <a:ext cx="4783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DISCOUNT GRADE 6 MATHEMATICS VOLUME 2.3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420669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571393" y="351651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六年级数学下册   </a:t>
            </a:r>
            <a:r>
              <a:rPr kumimoji="1"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2.3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89885" y="4541354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3427" y="2333545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EF002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73427" y="3243745"/>
            <a:ext cx="98962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求“应纳税额是多少”的解题思路和计算方法与“求一个数的百分之几是多少”相同。一般来说，应纳税额＝收入额×税率。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07  </a:t>
            </a:r>
            <a:r>
              <a:rPr lang="zh-CN" altLang="en-US"/>
              <a:t>课堂小结</a:t>
            </a:r>
          </a:p>
        </p:txBody>
      </p:sp>
      <p:sp>
        <p:nvSpPr>
          <p:cNvPr id="6" name="矩形 5"/>
          <p:cNvSpPr/>
          <p:nvPr/>
        </p:nvSpPr>
        <p:spPr>
          <a:xfrm>
            <a:off x="844826" y="3059359"/>
            <a:ext cx="10416209" cy="1785125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7547" y="315688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谢谢各位同学倾听</a:t>
            </a:r>
          </a:p>
        </p:txBody>
      </p:sp>
      <p:sp>
        <p:nvSpPr>
          <p:cNvPr id="14" name="矩形 13"/>
          <p:cNvSpPr/>
          <p:nvPr/>
        </p:nvSpPr>
        <p:spPr>
          <a:xfrm>
            <a:off x="5716747" y="4517208"/>
            <a:ext cx="153118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xippt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17219"/>
            <a:ext cx="4962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 FOR LISTENING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396523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449952" y="4517208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1118152" y="1353508"/>
            <a:ext cx="9626048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了解纳税的意义，知道应纳税额和税率的含义， 会计算应纳税额。   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能正确熟练地计算与税率有关的实际问题。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834887" y="1160757"/>
            <a:ext cx="10416209" cy="2049584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1202565" y="4253248"/>
            <a:ext cx="931303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原价是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元的玩具汽车，现在打八折出售。现价比原价便宜多少元？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02565" y="4923881"/>
            <a:ext cx="3607974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0.8=16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20-16=4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答：现价比原价便宜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占位符 1"/>
          <p:cNvSpPr txBox="1"/>
          <p:nvPr/>
        </p:nvSpPr>
        <p:spPr>
          <a:xfrm>
            <a:off x="356656" y="3506457"/>
            <a:ext cx="2535632" cy="505395"/>
          </a:xfrm>
          <a:prstGeom prst="rect">
            <a:avLst/>
          </a:prstGeom>
          <a:solidFill>
            <a:srgbClr val="EF002D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  </a:t>
            </a:r>
            <a:r>
              <a:rPr lang="zh-CN" altLang="en-US"/>
              <a:t>复习导入</a:t>
            </a:r>
          </a:p>
        </p:txBody>
      </p:sp>
      <p:sp>
        <p:nvSpPr>
          <p:cNvPr id="9" name="矩形 8"/>
          <p:cNvSpPr/>
          <p:nvPr/>
        </p:nvSpPr>
        <p:spPr>
          <a:xfrm>
            <a:off x="834887" y="4253248"/>
            <a:ext cx="10416209" cy="2236926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animBg="1"/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56196" y="1947484"/>
            <a:ext cx="1598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35783" y="1947484"/>
            <a:ext cx="7593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税率的意义及解决纳税问题的方法</a:t>
            </a:r>
          </a:p>
        </p:txBody>
      </p:sp>
      <p:sp>
        <p:nvSpPr>
          <p:cNvPr id="7173" name="文本框 1"/>
          <p:cNvSpPr txBox="1">
            <a:spLocks noChangeArrowheads="1"/>
          </p:cNvSpPr>
          <p:nvPr/>
        </p:nvSpPr>
        <p:spPr bwMode="auto">
          <a:xfrm>
            <a:off x="958851" y="2995821"/>
            <a:ext cx="10271125" cy="2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纳税</a:t>
            </a:r>
            <a:r>
              <a:rPr lang="zh-CN" altLang="en-US" sz="28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是根据国家税法的有关规定，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按照一定的比率把集体或个人收入的一部分缴纳给国家。税收是国家收入的主要来源之一。</a:t>
            </a:r>
            <a:r>
              <a:rPr lang="zh-CN" altLang="en-US" sz="28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国家用收来的税款发展经济、科技、教育、文化和国防等事业。因此，每个公民都有依法纳税的义务。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834887" y="2733262"/>
            <a:ext cx="10416209" cy="3134742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7"/>
          <p:cNvGrpSpPr/>
          <p:nvPr/>
        </p:nvGrpSpPr>
        <p:grpSpPr>
          <a:xfrm>
            <a:off x="653913" y="1164187"/>
            <a:ext cx="987425" cy="754062"/>
            <a:chOff x="1277" y="3118"/>
            <a:chExt cx="1555" cy="1187"/>
          </a:xfrm>
        </p:grpSpPr>
        <p:pic>
          <p:nvPicPr>
            <p:cNvPr id="11266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</p:grpSp>
      <p:sp>
        <p:nvSpPr>
          <p:cNvPr id="11268" name="TextBox 13"/>
          <p:cNvSpPr txBox="1">
            <a:spLocks noChangeArrowheads="1"/>
          </p:cNvSpPr>
          <p:nvPr/>
        </p:nvSpPr>
        <p:spPr bwMode="auto">
          <a:xfrm>
            <a:off x="1641338" y="1146482"/>
            <a:ext cx="930164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一家饭店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月份的营业额中应纳税的部分是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万元，如果按应纳税部分的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3%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缴纳增值税，这家饭店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月份应缴纳增值税多少万元？</a:t>
            </a:r>
            <a:endParaRPr lang="zh-CN" altLang="en-US" sz="24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41338" y="2523512"/>
            <a:ext cx="671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应纳税额=各种收入×税率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41338" y="2985177"/>
            <a:ext cx="7197725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30×3%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0.9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（万元）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月份应缴纳增值税</a:t>
            </a: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0.9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万元。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35127" y="4801380"/>
            <a:ext cx="6942344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求“应纳税额是多少”的解题思路和计算方法与</a:t>
            </a: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“求一个数的百分之几是多少”相同。</a:t>
            </a: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一般来说，应纳税额＝收入额×税率。</a:t>
            </a:r>
          </a:p>
        </p:txBody>
      </p:sp>
      <p:sp>
        <p:nvSpPr>
          <p:cNvPr id="11" name="文本占位符 1"/>
          <p:cNvSpPr txBox="1"/>
          <p:nvPr/>
        </p:nvSpPr>
        <p:spPr>
          <a:xfrm>
            <a:off x="811442" y="4291979"/>
            <a:ext cx="2349202" cy="465999"/>
          </a:xfrm>
          <a:prstGeom prst="rect">
            <a:avLst/>
          </a:prstGeom>
          <a:solidFill>
            <a:srgbClr val="EF002D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04  </a:t>
            </a:r>
            <a:r>
              <a:rPr lang="zh-CN" altLang="en-US"/>
              <a:t>知识提炼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734219" y="1460224"/>
            <a:ext cx="1072356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P10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李阿姨的月工资是5000元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扣除3500元个税免征额后的部分需要按3%的税率缴纳个人所得税，她应缴个人所得税多少元？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398605" y="2040682"/>
            <a:ext cx="4361621" cy="22222"/>
          </a:xfrm>
          <a:prstGeom prst="line">
            <a:avLst/>
          </a:prstGeom>
          <a:ln w="19050">
            <a:solidFill>
              <a:srgbClr val="E35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485004" y="3672656"/>
            <a:ext cx="6784975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5000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3500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×3%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答：她应缴个人所得税</a:t>
            </a: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45</a:t>
            </a: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元。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652313" y="2895884"/>
            <a:ext cx="4562475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要注意扣除免征部分。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05   </a:t>
            </a:r>
            <a:r>
              <a:rPr lang="zh-CN" altLang="en-US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1038572" y="1332603"/>
            <a:ext cx="1027112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李老师为某杂志审稿，得到300元审稿费。为此她需要按照3%的税率缴纳个人所得税，她应缴纳个人所得税多少元？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07141" y="2474647"/>
            <a:ext cx="7559675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300×3%＝9（元）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她应缴纳个人所得税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7031866" y="2012982"/>
            <a:ext cx="6411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P14  T6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38572" y="3826565"/>
            <a:ext cx="1013142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妈妈买了一瓶售价为100元的化妆品，其中消费税大约占售价的25%。妈妈为此支付消费税大约多少元？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19412" y="4980456"/>
            <a:ext cx="7559675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100×25%＝25（元）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妈妈为此支付消费税大约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441952" y="4506944"/>
            <a:ext cx="641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P14  T7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38408" y="1233971"/>
            <a:ext cx="1036955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小丽家买了一套售价为32万元的普通商品房。如果一次付清房款，就按九六折优惠价付款。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（1）打折后房子的总价是多少元？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19248" y="2930013"/>
            <a:ext cx="7437438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32 万元＝320000 元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320000×96%＝307200（元）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打折后房子的总价是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307200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155123" y="1897326"/>
            <a:ext cx="641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P14  T11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42827" y="4450316"/>
            <a:ext cx="10161587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买这套房子还要按照实际房价的1.5 % 缴纳契税，契税是多少元？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19248" y="5129941"/>
            <a:ext cx="573405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307200×1.5%＝4608（元）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契税是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4608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2"/>
          <p:cNvSpPr txBox="1">
            <a:spLocks noChangeArrowheads="1"/>
          </p:cNvSpPr>
          <p:nvPr/>
        </p:nvSpPr>
        <p:spPr bwMode="auto">
          <a:xfrm>
            <a:off x="682005" y="1031531"/>
            <a:ext cx="11026775" cy="28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填空题。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）收入额、税率、应纳税额三者之间的关系是应纳税额＝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      )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     )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240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税率＝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        )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        )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×100%，收入额＝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         )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         )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）某服装厂第一季度的营业额中应纳税部分是200 万元。如果按应纳税部分的3%缴纳增值税，这家服装厂第一季度应缴纳增值税（         ）万元。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305801" y="1762126"/>
            <a:ext cx="193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收入额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826985" y="1801454"/>
            <a:ext cx="1376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税率</a:t>
            </a:r>
            <a:endParaRPr lang="en-US" altLang="zh-CN" sz="1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52886" y="2325210"/>
            <a:ext cx="219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应纳税额</a:t>
            </a:r>
            <a:endParaRPr lang="en-US" altLang="zh-CN" sz="1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24511" y="2325210"/>
            <a:ext cx="163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收入额</a:t>
            </a:r>
            <a:endParaRPr lang="en-US" altLang="zh-CN" sz="1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91263" y="2285883"/>
            <a:ext cx="219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应纳税额</a:t>
            </a:r>
            <a:endParaRPr lang="en-US" altLang="zh-CN" sz="1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041045" y="2326307"/>
            <a:ext cx="1376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税率</a:t>
            </a:r>
            <a:endParaRPr lang="en-US" altLang="zh-CN" sz="16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16343" y="3370253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784225" y="3889199"/>
            <a:ext cx="1033145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王叔叔家买了一套总价为90万元的住房，要缴纳 1.5%的房屋契税，要缴纳契税多少万元？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471611" y="5084874"/>
            <a:ext cx="3633789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90×1.5%＝1.35（万元）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答：要缴纳契税1.35万元。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10" grpId="0"/>
      <p:bldP spid="14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 txBox="1">
            <a:spLocks noChangeArrowheads="1"/>
          </p:cNvSpPr>
          <p:nvPr/>
        </p:nvSpPr>
        <p:spPr bwMode="auto">
          <a:xfrm>
            <a:off x="719932" y="992189"/>
            <a:ext cx="1033145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爸爸购买摩托车用了4200元，购买摩托车需缴纳10%的购置税，爸爸要缴纳多少元的购置税？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14451" y="2222501"/>
            <a:ext cx="6608763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4200×10%＝420（元）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答：爸爸要缴纳420元的购置税。</a:t>
            </a:r>
          </a:p>
        </p:txBody>
      </p:sp>
      <p:sp>
        <p:nvSpPr>
          <p:cNvPr id="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719932" y="3398590"/>
            <a:ext cx="1033145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百货大楼一月份的营业额中应纳税部分是2400万元，缴纳税款72万元，纳税的税率是多少？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980231" y="4847129"/>
            <a:ext cx="5659437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72÷2400×100%＝3%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答：纳税的税率是3%。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314451" y="4944596"/>
          <a:ext cx="2969314" cy="77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12900" imgH="419100" progId="Equation.DSMT4">
                  <p:embed/>
                </p:oleObj>
              </mc:Choice>
              <mc:Fallback>
                <p:oleObj r:id="rId2" imgW="16129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14451" y="4944596"/>
                        <a:ext cx="2969314" cy="772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dynamicNum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宽屏</PresentationFormat>
  <Paragraphs>92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思源黑体 CN Light</vt:lpstr>
      <vt:lpstr>Arial</vt:lpstr>
      <vt:lpstr>FandolFang R</vt:lpstr>
      <vt:lpstr>思源黑体 CN Bold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2020-07-27T10:24:34Z</cp:lastPrinted>
  <dcterms:created xsi:type="dcterms:W3CDTF">2020-07-27T10:24:34Z</dcterms:created>
  <dcterms:modified xsi:type="dcterms:W3CDTF">2021-01-08T23:16:26Z</dcterms:modified>
</cp:coreProperties>
</file>