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336" r:id="rId4"/>
    <p:sldId id="320" r:id="rId5"/>
    <p:sldId id="337" r:id="rId6"/>
    <p:sldId id="324" r:id="rId7"/>
    <p:sldId id="328" r:id="rId8"/>
    <p:sldId id="330" r:id="rId9"/>
    <p:sldId id="287" r:id="rId10"/>
    <p:sldId id="340" r:id="rId11"/>
    <p:sldId id="258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2" autoAdjust="0"/>
    <p:restoredTop sz="94660"/>
  </p:normalViewPr>
  <p:slideViewPr>
    <p:cSldViewPr snapToGrid="0">
      <p:cViewPr varScale="1">
        <p:scale>
          <a:sx n="97" d="100"/>
          <a:sy n="97" d="100"/>
        </p:scale>
        <p:origin x="8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F690E5ED-DBA6-4C46-A944-9B31492F629E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22239BB-295B-490D-ADF5-04A535ED72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11380"/>
            <a:ext cx="3617843" cy="489898"/>
          </a:xfrm>
          <a:prstGeom prst="rect">
            <a:avLst/>
          </a:prstGeom>
          <a:gradFill>
            <a:gsLst>
              <a:gs pos="100000">
                <a:srgbClr val="B5021F"/>
              </a:gs>
              <a:gs pos="0">
                <a:srgbClr val="F0002D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FandolFang R" panose="00000500000000000000" pitchFamily="50" charset="-122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435080" y="485209"/>
            <a:ext cx="266066" cy="142240"/>
            <a:chOff x="11450320" y="274320"/>
            <a:chExt cx="266066" cy="142240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11450320" y="274320"/>
              <a:ext cx="266066" cy="0"/>
            </a:xfrm>
            <a:prstGeom prst="line">
              <a:avLst/>
            </a:prstGeom>
            <a:ln w="19050">
              <a:solidFill>
                <a:srgbClr val="F0BF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1450320" y="345440"/>
              <a:ext cx="266066" cy="0"/>
            </a:xfrm>
            <a:prstGeom prst="line">
              <a:avLst/>
            </a:prstGeom>
            <a:ln w="19050">
              <a:solidFill>
                <a:srgbClr val="F0BF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1450320" y="416560"/>
              <a:ext cx="266066" cy="0"/>
            </a:xfrm>
            <a:prstGeom prst="line">
              <a:avLst/>
            </a:prstGeom>
            <a:ln w="19050">
              <a:solidFill>
                <a:srgbClr val="F0BF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占位符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1232" y="367826"/>
            <a:ext cx="3771147" cy="3770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/>
              <a:t>01 </a:t>
            </a:r>
            <a:r>
              <a:rPr lang="zh-CN" altLang="en-US"/>
              <a:t>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  <a:lvl2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2pPr>
            <a:lvl3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3pPr>
            <a:lvl4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4pPr>
            <a:lvl5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0" t="1178" r="3346" b="2568"/>
          <a:stretch>
            <a:fillRect/>
          </a:stretch>
        </p:blipFill>
        <p:spPr>
          <a:xfrm>
            <a:off x="550316" y="1257103"/>
            <a:ext cx="5860424" cy="472647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矩形 5"/>
          <p:cNvSpPr/>
          <p:nvPr/>
        </p:nvSpPr>
        <p:spPr>
          <a:xfrm>
            <a:off x="5310190" y="2736526"/>
            <a:ext cx="5890130" cy="2533970"/>
          </a:xfrm>
          <a:prstGeom prst="rect">
            <a:avLst/>
          </a:prstGeom>
          <a:gradFill>
            <a:gsLst>
              <a:gs pos="100000">
                <a:srgbClr val="B5021F"/>
              </a:gs>
              <a:gs pos="0">
                <a:srgbClr val="F0002D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FandolFang R" panose="00000500000000000000" pitchFamily="50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310189" y="2092960"/>
            <a:ext cx="813117" cy="0"/>
          </a:xfrm>
          <a:prstGeom prst="line">
            <a:avLst/>
          </a:prstGeom>
          <a:ln w="38100">
            <a:solidFill>
              <a:srgbClr val="F0BF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1435080" y="476568"/>
            <a:ext cx="266066" cy="142240"/>
            <a:chOff x="11450320" y="274320"/>
            <a:chExt cx="266066" cy="142240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11450320" y="274320"/>
              <a:ext cx="266066" cy="0"/>
            </a:xfrm>
            <a:prstGeom prst="line">
              <a:avLst/>
            </a:prstGeom>
            <a:ln w="19050">
              <a:solidFill>
                <a:srgbClr val="F0BF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1450320" y="345440"/>
              <a:ext cx="266066" cy="0"/>
            </a:xfrm>
            <a:prstGeom prst="line">
              <a:avLst/>
            </a:prstGeom>
            <a:ln w="19050">
              <a:solidFill>
                <a:srgbClr val="F0BF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1450320" y="416560"/>
              <a:ext cx="266066" cy="0"/>
            </a:xfrm>
            <a:prstGeom prst="line">
              <a:avLst/>
            </a:prstGeom>
            <a:ln w="19050">
              <a:solidFill>
                <a:srgbClr val="F0BF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/>
          <p:cNvSpPr txBox="1"/>
          <p:nvPr/>
        </p:nvSpPr>
        <p:spPr>
          <a:xfrm>
            <a:off x="11531869" y="3911097"/>
            <a:ext cx="338554" cy="2644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dist">
              <a:defRPr/>
            </a:pPr>
            <a:r>
              <a:rPr lang="en-US" altLang="zh-CN" sz="100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SIXTH GRADE MATHEMATICS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67669" y="3059305"/>
            <a:ext cx="24929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60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百分数</a:t>
            </a:r>
            <a:endParaRPr kumimoji="1" lang="zh-CN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716747" y="4541354"/>
            <a:ext cx="1463854" cy="307773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lvl="0">
              <a:defRPr/>
            </a:pPr>
            <a:r>
              <a:rPr kumimoji="1" lang="zh-CN" altLang="en-US" sz="1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授课老师：</a:t>
            </a:r>
            <a:r>
              <a:rPr kumimoji="1" lang="en-US" altLang="zh-CN" sz="1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xippt</a:t>
            </a:r>
            <a:endParaRPr kumimoji="1" lang="zh-CN" altLang="en-US" sz="14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41915" y="4041365"/>
            <a:ext cx="478362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>
              <a:defRPr/>
            </a:pPr>
            <a:r>
              <a:rPr lang="en-US" altLang="zh-CN" sz="11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DISCOUNT GRADE 6 MATHEMATICS VOLUME 2.6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822563" y="4420669"/>
            <a:ext cx="488188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50316" y="318276"/>
            <a:ext cx="1671934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prstClr val="black">
                    <a:lumMod val="50000"/>
                    <a:lumOff val="50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某某实验小学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50316" y="6446299"/>
            <a:ext cx="324327" cy="0"/>
          </a:xfrm>
          <a:prstGeom prst="line">
            <a:avLst/>
          </a:prstGeom>
          <a:ln w="38100">
            <a:solidFill>
              <a:srgbClr val="F0BF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8163503" y="3516510"/>
            <a:ext cx="2396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六年级数学   </a:t>
            </a:r>
            <a:r>
              <a:rPr kumimoji="1" lang="en-US" altLang="zh-CN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2.6</a:t>
            </a:r>
            <a:endParaRPr kumimoji="1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589885" y="4541354"/>
            <a:ext cx="1860501" cy="307773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授课时间：</a:t>
            </a:r>
            <a:r>
              <a:rPr kumimoji="1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20XX.XX</a:t>
            </a:r>
            <a:endParaRPr kumimoji="1" lang="zh-CN" alt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4" grpId="0"/>
      <p:bldP spid="15" grpId="0"/>
      <p:bldP spid="21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011238" y="2279650"/>
            <a:ext cx="10361612" cy="2497863"/>
            <a:chOff x="1011238" y="2279650"/>
            <a:chExt cx="10361612" cy="2497863"/>
          </a:xfrm>
        </p:grpSpPr>
        <p:sp>
          <p:nvSpPr>
            <p:cNvPr id="21505" name="文本框 2"/>
            <p:cNvSpPr txBox="1">
              <a:spLocks noChangeArrowheads="1"/>
            </p:cNvSpPr>
            <p:nvPr/>
          </p:nvSpPr>
          <p:spPr bwMode="auto">
            <a:xfrm>
              <a:off x="1011238" y="2279650"/>
              <a:ext cx="10361612" cy="2497863"/>
            </a:xfrm>
            <a:prstGeom prst="rect">
              <a:avLst/>
            </a:prstGeom>
            <a:noFill/>
            <a:ln w="9525">
              <a:solidFill>
                <a:srgbClr val="EF002D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万分数：表示一个数是另一个数的万分之几的数。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万分数也叫万分率。与百分数一样，万分数也有万分号，万分号写作   。</a:t>
              </a:r>
            </a:p>
          </p:txBody>
        </p:sp>
        <p:pic>
          <p:nvPicPr>
            <p:cNvPr id="21506" name="图片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78376" y="4286250"/>
              <a:ext cx="650875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301232" y="367826"/>
            <a:ext cx="3771147" cy="377007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/>
              <a:t>03  </a:t>
            </a:r>
            <a:r>
              <a:rPr lang="zh-CN" altLang="en-US"/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0" t="1178" r="3346" b="2568"/>
          <a:stretch>
            <a:fillRect/>
          </a:stretch>
        </p:blipFill>
        <p:spPr>
          <a:xfrm>
            <a:off x="550316" y="1257103"/>
            <a:ext cx="5860424" cy="472647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矩形 5"/>
          <p:cNvSpPr/>
          <p:nvPr/>
        </p:nvSpPr>
        <p:spPr>
          <a:xfrm>
            <a:off x="5310190" y="2736526"/>
            <a:ext cx="5890130" cy="2533970"/>
          </a:xfrm>
          <a:prstGeom prst="rect">
            <a:avLst/>
          </a:prstGeom>
          <a:gradFill>
            <a:gsLst>
              <a:gs pos="100000">
                <a:srgbClr val="B5021F"/>
              </a:gs>
              <a:gs pos="0">
                <a:srgbClr val="F0002D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FandolFang R" panose="00000500000000000000" pitchFamily="50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310189" y="2092960"/>
            <a:ext cx="813117" cy="0"/>
          </a:xfrm>
          <a:prstGeom prst="line">
            <a:avLst/>
          </a:prstGeom>
          <a:ln w="38100">
            <a:solidFill>
              <a:srgbClr val="F0BF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1435080" y="476568"/>
            <a:ext cx="266066" cy="142240"/>
            <a:chOff x="11450320" y="274320"/>
            <a:chExt cx="266066" cy="142240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11450320" y="274320"/>
              <a:ext cx="266066" cy="0"/>
            </a:xfrm>
            <a:prstGeom prst="line">
              <a:avLst/>
            </a:prstGeom>
            <a:ln w="19050">
              <a:solidFill>
                <a:srgbClr val="F0BF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1450320" y="345440"/>
              <a:ext cx="266066" cy="0"/>
            </a:xfrm>
            <a:prstGeom prst="line">
              <a:avLst/>
            </a:prstGeom>
            <a:ln w="19050">
              <a:solidFill>
                <a:srgbClr val="F0BF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1450320" y="416560"/>
              <a:ext cx="266066" cy="0"/>
            </a:xfrm>
            <a:prstGeom prst="line">
              <a:avLst/>
            </a:prstGeom>
            <a:ln w="19050">
              <a:solidFill>
                <a:srgbClr val="F0BF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/>
          <p:cNvSpPr txBox="1"/>
          <p:nvPr/>
        </p:nvSpPr>
        <p:spPr>
          <a:xfrm>
            <a:off x="11531869" y="3911097"/>
            <a:ext cx="338554" cy="2644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dist">
              <a:defRPr/>
            </a:pPr>
            <a:r>
              <a:rPr lang="en-US" altLang="zh-CN" sz="100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SIXTH GRADE MATHEMATICS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87547" y="3156885"/>
            <a:ext cx="51090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谢谢各位同学倾听</a:t>
            </a:r>
          </a:p>
        </p:txBody>
      </p:sp>
      <p:sp>
        <p:nvSpPr>
          <p:cNvPr id="14" name="矩形 13"/>
          <p:cNvSpPr/>
          <p:nvPr/>
        </p:nvSpPr>
        <p:spPr>
          <a:xfrm>
            <a:off x="5716747" y="4517208"/>
            <a:ext cx="1463854" cy="307773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lvl="0">
              <a:defRPr/>
            </a:pPr>
            <a:r>
              <a:rPr kumimoji="1" lang="zh-CN" altLang="en-US" sz="1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授课老师：</a:t>
            </a:r>
            <a:r>
              <a:rPr kumimoji="1" lang="en-US" altLang="zh-CN" sz="1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xippt</a:t>
            </a:r>
            <a:endParaRPr kumimoji="1" lang="zh-CN" altLang="en-US" sz="14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41915" y="4017219"/>
            <a:ext cx="49625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>
              <a:defRPr/>
            </a:pPr>
            <a:r>
              <a:rPr lang="en-US" altLang="zh-CN" sz="11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THANK YOU FOR LISTENING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822563" y="4396523"/>
            <a:ext cx="488188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50316" y="318276"/>
            <a:ext cx="1671934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prstClr val="black">
                    <a:lumMod val="50000"/>
                    <a:lumOff val="50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某某实验小学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50316" y="6446299"/>
            <a:ext cx="324327" cy="0"/>
          </a:xfrm>
          <a:prstGeom prst="line">
            <a:avLst/>
          </a:prstGeom>
          <a:ln w="38100">
            <a:solidFill>
              <a:srgbClr val="F0BF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7449952" y="4517208"/>
            <a:ext cx="1860501" cy="307773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授课时间：</a:t>
            </a:r>
            <a:r>
              <a:rPr kumimoji="1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20XX.XX</a:t>
            </a:r>
            <a:endParaRPr kumimoji="1" lang="zh-CN" alt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1"/>
          <p:cNvSpPr txBox="1">
            <a:spLocks noChangeArrowheads="1"/>
          </p:cNvSpPr>
          <p:nvPr/>
        </p:nvSpPr>
        <p:spPr bwMode="auto">
          <a:xfrm>
            <a:off x="785814" y="1273176"/>
            <a:ext cx="10620375" cy="169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1.调查银行最新利率，巩固对储蓄存款的认识，了解国债利率的有关知识。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2.通过活动，更多地接触实际生活中的百分数，认识到数学应用的广泛性。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3.通过小组合作探究和相互交流，培养向他人学习，与他人沟通和交流的习惯。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/>
              <a:t>01  </a:t>
            </a:r>
            <a:r>
              <a:rPr lang="zh-CN" altLang="en-US"/>
              <a:t>学习目标</a:t>
            </a:r>
          </a:p>
        </p:txBody>
      </p:sp>
      <p:sp>
        <p:nvSpPr>
          <p:cNvPr id="3" name="矩形 2"/>
          <p:cNvSpPr/>
          <p:nvPr/>
        </p:nvSpPr>
        <p:spPr>
          <a:xfrm>
            <a:off x="520147" y="1182432"/>
            <a:ext cx="11191461" cy="1917285"/>
          </a:xfrm>
          <a:prstGeom prst="rect">
            <a:avLst/>
          </a:prstGeom>
          <a:noFill/>
          <a:ln>
            <a:solidFill>
              <a:srgbClr val="EF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895350" y="4022287"/>
            <a:ext cx="10229850" cy="25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</a:t>
            </a:r>
            <a:r>
              <a:rPr lang="en-US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银行存款有</a:t>
            </a:r>
            <a:r>
              <a:rPr lang="en-US" altLang="en-US" sz="2400" u="sng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</a:t>
            </a:r>
            <a:r>
              <a:rPr lang="en-US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en-US" sz="2400" u="sng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       </a:t>
            </a:r>
            <a:r>
              <a:rPr lang="en-US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en-US" sz="2400" u="sng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      </a:t>
            </a:r>
            <a:r>
              <a:rPr lang="en-US" altLang="en-US" sz="2400" err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等方式。</a:t>
            </a:r>
            <a:endParaRPr lang="en-US" altLang="zh-CN" sz="240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2.存入银行的钱叫做</a:t>
            </a:r>
            <a:r>
              <a:rPr lang="en-US" altLang="zh-CN" sz="2400" u="sng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</a:t>
            </a:r>
            <a:r>
              <a:rPr lang="en-US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</a:p>
          <a:p>
            <a:pPr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3.取款时银行多支付的钱叫做</a:t>
            </a:r>
            <a:r>
              <a:rPr lang="en-US" altLang="zh-CN" sz="2400" u="sng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 </a:t>
            </a: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</a:p>
          <a:p>
            <a:pPr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4.</a:t>
            </a:r>
            <a:r>
              <a:rPr lang="zh-CN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利息与本金的比值叫做</a:t>
            </a:r>
            <a:r>
              <a:rPr lang="zh-CN" altLang="zh-CN" sz="2400" u="sng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   </a:t>
            </a:r>
            <a:r>
              <a:rPr lang="zh-CN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2759559" y="4122324"/>
            <a:ext cx="1466850" cy="50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活期</a:t>
            </a: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4939783" y="5335824"/>
            <a:ext cx="1966913" cy="50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利息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5720992" y="4049299"/>
            <a:ext cx="2189163" cy="50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整存整取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7744102" y="4049299"/>
            <a:ext cx="2511425" cy="50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零存整取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3734077" y="4692888"/>
            <a:ext cx="1466850" cy="50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本金</a:t>
            </a:r>
          </a:p>
        </p:txBody>
      </p: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4372252" y="5978760"/>
            <a:ext cx="1135062" cy="50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利率</a:t>
            </a:r>
          </a:p>
        </p:txBody>
      </p:sp>
      <p:sp>
        <p:nvSpPr>
          <p:cNvPr id="21" name="文本占位符 1"/>
          <p:cNvSpPr txBox="1"/>
          <p:nvPr/>
        </p:nvSpPr>
        <p:spPr>
          <a:xfrm>
            <a:off x="301232" y="3428320"/>
            <a:ext cx="3323031" cy="497569"/>
          </a:xfrm>
          <a:prstGeom prst="rect">
            <a:avLst/>
          </a:prstGeom>
          <a:solidFill>
            <a:srgbClr val="EF002D"/>
          </a:solid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02 </a:t>
            </a:r>
            <a:r>
              <a:rPr lang="zh-CN" altLang="en-US"/>
              <a:t> 复习导入</a:t>
            </a:r>
          </a:p>
        </p:txBody>
      </p:sp>
      <p:sp>
        <p:nvSpPr>
          <p:cNvPr id="22" name="矩形 21"/>
          <p:cNvSpPr/>
          <p:nvPr/>
        </p:nvSpPr>
        <p:spPr>
          <a:xfrm>
            <a:off x="520147" y="4049692"/>
            <a:ext cx="11191461" cy="2596031"/>
          </a:xfrm>
          <a:prstGeom prst="rect">
            <a:avLst/>
          </a:prstGeom>
          <a:noFill/>
          <a:ln>
            <a:solidFill>
              <a:srgbClr val="EF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4"/>
          <p:cNvSpPr txBox="1">
            <a:spLocks noChangeArrowheads="1"/>
          </p:cNvSpPr>
          <p:nvPr/>
        </p:nvSpPr>
        <p:spPr bwMode="auto">
          <a:xfrm>
            <a:off x="1423299" y="1621569"/>
            <a:ext cx="7177087" cy="96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一、调查利率。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二、设计合理的存款方案。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816197" y="1180295"/>
            <a:ext cx="1698403" cy="441274"/>
          </a:xfrm>
          <a:prstGeom prst="roundRect">
            <a:avLst>
              <a:gd name="adj" fmla="val 19185"/>
            </a:avLst>
          </a:prstGeom>
          <a:solidFill>
            <a:srgbClr val="EF002D"/>
          </a:solidFill>
          <a:ln w="12700" cmpd="sng">
            <a:solidFill>
              <a:schemeClr val="bg1">
                <a:lumMod val="95000"/>
              </a:schemeClr>
            </a:solidFill>
            <a:prstDash val="solid"/>
          </a:ln>
          <a:effectLst>
            <a:innerShdw blurRad="1143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活动内容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816197" y="2786266"/>
            <a:ext cx="1698403" cy="441274"/>
          </a:xfrm>
          <a:prstGeom prst="roundRect">
            <a:avLst>
              <a:gd name="adj" fmla="val 19185"/>
            </a:avLst>
          </a:prstGeom>
          <a:solidFill>
            <a:srgbClr val="EF002D"/>
          </a:solidFill>
          <a:ln w="12700" cmpd="sng">
            <a:solidFill>
              <a:schemeClr val="bg1">
                <a:lumMod val="95000"/>
              </a:schemeClr>
            </a:solidFill>
            <a:prstDash val="solid"/>
          </a:ln>
          <a:effectLst>
            <a:innerShdw blurRad="1143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活动准备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423299" y="3353216"/>
            <a:ext cx="24929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纸、笔、计算器等。</a:t>
            </a:r>
            <a:endParaRPr lang="zh-CN" altLang="en-US" sz="1050">
              <a:solidFill>
                <a:srgbClr val="000000"/>
              </a:solidFill>
              <a:latin typeface="思源黑体 CN Bold" panose="020B0800000000000000" pitchFamily="34" charset="-122"/>
              <a:ea typeface="宋体" panose="02010600030101010101" pitchFamily="2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/>
              <a:t>03  </a:t>
            </a:r>
            <a:r>
              <a:rPr lang="zh-CN" altLang="en-US"/>
              <a:t>探索新知</a:t>
            </a:r>
          </a:p>
        </p:txBody>
      </p:sp>
      <p:sp>
        <p:nvSpPr>
          <p:cNvPr id="7" name="圆角矩形 3"/>
          <p:cNvSpPr/>
          <p:nvPr/>
        </p:nvSpPr>
        <p:spPr>
          <a:xfrm>
            <a:off x="816197" y="4253364"/>
            <a:ext cx="1168643" cy="450334"/>
          </a:xfrm>
          <a:prstGeom prst="roundRect">
            <a:avLst>
              <a:gd name="adj" fmla="val 19185"/>
            </a:avLst>
          </a:prstGeom>
          <a:solidFill>
            <a:srgbClr val="EF002D"/>
          </a:solidFill>
          <a:ln w="12700" cmpd="sng">
            <a:solidFill>
              <a:schemeClr val="bg1">
                <a:lumMod val="95000"/>
              </a:schemeClr>
            </a:solidFill>
            <a:prstDash val="solid"/>
          </a:ln>
          <a:effectLst>
            <a:innerShdw blurRad="1143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dist">
              <a:defRPr/>
            </a:pPr>
            <a:r>
              <a:rPr lang="zh-CN" altLang="en-US" sz="240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活动一</a:t>
            </a: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1423299" y="4812857"/>
            <a:ext cx="5585299" cy="43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</a:t>
            </a:r>
            <a:r>
              <a:rPr lang="zh-CN" altLang="en-US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去附近银行调查最新的利率。</a:t>
            </a:r>
            <a:endParaRPr lang="en-US" altLang="zh-CN" sz="200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109028" y="3792803"/>
          <a:ext cx="6769210" cy="2241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9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9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9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9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89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2880">
                <a:tc>
                  <a:txBody>
                    <a:bodyPr/>
                    <a:lstStyle/>
                    <a:p>
                      <a:pPr algn="ctr"/>
                      <a:endParaRPr lang="zh-CN" altLang="en-US" sz="2000" b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思源黑体 CN Bold" panose="020B0800000000000000" pitchFamily="34" charset="-122"/>
                        <a:ea typeface="思源黑体 CN Bold" panose="020B0800000000000000" pitchFamily="34" charset="-122"/>
                        <a:cs typeface="Times New Roman" panose="02020603050405020304" charset="0"/>
                      </a:endParaRPr>
                    </a:p>
                  </a:txBody>
                  <a:tcPr marL="91436" marR="91436" marT="45744" marB="45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00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活期</a:t>
                      </a:r>
                    </a:p>
                  </a:txBody>
                  <a:tcPr marL="91436" marR="91436" marT="45744" marB="45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002D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整存整取</a:t>
                      </a:r>
                    </a:p>
                  </a:txBody>
                  <a:tcPr marL="91436" marR="91436" marT="45744" marB="45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002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flat" cmpd="sng" algn="ctr">
                      <a:solidFill>
                        <a:srgbClr val="E96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96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flat" cmpd="sng" algn="ctr">
                      <a:solidFill>
                        <a:srgbClr val="E96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96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flat" cmpd="sng" algn="ctr">
                      <a:solidFill>
                        <a:srgbClr val="E96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96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flat" cmpd="sng" algn="ctr">
                      <a:solidFill>
                        <a:srgbClr val="E96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4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8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0">
                          <a:solidFill>
                            <a:srgbClr val="FF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charset="0"/>
                        </a:rPr>
                        <a:t>存期 </a:t>
                      </a:r>
                    </a:p>
                  </a:txBody>
                  <a:tcPr marL="91436" marR="91436" marT="45744" marB="45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0">
                        <a:solidFill>
                          <a:srgbClr val="FF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  <a:cs typeface="Times New Roman" panose="02020603050405020304" charset="0"/>
                      </a:endParaRPr>
                    </a:p>
                  </a:txBody>
                  <a:tcPr marL="91436" marR="91436" marT="45744" marB="45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4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0">
                          <a:solidFill>
                            <a:srgbClr val="FF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charset="0"/>
                        </a:rPr>
                        <a:t>三个月 </a:t>
                      </a:r>
                    </a:p>
                  </a:txBody>
                  <a:tcPr marL="91436" marR="91436" marT="45744" marB="45744" anchor="ctr">
                    <a:lnL>
                      <a:noFill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0">
                          <a:solidFill>
                            <a:srgbClr val="FF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半年</a:t>
                      </a:r>
                    </a:p>
                  </a:txBody>
                  <a:tcPr marL="91436" marR="91436" marT="45744" marB="45744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0">
                          <a:solidFill>
                            <a:srgbClr val="FF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一年</a:t>
                      </a:r>
                    </a:p>
                  </a:txBody>
                  <a:tcPr marL="91436" marR="91436" marT="45744" marB="45744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0">
                          <a:solidFill>
                            <a:srgbClr val="FF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二年</a:t>
                      </a:r>
                    </a:p>
                  </a:txBody>
                  <a:tcPr marL="91436" marR="91436" marT="45744" marB="45744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0">
                          <a:solidFill>
                            <a:srgbClr val="FF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三年</a:t>
                      </a:r>
                    </a:p>
                  </a:txBody>
                  <a:tcPr marL="91436" marR="91436" marT="45744" marB="45744" anchor="ctr">
                    <a:lnL w="63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726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0">
                          <a:solidFill>
                            <a:srgbClr val="40404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charset="0"/>
                        </a:rPr>
                        <a:t>年利率（</a:t>
                      </a:r>
                      <a:r>
                        <a:rPr lang="en-US" altLang="zh-CN" sz="1800" b="0">
                          <a:solidFill>
                            <a:srgbClr val="40404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charset="0"/>
                        </a:rPr>
                        <a:t>%</a:t>
                      </a:r>
                      <a:r>
                        <a:rPr lang="zh-CN" altLang="en-US" sz="1800" b="0">
                          <a:solidFill>
                            <a:srgbClr val="40404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charset="0"/>
                        </a:rPr>
                        <a:t>）</a:t>
                      </a:r>
                    </a:p>
                  </a:txBody>
                  <a:tcPr marL="91436" marR="91436" marT="45744" marB="45744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rgbClr val="40404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charset="0"/>
                        </a:rPr>
                        <a:t>0.35</a:t>
                      </a:r>
                    </a:p>
                  </a:txBody>
                  <a:tcPr marL="91436" marR="91436" marT="45744" marB="45744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rgbClr val="40404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charset="0"/>
                        </a:rPr>
                        <a:t>1.10</a:t>
                      </a:r>
                    </a:p>
                  </a:txBody>
                  <a:tcPr marL="91436" marR="91436" marT="45744" marB="45744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rgbClr val="40404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charset="0"/>
                        </a:rPr>
                        <a:t>1.30</a:t>
                      </a:r>
                    </a:p>
                  </a:txBody>
                  <a:tcPr marL="91436" marR="91436" marT="45744" marB="45744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rgbClr val="40404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charset="0"/>
                        </a:rPr>
                        <a:t>1.50</a:t>
                      </a:r>
                    </a:p>
                  </a:txBody>
                  <a:tcPr marL="91436" marR="91436" marT="45744" marB="45744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rgbClr val="40404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charset="0"/>
                        </a:rPr>
                        <a:t>2.10</a:t>
                      </a:r>
                    </a:p>
                  </a:txBody>
                  <a:tcPr marL="91436" marR="91436" marT="45744" marB="45744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rgbClr val="40404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charset="0"/>
                        </a:rPr>
                        <a:t>2.75</a:t>
                      </a:r>
                    </a:p>
                  </a:txBody>
                  <a:tcPr marL="91436" marR="91436" marT="45744" marB="45744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975" y="1997697"/>
            <a:ext cx="1106805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Text Box 14"/>
          <p:cNvSpPr txBox="1">
            <a:spLocks noChangeArrowheads="1"/>
          </p:cNvSpPr>
          <p:nvPr/>
        </p:nvSpPr>
        <p:spPr bwMode="auto">
          <a:xfrm>
            <a:off x="837719" y="1075828"/>
            <a:ext cx="4877281" cy="461665"/>
          </a:xfrm>
          <a:prstGeom prst="rect">
            <a:avLst/>
          </a:prstGeom>
          <a:solidFill>
            <a:srgbClr val="EF002D"/>
          </a:solidFill>
          <a:ln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部分银行最新的利率如下表。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301232" y="367826"/>
            <a:ext cx="3771147" cy="377007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/>
              <a:t>03  </a:t>
            </a:r>
            <a:r>
              <a:rPr lang="zh-CN" altLang="en-US"/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839788" y="1183285"/>
            <a:ext cx="1733550" cy="668020"/>
          </a:xfrm>
          <a:prstGeom prst="roundRect">
            <a:avLst>
              <a:gd name="adj" fmla="val 19185"/>
            </a:avLst>
          </a:prstGeom>
          <a:solidFill>
            <a:srgbClr val="EF002D"/>
          </a:solidFill>
          <a:ln w="12700" cmpd="sng">
            <a:solidFill>
              <a:schemeClr val="bg1">
                <a:lumMod val="95000"/>
              </a:schemeClr>
            </a:solidFill>
            <a:prstDash val="solid"/>
          </a:ln>
          <a:effectLst>
            <a:innerShdw blurRad="1143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活动二</a:t>
            </a:r>
          </a:p>
        </p:txBody>
      </p:sp>
      <p:sp>
        <p:nvSpPr>
          <p:cNvPr id="12290" name="文本框 2"/>
          <p:cNvSpPr txBox="1">
            <a:spLocks noChangeArrowheads="1"/>
          </p:cNvSpPr>
          <p:nvPr/>
        </p:nvSpPr>
        <p:spPr bwMode="auto">
          <a:xfrm>
            <a:off x="1231900" y="2120900"/>
            <a:ext cx="7981950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1.你知道哪些理财方式？</a:t>
            </a: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1231900" y="3326764"/>
            <a:ext cx="9283700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</a:t>
            </a: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调查一下，教育储蓄存款和国债的利率是多少？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1519686" y="2666841"/>
            <a:ext cx="8767762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普通储蓄、教育储蓄、国债储蓄等。</a:t>
            </a:r>
          </a:p>
        </p:txBody>
      </p:sp>
      <p:sp>
        <p:nvSpPr>
          <p:cNvPr id="7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301232" y="367826"/>
            <a:ext cx="3771147" cy="377007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/>
              <a:t>03  </a:t>
            </a:r>
            <a:r>
              <a:rPr lang="zh-CN" altLang="en-US"/>
              <a:t>探索新知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231900" y="4069555"/>
            <a:ext cx="9969500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</a:t>
            </a: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教育储蓄的存款利率和整存整取的定期利率一样。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231900" y="4840046"/>
            <a:ext cx="9956800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</a:t>
            </a: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国债分一年期、三年期和五年期等，理财产品种类繁多，利率不一。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文本框 1"/>
          <p:cNvSpPr txBox="1">
            <a:spLocks noChangeArrowheads="1"/>
          </p:cNvSpPr>
          <p:nvPr/>
        </p:nvSpPr>
        <p:spPr bwMode="auto">
          <a:xfrm>
            <a:off x="1966498" y="3388980"/>
            <a:ext cx="9659938" cy="50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根据“利息＝本金×利率×存期”可知三年期存 2 次的利息最高。</a:t>
            </a:r>
          </a:p>
        </p:txBody>
      </p:sp>
      <p:sp>
        <p:nvSpPr>
          <p:cNvPr id="14337" name="文本框 1"/>
          <p:cNvSpPr txBox="1">
            <a:spLocks noChangeArrowheads="1"/>
          </p:cNvSpPr>
          <p:nvPr/>
        </p:nvSpPr>
        <p:spPr bwMode="auto">
          <a:xfrm>
            <a:off x="1966498" y="3894375"/>
            <a:ext cx="9328150" cy="142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20000×2.75%×3＝1650（元）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（20000＋1650）×2.75%×3≈1786.13（元）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1650＋1786.13＝3436.13（元）</a:t>
            </a:r>
          </a:p>
        </p:txBody>
      </p:sp>
      <p:sp>
        <p:nvSpPr>
          <p:cNvPr id="15363" name="文本框 1"/>
          <p:cNvSpPr txBox="1">
            <a:spLocks noChangeArrowheads="1"/>
          </p:cNvSpPr>
          <p:nvPr/>
        </p:nvSpPr>
        <p:spPr bwMode="auto">
          <a:xfrm>
            <a:off x="1313356" y="2988870"/>
            <a:ext cx="26436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（1）普通储蓄存款。</a:t>
            </a:r>
          </a:p>
        </p:txBody>
      </p:sp>
      <p:sp>
        <p:nvSpPr>
          <p:cNvPr id="6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301232" y="367826"/>
            <a:ext cx="3771147" cy="377007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/>
              <a:t>03  </a:t>
            </a:r>
            <a:r>
              <a:rPr lang="zh-CN" altLang="en-US"/>
              <a:t>探索新知</a:t>
            </a: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799686" y="1013861"/>
            <a:ext cx="10826750" cy="169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</a:t>
            </a: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李阿姨准备给儿子存2万元，供他六年后上大学，银行给李阿姨提供了三种类型的理财方式：普通储蓄存款、购买国债和购买理财产品。请你帮李阿姨设计一个合理的存款方案，使六年后的收益最大。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  <p:bldP spid="143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框 1"/>
          <p:cNvSpPr txBox="1">
            <a:spLocks noChangeArrowheads="1"/>
          </p:cNvSpPr>
          <p:nvPr/>
        </p:nvSpPr>
        <p:spPr bwMode="auto">
          <a:xfrm>
            <a:off x="751680" y="935104"/>
            <a:ext cx="2825750" cy="58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（2）国债。</a:t>
            </a:r>
          </a:p>
        </p:txBody>
      </p:sp>
      <p:sp>
        <p:nvSpPr>
          <p:cNvPr id="16386" name="文本框 2"/>
          <p:cNvSpPr txBox="1">
            <a:spLocks noChangeArrowheads="1"/>
          </p:cNvSpPr>
          <p:nvPr/>
        </p:nvSpPr>
        <p:spPr bwMode="auto">
          <a:xfrm>
            <a:off x="1279766" y="1552937"/>
            <a:ext cx="10101263" cy="85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</a:t>
            </a:r>
            <a:r>
              <a:rPr lang="zh-CN" altLang="en-US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和同期的银行存款比较，国债的利率要高于同期银行的存款利率。</a:t>
            </a:r>
            <a:endParaRPr lang="en-US" altLang="zh-CN" sz="200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</a:t>
            </a:r>
            <a:r>
              <a:rPr lang="zh-CN" altLang="en-US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2015年10月，我国发行了电子国债，利率如下表。</a:t>
            </a:r>
          </a:p>
        </p:txBody>
      </p:sp>
      <p:pic>
        <p:nvPicPr>
          <p:cNvPr id="16387" name="图片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6538" y="2698387"/>
            <a:ext cx="3781079" cy="102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582444" y="2807028"/>
            <a:ext cx="3869670" cy="80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购买国债所得利息：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20000×5.32%×6＝6384（元）</a:t>
            </a:r>
          </a:p>
        </p:txBody>
      </p:sp>
      <p:sp>
        <p:nvSpPr>
          <p:cNvPr id="7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301232" y="367826"/>
            <a:ext cx="3771147" cy="377007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/>
              <a:t>03  </a:t>
            </a:r>
            <a:r>
              <a:rPr lang="zh-CN" altLang="en-US"/>
              <a:t>探索新知</a:t>
            </a:r>
          </a:p>
        </p:txBody>
      </p: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751680" y="3720308"/>
            <a:ext cx="4521200" cy="58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（3）理财产品。</a:t>
            </a:r>
          </a:p>
        </p:txBody>
      </p:sp>
      <p:sp>
        <p:nvSpPr>
          <p:cNvPr id="9" name="文本框 2"/>
          <p:cNvSpPr txBox="1">
            <a:spLocks noChangeArrowheads="1"/>
          </p:cNvSpPr>
          <p:nvPr/>
        </p:nvSpPr>
        <p:spPr bwMode="auto">
          <a:xfrm>
            <a:off x="1100862" y="4299083"/>
            <a:ext cx="9991208" cy="96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</a:t>
            </a:r>
            <a:r>
              <a:rPr lang="zh-CN" altLang="en-US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不同的理财产品年化收益率不同，但其年化收益率普遍高于同期银行存款和国债的利率，我们以年化收益率为5.62%计算。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577182" y="5305063"/>
            <a:ext cx="6481763" cy="11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购买理财产品所得利息：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20000×5.62%×6＝6744（元）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本框 1"/>
          <p:cNvSpPr txBox="1">
            <a:spLocks noChangeArrowheads="1"/>
          </p:cNvSpPr>
          <p:nvPr/>
        </p:nvSpPr>
        <p:spPr bwMode="auto">
          <a:xfrm>
            <a:off x="786365" y="955746"/>
            <a:ext cx="4521200" cy="58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3.选择方案。</a:t>
            </a:r>
          </a:p>
        </p:txBody>
      </p:sp>
      <p:sp>
        <p:nvSpPr>
          <p:cNvPr id="18434" name="文本框 2"/>
          <p:cNvSpPr txBox="1">
            <a:spLocks noChangeArrowheads="1"/>
          </p:cNvSpPr>
          <p:nvPr/>
        </p:nvSpPr>
        <p:spPr bwMode="auto">
          <a:xfrm>
            <a:off x="786365" y="1543792"/>
            <a:ext cx="10619270" cy="96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</a:t>
            </a:r>
            <a:r>
              <a:rPr lang="zh-CN" altLang="en-US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因为同期的理财产品年化收益高于银行存款和国债，所以选择购买理财产品才能使六年后的收益最大。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301232" y="367826"/>
            <a:ext cx="3771147" cy="377007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/>
              <a:t>03  </a:t>
            </a:r>
            <a:r>
              <a:rPr lang="zh-CN" altLang="en-US"/>
              <a:t>探索新知</a:t>
            </a:r>
          </a:p>
        </p:txBody>
      </p:sp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888587" y="3488241"/>
            <a:ext cx="10517048" cy="96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</a:t>
            </a:r>
            <a:r>
              <a:rPr lang="zh-CN" altLang="en-US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通过对最优方案的探索研究，发现存款中最大利益的取得和本金、存期、利率以及资金用途之间是密切相关的。</a:t>
            </a:r>
          </a:p>
        </p:txBody>
      </p:sp>
      <p:sp>
        <p:nvSpPr>
          <p:cNvPr id="7" name="圆角矩形 3"/>
          <p:cNvSpPr/>
          <p:nvPr/>
        </p:nvSpPr>
        <p:spPr>
          <a:xfrm>
            <a:off x="888587" y="2866006"/>
            <a:ext cx="1854613" cy="503754"/>
          </a:xfrm>
          <a:prstGeom prst="roundRect">
            <a:avLst>
              <a:gd name="adj" fmla="val 19185"/>
            </a:avLst>
          </a:prstGeom>
          <a:solidFill>
            <a:srgbClr val="EF002D"/>
          </a:solidFill>
          <a:ln w="12700" cmpd="sng">
            <a:solidFill>
              <a:schemeClr val="bg1">
                <a:lumMod val="95000"/>
              </a:schemeClr>
            </a:solidFill>
            <a:prstDash val="solid"/>
          </a:ln>
          <a:effectLst>
            <a:innerShdw blurRad="1143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活动总结</a:t>
            </a:r>
          </a:p>
        </p:txBody>
      </p:sp>
      <p:sp>
        <p:nvSpPr>
          <p:cNvPr id="8" name="文本框 2"/>
          <p:cNvSpPr txBox="1">
            <a:spLocks noChangeArrowheads="1"/>
          </p:cNvSpPr>
          <p:nvPr/>
        </p:nvSpPr>
        <p:spPr bwMode="auto">
          <a:xfrm>
            <a:off x="888587" y="5525843"/>
            <a:ext cx="10517048" cy="96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除了百分数，生活中还会碰到千分数和万分数。千分数：表示一个数是另一个数的千分之几的数。千分数也叫千分率。与百分数一样，千分数也有千分号，千分号写作</a:t>
            </a:r>
            <a:r>
              <a:rPr lang="en-US" altLang="zh-CN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‰</a:t>
            </a:r>
            <a:r>
              <a:rPr lang="zh-CN" altLang="en-US" sz="20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</a:p>
        </p:txBody>
      </p:sp>
      <p:sp>
        <p:nvSpPr>
          <p:cNvPr id="9" name="圆角矩形 3"/>
          <p:cNvSpPr/>
          <p:nvPr/>
        </p:nvSpPr>
        <p:spPr>
          <a:xfrm>
            <a:off x="888587" y="4844946"/>
            <a:ext cx="1854613" cy="503754"/>
          </a:xfrm>
          <a:prstGeom prst="roundRect">
            <a:avLst>
              <a:gd name="adj" fmla="val 19185"/>
            </a:avLst>
          </a:prstGeom>
          <a:solidFill>
            <a:srgbClr val="EF002D"/>
          </a:solidFill>
          <a:ln w="12700" cmpd="sng">
            <a:solidFill>
              <a:schemeClr val="bg1">
                <a:lumMod val="95000"/>
              </a:schemeClr>
            </a:solidFill>
            <a:prstDash val="solid"/>
          </a:ln>
          <a:effectLst>
            <a:innerShdw blurRad="1143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拓展延伸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f2ba0004-a4fa-457e-b65c-ceacbf0fbbd6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877</Words>
  <Application>Microsoft Office PowerPoint</Application>
  <PresentationFormat>宽屏</PresentationFormat>
  <Paragraphs>95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FandolFang R</vt:lpstr>
      <vt:lpstr>思源黑体 CN Bold</vt:lpstr>
      <vt:lpstr>思源黑体 CN Light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2</cp:revision>
  <cp:lastPrinted>2020-07-27T10:24:34Z</cp:lastPrinted>
  <dcterms:created xsi:type="dcterms:W3CDTF">2020-07-27T10:24:34Z</dcterms:created>
  <dcterms:modified xsi:type="dcterms:W3CDTF">2021-01-08T23:16:30Z</dcterms:modified>
</cp:coreProperties>
</file>