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1" r:id="rId4"/>
    <p:sldId id="270" r:id="rId5"/>
    <p:sldId id="330" r:id="rId6"/>
    <p:sldId id="319" r:id="rId7"/>
    <p:sldId id="320" r:id="rId8"/>
    <p:sldId id="333" r:id="rId9"/>
    <p:sldId id="362" r:id="rId10"/>
    <p:sldId id="363" r:id="rId11"/>
    <p:sldId id="293" r:id="rId12"/>
    <p:sldId id="294" r:id="rId13"/>
    <p:sldId id="298" r:id="rId14"/>
    <p:sldId id="326" r:id="rId15"/>
    <p:sldId id="334" r:id="rId16"/>
    <p:sldId id="359" r:id="rId17"/>
    <p:sldId id="287" r:id="rId18"/>
    <p:sldId id="258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CB1C736E-93C3-4196-B225-9D09E6F7023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2C9BC74-635F-41BD-8994-AFAE87A19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/>
          <p:cNvSpPr/>
          <p:nvPr userDrawn="1"/>
        </p:nvSpPr>
        <p:spPr>
          <a:xfrm rot="10800000" flipH="1">
            <a:off x="-2790" y="-2"/>
            <a:ext cx="807860" cy="81504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 bwMode="auto">
          <a:xfrm flipH="1" flipV="1">
            <a:off x="11441792" y="6361042"/>
            <a:ext cx="760146" cy="496957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110" y="295239"/>
            <a:ext cx="27527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2" y="1850646"/>
            <a:ext cx="438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3.1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UNDERSTANDING OF CYLINDER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356365" cy="276999"/>
            <a:chOff x="1018050" y="5462070"/>
            <a:chExt cx="3921550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944727" cy="23002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33353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584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圆柱的认识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"/>
          <p:cNvSpPr txBox="1">
            <a:spLocks noChangeArrowheads="1"/>
          </p:cNvSpPr>
          <p:nvPr/>
        </p:nvSpPr>
        <p:spPr bwMode="auto">
          <a:xfrm>
            <a:off x="696914" y="1131889"/>
            <a:ext cx="114014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1539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3600" b="1">
                <a:solidFill>
                  <a:srgbClr val="F1539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zh-CN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折一折，想一想，能得到什么图形？写在（　）里。</a:t>
            </a:r>
          </a:p>
        </p:txBody>
      </p:sp>
      <p:pic>
        <p:nvPicPr>
          <p:cNvPr id="25602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01" y="2613026"/>
            <a:ext cx="104489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20609" y="4603648"/>
            <a:ext cx="159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长方体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591022" y="4624286"/>
            <a:ext cx="159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正方体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805118" y="4634118"/>
            <a:ext cx="1116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</a:t>
            </a:r>
          </a:p>
        </p:txBody>
      </p:sp>
      <p:sp>
        <p:nvSpPr>
          <p:cNvPr id="25606" name="矩形 5"/>
          <p:cNvSpPr>
            <a:spLocks noChangeArrowheads="1"/>
          </p:cNvSpPr>
          <p:nvPr/>
        </p:nvSpPr>
        <p:spPr bwMode="auto">
          <a:xfrm>
            <a:off x="1100138" y="1776413"/>
            <a:ext cx="641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B0F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3600">
                <a:solidFill>
                  <a:srgbClr val="00B0F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P20  T2</a:t>
            </a:r>
            <a:r>
              <a:rPr lang="zh-CN" altLang="en-US" sz="3600">
                <a:solidFill>
                  <a:srgbClr val="00B0F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2"/>
          <p:cNvSpPr txBox="1">
            <a:spLocks noChangeArrowheads="1"/>
          </p:cNvSpPr>
          <p:nvPr/>
        </p:nvSpPr>
        <p:spPr bwMode="auto">
          <a:xfrm>
            <a:off x="1301405" y="931863"/>
            <a:ext cx="302895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.填空题。</a:t>
            </a:r>
            <a:endParaRPr lang="zh-CN" altLang="en-US" sz="240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626" name="文本框 2"/>
          <p:cNvSpPr txBox="1">
            <a:spLocks noChangeArrowheads="1"/>
          </p:cNvSpPr>
          <p:nvPr/>
        </p:nvSpPr>
        <p:spPr bwMode="auto">
          <a:xfrm>
            <a:off x="1069975" y="1616075"/>
            <a:ext cx="1005205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（1）下面的图形中，是圆柱的画“√”，不是圆柱的画“×”。</a:t>
            </a:r>
          </a:p>
        </p:txBody>
      </p:sp>
      <p:pic>
        <p:nvPicPr>
          <p:cNvPr id="26627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925" y="2332038"/>
            <a:ext cx="48577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25888" y="3481389"/>
            <a:ext cx="8509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737225" y="3481389"/>
            <a:ext cx="8509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442200" y="3481389"/>
            <a:ext cx="8509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925888" y="5526089"/>
            <a:ext cx="8509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665788" y="5526089"/>
            <a:ext cx="8509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513638" y="5526089"/>
            <a:ext cx="8509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10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"/>
          <p:cNvSpPr txBox="1">
            <a:spLocks noChangeArrowheads="1"/>
          </p:cNvSpPr>
          <p:nvPr/>
        </p:nvSpPr>
        <p:spPr bwMode="auto">
          <a:xfrm>
            <a:off x="1082054" y="1074056"/>
            <a:ext cx="8140700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）标出下列圆柱的底面、侧面和高。</a:t>
            </a:r>
          </a:p>
        </p:txBody>
      </p:sp>
      <p:pic>
        <p:nvPicPr>
          <p:cNvPr id="2765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7837" y="2865782"/>
            <a:ext cx="84391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881853" y="3859225"/>
            <a:ext cx="1098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底面</a:t>
            </a:r>
            <a:endParaRPr lang="en-US" altLang="zh-CN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900332" y="3849393"/>
            <a:ext cx="1098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底面</a:t>
            </a:r>
            <a:endParaRPr lang="en-US" altLang="zh-CN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424177" y="4973518"/>
            <a:ext cx="1098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545927" y="3092548"/>
            <a:ext cx="1098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484882" y="2865782"/>
            <a:ext cx="1327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底面</a:t>
            </a:r>
            <a:endParaRPr lang="en-US" altLang="zh-CN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455386" y="5012846"/>
            <a:ext cx="1327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底面</a:t>
            </a:r>
            <a:endParaRPr lang="en-US" altLang="zh-CN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9113096" y="3938468"/>
            <a:ext cx="1098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193541" y="3828286"/>
            <a:ext cx="1098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2"/>
          <p:cNvSpPr txBox="1">
            <a:spLocks noChangeArrowheads="1"/>
          </p:cNvSpPr>
          <p:nvPr/>
        </p:nvSpPr>
        <p:spPr bwMode="auto">
          <a:xfrm>
            <a:off x="983531" y="939759"/>
            <a:ext cx="1043940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.判断题。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（正确的打“√”，错误的打“×”）</a:t>
            </a:r>
          </a:p>
        </p:txBody>
      </p:sp>
      <p:sp>
        <p:nvSpPr>
          <p:cNvPr id="28674" name="文本框 2"/>
          <p:cNvSpPr txBox="1">
            <a:spLocks noChangeArrowheads="1"/>
          </p:cNvSpPr>
          <p:nvPr/>
        </p:nvSpPr>
        <p:spPr bwMode="auto">
          <a:xfrm>
            <a:off x="812909" y="1468641"/>
            <a:ext cx="10939462" cy="22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（1）圆柱的上、下两个面叫做底面。（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（2）圆柱的侧面是一个长方形。（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（3）圆柱只有一条高。（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（4）绕正方形的一条边旋转一周可以形成一个圆柱。 （     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188391" y="1607603"/>
            <a:ext cx="85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566574" y="2152256"/>
            <a:ext cx="85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360074" y="2698145"/>
            <a:ext cx="85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396948" y="3247077"/>
            <a:ext cx="85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983532" y="3749120"/>
            <a:ext cx="10439400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.转动长方形 </a:t>
            </a:r>
            <a:r>
              <a:rPr lang="zh-CN" altLang="en-US" sz="2400" i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，生成右面的两个圆柱。说说它们分别是以长方形的哪条边为轴旋转而成的？底面半径和高分别是多少？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P18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做一做）</a:t>
            </a:r>
          </a:p>
        </p:txBody>
      </p:sp>
      <p:grpSp>
        <p:nvGrpSpPr>
          <p:cNvPr id="11" name="Group 17"/>
          <p:cNvGrpSpPr/>
          <p:nvPr/>
        </p:nvGrpSpPr>
        <p:grpSpPr>
          <a:xfrm>
            <a:off x="4626844" y="5375227"/>
            <a:ext cx="2752725" cy="1033979"/>
            <a:chOff x="2130" y="2069"/>
            <a:chExt cx="1020" cy="625"/>
          </a:xfrm>
        </p:grpSpPr>
        <p:pic>
          <p:nvPicPr>
            <p:cNvPr id="12" name="Picture 18" descr="6B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0" y="2069"/>
              <a:ext cx="102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2472" y="2415"/>
              <a:ext cx="40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D0D0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(1)</a:t>
              </a:r>
            </a:p>
          </p:txBody>
        </p:sp>
      </p:grpSp>
      <p:grpSp>
        <p:nvGrpSpPr>
          <p:cNvPr id="14" name="Group 20"/>
          <p:cNvGrpSpPr/>
          <p:nvPr/>
        </p:nvGrpSpPr>
        <p:grpSpPr>
          <a:xfrm>
            <a:off x="8555906" y="4948185"/>
            <a:ext cx="1558925" cy="1472157"/>
            <a:chOff x="3424" y="1979"/>
            <a:chExt cx="577" cy="890"/>
          </a:xfrm>
        </p:grpSpPr>
        <p:pic>
          <p:nvPicPr>
            <p:cNvPr id="15" name="Picture 21" descr="6B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4" y="1979"/>
              <a:ext cx="57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560" y="2590"/>
              <a:ext cx="40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D0D0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(2)</a:t>
              </a:r>
            </a:p>
          </p:txBody>
        </p:sp>
      </p:grpSp>
      <p:grpSp>
        <p:nvGrpSpPr>
          <p:cNvPr id="17" name="Group 23"/>
          <p:cNvGrpSpPr/>
          <p:nvPr/>
        </p:nvGrpSpPr>
        <p:grpSpPr>
          <a:xfrm>
            <a:off x="1508994" y="5079948"/>
            <a:ext cx="2122487" cy="1482777"/>
            <a:chOff x="214" y="1822"/>
            <a:chExt cx="1249" cy="1039"/>
          </a:xfrm>
        </p:grpSpPr>
        <p:pic>
          <p:nvPicPr>
            <p:cNvPr id="18" name="Picture 24" descr="6B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" y="2043"/>
              <a:ext cx="81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214" y="1861"/>
              <a:ext cx="27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214" y="2405"/>
              <a:ext cx="27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1166" y="2435"/>
              <a:ext cx="27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1191" y="1822"/>
              <a:ext cx="27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602" y="2538"/>
              <a:ext cx="60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2cm</a:t>
              </a:r>
            </a:p>
          </p:txBody>
        </p:sp>
      </p:grpSp>
      <p:sp>
        <p:nvSpPr>
          <p:cNvPr id="24" name="TextBox 25"/>
          <p:cNvSpPr txBox="1">
            <a:spLocks noChangeArrowheads="1"/>
          </p:cNvSpPr>
          <p:nvPr/>
        </p:nvSpPr>
        <p:spPr bwMode="auto">
          <a:xfrm rot="10800000">
            <a:off x="3364006" y="5148210"/>
            <a:ext cx="55399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1cm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17"/>
          <p:cNvGrpSpPr/>
          <p:nvPr/>
        </p:nvGrpSpPr>
        <p:grpSpPr>
          <a:xfrm>
            <a:off x="4870451" y="2047945"/>
            <a:ext cx="2752725" cy="1033978"/>
            <a:chOff x="2130" y="2069"/>
            <a:chExt cx="1020" cy="625"/>
          </a:xfrm>
        </p:grpSpPr>
        <p:pic>
          <p:nvPicPr>
            <p:cNvPr id="30722" name="Picture 18" descr="6B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0" y="2069"/>
              <a:ext cx="102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3" name="Text Box 19"/>
            <p:cNvSpPr txBox="1">
              <a:spLocks noChangeArrowheads="1"/>
            </p:cNvSpPr>
            <p:nvPr/>
          </p:nvSpPr>
          <p:spPr bwMode="auto">
            <a:xfrm>
              <a:off x="2472" y="2415"/>
              <a:ext cx="40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D0D0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(1)</a:t>
              </a:r>
            </a:p>
          </p:txBody>
        </p:sp>
      </p:grpSp>
      <p:grpSp>
        <p:nvGrpSpPr>
          <p:cNvPr id="30724" name="Group 20"/>
          <p:cNvGrpSpPr/>
          <p:nvPr/>
        </p:nvGrpSpPr>
        <p:grpSpPr>
          <a:xfrm>
            <a:off x="8797926" y="1622494"/>
            <a:ext cx="1558925" cy="1472156"/>
            <a:chOff x="3424" y="1979"/>
            <a:chExt cx="577" cy="890"/>
          </a:xfrm>
        </p:grpSpPr>
        <p:pic>
          <p:nvPicPr>
            <p:cNvPr id="30725" name="Picture 21" descr="6B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4" y="1979"/>
              <a:ext cx="57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 Box 22"/>
            <p:cNvSpPr txBox="1">
              <a:spLocks noChangeArrowheads="1"/>
            </p:cNvSpPr>
            <p:nvPr/>
          </p:nvSpPr>
          <p:spPr bwMode="auto">
            <a:xfrm>
              <a:off x="3560" y="2590"/>
              <a:ext cx="40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D0D0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(2)</a:t>
              </a:r>
            </a:p>
          </p:txBody>
        </p:sp>
      </p:grpSp>
      <p:grpSp>
        <p:nvGrpSpPr>
          <p:cNvPr id="30727" name="Group 23"/>
          <p:cNvGrpSpPr/>
          <p:nvPr/>
        </p:nvGrpSpPr>
        <p:grpSpPr>
          <a:xfrm>
            <a:off x="1751014" y="1752670"/>
            <a:ext cx="2122487" cy="1482777"/>
            <a:chOff x="214" y="1822"/>
            <a:chExt cx="1249" cy="1039"/>
          </a:xfrm>
        </p:grpSpPr>
        <p:pic>
          <p:nvPicPr>
            <p:cNvPr id="30728" name="Picture 24" descr="6B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" y="2043"/>
              <a:ext cx="81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 Box 25"/>
            <p:cNvSpPr txBox="1">
              <a:spLocks noChangeArrowheads="1"/>
            </p:cNvSpPr>
            <p:nvPr/>
          </p:nvSpPr>
          <p:spPr bwMode="auto">
            <a:xfrm>
              <a:off x="214" y="1861"/>
              <a:ext cx="27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0730" name="Text Box 26"/>
            <p:cNvSpPr txBox="1">
              <a:spLocks noChangeArrowheads="1"/>
            </p:cNvSpPr>
            <p:nvPr/>
          </p:nvSpPr>
          <p:spPr bwMode="auto">
            <a:xfrm>
              <a:off x="214" y="2405"/>
              <a:ext cx="27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731" name="Text Box 27"/>
            <p:cNvSpPr txBox="1">
              <a:spLocks noChangeArrowheads="1"/>
            </p:cNvSpPr>
            <p:nvPr/>
          </p:nvSpPr>
          <p:spPr bwMode="auto">
            <a:xfrm>
              <a:off x="1166" y="2435"/>
              <a:ext cx="27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0732" name="Text Box 28"/>
            <p:cNvSpPr txBox="1">
              <a:spLocks noChangeArrowheads="1"/>
            </p:cNvSpPr>
            <p:nvPr/>
          </p:nvSpPr>
          <p:spPr bwMode="auto">
            <a:xfrm>
              <a:off x="1191" y="1822"/>
              <a:ext cx="27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0733" name="Text Box 29"/>
            <p:cNvSpPr txBox="1">
              <a:spLocks noChangeArrowheads="1"/>
            </p:cNvSpPr>
            <p:nvPr/>
          </p:nvSpPr>
          <p:spPr bwMode="auto">
            <a:xfrm>
              <a:off x="602" y="2538"/>
              <a:ext cx="60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2cm</a:t>
              </a:r>
            </a:p>
          </p:txBody>
        </p:sp>
      </p:grpSp>
      <p:sp>
        <p:nvSpPr>
          <p:cNvPr id="30734" name="TextBox 25"/>
          <p:cNvSpPr txBox="1">
            <a:spLocks noChangeArrowheads="1"/>
          </p:cNvSpPr>
          <p:nvPr/>
        </p:nvSpPr>
        <p:spPr bwMode="auto">
          <a:xfrm rot="10800000">
            <a:off x="3606025" y="1820932"/>
            <a:ext cx="55399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1cm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31718" y="3921893"/>
            <a:ext cx="10006012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（1）DC（或 AB）底面半径是2cm，高是1cm。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31718" y="5041970"/>
            <a:ext cx="10006012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（2）BC（或 AD）底面半径是1cm，高是2cm。</a:t>
            </a:r>
          </a:p>
        </p:txBody>
      </p:sp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780084" y="847678"/>
            <a:ext cx="11112500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一个圆柱形茶叶桶的侧面贴着商标纸，圆柱底面半径是5cm，高是20cm。这张商标纸展开后是一个长方形，它的长和宽各是多少厘米？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P19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做一做）</a:t>
            </a:r>
            <a:endParaRPr lang="zh-CN" altLang="en-US" sz="240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789" y="4090989"/>
            <a:ext cx="840898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 flipV="1">
            <a:off x="4925391" y="1977022"/>
            <a:ext cx="6486525" cy="12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724302" y="3403522"/>
            <a:ext cx="7128497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长方形的长等于圆柱底面的周长，宽等于圆柱的高。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24302" y="2172242"/>
            <a:ext cx="8529637" cy="11420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长：</a:t>
            </a: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2×5×3.14 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10×3.14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31.4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cm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</a:t>
            </a:r>
            <a:endParaRPr lang="en-US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宽：</a:t>
            </a: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20cm  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   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07179" y="1374090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16001" y="2142318"/>
            <a:ext cx="10235095" cy="3902287"/>
          </a:xfrm>
          <a:prstGeom prst="rect">
            <a:avLst/>
          </a:prstGeom>
          <a:noFill/>
          <a:ln w="9525">
            <a:solidFill>
              <a:srgbClr val="129BF1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1. 圆柱有两个底面和一个侧面，底面为两个大小相等的圆，侧面是一个曲面。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2. 圆柱两个底面之间的距离叫做圆柱的高，一个圆柱有无数条高。</a:t>
            </a:r>
            <a:endParaRPr lang="en-US" altLang="zh-CN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圆柱的侧面沿高展开是一个长方形（或正方形），这个长方形（或正方形）的长（或边长）等于圆柱底面的周长，宽（或边长）等于圆柱的高。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07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2" y="1850646"/>
            <a:ext cx="438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3.1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THANKS FOR WATCHING!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069174" cy="276999"/>
            <a:chOff x="1018050" y="5462070"/>
            <a:chExt cx="3585998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706247" cy="23002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97801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48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谢谢观看！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69937" y="1120154"/>
            <a:ext cx="10652125" cy="22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 认识圆柱，了解圆柱的各部分名称，认识圆柱的侧面及其展开图，并能正确地判断圆柱。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 明确圆柱的侧面展开图是一个长方形（或正方形），理解长方形（侧面展开图）的长和宽与圆柱的底面周长和高的关系。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学习目标</a:t>
            </a:r>
          </a:p>
        </p:txBody>
      </p:sp>
      <p:sp>
        <p:nvSpPr>
          <p:cNvPr id="3" name="矩形 2"/>
          <p:cNvSpPr/>
          <p:nvPr/>
        </p:nvSpPr>
        <p:spPr>
          <a:xfrm>
            <a:off x="477078" y="1060520"/>
            <a:ext cx="11201400" cy="2547385"/>
          </a:xfrm>
          <a:prstGeom prst="rect">
            <a:avLst/>
          </a:prstGeom>
          <a:noFill/>
          <a:ln>
            <a:solidFill>
              <a:srgbClr val="129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905222" y="4647563"/>
            <a:ext cx="10117137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）长方体是由（     ）个长方形围成的立体图形，有（     ）个顶点和（      ）条棱。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）正方体有（     ）个面（     ）个顶点（     ）条棱。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56899" y="4647562"/>
            <a:ext cx="633413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523013" y="4647562"/>
            <a:ext cx="633412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248674" y="5201561"/>
            <a:ext cx="1146175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261865" y="5734625"/>
            <a:ext cx="633413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897508" y="5755559"/>
            <a:ext cx="633413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601447" y="5734625"/>
            <a:ext cx="1146175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</a:p>
        </p:txBody>
      </p:sp>
      <p:sp>
        <p:nvSpPr>
          <p:cNvPr id="21" name="文本占位符 1"/>
          <p:cNvSpPr txBox="1"/>
          <p:nvPr/>
        </p:nvSpPr>
        <p:spPr>
          <a:xfrm>
            <a:off x="685110" y="3792798"/>
            <a:ext cx="275272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02  </a:t>
            </a:r>
            <a:r>
              <a: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复习导入</a:t>
            </a:r>
          </a:p>
        </p:txBody>
      </p:sp>
      <p:sp>
        <p:nvSpPr>
          <p:cNvPr id="22" name="矩形 21"/>
          <p:cNvSpPr/>
          <p:nvPr/>
        </p:nvSpPr>
        <p:spPr>
          <a:xfrm>
            <a:off x="477078" y="4462670"/>
            <a:ext cx="11201400" cy="2100091"/>
          </a:xfrm>
          <a:prstGeom prst="rect">
            <a:avLst/>
          </a:prstGeom>
          <a:noFill/>
          <a:ln>
            <a:solidFill>
              <a:srgbClr val="129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262893" y="1108628"/>
            <a:ext cx="1931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194879" y="1108628"/>
            <a:ext cx="3568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圆柱的初步认识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74656" y="1570293"/>
            <a:ext cx="10455343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zh-CN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我们学过的正方体和长方体都是由平面围成的立体图形。现在我们再来研究一种立体图形——圆柱。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381747" y="5400262"/>
            <a:ext cx="9156700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上面这些物体的形状有什么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共同特点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？</a:t>
            </a:r>
            <a:endParaRPr lang="zh-CN" altLang="en-US" sz="24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0501" y="3054247"/>
            <a:ext cx="2577877" cy="192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183" y="2996819"/>
            <a:ext cx="1387205" cy="20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7193" y="3019791"/>
            <a:ext cx="1454886" cy="19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747" y="3019791"/>
            <a:ext cx="1981902" cy="199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流程图: 磁盘 12"/>
          <p:cNvSpPr>
            <a:spLocks noChangeArrowheads="1"/>
          </p:cNvSpPr>
          <p:nvPr/>
        </p:nvSpPr>
        <p:spPr bwMode="auto">
          <a:xfrm>
            <a:off x="1920293" y="3355425"/>
            <a:ext cx="893324" cy="1503336"/>
          </a:xfrm>
          <a:prstGeom prst="flowChartMagneticDisk">
            <a:avLst/>
          </a:prstGeom>
          <a:noFill/>
          <a:ln w="666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4" name="流程图: 磁盘 13"/>
          <p:cNvSpPr>
            <a:spLocks noChangeArrowheads="1"/>
          </p:cNvSpPr>
          <p:nvPr/>
        </p:nvSpPr>
        <p:spPr bwMode="auto">
          <a:xfrm>
            <a:off x="4139565" y="3296720"/>
            <a:ext cx="2008702" cy="1459946"/>
          </a:xfrm>
          <a:prstGeom prst="flowChartMagneticDisk">
            <a:avLst/>
          </a:prstGeom>
          <a:noFill/>
          <a:ln w="666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5" name="流程图: 磁盘 14"/>
          <p:cNvSpPr>
            <a:spLocks noChangeArrowheads="1"/>
          </p:cNvSpPr>
          <p:nvPr/>
        </p:nvSpPr>
        <p:spPr bwMode="auto">
          <a:xfrm>
            <a:off x="7166656" y="3768906"/>
            <a:ext cx="321597" cy="989037"/>
          </a:xfrm>
          <a:prstGeom prst="flowChartMagneticDisk">
            <a:avLst/>
          </a:prstGeom>
          <a:noFill/>
          <a:ln w="666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381747" y="6065894"/>
            <a:ext cx="6046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上面这些物体的形状都是圆柱体，简称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圆柱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  <a:endParaRPr lang="zh-CN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1"/>
          <p:cNvGrpSpPr/>
          <p:nvPr/>
        </p:nvGrpSpPr>
        <p:grpSpPr>
          <a:xfrm>
            <a:off x="896939" y="1574801"/>
            <a:ext cx="987425" cy="754063"/>
            <a:chOff x="1277" y="3118"/>
            <a:chExt cx="1555" cy="1187"/>
          </a:xfrm>
        </p:grpSpPr>
        <p:pic>
          <p:nvPicPr>
            <p:cNvPr id="12290" name="Picture 46" descr="U1ppt题号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1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12292" name="文本框 2"/>
          <p:cNvSpPr txBox="1">
            <a:spLocks noChangeArrowheads="1"/>
          </p:cNvSpPr>
          <p:nvPr/>
        </p:nvSpPr>
        <p:spPr bwMode="auto">
          <a:xfrm>
            <a:off x="2142364" y="1588588"/>
            <a:ext cx="9605688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观察一个圆柱形的物体，看一看它是由哪几部分组成的，有什么特征。</a:t>
            </a:r>
          </a:p>
        </p:txBody>
      </p:sp>
      <p:pic>
        <p:nvPicPr>
          <p:cNvPr id="12293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8685" y="2655576"/>
            <a:ext cx="4117315" cy="18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文本框 5"/>
          <p:cNvSpPr txBox="1">
            <a:spLocks noChangeArrowheads="1"/>
          </p:cNvSpPr>
          <p:nvPr/>
        </p:nvSpPr>
        <p:spPr bwMode="auto">
          <a:xfrm>
            <a:off x="1278763" y="997917"/>
            <a:ext cx="1949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12296" name="文本框 7"/>
          <p:cNvSpPr txBox="1">
            <a:spLocks noChangeArrowheads="1"/>
          </p:cNvSpPr>
          <p:nvPr/>
        </p:nvSpPr>
        <p:spPr bwMode="auto">
          <a:xfrm>
            <a:off x="2780953" y="997917"/>
            <a:ext cx="592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圆柱的组成及其特征（重点）</a:t>
            </a:r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85110" y="295239"/>
            <a:ext cx="2752725" cy="490904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1540427" y="4866459"/>
            <a:ext cx="10207625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圆柱是由3个面围成的。圆柱的上、下两个面叫做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底面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圆柱周围的面（上、下底面除外）叫做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侧面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圆柱的两个底面之间的距离叫做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pic>
        <p:nvPicPr>
          <p:cNvPr id="1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239" y="2837402"/>
            <a:ext cx="4398054" cy="11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5"/>
          <p:cNvSpPr txBox="1">
            <a:spLocks noChangeArrowheads="1"/>
          </p:cNvSpPr>
          <p:nvPr/>
        </p:nvSpPr>
        <p:spPr bwMode="auto">
          <a:xfrm>
            <a:off x="1265238" y="931234"/>
            <a:ext cx="1922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7411" name="文本框 7"/>
          <p:cNvSpPr txBox="1">
            <a:spLocks noChangeArrowheads="1"/>
          </p:cNvSpPr>
          <p:nvPr/>
        </p:nvSpPr>
        <p:spPr bwMode="auto">
          <a:xfrm>
            <a:off x="3187700" y="931234"/>
            <a:ext cx="452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圆柱的侧面展开图</a:t>
            </a:r>
          </a:p>
        </p:txBody>
      </p:sp>
      <p:grpSp>
        <p:nvGrpSpPr>
          <p:cNvPr id="17412" name="组合 27"/>
          <p:cNvGrpSpPr/>
          <p:nvPr/>
        </p:nvGrpSpPr>
        <p:grpSpPr>
          <a:xfrm>
            <a:off x="1046164" y="1441449"/>
            <a:ext cx="987425" cy="754062"/>
            <a:chOff x="1277" y="3118"/>
            <a:chExt cx="1555" cy="1187"/>
          </a:xfrm>
        </p:grpSpPr>
        <p:pic>
          <p:nvPicPr>
            <p:cNvPr id="17413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</p:grpSp>
      <p:sp>
        <p:nvSpPr>
          <p:cNvPr id="17415" name="矩形 48"/>
          <p:cNvSpPr>
            <a:spLocks noChangeArrowheads="1"/>
          </p:cNvSpPr>
          <p:nvPr/>
        </p:nvSpPr>
        <p:spPr bwMode="auto">
          <a:xfrm>
            <a:off x="2011364" y="1458910"/>
            <a:ext cx="9396412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（1）圆柱的侧面展开后是什么形状？把罐头盒的商标纸如下图所示那样剪开，再展开。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1364" y="2963323"/>
            <a:ext cx="4833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圆柱侧面展开后得到一个长方形。</a:t>
            </a:r>
          </a:p>
        </p:txBody>
      </p:sp>
      <p:pic>
        <p:nvPicPr>
          <p:cNvPr id="4" name="Picture 16" descr="6B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5974" y="2284452"/>
            <a:ext cx="26320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6B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3523" y="2290801"/>
            <a:ext cx="12065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5154" r="23933" b="7974"/>
          <a:stretch>
            <a:fillRect/>
          </a:stretch>
        </p:blipFill>
        <p:spPr bwMode="auto">
          <a:xfrm>
            <a:off x="8975612" y="2374939"/>
            <a:ext cx="81438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6B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5" t="8736" r="12378" b="6322"/>
          <a:stretch>
            <a:fillRect/>
          </a:stretch>
        </p:blipFill>
        <p:spPr bwMode="auto">
          <a:xfrm>
            <a:off x="8966087" y="2368588"/>
            <a:ext cx="82708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"/>
          <a:stretch>
            <a:fillRect/>
          </a:stretch>
        </p:blipFill>
        <p:spPr bwMode="auto">
          <a:xfrm>
            <a:off x="9035936" y="3260763"/>
            <a:ext cx="90011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274" y="2228888"/>
            <a:ext cx="11414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 flipH="1">
            <a:off x="9388361" y="2484477"/>
            <a:ext cx="0" cy="118903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19" name="矩形 48"/>
          <p:cNvSpPr>
            <a:spLocks noChangeArrowheads="1"/>
          </p:cNvSpPr>
          <p:nvPr/>
        </p:nvSpPr>
        <p:spPr bwMode="auto">
          <a:xfrm>
            <a:off x="887415" y="4084160"/>
            <a:ext cx="10847385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）这个长方形的长、宽与圆柱有什么关系？把这个长方形重新包在圆柱上，你能发现什么？</a:t>
            </a:r>
          </a:p>
        </p:txBody>
      </p: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7349" y="4606677"/>
            <a:ext cx="7244442" cy="179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762126" y="6211987"/>
            <a:ext cx="943610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我们发现，长方形的长等于圆柱底面的周长，宽等于圆柱的高。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1.85185E-06 L -4.79167E-06 -0.25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4.44444E-06 L -0.19805 -0.00162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-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2.96296E-06 L 0.25 2.96296E-06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892451" y="1717572"/>
            <a:ext cx="10407097" cy="3902287"/>
          </a:xfrm>
          <a:prstGeom prst="rect">
            <a:avLst/>
          </a:prstGeom>
          <a:noFill/>
          <a:ln w="9525">
            <a:solidFill>
              <a:srgbClr val="129BF1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1. 圆柱有两个底面和一个侧面，底面为两个大小相等的圆，侧面是一个曲面。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2. 圆柱两个底面之间的距离叫做圆柱的高，一个圆柱有无数条高。</a:t>
            </a:r>
            <a:endParaRPr lang="en-US" altLang="zh-CN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圆柱的侧面沿高展开是一个长方形（或正方形），这个长方形（或正方形）的长（或边长）等于圆柱底面的周长，宽（或边长）等于圆柱的高。</a:t>
            </a:r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04  </a:t>
            </a:r>
            <a:r>
              <a:rPr lang="zh-CN" altLang="en-US"/>
              <a:t>知识提炼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5"/>
          <p:cNvSpPr>
            <a:spLocks noChangeArrowheads="1"/>
          </p:cNvSpPr>
          <p:nvPr/>
        </p:nvSpPr>
        <p:spPr bwMode="auto">
          <a:xfrm>
            <a:off x="623888" y="1191446"/>
            <a:ext cx="11406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8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指出下面圆柱的底面、侧面和高。</a:t>
            </a:r>
            <a:r>
              <a:rPr lang="zh-CN" altLang="en-US" sz="28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8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P18</a:t>
            </a:r>
            <a:r>
              <a:rPr lang="zh-CN" altLang="en-US" sz="28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做一做）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139" y="3459164"/>
            <a:ext cx="2209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2989" y="3349625"/>
            <a:ext cx="1866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2440" y="3338514"/>
            <a:ext cx="2181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181626" y="3684589"/>
            <a:ext cx="1392238" cy="644525"/>
            <a:chOff x="3051451" y="2967794"/>
            <a:chExt cx="1391349" cy="64579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051451" y="3085500"/>
              <a:ext cx="32523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51451" y="3569051"/>
              <a:ext cx="32523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H="1">
              <a:off x="3213273" y="3087091"/>
              <a:ext cx="0" cy="48196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9" name="TextBox 28"/>
            <p:cNvSpPr txBox="1">
              <a:spLocks noChangeArrowheads="1"/>
            </p:cNvSpPr>
            <p:nvPr/>
          </p:nvSpPr>
          <p:spPr bwMode="auto">
            <a:xfrm>
              <a:off x="3801186" y="2967794"/>
              <a:ext cx="641614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29540" y="3460750"/>
            <a:ext cx="879475" cy="896938"/>
            <a:chOff x="4123143" y="2724295"/>
            <a:chExt cx="880273" cy="896362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255025" y="3438211"/>
              <a:ext cx="190673" cy="1824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812743" y="2844868"/>
              <a:ext cx="190673" cy="1824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4350361" y="2935297"/>
              <a:ext cx="545007" cy="59493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4" name="TextBox 54"/>
            <p:cNvSpPr txBox="1">
              <a:spLocks noChangeArrowheads="1"/>
            </p:cNvSpPr>
            <p:nvPr/>
          </p:nvSpPr>
          <p:spPr bwMode="auto">
            <a:xfrm>
              <a:off x="4123143" y="2724295"/>
              <a:ext cx="642568" cy="644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99777" y="3178176"/>
            <a:ext cx="1641475" cy="790575"/>
            <a:chOff x="6330951" y="2435368"/>
            <a:chExt cx="1641474" cy="790423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7972425" y="2922637"/>
              <a:ext cx="0" cy="30315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6330951" y="2900417"/>
              <a:ext cx="0" cy="30315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6330951" y="3060723"/>
              <a:ext cx="1641474" cy="1428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9" name="TextBox 75"/>
            <p:cNvSpPr txBox="1">
              <a:spLocks noChangeArrowheads="1"/>
            </p:cNvSpPr>
            <p:nvPr/>
          </p:nvSpPr>
          <p:spPr bwMode="auto">
            <a:xfrm>
              <a:off x="6828056" y="2435368"/>
              <a:ext cx="641985" cy="64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高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2345015" y="3617913"/>
            <a:ext cx="1660525" cy="385762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346602" y="4094164"/>
            <a:ext cx="1660525" cy="38417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63952" y="2754314"/>
            <a:ext cx="1350963" cy="1017587"/>
            <a:chOff x="502455" y="2010932"/>
            <a:chExt cx="1351357" cy="1018595"/>
          </a:xfrm>
        </p:grpSpPr>
        <p:sp>
          <p:nvSpPr>
            <p:cNvPr id="22553" name="TextBox 20"/>
            <p:cNvSpPr txBox="1">
              <a:spLocks noChangeArrowheads="1"/>
            </p:cNvSpPr>
            <p:nvPr/>
          </p:nvSpPr>
          <p:spPr bwMode="auto">
            <a:xfrm>
              <a:off x="502455" y="2010932"/>
              <a:ext cx="1101412" cy="64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底面</a:t>
              </a: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1488581" y="2419323"/>
              <a:ext cx="365231" cy="6102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"/>
          <p:cNvSpPr/>
          <p:nvPr/>
        </p:nvSpPr>
        <p:spPr>
          <a:xfrm>
            <a:off x="2318027" y="3824288"/>
            <a:ext cx="1698625" cy="673100"/>
          </a:xfrm>
          <a:custGeom>
            <a:avLst/>
            <a:gdLst>
              <a:gd name="connsiteX0" fmla="*/ 0 w 1660525"/>
              <a:gd name="connsiteY0" fmla="*/ 0 h 477044"/>
              <a:gd name="connsiteX1" fmla="*/ 1660525 w 1660525"/>
              <a:gd name="connsiteY1" fmla="*/ 0 h 477044"/>
              <a:gd name="connsiteX2" fmla="*/ 1660525 w 1660525"/>
              <a:gd name="connsiteY2" fmla="*/ 477044 h 477044"/>
              <a:gd name="connsiteX3" fmla="*/ 0 w 1660525"/>
              <a:gd name="connsiteY3" fmla="*/ 477044 h 477044"/>
              <a:gd name="connsiteX4" fmla="*/ 0 w 1660525"/>
              <a:gd name="connsiteY4" fmla="*/ 0 h 477044"/>
              <a:gd name="connsiteX0-1" fmla="*/ 0 w 1660525"/>
              <a:gd name="connsiteY0-2" fmla="*/ 59630 h 536674"/>
              <a:gd name="connsiteX1-3" fmla="*/ 1660525 w 1660525"/>
              <a:gd name="connsiteY1-4" fmla="*/ 59630 h 536674"/>
              <a:gd name="connsiteX2-5" fmla="*/ 1660525 w 1660525"/>
              <a:gd name="connsiteY2-6" fmla="*/ 536674 h 536674"/>
              <a:gd name="connsiteX3-7" fmla="*/ 0 w 1660525"/>
              <a:gd name="connsiteY3-8" fmla="*/ 536674 h 536674"/>
              <a:gd name="connsiteX4-9" fmla="*/ 0 w 1660525"/>
              <a:gd name="connsiteY4-10" fmla="*/ 59630 h 536674"/>
              <a:gd name="connsiteX0-11" fmla="*/ 0 w 1660525"/>
              <a:gd name="connsiteY0-12" fmla="*/ 12128 h 489172"/>
              <a:gd name="connsiteX1-13" fmla="*/ 1660525 w 1660525"/>
              <a:gd name="connsiteY1-14" fmla="*/ 12128 h 489172"/>
              <a:gd name="connsiteX2-15" fmla="*/ 1660525 w 1660525"/>
              <a:gd name="connsiteY2-16" fmla="*/ 489172 h 489172"/>
              <a:gd name="connsiteX3-17" fmla="*/ 0 w 1660525"/>
              <a:gd name="connsiteY3-18" fmla="*/ 489172 h 489172"/>
              <a:gd name="connsiteX4-19" fmla="*/ 0 w 1660525"/>
              <a:gd name="connsiteY4-20" fmla="*/ 12128 h 489172"/>
              <a:gd name="connsiteX0-21" fmla="*/ 0 w 1660525"/>
              <a:gd name="connsiteY0-22" fmla="*/ 0 h 477044"/>
              <a:gd name="connsiteX1-23" fmla="*/ 1660525 w 1660525"/>
              <a:gd name="connsiteY1-24" fmla="*/ 0 h 477044"/>
              <a:gd name="connsiteX2-25" fmla="*/ 1660525 w 1660525"/>
              <a:gd name="connsiteY2-26" fmla="*/ 477044 h 477044"/>
              <a:gd name="connsiteX3-27" fmla="*/ 0 w 1660525"/>
              <a:gd name="connsiteY3-28" fmla="*/ 477044 h 477044"/>
              <a:gd name="connsiteX4-29" fmla="*/ 0 w 1660525"/>
              <a:gd name="connsiteY4-30" fmla="*/ 0 h 477044"/>
              <a:gd name="connsiteX0-31" fmla="*/ 0 w 1660525"/>
              <a:gd name="connsiteY0-32" fmla="*/ 0 h 477044"/>
              <a:gd name="connsiteX1-33" fmla="*/ 1660525 w 1660525"/>
              <a:gd name="connsiteY1-34" fmla="*/ 0 h 477044"/>
              <a:gd name="connsiteX2-35" fmla="*/ 1660525 w 1660525"/>
              <a:gd name="connsiteY2-36" fmla="*/ 477044 h 477044"/>
              <a:gd name="connsiteX3-37" fmla="*/ 0 w 1660525"/>
              <a:gd name="connsiteY3-38" fmla="*/ 477044 h 477044"/>
              <a:gd name="connsiteX4-39" fmla="*/ 0 w 1660525"/>
              <a:gd name="connsiteY4-40" fmla="*/ 0 h 477044"/>
              <a:gd name="connsiteX0-41" fmla="*/ 0 w 1660525"/>
              <a:gd name="connsiteY0-42" fmla="*/ 0 h 477044"/>
              <a:gd name="connsiteX1-43" fmla="*/ 1660525 w 1660525"/>
              <a:gd name="connsiteY1-44" fmla="*/ 0 h 477044"/>
              <a:gd name="connsiteX2-45" fmla="*/ 1660525 w 1660525"/>
              <a:gd name="connsiteY2-46" fmla="*/ 477044 h 477044"/>
              <a:gd name="connsiteX3-47" fmla="*/ 0 w 1660525"/>
              <a:gd name="connsiteY3-48" fmla="*/ 477044 h 477044"/>
              <a:gd name="connsiteX4-49" fmla="*/ 0 w 1660525"/>
              <a:gd name="connsiteY4-50" fmla="*/ 0 h 477044"/>
              <a:gd name="connsiteX0-51" fmla="*/ 138 w 1660663"/>
              <a:gd name="connsiteY0-52" fmla="*/ 0 h 477044"/>
              <a:gd name="connsiteX1-53" fmla="*/ 1660663 w 1660663"/>
              <a:gd name="connsiteY1-54" fmla="*/ 0 h 477044"/>
              <a:gd name="connsiteX2-55" fmla="*/ 1660663 w 1660663"/>
              <a:gd name="connsiteY2-56" fmla="*/ 477044 h 477044"/>
              <a:gd name="connsiteX3-57" fmla="*/ 138 w 1660663"/>
              <a:gd name="connsiteY3-58" fmla="*/ 477044 h 477044"/>
              <a:gd name="connsiteX4-59" fmla="*/ 138 w 1660663"/>
              <a:gd name="connsiteY4-60" fmla="*/ 0 h 477044"/>
              <a:gd name="connsiteX0-61" fmla="*/ 119 w 1660644"/>
              <a:gd name="connsiteY0-62" fmla="*/ 0 h 477044"/>
              <a:gd name="connsiteX1-63" fmla="*/ 1660644 w 1660644"/>
              <a:gd name="connsiteY1-64" fmla="*/ 0 h 477044"/>
              <a:gd name="connsiteX2-65" fmla="*/ 1660644 w 1660644"/>
              <a:gd name="connsiteY2-66" fmla="*/ 477044 h 477044"/>
              <a:gd name="connsiteX3-67" fmla="*/ 119 w 1660644"/>
              <a:gd name="connsiteY3-68" fmla="*/ 477044 h 477044"/>
              <a:gd name="connsiteX4-69" fmla="*/ 119 w 1660644"/>
              <a:gd name="connsiteY4-70" fmla="*/ 0 h 477044"/>
              <a:gd name="connsiteX0-71" fmla="*/ 119 w 1660644"/>
              <a:gd name="connsiteY0-72" fmla="*/ 0 h 536674"/>
              <a:gd name="connsiteX1-73" fmla="*/ 1660644 w 1660644"/>
              <a:gd name="connsiteY1-74" fmla="*/ 0 h 536674"/>
              <a:gd name="connsiteX2-75" fmla="*/ 1660644 w 1660644"/>
              <a:gd name="connsiteY2-76" fmla="*/ 477044 h 536674"/>
              <a:gd name="connsiteX3-77" fmla="*/ 119 w 1660644"/>
              <a:gd name="connsiteY3-78" fmla="*/ 477044 h 536674"/>
              <a:gd name="connsiteX4-79" fmla="*/ 119 w 1660644"/>
              <a:gd name="connsiteY4-80" fmla="*/ 0 h 536674"/>
              <a:gd name="connsiteX0-81" fmla="*/ 119 w 1660644"/>
              <a:gd name="connsiteY0-82" fmla="*/ 0 h 487865"/>
              <a:gd name="connsiteX1-83" fmla="*/ 1660644 w 1660644"/>
              <a:gd name="connsiteY1-84" fmla="*/ 0 h 487865"/>
              <a:gd name="connsiteX2-85" fmla="*/ 1660644 w 1660644"/>
              <a:gd name="connsiteY2-86" fmla="*/ 477044 h 487865"/>
              <a:gd name="connsiteX3-87" fmla="*/ 119 w 1660644"/>
              <a:gd name="connsiteY3-88" fmla="*/ 477044 h 487865"/>
              <a:gd name="connsiteX4-89" fmla="*/ 119 w 1660644"/>
              <a:gd name="connsiteY4-90" fmla="*/ 0 h 487865"/>
              <a:gd name="connsiteX0-91" fmla="*/ 119 w 1660644"/>
              <a:gd name="connsiteY0-92" fmla="*/ 0 h 477044"/>
              <a:gd name="connsiteX1-93" fmla="*/ 1660644 w 1660644"/>
              <a:gd name="connsiteY1-94" fmla="*/ 0 h 477044"/>
              <a:gd name="connsiteX2-95" fmla="*/ 1660644 w 1660644"/>
              <a:gd name="connsiteY2-96" fmla="*/ 477044 h 477044"/>
              <a:gd name="connsiteX3-97" fmla="*/ 119 w 1660644"/>
              <a:gd name="connsiteY3-98" fmla="*/ 477044 h 477044"/>
              <a:gd name="connsiteX4-99" fmla="*/ 119 w 1660644"/>
              <a:gd name="connsiteY4-100" fmla="*/ 0 h 477044"/>
              <a:gd name="connsiteX0-101" fmla="*/ 119 w 1660644"/>
              <a:gd name="connsiteY0-102" fmla="*/ 0 h 650023"/>
              <a:gd name="connsiteX1-103" fmla="*/ 1660644 w 1660644"/>
              <a:gd name="connsiteY1-104" fmla="*/ 0 h 650023"/>
              <a:gd name="connsiteX2-105" fmla="*/ 1660644 w 1660644"/>
              <a:gd name="connsiteY2-106" fmla="*/ 477044 h 650023"/>
              <a:gd name="connsiteX3-107" fmla="*/ 119 w 1660644"/>
              <a:gd name="connsiteY3-108" fmla="*/ 477044 h 650023"/>
              <a:gd name="connsiteX4-109" fmla="*/ 119 w 1660644"/>
              <a:gd name="connsiteY4-110" fmla="*/ 0 h 650023"/>
              <a:gd name="connsiteX0-111" fmla="*/ 590 w 1661115"/>
              <a:gd name="connsiteY0-112" fmla="*/ 0 h 765968"/>
              <a:gd name="connsiteX1-113" fmla="*/ 1661115 w 1661115"/>
              <a:gd name="connsiteY1-114" fmla="*/ 0 h 765968"/>
              <a:gd name="connsiteX2-115" fmla="*/ 1661115 w 1661115"/>
              <a:gd name="connsiteY2-116" fmla="*/ 477044 h 765968"/>
              <a:gd name="connsiteX3-117" fmla="*/ 590 w 1661115"/>
              <a:gd name="connsiteY3-118" fmla="*/ 477044 h 765968"/>
              <a:gd name="connsiteX4-119" fmla="*/ 590 w 1661115"/>
              <a:gd name="connsiteY4-120" fmla="*/ 0 h 765968"/>
              <a:gd name="connsiteX0-121" fmla="*/ 541 w 1661066"/>
              <a:gd name="connsiteY0-122" fmla="*/ 0 h 677819"/>
              <a:gd name="connsiteX1-123" fmla="*/ 1661066 w 1661066"/>
              <a:gd name="connsiteY1-124" fmla="*/ 0 h 677819"/>
              <a:gd name="connsiteX2-125" fmla="*/ 1661066 w 1661066"/>
              <a:gd name="connsiteY2-126" fmla="*/ 477044 h 677819"/>
              <a:gd name="connsiteX3-127" fmla="*/ 541 w 1661066"/>
              <a:gd name="connsiteY3-128" fmla="*/ 477044 h 677819"/>
              <a:gd name="connsiteX4-129" fmla="*/ 541 w 1661066"/>
              <a:gd name="connsiteY4-130" fmla="*/ 0 h 677819"/>
              <a:gd name="connsiteX0-131" fmla="*/ 553 w 1661078"/>
              <a:gd name="connsiteY0-132" fmla="*/ 0 h 650082"/>
              <a:gd name="connsiteX1-133" fmla="*/ 1661078 w 1661078"/>
              <a:gd name="connsiteY1-134" fmla="*/ 0 h 650082"/>
              <a:gd name="connsiteX2-135" fmla="*/ 1661078 w 1661078"/>
              <a:gd name="connsiteY2-136" fmla="*/ 477044 h 650082"/>
              <a:gd name="connsiteX3-137" fmla="*/ 553 w 1661078"/>
              <a:gd name="connsiteY3-138" fmla="*/ 477044 h 650082"/>
              <a:gd name="connsiteX4-139" fmla="*/ 553 w 1661078"/>
              <a:gd name="connsiteY4-140" fmla="*/ 0 h 650082"/>
              <a:gd name="connsiteX0-141" fmla="*/ 552 w 1661077"/>
              <a:gd name="connsiteY0-142" fmla="*/ 0 h 673090"/>
              <a:gd name="connsiteX1-143" fmla="*/ 1661077 w 1661077"/>
              <a:gd name="connsiteY1-144" fmla="*/ 0 h 673090"/>
              <a:gd name="connsiteX2-145" fmla="*/ 1661077 w 1661077"/>
              <a:gd name="connsiteY2-146" fmla="*/ 477044 h 673090"/>
              <a:gd name="connsiteX3-147" fmla="*/ 552 w 1661077"/>
              <a:gd name="connsiteY3-148" fmla="*/ 477044 h 673090"/>
              <a:gd name="connsiteX4-149" fmla="*/ 552 w 1661077"/>
              <a:gd name="connsiteY4-150" fmla="*/ 0 h 673090"/>
              <a:gd name="connsiteX0-151" fmla="*/ 3611 w 1664136"/>
              <a:gd name="connsiteY0-152" fmla="*/ 0 h 673090"/>
              <a:gd name="connsiteX1-153" fmla="*/ 1664136 w 1664136"/>
              <a:gd name="connsiteY1-154" fmla="*/ 0 h 673090"/>
              <a:gd name="connsiteX2-155" fmla="*/ 1664136 w 1664136"/>
              <a:gd name="connsiteY2-156" fmla="*/ 477044 h 673090"/>
              <a:gd name="connsiteX3-157" fmla="*/ 3611 w 1664136"/>
              <a:gd name="connsiteY3-158" fmla="*/ 477044 h 673090"/>
              <a:gd name="connsiteX4-159" fmla="*/ 3611 w 1664136"/>
              <a:gd name="connsiteY4-160" fmla="*/ 0 h 673090"/>
              <a:gd name="connsiteX0-161" fmla="*/ 3391 w 1666067"/>
              <a:gd name="connsiteY0-162" fmla="*/ 0 h 673090"/>
              <a:gd name="connsiteX1-163" fmla="*/ 1663916 w 1666067"/>
              <a:gd name="connsiteY1-164" fmla="*/ 0 h 673090"/>
              <a:gd name="connsiteX2-165" fmla="*/ 1663916 w 1666067"/>
              <a:gd name="connsiteY2-166" fmla="*/ 477044 h 673090"/>
              <a:gd name="connsiteX3-167" fmla="*/ 3391 w 1666067"/>
              <a:gd name="connsiteY3-168" fmla="*/ 477044 h 673090"/>
              <a:gd name="connsiteX4-169" fmla="*/ 3391 w 1666067"/>
              <a:gd name="connsiteY4-170" fmla="*/ 0 h 673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66067" h="673090">
                <a:moveTo>
                  <a:pt x="3391" y="0"/>
                </a:moveTo>
                <a:cubicBezTo>
                  <a:pt x="-88975" y="232438"/>
                  <a:pt x="1737243" y="272917"/>
                  <a:pt x="1663916" y="0"/>
                </a:cubicBezTo>
                <a:lnTo>
                  <a:pt x="1663916" y="477044"/>
                </a:lnTo>
                <a:cubicBezTo>
                  <a:pt x="1627670" y="768482"/>
                  <a:pt x="-31799" y="706570"/>
                  <a:pt x="3391" y="477044"/>
                </a:cubicBezTo>
                <a:lnTo>
                  <a:pt x="3391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65489" y="4125914"/>
            <a:ext cx="1471612" cy="686315"/>
            <a:chOff x="105169" y="3384403"/>
            <a:chExt cx="1471319" cy="686221"/>
          </a:xfrm>
        </p:grpSpPr>
        <p:cxnSp>
          <p:nvCxnSpPr>
            <p:cNvPr id="30" name="直接箭头连接符 29"/>
            <p:cNvCxnSpPr>
              <a:stCxn id="22558" idx="3"/>
            </p:cNvCxnSpPr>
            <p:nvPr/>
          </p:nvCxnSpPr>
          <p:spPr>
            <a:xfrm flipV="1">
              <a:off x="1216150" y="3384403"/>
              <a:ext cx="360338" cy="3631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8" name="TextBox 26"/>
            <p:cNvSpPr txBox="1">
              <a:spLocks noChangeArrowheads="1"/>
            </p:cNvSpPr>
            <p:nvPr/>
          </p:nvSpPr>
          <p:spPr bwMode="auto">
            <a:xfrm>
              <a:off x="105169" y="3424382"/>
              <a:ext cx="1110981" cy="6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侧面</a:t>
              </a:r>
            </a:p>
          </p:txBody>
        </p:sp>
      </p:grpSp>
      <p:sp>
        <p:nvSpPr>
          <p:cNvPr id="32" name="椭圆 31"/>
          <p:cNvSpPr/>
          <p:nvPr/>
        </p:nvSpPr>
        <p:spPr>
          <a:xfrm rot="2732482">
            <a:off x="6043095" y="3613944"/>
            <a:ext cx="687388" cy="3175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椭圆 32"/>
          <p:cNvSpPr/>
          <p:nvPr/>
        </p:nvSpPr>
        <p:spPr>
          <a:xfrm rot="2732482">
            <a:off x="5477945" y="4175919"/>
            <a:ext cx="687388" cy="3365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2"/>
          <p:cNvSpPr/>
          <p:nvPr/>
        </p:nvSpPr>
        <p:spPr>
          <a:xfrm rot="2687202">
            <a:off x="5670827" y="3671888"/>
            <a:ext cx="696913" cy="952500"/>
          </a:xfrm>
          <a:custGeom>
            <a:avLst/>
            <a:gdLst>
              <a:gd name="connsiteX0" fmla="*/ 0 w 1660525"/>
              <a:gd name="connsiteY0" fmla="*/ 0 h 477044"/>
              <a:gd name="connsiteX1" fmla="*/ 1660525 w 1660525"/>
              <a:gd name="connsiteY1" fmla="*/ 0 h 477044"/>
              <a:gd name="connsiteX2" fmla="*/ 1660525 w 1660525"/>
              <a:gd name="connsiteY2" fmla="*/ 477044 h 477044"/>
              <a:gd name="connsiteX3" fmla="*/ 0 w 1660525"/>
              <a:gd name="connsiteY3" fmla="*/ 477044 h 477044"/>
              <a:gd name="connsiteX4" fmla="*/ 0 w 1660525"/>
              <a:gd name="connsiteY4" fmla="*/ 0 h 477044"/>
              <a:gd name="connsiteX0-1" fmla="*/ 0 w 1660525"/>
              <a:gd name="connsiteY0-2" fmla="*/ 59630 h 536674"/>
              <a:gd name="connsiteX1-3" fmla="*/ 1660525 w 1660525"/>
              <a:gd name="connsiteY1-4" fmla="*/ 59630 h 536674"/>
              <a:gd name="connsiteX2-5" fmla="*/ 1660525 w 1660525"/>
              <a:gd name="connsiteY2-6" fmla="*/ 536674 h 536674"/>
              <a:gd name="connsiteX3-7" fmla="*/ 0 w 1660525"/>
              <a:gd name="connsiteY3-8" fmla="*/ 536674 h 536674"/>
              <a:gd name="connsiteX4-9" fmla="*/ 0 w 1660525"/>
              <a:gd name="connsiteY4-10" fmla="*/ 59630 h 536674"/>
              <a:gd name="connsiteX0-11" fmla="*/ 0 w 1660525"/>
              <a:gd name="connsiteY0-12" fmla="*/ 12128 h 489172"/>
              <a:gd name="connsiteX1-13" fmla="*/ 1660525 w 1660525"/>
              <a:gd name="connsiteY1-14" fmla="*/ 12128 h 489172"/>
              <a:gd name="connsiteX2-15" fmla="*/ 1660525 w 1660525"/>
              <a:gd name="connsiteY2-16" fmla="*/ 489172 h 489172"/>
              <a:gd name="connsiteX3-17" fmla="*/ 0 w 1660525"/>
              <a:gd name="connsiteY3-18" fmla="*/ 489172 h 489172"/>
              <a:gd name="connsiteX4-19" fmla="*/ 0 w 1660525"/>
              <a:gd name="connsiteY4-20" fmla="*/ 12128 h 489172"/>
              <a:gd name="connsiteX0-21" fmla="*/ 0 w 1660525"/>
              <a:gd name="connsiteY0-22" fmla="*/ 0 h 477044"/>
              <a:gd name="connsiteX1-23" fmla="*/ 1660525 w 1660525"/>
              <a:gd name="connsiteY1-24" fmla="*/ 0 h 477044"/>
              <a:gd name="connsiteX2-25" fmla="*/ 1660525 w 1660525"/>
              <a:gd name="connsiteY2-26" fmla="*/ 477044 h 477044"/>
              <a:gd name="connsiteX3-27" fmla="*/ 0 w 1660525"/>
              <a:gd name="connsiteY3-28" fmla="*/ 477044 h 477044"/>
              <a:gd name="connsiteX4-29" fmla="*/ 0 w 1660525"/>
              <a:gd name="connsiteY4-30" fmla="*/ 0 h 477044"/>
              <a:gd name="connsiteX0-31" fmla="*/ 0 w 1660525"/>
              <a:gd name="connsiteY0-32" fmla="*/ 0 h 477044"/>
              <a:gd name="connsiteX1-33" fmla="*/ 1660525 w 1660525"/>
              <a:gd name="connsiteY1-34" fmla="*/ 0 h 477044"/>
              <a:gd name="connsiteX2-35" fmla="*/ 1660525 w 1660525"/>
              <a:gd name="connsiteY2-36" fmla="*/ 477044 h 477044"/>
              <a:gd name="connsiteX3-37" fmla="*/ 0 w 1660525"/>
              <a:gd name="connsiteY3-38" fmla="*/ 477044 h 477044"/>
              <a:gd name="connsiteX4-39" fmla="*/ 0 w 1660525"/>
              <a:gd name="connsiteY4-40" fmla="*/ 0 h 477044"/>
              <a:gd name="connsiteX0-41" fmla="*/ 0 w 1660525"/>
              <a:gd name="connsiteY0-42" fmla="*/ 0 h 477044"/>
              <a:gd name="connsiteX1-43" fmla="*/ 1660525 w 1660525"/>
              <a:gd name="connsiteY1-44" fmla="*/ 0 h 477044"/>
              <a:gd name="connsiteX2-45" fmla="*/ 1660525 w 1660525"/>
              <a:gd name="connsiteY2-46" fmla="*/ 477044 h 477044"/>
              <a:gd name="connsiteX3-47" fmla="*/ 0 w 1660525"/>
              <a:gd name="connsiteY3-48" fmla="*/ 477044 h 477044"/>
              <a:gd name="connsiteX4-49" fmla="*/ 0 w 1660525"/>
              <a:gd name="connsiteY4-50" fmla="*/ 0 h 477044"/>
              <a:gd name="connsiteX0-51" fmla="*/ 138 w 1660663"/>
              <a:gd name="connsiteY0-52" fmla="*/ 0 h 477044"/>
              <a:gd name="connsiteX1-53" fmla="*/ 1660663 w 1660663"/>
              <a:gd name="connsiteY1-54" fmla="*/ 0 h 477044"/>
              <a:gd name="connsiteX2-55" fmla="*/ 1660663 w 1660663"/>
              <a:gd name="connsiteY2-56" fmla="*/ 477044 h 477044"/>
              <a:gd name="connsiteX3-57" fmla="*/ 138 w 1660663"/>
              <a:gd name="connsiteY3-58" fmla="*/ 477044 h 477044"/>
              <a:gd name="connsiteX4-59" fmla="*/ 138 w 1660663"/>
              <a:gd name="connsiteY4-60" fmla="*/ 0 h 477044"/>
              <a:gd name="connsiteX0-61" fmla="*/ 119 w 1660644"/>
              <a:gd name="connsiteY0-62" fmla="*/ 0 h 477044"/>
              <a:gd name="connsiteX1-63" fmla="*/ 1660644 w 1660644"/>
              <a:gd name="connsiteY1-64" fmla="*/ 0 h 477044"/>
              <a:gd name="connsiteX2-65" fmla="*/ 1660644 w 1660644"/>
              <a:gd name="connsiteY2-66" fmla="*/ 477044 h 477044"/>
              <a:gd name="connsiteX3-67" fmla="*/ 119 w 1660644"/>
              <a:gd name="connsiteY3-68" fmla="*/ 477044 h 477044"/>
              <a:gd name="connsiteX4-69" fmla="*/ 119 w 1660644"/>
              <a:gd name="connsiteY4-70" fmla="*/ 0 h 477044"/>
              <a:gd name="connsiteX0-71" fmla="*/ 119 w 1660644"/>
              <a:gd name="connsiteY0-72" fmla="*/ 0 h 536674"/>
              <a:gd name="connsiteX1-73" fmla="*/ 1660644 w 1660644"/>
              <a:gd name="connsiteY1-74" fmla="*/ 0 h 536674"/>
              <a:gd name="connsiteX2-75" fmla="*/ 1660644 w 1660644"/>
              <a:gd name="connsiteY2-76" fmla="*/ 477044 h 536674"/>
              <a:gd name="connsiteX3-77" fmla="*/ 119 w 1660644"/>
              <a:gd name="connsiteY3-78" fmla="*/ 477044 h 536674"/>
              <a:gd name="connsiteX4-79" fmla="*/ 119 w 1660644"/>
              <a:gd name="connsiteY4-80" fmla="*/ 0 h 536674"/>
              <a:gd name="connsiteX0-81" fmla="*/ 119 w 1660644"/>
              <a:gd name="connsiteY0-82" fmla="*/ 0 h 487865"/>
              <a:gd name="connsiteX1-83" fmla="*/ 1660644 w 1660644"/>
              <a:gd name="connsiteY1-84" fmla="*/ 0 h 487865"/>
              <a:gd name="connsiteX2-85" fmla="*/ 1660644 w 1660644"/>
              <a:gd name="connsiteY2-86" fmla="*/ 477044 h 487865"/>
              <a:gd name="connsiteX3-87" fmla="*/ 119 w 1660644"/>
              <a:gd name="connsiteY3-88" fmla="*/ 477044 h 487865"/>
              <a:gd name="connsiteX4-89" fmla="*/ 119 w 1660644"/>
              <a:gd name="connsiteY4-90" fmla="*/ 0 h 487865"/>
              <a:gd name="connsiteX0-91" fmla="*/ 119 w 1660644"/>
              <a:gd name="connsiteY0-92" fmla="*/ 0 h 477044"/>
              <a:gd name="connsiteX1-93" fmla="*/ 1660644 w 1660644"/>
              <a:gd name="connsiteY1-94" fmla="*/ 0 h 477044"/>
              <a:gd name="connsiteX2-95" fmla="*/ 1660644 w 1660644"/>
              <a:gd name="connsiteY2-96" fmla="*/ 477044 h 477044"/>
              <a:gd name="connsiteX3-97" fmla="*/ 119 w 1660644"/>
              <a:gd name="connsiteY3-98" fmla="*/ 477044 h 477044"/>
              <a:gd name="connsiteX4-99" fmla="*/ 119 w 1660644"/>
              <a:gd name="connsiteY4-100" fmla="*/ 0 h 477044"/>
              <a:gd name="connsiteX0-101" fmla="*/ 119 w 1660644"/>
              <a:gd name="connsiteY0-102" fmla="*/ 0 h 650023"/>
              <a:gd name="connsiteX1-103" fmla="*/ 1660644 w 1660644"/>
              <a:gd name="connsiteY1-104" fmla="*/ 0 h 650023"/>
              <a:gd name="connsiteX2-105" fmla="*/ 1660644 w 1660644"/>
              <a:gd name="connsiteY2-106" fmla="*/ 477044 h 650023"/>
              <a:gd name="connsiteX3-107" fmla="*/ 119 w 1660644"/>
              <a:gd name="connsiteY3-108" fmla="*/ 477044 h 650023"/>
              <a:gd name="connsiteX4-109" fmla="*/ 119 w 1660644"/>
              <a:gd name="connsiteY4-110" fmla="*/ 0 h 650023"/>
              <a:gd name="connsiteX0-111" fmla="*/ 590 w 1661115"/>
              <a:gd name="connsiteY0-112" fmla="*/ 0 h 765968"/>
              <a:gd name="connsiteX1-113" fmla="*/ 1661115 w 1661115"/>
              <a:gd name="connsiteY1-114" fmla="*/ 0 h 765968"/>
              <a:gd name="connsiteX2-115" fmla="*/ 1661115 w 1661115"/>
              <a:gd name="connsiteY2-116" fmla="*/ 477044 h 765968"/>
              <a:gd name="connsiteX3-117" fmla="*/ 590 w 1661115"/>
              <a:gd name="connsiteY3-118" fmla="*/ 477044 h 765968"/>
              <a:gd name="connsiteX4-119" fmla="*/ 590 w 1661115"/>
              <a:gd name="connsiteY4-120" fmla="*/ 0 h 765968"/>
              <a:gd name="connsiteX0-121" fmla="*/ 541 w 1661066"/>
              <a:gd name="connsiteY0-122" fmla="*/ 0 h 677819"/>
              <a:gd name="connsiteX1-123" fmla="*/ 1661066 w 1661066"/>
              <a:gd name="connsiteY1-124" fmla="*/ 0 h 677819"/>
              <a:gd name="connsiteX2-125" fmla="*/ 1661066 w 1661066"/>
              <a:gd name="connsiteY2-126" fmla="*/ 477044 h 677819"/>
              <a:gd name="connsiteX3-127" fmla="*/ 541 w 1661066"/>
              <a:gd name="connsiteY3-128" fmla="*/ 477044 h 677819"/>
              <a:gd name="connsiteX4-129" fmla="*/ 541 w 1661066"/>
              <a:gd name="connsiteY4-130" fmla="*/ 0 h 677819"/>
              <a:gd name="connsiteX0-131" fmla="*/ 553 w 1661078"/>
              <a:gd name="connsiteY0-132" fmla="*/ 0 h 650082"/>
              <a:gd name="connsiteX1-133" fmla="*/ 1661078 w 1661078"/>
              <a:gd name="connsiteY1-134" fmla="*/ 0 h 650082"/>
              <a:gd name="connsiteX2-135" fmla="*/ 1661078 w 1661078"/>
              <a:gd name="connsiteY2-136" fmla="*/ 477044 h 650082"/>
              <a:gd name="connsiteX3-137" fmla="*/ 553 w 1661078"/>
              <a:gd name="connsiteY3-138" fmla="*/ 477044 h 650082"/>
              <a:gd name="connsiteX4-139" fmla="*/ 553 w 1661078"/>
              <a:gd name="connsiteY4-140" fmla="*/ 0 h 650082"/>
              <a:gd name="connsiteX0-141" fmla="*/ 552 w 1661077"/>
              <a:gd name="connsiteY0-142" fmla="*/ 0 h 673090"/>
              <a:gd name="connsiteX1-143" fmla="*/ 1661077 w 1661077"/>
              <a:gd name="connsiteY1-144" fmla="*/ 0 h 673090"/>
              <a:gd name="connsiteX2-145" fmla="*/ 1661077 w 1661077"/>
              <a:gd name="connsiteY2-146" fmla="*/ 477044 h 673090"/>
              <a:gd name="connsiteX3-147" fmla="*/ 552 w 1661077"/>
              <a:gd name="connsiteY3-148" fmla="*/ 477044 h 673090"/>
              <a:gd name="connsiteX4-149" fmla="*/ 552 w 1661077"/>
              <a:gd name="connsiteY4-150" fmla="*/ 0 h 673090"/>
              <a:gd name="connsiteX0-151" fmla="*/ 552 w 1661077"/>
              <a:gd name="connsiteY0-152" fmla="*/ 0 h 673090"/>
              <a:gd name="connsiteX1-153" fmla="*/ 1661077 w 1661077"/>
              <a:gd name="connsiteY1-154" fmla="*/ 0 h 673090"/>
              <a:gd name="connsiteX2-155" fmla="*/ 1661077 w 1661077"/>
              <a:gd name="connsiteY2-156" fmla="*/ 477044 h 673090"/>
              <a:gd name="connsiteX3-157" fmla="*/ 552 w 1661077"/>
              <a:gd name="connsiteY3-158" fmla="*/ 477044 h 673090"/>
              <a:gd name="connsiteX4-159" fmla="*/ 552 w 1661077"/>
              <a:gd name="connsiteY4-160" fmla="*/ 0 h 673090"/>
              <a:gd name="connsiteX0-161" fmla="*/ 552 w 1661077"/>
              <a:gd name="connsiteY0-162" fmla="*/ 0 h 673090"/>
              <a:gd name="connsiteX1-163" fmla="*/ 1661077 w 1661077"/>
              <a:gd name="connsiteY1-164" fmla="*/ 0 h 673090"/>
              <a:gd name="connsiteX2-165" fmla="*/ 1661077 w 1661077"/>
              <a:gd name="connsiteY2-166" fmla="*/ 477044 h 673090"/>
              <a:gd name="connsiteX3-167" fmla="*/ 552 w 1661077"/>
              <a:gd name="connsiteY3-168" fmla="*/ 477044 h 673090"/>
              <a:gd name="connsiteX4-169" fmla="*/ 552 w 1661077"/>
              <a:gd name="connsiteY4-170" fmla="*/ 0 h 673090"/>
              <a:gd name="connsiteX0-171" fmla="*/ 552 w 1661077"/>
              <a:gd name="connsiteY0-172" fmla="*/ 0 h 673090"/>
              <a:gd name="connsiteX1-173" fmla="*/ 1661077 w 1661077"/>
              <a:gd name="connsiteY1-174" fmla="*/ 0 h 673090"/>
              <a:gd name="connsiteX2-175" fmla="*/ 1661077 w 1661077"/>
              <a:gd name="connsiteY2-176" fmla="*/ 477044 h 673090"/>
              <a:gd name="connsiteX3-177" fmla="*/ 552 w 1661077"/>
              <a:gd name="connsiteY3-178" fmla="*/ 477044 h 673090"/>
              <a:gd name="connsiteX4-179" fmla="*/ 552 w 1661077"/>
              <a:gd name="connsiteY4-180" fmla="*/ 0 h 673090"/>
              <a:gd name="connsiteX0-181" fmla="*/ 731 w 1661256"/>
              <a:gd name="connsiteY0-182" fmla="*/ 0 h 601824"/>
              <a:gd name="connsiteX1-183" fmla="*/ 1661256 w 1661256"/>
              <a:gd name="connsiteY1-184" fmla="*/ 0 h 601824"/>
              <a:gd name="connsiteX2-185" fmla="*/ 1661256 w 1661256"/>
              <a:gd name="connsiteY2-186" fmla="*/ 477044 h 601824"/>
              <a:gd name="connsiteX3-187" fmla="*/ 731 w 1661256"/>
              <a:gd name="connsiteY3-188" fmla="*/ 477044 h 601824"/>
              <a:gd name="connsiteX4-189" fmla="*/ 731 w 1661256"/>
              <a:gd name="connsiteY4-190" fmla="*/ 0 h 601824"/>
              <a:gd name="connsiteX0-191" fmla="*/ 0 w 1660525"/>
              <a:gd name="connsiteY0-192" fmla="*/ 0 h 610473"/>
              <a:gd name="connsiteX1-193" fmla="*/ 1660525 w 1660525"/>
              <a:gd name="connsiteY1-194" fmla="*/ 0 h 610473"/>
              <a:gd name="connsiteX2-195" fmla="*/ 1660525 w 1660525"/>
              <a:gd name="connsiteY2-196" fmla="*/ 477044 h 610473"/>
              <a:gd name="connsiteX3-197" fmla="*/ 0 w 1660525"/>
              <a:gd name="connsiteY3-198" fmla="*/ 477044 h 610473"/>
              <a:gd name="connsiteX4-199" fmla="*/ 0 w 1660525"/>
              <a:gd name="connsiteY4-200" fmla="*/ 0 h 610473"/>
              <a:gd name="connsiteX0-201" fmla="*/ 0 w 1660525"/>
              <a:gd name="connsiteY0-202" fmla="*/ 0 h 604681"/>
              <a:gd name="connsiteX1-203" fmla="*/ 1660525 w 1660525"/>
              <a:gd name="connsiteY1-204" fmla="*/ 0 h 604681"/>
              <a:gd name="connsiteX2-205" fmla="*/ 1660525 w 1660525"/>
              <a:gd name="connsiteY2-206" fmla="*/ 477044 h 604681"/>
              <a:gd name="connsiteX3-207" fmla="*/ 0 w 1660525"/>
              <a:gd name="connsiteY3-208" fmla="*/ 477044 h 604681"/>
              <a:gd name="connsiteX4-209" fmla="*/ 0 w 1660525"/>
              <a:gd name="connsiteY4-210" fmla="*/ 0 h 604681"/>
              <a:gd name="connsiteX0-211" fmla="*/ 0 w 1660525"/>
              <a:gd name="connsiteY0-212" fmla="*/ 0 h 583988"/>
              <a:gd name="connsiteX1-213" fmla="*/ 1660525 w 1660525"/>
              <a:gd name="connsiteY1-214" fmla="*/ 0 h 583988"/>
              <a:gd name="connsiteX2-215" fmla="*/ 1660525 w 1660525"/>
              <a:gd name="connsiteY2-216" fmla="*/ 477044 h 583988"/>
              <a:gd name="connsiteX3-217" fmla="*/ 0 w 1660525"/>
              <a:gd name="connsiteY3-218" fmla="*/ 477044 h 583988"/>
              <a:gd name="connsiteX4-219" fmla="*/ 0 w 1660525"/>
              <a:gd name="connsiteY4-220" fmla="*/ 0 h 583988"/>
              <a:gd name="connsiteX0-221" fmla="*/ 0 w 1660525"/>
              <a:gd name="connsiteY0-222" fmla="*/ 0 h 590480"/>
              <a:gd name="connsiteX1-223" fmla="*/ 1660525 w 1660525"/>
              <a:gd name="connsiteY1-224" fmla="*/ 0 h 590480"/>
              <a:gd name="connsiteX2-225" fmla="*/ 1660525 w 1660525"/>
              <a:gd name="connsiteY2-226" fmla="*/ 477044 h 590480"/>
              <a:gd name="connsiteX3-227" fmla="*/ 0 w 1660525"/>
              <a:gd name="connsiteY3-228" fmla="*/ 477044 h 590480"/>
              <a:gd name="connsiteX4-229" fmla="*/ 0 w 1660525"/>
              <a:gd name="connsiteY4-230" fmla="*/ 0 h 590480"/>
              <a:gd name="connsiteX0-231" fmla="*/ 0 w 1660525"/>
              <a:gd name="connsiteY0-232" fmla="*/ 0 h 583625"/>
              <a:gd name="connsiteX1-233" fmla="*/ 1660525 w 1660525"/>
              <a:gd name="connsiteY1-234" fmla="*/ 0 h 583625"/>
              <a:gd name="connsiteX2-235" fmla="*/ 1660525 w 1660525"/>
              <a:gd name="connsiteY2-236" fmla="*/ 477044 h 583625"/>
              <a:gd name="connsiteX3-237" fmla="*/ 0 w 1660525"/>
              <a:gd name="connsiteY3-238" fmla="*/ 477044 h 583625"/>
              <a:gd name="connsiteX4-239" fmla="*/ 0 w 1660525"/>
              <a:gd name="connsiteY4-240" fmla="*/ 0 h 583625"/>
              <a:gd name="connsiteX0-241" fmla="*/ 0 w 1667422"/>
              <a:gd name="connsiteY0-242" fmla="*/ 0 h 587116"/>
              <a:gd name="connsiteX1-243" fmla="*/ 1660525 w 1667422"/>
              <a:gd name="connsiteY1-244" fmla="*/ 0 h 587116"/>
              <a:gd name="connsiteX2-245" fmla="*/ 1660525 w 1667422"/>
              <a:gd name="connsiteY2-246" fmla="*/ 477044 h 587116"/>
              <a:gd name="connsiteX3-247" fmla="*/ 0 w 1667422"/>
              <a:gd name="connsiteY3-248" fmla="*/ 477044 h 587116"/>
              <a:gd name="connsiteX4-249" fmla="*/ 0 w 1667422"/>
              <a:gd name="connsiteY4-250" fmla="*/ 0 h 587116"/>
              <a:gd name="connsiteX0-251" fmla="*/ 0 w 1667422"/>
              <a:gd name="connsiteY0-252" fmla="*/ 0 h 587116"/>
              <a:gd name="connsiteX1-253" fmla="*/ 1660525 w 1667422"/>
              <a:gd name="connsiteY1-254" fmla="*/ 0 h 587116"/>
              <a:gd name="connsiteX2-255" fmla="*/ 1660525 w 1667422"/>
              <a:gd name="connsiteY2-256" fmla="*/ 477044 h 587116"/>
              <a:gd name="connsiteX3-257" fmla="*/ 0 w 1667422"/>
              <a:gd name="connsiteY3-258" fmla="*/ 477044 h 587116"/>
              <a:gd name="connsiteX4-259" fmla="*/ 0 w 1667422"/>
              <a:gd name="connsiteY4-260" fmla="*/ 0 h 587116"/>
              <a:gd name="connsiteX0-261" fmla="*/ 0 w 1667422"/>
              <a:gd name="connsiteY0-262" fmla="*/ 0 h 587116"/>
              <a:gd name="connsiteX1-263" fmla="*/ 1660525 w 1667422"/>
              <a:gd name="connsiteY1-264" fmla="*/ 0 h 587116"/>
              <a:gd name="connsiteX2-265" fmla="*/ 1660525 w 1667422"/>
              <a:gd name="connsiteY2-266" fmla="*/ 477044 h 587116"/>
              <a:gd name="connsiteX3-267" fmla="*/ 0 w 1667422"/>
              <a:gd name="connsiteY3-268" fmla="*/ 477044 h 587116"/>
              <a:gd name="connsiteX4-269" fmla="*/ 0 w 1667422"/>
              <a:gd name="connsiteY4-270" fmla="*/ 0 h 587116"/>
              <a:gd name="connsiteX0-271" fmla="*/ 0 w 1661094"/>
              <a:gd name="connsiteY0-272" fmla="*/ 0 h 594068"/>
              <a:gd name="connsiteX1-273" fmla="*/ 1660525 w 1661094"/>
              <a:gd name="connsiteY1-274" fmla="*/ 0 h 594068"/>
              <a:gd name="connsiteX2-275" fmla="*/ 1660525 w 1661094"/>
              <a:gd name="connsiteY2-276" fmla="*/ 477044 h 594068"/>
              <a:gd name="connsiteX3-277" fmla="*/ 0 w 1661094"/>
              <a:gd name="connsiteY3-278" fmla="*/ 477044 h 594068"/>
              <a:gd name="connsiteX4-279" fmla="*/ 0 w 1661094"/>
              <a:gd name="connsiteY4-280" fmla="*/ 0 h 594068"/>
              <a:gd name="connsiteX0-281" fmla="*/ 0 w 1661054"/>
              <a:gd name="connsiteY0-282" fmla="*/ 0 h 592863"/>
              <a:gd name="connsiteX1-283" fmla="*/ 1660525 w 1661054"/>
              <a:gd name="connsiteY1-284" fmla="*/ 0 h 592863"/>
              <a:gd name="connsiteX2-285" fmla="*/ 1660525 w 1661054"/>
              <a:gd name="connsiteY2-286" fmla="*/ 477044 h 592863"/>
              <a:gd name="connsiteX3-287" fmla="*/ 0 w 1661054"/>
              <a:gd name="connsiteY3-288" fmla="*/ 477044 h 592863"/>
              <a:gd name="connsiteX4-289" fmla="*/ 0 w 1661054"/>
              <a:gd name="connsiteY4-290" fmla="*/ 0 h 59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61054" h="592863">
                <a:moveTo>
                  <a:pt x="0" y="0"/>
                </a:moveTo>
                <a:cubicBezTo>
                  <a:pt x="199085" y="101588"/>
                  <a:pt x="1302648" y="110751"/>
                  <a:pt x="1660525" y="0"/>
                </a:cubicBezTo>
                <a:lnTo>
                  <a:pt x="1660525" y="477044"/>
                </a:lnTo>
                <a:cubicBezTo>
                  <a:pt x="1695286" y="617052"/>
                  <a:pt x="8405" y="645246"/>
                  <a:pt x="0" y="477044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878518" y="4452937"/>
            <a:ext cx="4854298" cy="1021220"/>
            <a:chOff x="467110" y="3716769"/>
            <a:chExt cx="4861133" cy="1022145"/>
          </a:xfrm>
        </p:grpSpPr>
        <p:cxnSp>
          <p:nvCxnSpPr>
            <p:cNvPr id="36" name="直接箭头连接符 35"/>
            <p:cNvCxnSpPr>
              <a:stCxn id="22558" idx="3"/>
            </p:cNvCxnSpPr>
            <p:nvPr/>
          </p:nvCxnSpPr>
          <p:spPr>
            <a:xfrm flipV="1">
              <a:off x="467110" y="3716769"/>
              <a:ext cx="3726387" cy="361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4" name="TextBox 41"/>
            <p:cNvSpPr txBox="1">
              <a:spLocks noChangeArrowheads="1"/>
            </p:cNvSpPr>
            <p:nvPr/>
          </p:nvSpPr>
          <p:spPr bwMode="auto">
            <a:xfrm>
              <a:off x="4215477" y="4091998"/>
              <a:ext cx="1112766" cy="646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底面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78518" y="4160840"/>
            <a:ext cx="5984647" cy="933449"/>
            <a:chOff x="471388" y="3424383"/>
            <a:chExt cx="5985695" cy="933499"/>
          </a:xfrm>
        </p:grpSpPr>
        <p:cxnSp>
          <p:nvCxnSpPr>
            <p:cNvPr id="39" name="直接箭头连接符 38"/>
            <p:cNvCxnSpPr>
              <a:stCxn id="22558" idx="3"/>
            </p:cNvCxnSpPr>
            <p:nvPr/>
          </p:nvCxnSpPr>
          <p:spPr>
            <a:xfrm flipV="1">
              <a:off x="471388" y="3424383"/>
              <a:ext cx="4042531" cy="3282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7" name="TextBox 45"/>
            <p:cNvSpPr txBox="1">
              <a:spLocks noChangeArrowheads="1"/>
            </p:cNvSpPr>
            <p:nvPr/>
          </p:nvSpPr>
          <p:spPr bwMode="auto">
            <a:xfrm>
              <a:off x="5356042" y="3712726"/>
              <a:ext cx="1101041" cy="64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侧面</a:t>
              </a:r>
            </a:p>
          </p:txBody>
        </p:sp>
      </p:grpSp>
      <p:sp>
        <p:nvSpPr>
          <p:cNvPr id="41" name="椭圆 40"/>
          <p:cNvSpPr/>
          <p:nvPr/>
        </p:nvSpPr>
        <p:spPr>
          <a:xfrm rot="5400000">
            <a:off x="9972158" y="3893344"/>
            <a:ext cx="720725" cy="141288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椭圆 41"/>
          <p:cNvSpPr/>
          <p:nvPr/>
        </p:nvSpPr>
        <p:spPr>
          <a:xfrm rot="5400000">
            <a:off x="8348146" y="3898108"/>
            <a:ext cx="720725" cy="141287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矩形 2"/>
          <p:cNvSpPr/>
          <p:nvPr/>
        </p:nvSpPr>
        <p:spPr>
          <a:xfrm rot="5400000">
            <a:off x="9099827" y="3135313"/>
            <a:ext cx="727075" cy="1663700"/>
          </a:xfrm>
          <a:custGeom>
            <a:avLst/>
            <a:gdLst>
              <a:gd name="connsiteX0" fmla="*/ 0 w 1660525"/>
              <a:gd name="connsiteY0" fmla="*/ 0 h 477044"/>
              <a:gd name="connsiteX1" fmla="*/ 1660525 w 1660525"/>
              <a:gd name="connsiteY1" fmla="*/ 0 h 477044"/>
              <a:gd name="connsiteX2" fmla="*/ 1660525 w 1660525"/>
              <a:gd name="connsiteY2" fmla="*/ 477044 h 477044"/>
              <a:gd name="connsiteX3" fmla="*/ 0 w 1660525"/>
              <a:gd name="connsiteY3" fmla="*/ 477044 h 477044"/>
              <a:gd name="connsiteX4" fmla="*/ 0 w 1660525"/>
              <a:gd name="connsiteY4" fmla="*/ 0 h 477044"/>
              <a:gd name="connsiteX0-1" fmla="*/ 0 w 1660525"/>
              <a:gd name="connsiteY0-2" fmla="*/ 59630 h 536674"/>
              <a:gd name="connsiteX1-3" fmla="*/ 1660525 w 1660525"/>
              <a:gd name="connsiteY1-4" fmla="*/ 59630 h 536674"/>
              <a:gd name="connsiteX2-5" fmla="*/ 1660525 w 1660525"/>
              <a:gd name="connsiteY2-6" fmla="*/ 536674 h 536674"/>
              <a:gd name="connsiteX3-7" fmla="*/ 0 w 1660525"/>
              <a:gd name="connsiteY3-8" fmla="*/ 536674 h 536674"/>
              <a:gd name="connsiteX4-9" fmla="*/ 0 w 1660525"/>
              <a:gd name="connsiteY4-10" fmla="*/ 59630 h 536674"/>
              <a:gd name="connsiteX0-11" fmla="*/ 0 w 1660525"/>
              <a:gd name="connsiteY0-12" fmla="*/ 12128 h 489172"/>
              <a:gd name="connsiteX1-13" fmla="*/ 1660525 w 1660525"/>
              <a:gd name="connsiteY1-14" fmla="*/ 12128 h 489172"/>
              <a:gd name="connsiteX2-15" fmla="*/ 1660525 w 1660525"/>
              <a:gd name="connsiteY2-16" fmla="*/ 489172 h 489172"/>
              <a:gd name="connsiteX3-17" fmla="*/ 0 w 1660525"/>
              <a:gd name="connsiteY3-18" fmla="*/ 489172 h 489172"/>
              <a:gd name="connsiteX4-19" fmla="*/ 0 w 1660525"/>
              <a:gd name="connsiteY4-20" fmla="*/ 12128 h 489172"/>
              <a:gd name="connsiteX0-21" fmla="*/ 0 w 1660525"/>
              <a:gd name="connsiteY0-22" fmla="*/ 0 h 477044"/>
              <a:gd name="connsiteX1-23" fmla="*/ 1660525 w 1660525"/>
              <a:gd name="connsiteY1-24" fmla="*/ 0 h 477044"/>
              <a:gd name="connsiteX2-25" fmla="*/ 1660525 w 1660525"/>
              <a:gd name="connsiteY2-26" fmla="*/ 477044 h 477044"/>
              <a:gd name="connsiteX3-27" fmla="*/ 0 w 1660525"/>
              <a:gd name="connsiteY3-28" fmla="*/ 477044 h 477044"/>
              <a:gd name="connsiteX4-29" fmla="*/ 0 w 1660525"/>
              <a:gd name="connsiteY4-30" fmla="*/ 0 h 477044"/>
              <a:gd name="connsiteX0-31" fmla="*/ 0 w 1660525"/>
              <a:gd name="connsiteY0-32" fmla="*/ 0 h 477044"/>
              <a:gd name="connsiteX1-33" fmla="*/ 1660525 w 1660525"/>
              <a:gd name="connsiteY1-34" fmla="*/ 0 h 477044"/>
              <a:gd name="connsiteX2-35" fmla="*/ 1660525 w 1660525"/>
              <a:gd name="connsiteY2-36" fmla="*/ 477044 h 477044"/>
              <a:gd name="connsiteX3-37" fmla="*/ 0 w 1660525"/>
              <a:gd name="connsiteY3-38" fmla="*/ 477044 h 477044"/>
              <a:gd name="connsiteX4-39" fmla="*/ 0 w 1660525"/>
              <a:gd name="connsiteY4-40" fmla="*/ 0 h 477044"/>
              <a:gd name="connsiteX0-41" fmla="*/ 0 w 1660525"/>
              <a:gd name="connsiteY0-42" fmla="*/ 0 h 477044"/>
              <a:gd name="connsiteX1-43" fmla="*/ 1660525 w 1660525"/>
              <a:gd name="connsiteY1-44" fmla="*/ 0 h 477044"/>
              <a:gd name="connsiteX2-45" fmla="*/ 1660525 w 1660525"/>
              <a:gd name="connsiteY2-46" fmla="*/ 477044 h 477044"/>
              <a:gd name="connsiteX3-47" fmla="*/ 0 w 1660525"/>
              <a:gd name="connsiteY3-48" fmla="*/ 477044 h 477044"/>
              <a:gd name="connsiteX4-49" fmla="*/ 0 w 1660525"/>
              <a:gd name="connsiteY4-50" fmla="*/ 0 h 477044"/>
              <a:gd name="connsiteX0-51" fmla="*/ 138 w 1660663"/>
              <a:gd name="connsiteY0-52" fmla="*/ 0 h 477044"/>
              <a:gd name="connsiteX1-53" fmla="*/ 1660663 w 1660663"/>
              <a:gd name="connsiteY1-54" fmla="*/ 0 h 477044"/>
              <a:gd name="connsiteX2-55" fmla="*/ 1660663 w 1660663"/>
              <a:gd name="connsiteY2-56" fmla="*/ 477044 h 477044"/>
              <a:gd name="connsiteX3-57" fmla="*/ 138 w 1660663"/>
              <a:gd name="connsiteY3-58" fmla="*/ 477044 h 477044"/>
              <a:gd name="connsiteX4-59" fmla="*/ 138 w 1660663"/>
              <a:gd name="connsiteY4-60" fmla="*/ 0 h 477044"/>
              <a:gd name="connsiteX0-61" fmla="*/ 119 w 1660644"/>
              <a:gd name="connsiteY0-62" fmla="*/ 0 h 477044"/>
              <a:gd name="connsiteX1-63" fmla="*/ 1660644 w 1660644"/>
              <a:gd name="connsiteY1-64" fmla="*/ 0 h 477044"/>
              <a:gd name="connsiteX2-65" fmla="*/ 1660644 w 1660644"/>
              <a:gd name="connsiteY2-66" fmla="*/ 477044 h 477044"/>
              <a:gd name="connsiteX3-67" fmla="*/ 119 w 1660644"/>
              <a:gd name="connsiteY3-68" fmla="*/ 477044 h 477044"/>
              <a:gd name="connsiteX4-69" fmla="*/ 119 w 1660644"/>
              <a:gd name="connsiteY4-70" fmla="*/ 0 h 477044"/>
              <a:gd name="connsiteX0-71" fmla="*/ 119 w 1660644"/>
              <a:gd name="connsiteY0-72" fmla="*/ 0 h 536674"/>
              <a:gd name="connsiteX1-73" fmla="*/ 1660644 w 1660644"/>
              <a:gd name="connsiteY1-74" fmla="*/ 0 h 536674"/>
              <a:gd name="connsiteX2-75" fmla="*/ 1660644 w 1660644"/>
              <a:gd name="connsiteY2-76" fmla="*/ 477044 h 536674"/>
              <a:gd name="connsiteX3-77" fmla="*/ 119 w 1660644"/>
              <a:gd name="connsiteY3-78" fmla="*/ 477044 h 536674"/>
              <a:gd name="connsiteX4-79" fmla="*/ 119 w 1660644"/>
              <a:gd name="connsiteY4-80" fmla="*/ 0 h 536674"/>
              <a:gd name="connsiteX0-81" fmla="*/ 119 w 1660644"/>
              <a:gd name="connsiteY0-82" fmla="*/ 0 h 487865"/>
              <a:gd name="connsiteX1-83" fmla="*/ 1660644 w 1660644"/>
              <a:gd name="connsiteY1-84" fmla="*/ 0 h 487865"/>
              <a:gd name="connsiteX2-85" fmla="*/ 1660644 w 1660644"/>
              <a:gd name="connsiteY2-86" fmla="*/ 477044 h 487865"/>
              <a:gd name="connsiteX3-87" fmla="*/ 119 w 1660644"/>
              <a:gd name="connsiteY3-88" fmla="*/ 477044 h 487865"/>
              <a:gd name="connsiteX4-89" fmla="*/ 119 w 1660644"/>
              <a:gd name="connsiteY4-90" fmla="*/ 0 h 487865"/>
              <a:gd name="connsiteX0-91" fmla="*/ 119 w 1660644"/>
              <a:gd name="connsiteY0-92" fmla="*/ 0 h 477044"/>
              <a:gd name="connsiteX1-93" fmla="*/ 1660644 w 1660644"/>
              <a:gd name="connsiteY1-94" fmla="*/ 0 h 477044"/>
              <a:gd name="connsiteX2-95" fmla="*/ 1660644 w 1660644"/>
              <a:gd name="connsiteY2-96" fmla="*/ 477044 h 477044"/>
              <a:gd name="connsiteX3-97" fmla="*/ 119 w 1660644"/>
              <a:gd name="connsiteY3-98" fmla="*/ 477044 h 477044"/>
              <a:gd name="connsiteX4-99" fmla="*/ 119 w 1660644"/>
              <a:gd name="connsiteY4-100" fmla="*/ 0 h 477044"/>
              <a:gd name="connsiteX0-101" fmla="*/ 119 w 1660644"/>
              <a:gd name="connsiteY0-102" fmla="*/ 0 h 650023"/>
              <a:gd name="connsiteX1-103" fmla="*/ 1660644 w 1660644"/>
              <a:gd name="connsiteY1-104" fmla="*/ 0 h 650023"/>
              <a:gd name="connsiteX2-105" fmla="*/ 1660644 w 1660644"/>
              <a:gd name="connsiteY2-106" fmla="*/ 477044 h 650023"/>
              <a:gd name="connsiteX3-107" fmla="*/ 119 w 1660644"/>
              <a:gd name="connsiteY3-108" fmla="*/ 477044 h 650023"/>
              <a:gd name="connsiteX4-109" fmla="*/ 119 w 1660644"/>
              <a:gd name="connsiteY4-110" fmla="*/ 0 h 650023"/>
              <a:gd name="connsiteX0-111" fmla="*/ 590 w 1661115"/>
              <a:gd name="connsiteY0-112" fmla="*/ 0 h 765968"/>
              <a:gd name="connsiteX1-113" fmla="*/ 1661115 w 1661115"/>
              <a:gd name="connsiteY1-114" fmla="*/ 0 h 765968"/>
              <a:gd name="connsiteX2-115" fmla="*/ 1661115 w 1661115"/>
              <a:gd name="connsiteY2-116" fmla="*/ 477044 h 765968"/>
              <a:gd name="connsiteX3-117" fmla="*/ 590 w 1661115"/>
              <a:gd name="connsiteY3-118" fmla="*/ 477044 h 765968"/>
              <a:gd name="connsiteX4-119" fmla="*/ 590 w 1661115"/>
              <a:gd name="connsiteY4-120" fmla="*/ 0 h 765968"/>
              <a:gd name="connsiteX0-121" fmla="*/ 541 w 1661066"/>
              <a:gd name="connsiteY0-122" fmla="*/ 0 h 677819"/>
              <a:gd name="connsiteX1-123" fmla="*/ 1661066 w 1661066"/>
              <a:gd name="connsiteY1-124" fmla="*/ 0 h 677819"/>
              <a:gd name="connsiteX2-125" fmla="*/ 1661066 w 1661066"/>
              <a:gd name="connsiteY2-126" fmla="*/ 477044 h 677819"/>
              <a:gd name="connsiteX3-127" fmla="*/ 541 w 1661066"/>
              <a:gd name="connsiteY3-128" fmla="*/ 477044 h 677819"/>
              <a:gd name="connsiteX4-129" fmla="*/ 541 w 1661066"/>
              <a:gd name="connsiteY4-130" fmla="*/ 0 h 677819"/>
              <a:gd name="connsiteX0-131" fmla="*/ 553 w 1661078"/>
              <a:gd name="connsiteY0-132" fmla="*/ 0 h 650082"/>
              <a:gd name="connsiteX1-133" fmla="*/ 1661078 w 1661078"/>
              <a:gd name="connsiteY1-134" fmla="*/ 0 h 650082"/>
              <a:gd name="connsiteX2-135" fmla="*/ 1661078 w 1661078"/>
              <a:gd name="connsiteY2-136" fmla="*/ 477044 h 650082"/>
              <a:gd name="connsiteX3-137" fmla="*/ 553 w 1661078"/>
              <a:gd name="connsiteY3-138" fmla="*/ 477044 h 650082"/>
              <a:gd name="connsiteX4-139" fmla="*/ 553 w 1661078"/>
              <a:gd name="connsiteY4-140" fmla="*/ 0 h 650082"/>
              <a:gd name="connsiteX0-141" fmla="*/ 552 w 1661077"/>
              <a:gd name="connsiteY0-142" fmla="*/ 0 h 673090"/>
              <a:gd name="connsiteX1-143" fmla="*/ 1661077 w 1661077"/>
              <a:gd name="connsiteY1-144" fmla="*/ 0 h 673090"/>
              <a:gd name="connsiteX2-145" fmla="*/ 1661077 w 1661077"/>
              <a:gd name="connsiteY2-146" fmla="*/ 477044 h 673090"/>
              <a:gd name="connsiteX3-147" fmla="*/ 552 w 1661077"/>
              <a:gd name="connsiteY3-148" fmla="*/ 477044 h 673090"/>
              <a:gd name="connsiteX4-149" fmla="*/ 552 w 1661077"/>
              <a:gd name="connsiteY4-150" fmla="*/ 0 h 673090"/>
              <a:gd name="connsiteX0-151" fmla="*/ 552 w 1661077"/>
              <a:gd name="connsiteY0-152" fmla="*/ 0 h 673090"/>
              <a:gd name="connsiteX1-153" fmla="*/ 1661077 w 1661077"/>
              <a:gd name="connsiteY1-154" fmla="*/ 0 h 673090"/>
              <a:gd name="connsiteX2-155" fmla="*/ 1661077 w 1661077"/>
              <a:gd name="connsiteY2-156" fmla="*/ 477044 h 673090"/>
              <a:gd name="connsiteX3-157" fmla="*/ 552 w 1661077"/>
              <a:gd name="connsiteY3-158" fmla="*/ 477044 h 673090"/>
              <a:gd name="connsiteX4-159" fmla="*/ 552 w 1661077"/>
              <a:gd name="connsiteY4-160" fmla="*/ 0 h 673090"/>
              <a:gd name="connsiteX0-161" fmla="*/ 552 w 1661077"/>
              <a:gd name="connsiteY0-162" fmla="*/ 0 h 673090"/>
              <a:gd name="connsiteX1-163" fmla="*/ 1661077 w 1661077"/>
              <a:gd name="connsiteY1-164" fmla="*/ 0 h 673090"/>
              <a:gd name="connsiteX2-165" fmla="*/ 1661077 w 1661077"/>
              <a:gd name="connsiteY2-166" fmla="*/ 477044 h 673090"/>
              <a:gd name="connsiteX3-167" fmla="*/ 552 w 1661077"/>
              <a:gd name="connsiteY3-168" fmla="*/ 477044 h 673090"/>
              <a:gd name="connsiteX4-169" fmla="*/ 552 w 1661077"/>
              <a:gd name="connsiteY4-170" fmla="*/ 0 h 673090"/>
              <a:gd name="connsiteX0-171" fmla="*/ 552 w 1661077"/>
              <a:gd name="connsiteY0-172" fmla="*/ 0 h 673090"/>
              <a:gd name="connsiteX1-173" fmla="*/ 1661077 w 1661077"/>
              <a:gd name="connsiteY1-174" fmla="*/ 0 h 673090"/>
              <a:gd name="connsiteX2-175" fmla="*/ 1661077 w 1661077"/>
              <a:gd name="connsiteY2-176" fmla="*/ 477044 h 673090"/>
              <a:gd name="connsiteX3-177" fmla="*/ 552 w 1661077"/>
              <a:gd name="connsiteY3-178" fmla="*/ 477044 h 673090"/>
              <a:gd name="connsiteX4-179" fmla="*/ 552 w 1661077"/>
              <a:gd name="connsiteY4-180" fmla="*/ 0 h 673090"/>
              <a:gd name="connsiteX0-181" fmla="*/ 731 w 1661256"/>
              <a:gd name="connsiteY0-182" fmla="*/ 0 h 601824"/>
              <a:gd name="connsiteX1-183" fmla="*/ 1661256 w 1661256"/>
              <a:gd name="connsiteY1-184" fmla="*/ 0 h 601824"/>
              <a:gd name="connsiteX2-185" fmla="*/ 1661256 w 1661256"/>
              <a:gd name="connsiteY2-186" fmla="*/ 477044 h 601824"/>
              <a:gd name="connsiteX3-187" fmla="*/ 731 w 1661256"/>
              <a:gd name="connsiteY3-188" fmla="*/ 477044 h 601824"/>
              <a:gd name="connsiteX4-189" fmla="*/ 731 w 1661256"/>
              <a:gd name="connsiteY4-190" fmla="*/ 0 h 601824"/>
              <a:gd name="connsiteX0-191" fmla="*/ 0 w 1660525"/>
              <a:gd name="connsiteY0-192" fmla="*/ 0 h 610473"/>
              <a:gd name="connsiteX1-193" fmla="*/ 1660525 w 1660525"/>
              <a:gd name="connsiteY1-194" fmla="*/ 0 h 610473"/>
              <a:gd name="connsiteX2-195" fmla="*/ 1660525 w 1660525"/>
              <a:gd name="connsiteY2-196" fmla="*/ 477044 h 610473"/>
              <a:gd name="connsiteX3-197" fmla="*/ 0 w 1660525"/>
              <a:gd name="connsiteY3-198" fmla="*/ 477044 h 610473"/>
              <a:gd name="connsiteX4-199" fmla="*/ 0 w 1660525"/>
              <a:gd name="connsiteY4-200" fmla="*/ 0 h 610473"/>
              <a:gd name="connsiteX0-201" fmla="*/ 0 w 1660525"/>
              <a:gd name="connsiteY0-202" fmla="*/ 0 h 604681"/>
              <a:gd name="connsiteX1-203" fmla="*/ 1660525 w 1660525"/>
              <a:gd name="connsiteY1-204" fmla="*/ 0 h 604681"/>
              <a:gd name="connsiteX2-205" fmla="*/ 1660525 w 1660525"/>
              <a:gd name="connsiteY2-206" fmla="*/ 477044 h 604681"/>
              <a:gd name="connsiteX3-207" fmla="*/ 0 w 1660525"/>
              <a:gd name="connsiteY3-208" fmla="*/ 477044 h 604681"/>
              <a:gd name="connsiteX4-209" fmla="*/ 0 w 1660525"/>
              <a:gd name="connsiteY4-210" fmla="*/ 0 h 604681"/>
              <a:gd name="connsiteX0-211" fmla="*/ 0 w 1660525"/>
              <a:gd name="connsiteY0-212" fmla="*/ 0 h 583988"/>
              <a:gd name="connsiteX1-213" fmla="*/ 1660525 w 1660525"/>
              <a:gd name="connsiteY1-214" fmla="*/ 0 h 583988"/>
              <a:gd name="connsiteX2-215" fmla="*/ 1660525 w 1660525"/>
              <a:gd name="connsiteY2-216" fmla="*/ 477044 h 583988"/>
              <a:gd name="connsiteX3-217" fmla="*/ 0 w 1660525"/>
              <a:gd name="connsiteY3-218" fmla="*/ 477044 h 583988"/>
              <a:gd name="connsiteX4-219" fmla="*/ 0 w 1660525"/>
              <a:gd name="connsiteY4-220" fmla="*/ 0 h 583988"/>
              <a:gd name="connsiteX0-221" fmla="*/ 0 w 1660525"/>
              <a:gd name="connsiteY0-222" fmla="*/ 0 h 590480"/>
              <a:gd name="connsiteX1-223" fmla="*/ 1660525 w 1660525"/>
              <a:gd name="connsiteY1-224" fmla="*/ 0 h 590480"/>
              <a:gd name="connsiteX2-225" fmla="*/ 1660525 w 1660525"/>
              <a:gd name="connsiteY2-226" fmla="*/ 477044 h 590480"/>
              <a:gd name="connsiteX3-227" fmla="*/ 0 w 1660525"/>
              <a:gd name="connsiteY3-228" fmla="*/ 477044 h 590480"/>
              <a:gd name="connsiteX4-229" fmla="*/ 0 w 1660525"/>
              <a:gd name="connsiteY4-230" fmla="*/ 0 h 590480"/>
              <a:gd name="connsiteX0-231" fmla="*/ 0 w 1660525"/>
              <a:gd name="connsiteY0-232" fmla="*/ 0 h 583625"/>
              <a:gd name="connsiteX1-233" fmla="*/ 1660525 w 1660525"/>
              <a:gd name="connsiteY1-234" fmla="*/ 0 h 583625"/>
              <a:gd name="connsiteX2-235" fmla="*/ 1660525 w 1660525"/>
              <a:gd name="connsiteY2-236" fmla="*/ 477044 h 583625"/>
              <a:gd name="connsiteX3-237" fmla="*/ 0 w 1660525"/>
              <a:gd name="connsiteY3-238" fmla="*/ 477044 h 583625"/>
              <a:gd name="connsiteX4-239" fmla="*/ 0 w 1660525"/>
              <a:gd name="connsiteY4-240" fmla="*/ 0 h 583625"/>
              <a:gd name="connsiteX0-241" fmla="*/ 0 w 1667422"/>
              <a:gd name="connsiteY0-242" fmla="*/ 0 h 587116"/>
              <a:gd name="connsiteX1-243" fmla="*/ 1660525 w 1667422"/>
              <a:gd name="connsiteY1-244" fmla="*/ 0 h 587116"/>
              <a:gd name="connsiteX2-245" fmla="*/ 1660525 w 1667422"/>
              <a:gd name="connsiteY2-246" fmla="*/ 477044 h 587116"/>
              <a:gd name="connsiteX3-247" fmla="*/ 0 w 1667422"/>
              <a:gd name="connsiteY3-248" fmla="*/ 477044 h 587116"/>
              <a:gd name="connsiteX4-249" fmla="*/ 0 w 1667422"/>
              <a:gd name="connsiteY4-250" fmla="*/ 0 h 587116"/>
              <a:gd name="connsiteX0-251" fmla="*/ 0 w 1667506"/>
              <a:gd name="connsiteY0-252" fmla="*/ 0 h 542676"/>
              <a:gd name="connsiteX1-253" fmla="*/ 1660525 w 1667506"/>
              <a:gd name="connsiteY1-254" fmla="*/ 0 h 542676"/>
              <a:gd name="connsiteX2-255" fmla="*/ 1660525 w 1667506"/>
              <a:gd name="connsiteY2-256" fmla="*/ 477044 h 542676"/>
              <a:gd name="connsiteX3-257" fmla="*/ 0 w 1667506"/>
              <a:gd name="connsiteY3-258" fmla="*/ 477044 h 542676"/>
              <a:gd name="connsiteX4-259" fmla="*/ 0 w 1667506"/>
              <a:gd name="connsiteY4-260" fmla="*/ 0 h 542676"/>
              <a:gd name="connsiteX0-261" fmla="*/ 0 w 1660526"/>
              <a:gd name="connsiteY0-262" fmla="*/ 0 h 507666"/>
              <a:gd name="connsiteX1-263" fmla="*/ 1660525 w 1660526"/>
              <a:gd name="connsiteY1-264" fmla="*/ 0 h 507666"/>
              <a:gd name="connsiteX2-265" fmla="*/ 1660525 w 1660526"/>
              <a:gd name="connsiteY2-266" fmla="*/ 477044 h 507666"/>
              <a:gd name="connsiteX3-267" fmla="*/ 0 w 1660526"/>
              <a:gd name="connsiteY3-268" fmla="*/ 477044 h 507666"/>
              <a:gd name="connsiteX4-269" fmla="*/ 0 w 1660526"/>
              <a:gd name="connsiteY4-270" fmla="*/ 0 h 507666"/>
              <a:gd name="connsiteX0-271" fmla="*/ 0 w 1661733"/>
              <a:gd name="connsiteY0-272" fmla="*/ 0 h 506233"/>
              <a:gd name="connsiteX1-273" fmla="*/ 1660525 w 1661733"/>
              <a:gd name="connsiteY1-274" fmla="*/ 0 h 506233"/>
              <a:gd name="connsiteX2-275" fmla="*/ 1660525 w 1661733"/>
              <a:gd name="connsiteY2-276" fmla="*/ 477044 h 506233"/>
              <a:gd name="connsiteX3-277" fmla="*/ 0 w 1661733"/>
              <a:gd name="connsiteY3-278" fmla="*/ 477044 h 506233"/>
              <a:gd name="connsiteX4-279" fmla="*/ 0 w 1661733"/>
              <a:gd name="connsiteY4-280" fmla="*/ 0 h 506233"/>
              <a:gd name="connsiteX0-281" fmla="*/ 0 w 1661708"/>
              <a:gd name="connsiteY0-282" fmla="*/ 0 h 501580"/>
              <a:gd name="connsiteX1-283" fmla="*/ 1660525 w 1661708"/>
              <a:gd name="connsiteY1-284" fmla="*/ 0 h 501580"/>
              <a:gd name="connsiteX2-285" fmla="*/ 1660525 w 1661708"/>
              <a:gd name="connsiteY2-286" fmla="*/ 477044 h 501580"/>
              <a:gd name="connsiteX3-287" fmla="*/ 0 w 1661708"/>
              <a:gd name="connsiteY3-288" fmla="*/ 477044 h 501580"/>
              <a:gd name="connsiteX4-289" fmla="*/ 0 w 1661708"/>
              <a:gd name="connsiteY4-290" fmla="*/ 0 h 501580"/>
              <a:gd name="connsiteX0-291" fmla="*/ 0 w 1661708"/>
              <a:gd name="connsiteY0-292" fmla="*/ 0 h 501580"/>
              <a:gd name="connsiteX1-293" fmla="*/ 1660525 w 1661708"/>
              <a:gd name="connsiteY1-294" fmla="*/ 0 h 501580"/>
              <a:gd name="connsiteX2-295" fmla="*/ 1660525 w 1661708"/>
              <a:gd name="connsiteY2-296" fmla="*/ 477044 h 501580"/>
              <a:gd name="connsiteX3-297" fmla="*/ 0 w 1661708"/>
              <a:gd name="connsiteY3-298" fmla="*/ 477044 h 501580"/>
              <a:gd name="connsiteX4-299" fmla="*/ 0 w 1661708"/>
              <a:gd name="connsiteY4-300" fmla="*/ 0 h 501580"/>
              <a:gd name="connsiteX0-301" fmla="*/ 0 w 1661708"/>
              <a:gd name="connsiteY0-302" fmla="*/ 0 h 501580"/>
              <a:gd name="connsiteX1-303" fmla="*/ 1660525 w 1661708"/>
              <a:gd name="connsiteY1-304" fmla="*/ 0 h 501580"/>
              <a:gd name="connsiteX2-305" fmla="*/ 1660525 w 1661708"/>
              <a:gd name="connsiteY2-306" fmla="*/ 477044 h 501580"/>
              <a:gd name="connsiteX3-307" fmla="*/ 0 w 1661708"/>
              <a:gd name="connsiteY3-308" fmla="*/ 477044 h 501580"/>
              <a:gd name="connsiteX4-309" fmla="*/ 0 w 1661708"/>
              <a:gd name="connsiteY4-310" fmla="*/ 0 h 501580"/>
              <a:gd name="connsiteX0-311" fmla="*/ 0 w 1661708"/>
              <a:gd name="connsiteY0-312" fmla="*/ 0 h 501580"/>
              <a:gd name="connsiteX1-313" fmla="*/ 1660525 w 1661708"/>
              <a:gd name="connsiteY1-314" fmla="*/ 0 h 501580"/>
              <a:gd name="connsiteX2-315" fmla="*/ 1660525 w 1661708"/>
              <a:gd name="connsiteY2-316" fmla="*/ 477044 h 501580"/>
              <a:gd name="connsiteX3-317" fmla="*/ 0 w 1661708"/>
              <a:gd name="connsiteY3-318" fmla="*/ 477044 h 501580"/>
              <a:gd name="connsiteX4-319" fmla="*/ 0 w 1661708"/>
              <a:gd name="connsiteY4-320" fmla="*/ 0 h 501580"/>
              <a:gd name="connsiteX0-321" fmla="*/ 0 w 1661708"/>
              <a:gd name="connsiteY0-322" fmla="*/ 0 h 501580"/>
              <a:gd name="connsiteX1-323" fmla="*/ 1660525 w 1661708"/>
              <a:gd name="connsiteY1-324" fmla="*/ 0 h 501580"/>
              <a:gd name="connsiteX2-325" fmla="*/ 1660525 w 1661708"/>
              <a:gd name="connsiteY2-326" fmla="*/ 477044 h 501580"/>
              <a:gd name="connsiteX3-327" fmla="*/ 0 w 1661708"/>
              <a:gd name="connsiteY3-328" fmla="*/ 477044 h 501580"/>
              <a:gd name="connsiteX4-329" fmla="*/ 0 w 1661708"/>
              <a:gd name="connsiteY4-330" fmla="*/ 0 h 5015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61708" h="501580">
                <a:moveTo>
                  <a:pt x="0" y="0"/>
                </a:moveTo>
                <a:cubicBezTo>
                  <a:pt x="546510" y="27585"/>
                  <a:pt x="1201810" y="23040"/>
                  <a:pt x="1660525" y="0"/>
                </a:cubicBezTo>
                <a:lnTo>
                  <a:pt x="1660525" y="477044"/>
                </a:lnTo>
                <a:cubicBezTo>
                  <a:pt x="1711296" y="505923"/>
                  <a:pt x="113882" y="513383"/>
                  <a:pt x="0" y="477044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878517" y="4094162"/>
            <a:ext cx="7727674" cy="1168098"/>
            <a:chOff x="-500322" y="3351210"/>
            <a:chExt cx="7738562" cy="1168602"/>
          </a:xfrm>
        </p:grpSpPr>
        <p:cxnSp>
          <p:nvCxnSpPr>
            <p:cNvPr id="45" name="直接箭头连接符 44"/>
            <p:cNvCxnSpPr>
              <a:stCxn id="22558" idx="3"/>
            </p:cNvCxnSpPr>
            <p:nvPr/>
          </p:nvCxnSpPr>
          <p:spPr>
            <a:xfrm flipV="1">
              <a:off x="-500322" y="3351210"/>
              <a:ext cx="6532276" cy="3950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3" name="TextBox 65"/>
            <p:cNvSpPr txBox="1">
              <a:spLocks noChangeArrowheads="1"/>
            </p:cNvSpPr>
            <p:nvPr/>
          </p:nvSpPr>
          <p:spPr bwMode="auto">
            <a:xfrm>
              <a:off x="6125472" y="3873202"/>
              <a:ext cx="1112768" cy="6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底面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878517" y="4138614"/>
            <a:ext cx="9573936" cy="956817"/>
            <a:chOff x="-502217" y="3395809"/>
            <a:chExt cx="9587408" cy="956610"/>
          </a:xfrm>
        </p:grpSpPr>
        <p:cxnSp>
          <p:nvCxnSpPr>
            <p:cNvPr id="48" name="直接箭头连接符 47"/>
            <p:cNvCxnSpPr>
              <a:stCxn id="22558" idx="3"/>
            </p:cNvCxnSpPr>
            <p:nvPr/>
          </p:nvCxnSpPr>
          <p:spPr>
            <a:xfrm flipV="1">
              <a:off x="-502217" y="3395809"/>
              <a:ext cx="8196716" cy="3503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6" name="TextBox 59"/>
            <p:cNvSpPr txBox="1">
              <a:spLocks noChangeArrowheads="1"/>
            </p:cNvSpPr>
            <p:nvPr/>
          </p:nvSpPr>
          <p:spPr bwMode="auto">
            <a:xfrm>
              <a:off x="7972425" y="3706228"/>
              <a:ext cx="1112766" cy="6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底面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878518" y="4138613"/>
            <a:ext cx="8727799" cy="1203591"/>
            <a:chOff x="-500953" y="3395808"/>
            <a:chExt cx="8740096" cy="1204098"/>
          </a:xfrm>
        </p:grpSpPr>
        <p:cxnSp>
          <p:nvCxnSpPr>
            <p:cNvPr id="51" name="直接箭头连接符 50"/>
            <p:cNvCxnSpPr>
              <a:stCxn id="22558" idx="3"/>
            </p:cNvCxnSpPr>
            <p:nvPr/>
          </p:nvCxnSpPr>
          <p:spPr>
            <a:xfrm flipV="1">
              <a:off x="-500953" y="3395808"/>
              <a:ext cx="7354171" cy="3505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9" name="TextBox 67"/>
            <p:cNvSpPr txBox="1">
              <a:spLocks noChangeArrowheads="1"/>
            </p:cNvSpPr>
            <p:nvPr/>
          </p:nvSpPr>
          <p:spPr bwMode="auto">
            <a:xfrm>
              <a:off x="7126375" y="3953303"/>
              <a:ext cx="1112768" cy="64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侧面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878517" y="2698751"/>
            <a:ext cx="5084486" cy="1790313"/>
            <a:chOff x="466770" y="1962370"/>
            <a:chExt cx="5091646" cy="1789212"/>
          </a:xfrm>
        </p:grpSpPr>
        <p:cxnSp>
          <p:nvCxnSpPr>
            <p:cNvPr id="54" name="直接箭头连接符 53"/>
            <p:cNvCxnSpPr>
              <a:stCxn id="22558" idx="3"/>
            </p:cNvCxnSpPr>
            <p:nvPr/>
          </p:nvCxnSpPr>
          <p:spPr>
            <a:xfrm flipV="1">
              <a:off x="466770" y="2906352"/>
              <a:ext cx="4149257" cy="8452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82" name="TextBox 39"/>
            <p:cNvSpPr txBox="1">
              <a:spLocks noChangeArrowheads="1"/>
            </p:cNvSpPr>
            <p:nvPr/>
          </p:nvSpPr>
          <p:spPr bwMode="auto">
            <a:xfrm>
              <a:off x="4445649" y="1962370"/>
              <a:ext cx="1112767" cy="6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底面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805264" y="4364039"/>
            <a:ext cx="1111202" cy="1117354"/>
            <a:chOff x="845203" y="3620658"/>
            <a:chExt cx="1111018" cy="1118106"/>
          </a:xfrm>
        </p:grpSpPr>
        <p:cxnSp>
          <p:nvCxnSpPr>
            <p:cNvPr id="57" name="直接箭头连接符 56"/>
            <p:cNvCxnSpPr>
              <a:stCxn id="22558" idx="3"/>
            </p:cNvCxnSpPr>
            <p:nvPr/>
          </p:nvCxnSpPr>
          <p:spPr>
            <a:xfrm flipV="1">
              <a:off x="918445" y="3620658"/>
              <a:ext cx="565104" cy="1251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85" name="TextBox 25"/>
            <p:cNvSpPr txBox="1">
              <a:spLocks noChangeArrowheads="1"/>
            </p:cNvSpPr>
            <p:nvPr/>
          </p:nvSpPr>
          <p:spPr bwMode="auto">
            <a:xfrm>
              <a:off x="845203" y="4091998"/>
              <a:ext cx="1111018" cy="64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底面</a:t>
              </a: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  </a:t>
            </a:r>
            <a:r>
              <a:rPr lang="zh-CN" altLang="en-US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32" grpId="0" animBg="1"/>
      <p:bldP spid="32" grpId="1" animBg="1"/>
      <p:bldP spid="33" grpId="0" animBg="1"/>
      <p:bldP spid="33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5"/>
          <p:cNvSpPr>
            <a:spLocks noChangeArrowheads="1"/>
          </p:cNvSpPr>
          <p:nvPr/>
        </p:nvSpPr>
        <p:spPr bwMode="auto">
          <a:xfrm>
            <a:off x="1031876" y="1002984"/>
            <a:ext cx="10342562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下面是同一个圆柱的展开图，说一说每个图是怎样展开的。</a:t>
            </a:r>
            <a:endParaRPr lang="en-US" altLang="zh-CN" sz="2400" b="1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  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P19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做一做）</a:t>
            </a:r>
          </a:p>
        </p:txBody>
      </p:sp>
      <p:pic>
        <p:nvPicPr>
          <p:cNvPr id="23554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897" y="2499030"/>
            <a:ext cx="9067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99347" y="4712972"/>
            <a:ext cx="2473808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沿着侧面上一条高展开的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75637" y="4712972"/>
            <a:ext cx="2695044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沿着侧面上一条</a:t>
            </a:r>
            <a:endParaRPr lang="en-US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曲线展开的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690503" y="4712972"/>
            <a:ext cx="3024884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沿着侧面上一条</a:t>
            </a:r>
            <a:endParaRPr lang="en-US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斜线展开的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05  </a:t>
            </a:r>
            <a:r>
              <a:rPr lang="zh-CN" altLang="en-US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901700" y="1290638"/>
            <a:ext cx="961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8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下面的图形哪些是圆柱？在下面的（　）里画“</a:t>
            </a:r>
            <a:r>
              <a:rPr lang="en-US" altLang="zh-CN" sz="28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  <a:r>
              <a:rPr lang="zh-CN" altLang="en-US" sz="28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”。</a:t>
            </a:r>
          </a:p>
        </p:txBody>
      </p:sp>
      <p:pic>
        <p:nvPicPr>
          <p:cNvPr id="2457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" y="2762043"/>
            <a:ext cx="1074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44625" y="5160756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976938" y="5160756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579100" y="5160756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24583" name="矩形 5"/>
          <p:cNvSpPr>
            <a:spLocks noChangeArrowheads="1"/>
          </p:cNvSpPr>
          <p:nvPr/>
        </p:nvSpPr>
        <p:spPr bwMode="auto">
          <a:xfrm>
            <a:off x="1076671" y="1843088"/>
            <a:ext cx="6411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P20  T1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宽屏</PresentationFormat>
  <Paragraphs>151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思源黑体 CN Light</vt:lpstr>
      <vt:lpstr>思源黑体 CN Regular</vt:lpstr>
      <vt:lpstr>思源宋体 CN Heavy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2020-07-27T10:25:10Z</cp:lastPrinted>
  <dcterms:created xsi:type="dcterms:W3CDTF">2020-07-27T10:25:10Z</dcterms:created>
  <dcterms:modified xsi:type="dcterms:W3CDTF">2021-01-08T23:16:41Z</dcterms:modified>
</cp:coreProperties>
</file>