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78" r:id="rId3"/>
    <p:sldId id="279" r:id="rId4"/>
    <p:sldId id="295" r:id="rId5"/>
    <p:sldId id="281" r:id="rId6"/>
    <p:sldId id="282" r:id="rId7"/>
    <p:sldId id="283" r:id="rId8"/>
    <p:sldId id="284" r:id="rId9"/>
    <p:sldId id="286" r:id="rId10"/>
    <p:sldId id="287" r:id="rId11"/>
    <p:sldId id="296" r:id="rId12"/>
    <p:sldId id="292" r:id="rId13"/>
    <p:sldId id="258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88DCBA57-1964-44E6-A86D-D6C914669413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664617B2-2B3D-4697-A8DC-EDED974682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1CE2190-7C92-441E-85EA-1C6927CD1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 flipH="1">
            <a:off x="-2457726" y="-3009900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254000"/>
            <a:ext cx="23304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buNone/>
              <a:defRPr lang="zh-CN" altLang="en-US" smtClean="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  <a:lvl2pPr marL="228600" indent="0">
              <a:buNone/>
              <a:defRPr lang="zh-CN" altLang="en-US" sz="1800" smtClean="0"/>
            </a:lvl2pPr>
            <a:lvl3pPr>
              <a:defRPr lang="zh-CN" altLang="en-US" sz="1800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 algn="dist"/>
            <a:r>
              <a:rPr lang="en-US" altLang="zh-CN"/>
              <a:t>01 </a:t>
            </a:r>
            <a:r>
              <a:rPr lang="zh-CN" altLang="en-US"/>
              <a:t>输入标题内容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961403"/>
            <a:ext cx="4957371" cy="1923332"/>
            <a:chOff x="655792" y="1961403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961403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776739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解比例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84253" y="1961403"/>
              <a:ext cx="12980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4.1.3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SOLUTION RATIO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>
            <a:spLocks noChangeArrowheads="1"/>
          </p:cNvSpPr>
          <p:nvPr/>
        </p:nvSpPr>
        <p:spPr bwMode="auto">
          <a:xfrm>
            <a:off x="1135777" y="1221724"/>
            <a:ext cx="10174953" cy="1011134"/>
          </a:xfrm>
          <a:custGeom>
            <a:avLst/>
            <a:gdLst>
              <a:gd name="T0" fmla="*/ 0 w 3924114"/>
              <a:gd name="T1" fmla="*/ 0 h 648072"/>
              <a:gd name="T2" fmla="*/ 3924114 w 3924114"/>
              <a:gd name="T3" fmla="*/ 648072 h 648072"/>
            </a:gdLst>
            <a:ahLst/>
            <a:cxnLst/>
            <a:rect l="T0" t="T1" r="T2" b="T3"/>
            <a:pathLst>
              <a:path w="3924114" h="648072">
                <a:moveTo>
                  <a:pt x="0" y="0"/>
                </a:moveTo>
                <a:lnTo>
                  <a:pt x="3680842" y="0"/>
                </a:lnTo>
                <a:cubicBezTo>
                  <a:pt x="3814408" y="0"/>
                  <a:pt x="3922864" y="143025"/>
                  <a:pt x="3924114" y="320229"/>
                </a:cubicBezTo>
                <a:cubicBezTo>
                  <a:pt x="3922430" y="207936"/>
                  <a:pt x="3830771" y="117537"/>
                  <a:pt x="3717999" y="117537"/>
                </a:cubicBezTo>
                <a:cubicBezTo>
                  <a:pt x="3603953" y="117537"/>
                  <a:pt x="3511500" y="209990"/>
                  <a:pt x="3511500" y="324036"/>
                </a:cubicBezTo>
                <a:cubicBezTo>
                  <a:pt x="3511500" y="438082"/>
                  <a:pt x="3603953" y="530535"/>
                  <a:pt x="3717999" y="530535"/>
                </a:cubicBezTo>
                <a:cubicBezTo>
                  <a:pt x="3830698" y="530535"/>
                  <a:pt x="3922311" y="440253"/>
                  <a:pt x="3924092" y="328061"/>
                </a:cubicBezTo>
                <a:cubicBezTo>
                  <a:pt x="3922745" y="505131"/>
                  <a:pt x="3814335" y="648000"/>
                  <a:pt x="3680842" y="648000"/>
                </a:cubicBezTo>
                <a:lnTo>
                  <a:pt x="3680842" y="648072"/>
                </a:lnTo>
                <a:lnTo>
                  <a:pt x="0" y="648072"/>
                </a:lnTo>
                <a:close/>
              </a:path>
            </a:pathLst>
          </a:custGeom>
          <a:noFill/>
          <a:ln w="9525">
            <a:noFill/>
            <a:miter lim="800000"/>
          </a:ln>
        </p:spPr>
        <p:txBody>
          <a:bodyPr lIns="80467" tIns="40234" rIns="80467" bIns="40234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博物馆展出了一个高为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19.6cm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的秦代将军俑模型，它的高度与实际高度的比是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。这个将军俑的实际高度是多少？</a:t>
            </a:r>
          </a:p>
        </p:txBody>
      </p:sp>
      <p:pic>
        <p:nvPicPr>
          <p:cNvPr id="3" name="Picture 1" descr="C:\Users\Administrator\AppData\Roaming\Tencent\Users\271766067\QQ\WinTemp\RichOle\1CMT44@GS03[Q@5BULQ(G]M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598744" y="2323835"/>
            <a:ext cx="2324066" cy="3590737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1919131" y="2848070"/>
            <a:ext cx="6000760" cy="2192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设将军俑的实际高度是</a:t>
            </a:r>
            <a:r>
              <a:rPr kumimoji="0" lang="en-US" altLang="zh-CN" sz="2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cm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  19.6∶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=1∶10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                                         x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=196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31223" y="4843469"/>
            <a:ext cx="4881465" cy="720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答：将军俑的实际高度是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196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1902" y="2619850"/>
            <a:ext cx="5493946" cy="294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847530" y="1729678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35560" y="2045352"/>
            <a:ext cx="3960440" cy="500137"/>
          </a:xfrm>
          <a:prstGeom prst="rect">
            <a:avLst/>
          </a:prstGeom>
          <a:ln>
            <a:solidFill>
              <a:srgbClr val="8F00FF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用比例解决问题的方法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28794" y="3162868"/>
            <a:ext cx="3212575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根据问题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设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列出比例式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zh-CN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08179" y="4251117"/>
            <a:ext cx="3200551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根据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比例的基本性质解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12" name="矩形: 圆角 11"/>
          <p:cNvSpPr/>
          <p:nvPr/>
        </p:nvSpPr>
        <p:spPr>
          <a:xfrm>
            <a:off x="1415480" y="1637011"/>
            <a:ext cx="9145016" cy="4265209"/>
          </a:xfrm>
          <a:prstGeom prst="roundRect">
            <a:avLst/>
          </a:prstGeom>
          <a:noFill/>
          <a:ln w="57150">
            <a:solidFill>
              <a:srgbClr val="8F00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04  </a:t>
            </a:r>
            <a:r>
              <a:rPr lang="zh-CN" altLang="en-US"/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94076"/>
            <a:ext cx="4957371" cy="1923332"/>
            <a:chOff x="655792" y="1794076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94076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609412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284253" y="1794076"/>
              <a:ext cx="12980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4.1.3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THANKS FOR WATCHING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6"/>
          <p:cNvSpPr>
            <a:spLocks noChangeArrowheads="1"/>
          </p:cNvSpPr>
          <p:nvPr/>
        </p:nvSpPr>
        <p:spPr bwMode="auto">
          <a:xfrm>
            <a:off x="1643675" y="1484786"/>
            <a:ext cx="6336704" cy="649765"/>
          </a:xfrm>
          <a:custGeom>
            <a:avLst/>
            <a:gdLst>
              <a:gd name="T0" fmla="*/ 0 w 3924114"/>
              <a:gd name="T1" fmla="*/ 0 h 648072"/>
              <a:gd name="T2" fmla="*/ 3924114 w 3924114"/>
              <a:gd name="T3" fmla="*/ 648072 h 648072"/>
            </a:gdLst>
            <a:ahLst/>
            <a:cxnLst/>
            <a:rect l="T0" t="T1" r="T2" b="T3"/>
            <a:pathLst>
              <a:path w="3924114" h="648072">
                <a:moveTo>
                  <a:pt x="0" y="0"/>
                </a:moveTo>
                <a:lnTo>
                  <a:pt x="3680842" y="0"/>
                </a:lnTo>
                <a:cubicBezTo>
                  <a:pt x="3814408" y="0"/>
                  <a:pt x="3922864" y="143025"/>
                  <a:pt x="3924114" y="320229"/>
                </a:cubicBezTo>
                <a:cubicBezTo>
                  <a:pt x="3922430" y="207936"/>
                  <a:pt x="3830771" y="117537"/>
                  <a:pt x="3717999" y="117537"/>
                </a:cubicBezTo>
                <a:cubicBezTo>
                  <a:pt x="3603953" y="117537"/>
                  <a:pt x="3511500" y="209990"/>
                  <a:pt x="3511500" y="324036"/>
                </a:cubicBezTo>
                <a:cubicBezTo>
                  <a:pt x="3511500" y="438082"/>
                  <a:pt x="3603953" y="530535"/>
                  <a:pt x="3717999" y="530535"/>
                </a:cubicBezTo>
                <a:cubicBezTo>
                  <a:pt x="3830698" y="530535"/>
                  <a:pt x="3922311" y="440253"/>
                  <a:pt x="3924092" y="328061"/>
                </a:cubicBezTo>
                <a:cubicBezTo>
                  <a:pt x="3922745" y="505131"/>
                  <a:pt x="3814335" y="648000"/>
                  <a:pt x="3680842" y="648000"/>
                </a:cubicBezTo>
                <a:lnTo>
                  <a:pt x="3680842" y="648072"/>
                </a:lnTo>
                <a:lnTo>
                  <a:pt x="0" y="648072"/>
                </a:lnTo>
                <a:close/>
              </a:path>
            </a:pathLst>
          </a:custGeom>
          <a:noFill/>
          <a:ln w="9525">
            <a:noFill/>
            <a:miter lim="800000"/>
          </a:ln>
        </p:spPr>
        <p:txBody>
          <a:bodyPr lIns="80467" tIns="40234" rIns="80467" bIns="40234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谁能说一说：比例的基本性质是什么？</a:t>
            </a:r>
          </a:p>
        </p:txBody>
      </p:sp>
      <p:sp>
        <p:nvSpPr>
          <p:cNvPr id="20" name="矩形 19"/>
          <p:cNvSpPr/>
          <p:nvPr/>
        </p:nvSpPr>
        <p:spPr>
          <a:xfrm>
            <a:off x="1643675" y="2342421"/>
            <a:ext cx="6697354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华文新魏" pitchFamily="2" charset="-122"/>
              </a:rPr>
              <a:t>在比例里，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华文新魏" pitchFamily="2" charset="-122"/>
              </a:rPr>
              <a:t>两个外项的积等于两个内项的积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华文新魏" pitchFamily="2" charset="-122"/>
              </a:rPr>
              <a:t>。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383" y="3205582"/>
            <a:ext cx="3358398" cy="201679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6577" y="2988873"/>
            <a:ext cx="3747604" cy="2307348"/>
          </a:xfrm>
          <a:prstGeom prst="rect">
            <a:avLst/>
          </a:prstGeom>
        </p:spPr>
      </p:pic>
      <p:sp>
        <p:nvSpPr>
          <p:cNvPr id="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991545" y="1535449"/>
            <a:ext cx="8242536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根据比例的基本性质，把下列各比改写为乘法等式。</a:t>
            </a:r>
          </a:p>
        </p:txBody>
      </p:sp>
      <p:cxnSp>
        <p:nvCxnSpPr>
          <p:cNvPr id="4" name="直接箭头连接符 3"/>
          <p:cNvCxnSpPr/>
          <p:nvPr/>
        </p:nvCxnSpPr>
        <p:spPr>
          <a:xfrm>
            <a:off x="5418111" y="3089027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5405082" y="4241155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6282207" y="3836551"/>
            <a:ext cx="3240360" cy="686096"/>
            <a:chOff x="4788024" y="2437202"/>
            <a:chExt cx="3240360" cy="686096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96" t="6926" b="-1"/>
            <a:stretch>
              <a:fillRect/>
            </a:stretch>
          </p:blipFill>
          <p:spPr>
            <a:xfrm>
              <a:off x="5207030" y="2437202"/>
              <a:ext cx="2461326" cy="686096"/>
            </a:xfrm>
            <a:prstGeom prst="rect">
              <a:avLst/>
            </a:prstGeom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788024" y="2579105"/>
              <a:ext cx="3240360" cy="46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9×0.8=1.6×4.5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cxnSp>
        <p:nvCxnSpPr>
          <p:cNvPr id="10" name="直接箭头连接符 9"/>
          <p:cNvCxnSpPr/>
          <p:nvPr/>
        </p:nvCxnSpPr>
        <p:spPr>
          <a:xfrm>
            <a:off x="5428907" y="5234022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6066183" y="4890974"/>
            <a:ext cx="3240360" cy="686096"/>
            <a:chOff x="4427984" y="3350715"/>
            <a:chExt cx="3240360" cy="686096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96" t="6926" b="-1"/>
            <a:stretch>
              <a:fillRect/>
            </a:stretch>
          </p:blipFill>
          <p:spPr>
            <a:xfrm>
              <a:off x="5124811" y="3350715"/>
              <a:ext cx="2461326" cy="686096"/>
            </a:xfrm>
            <a:prstGeom prst="rect">
              <a:avLst/>
            </a:prstGeom>
          </p:spPr>
        </p:pic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427984" y="3440778"/>
              <a:ext cx="3240360" cy="46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×2=4×1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642279" y="3711871"/>
            <a:ext cx="2235772" cy="835292"/>
            <a:chOff x="1148096" y="2312522"/>
            <a:chExt cx="2235772" cy="8352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223628" y="2337750"/>
                  <a:ext cx="2160240" cy="7960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𝟗</m:t>
                            </m:r>
                          </m:num>
                          <m:den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𝟏</m:t>
                            </m:r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.</m:t>
                            </m:r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𝟔</m:t>
                            </m:r>
                          </m:den>
                        </m:f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+mn-cs"/>
                          </a:rPr>
                          <m:t>=</m:t>
                        </m:r>
                        <m:f>
                          <m:fPr>
                            <m:ctrlP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𝟒</m:t>
                            </m:r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.</m:t>
                            </m:r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𝟓</m:t>
                            </m:r>
                          </m:num>
                          <m:den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𝟎</m:t>
                            </m:r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.</m:t>
                            </m:r>
                            <m:r>
                              <a:rPr kumimoji="0" lang="en-US" altLang="zh-CN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+mn-cs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endParaRPr>
                </a:p>
              </p:txBody>
            </p:sp>
          </mc:Choice>
  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  <p:sp>
              <p:nvSpPr>
                <p:cNvPr id="6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3628" y="2337750"/>
                  <a:ext cx="2160240" cy="79605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p:sp>
          <p:nvSpPr>
            <p:cNvPr id="16" name="MH_SubTitle_6"/>
            <p:cNvSpPr/>
            <p:nvPr/>
          </p:nvSpPr>
          <p:spPr>
            <a:xfrm>
              <a:off x="1148096" y="2312522"/>
              <a:ext cx="2235772" cy="835292"/>
            </a:xfrm>
            <a:prstGeom prst="round2SameRect">
              <a:avLst/>
            </a:prstGeom>
            <a:noFill/>
            <a:ln w="28575" cap="flat" cmpd="sng" algn="ctr">
              <a:solidFill>
                <a:srgbClr val="8F00FF"/>
              </a:solidFill>
              <a:prstDash val="solid"/>
              <a:miter lim="800000"/>
            </a:ln>
            <a:effectLst/>
          </p:spPr>
          <p:txBody>
            <a:bodyPr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642279" y="2640899"/>
            <a:ext cx="2235772" cy="835292"/>
            <a:chOff x="1148096" y="1241550"/>
            <a:chExt cx="2235772" cy="835292"/>
          </a:xfrm>
        </p:grpSpPr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>
              <a:off x="1223628" y="1437598"/>
              <a:ext cx="2160240" cy="46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3∶8=15∶40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MH_SubTitle_6"/>
            <p:cNvSpPr/>
            <p:nvPr/>
          </p:nvSpPr>
          <p:spPr>
            <a:xfrm>
              <a:off x="1148096" y="1241550"/>
              <a:ext cx="2204780" cy="835292"/>
            </a:xfrm>
            <a:prstGeom prst="round2SameRect">
              <a:avLst/>
            </a:prstGeom>
            <a:noFill/>
            <a:ln w="28575" cap="flat" cmpd="sng" algn="ctr">
              <a:solidFill>
                <a:srgbClr val="8F00FF"/>
              </a:solidFill>
              <a:prstDash val="solid"/>
              <a:miter lim="800000"/>
            </a:ln>
            <a:effectLst/>
          </p:spPr>
          <p:txBody>
            <a:bodyPr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642279" y="4741778"/>
            <a:ext cx="2235772" cy="835292"/>
            <a:chOff x="1148096" y="3342429"/>
            <a:chExt cx="2235772" cy="835292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23628" y="3625444"/>
              <a:ext cx="2160240" cy="46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Tahoma" panose="020B0604030504040204" pitchFamily="34" charset="0"/>
                  <a:cs typeface="Times New Roman" panose="02020603050405020304" pitchFamily="18" charset="0"/>
                </a:rPr>
                <a:t>x</a:t>
              </a: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∶4=1:2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MH_SubTitle_6"/>
            <p:cNvSpPr/>
            <p:nvPr/>
          </p:nvSpPr>
          <p:spPr>
            <a:xfrm>
              <a:off x="1148096" y="3342429"/>
              <a:ext cx="2235772" cy="835292"/>
            </a:xfrm>
            <a:prstGeom prst="round2SameRect">
              <a:avLst/>
            </a:prstGeom>
            <a:noFill/>
            <a:ln w="28575" cap="flat" cmpd="sng" algn="ctr">
              <a:solidFill>
                <a:srgbClr val="8F00FF"/>
              </a:solidFill>
              <a:prstDash val="solid"/>
              <a:miter lim="800000"/>
            </a:ln>
            <a:effectLst/>
          </p:spPr>
          <p:txBody>
            <a:bodyPr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584253" y="2726767"/>
            <a:ext cx="2664296" cy="686096"/>
            <a:chOff x="5090070" y="1327418"/>
            <a:chExt cx="2664296" cy="686096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96" t="6926" b="-1"/>
            <a:stretch>
              <a:fillRect/>
            </a:stretch>
          </p:blipFill>
          <p:spPr>
            <a:xfrm>
              <a:off x="5217508" y="1327418"/>
              <a:ext cx="2461326" cy="686096"/>
            </a:xfrm>
            <a:prstGeom prst="rect">
              <a:avLst/>
            </a:prstGeom>
          </p:spPr>
        </p:pic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5090070" y="1476507"/>
              <a:ext cx="2664296" cy="46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3×40=8×15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4096" y="1346095"/>
            <a:ext cx="8242536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如果比例中有一个数是未知的，你会求出来吗？</a:t>
            </a:r>
          </a:p>
        </p:txBody>
      </p:sp>
      <p:sp>
        <p:nvSpPr>
          <p:cNvPr id="3" name="矩形 2"/>
          <p:cNvSpPr/>
          <p:nvPr/>
        </p:nvSpPr>
        <p:spPr>
          <a:xfrm>
            <a:off x="753811" y="2276874"/>
            <a:ext cx="2626475" cy="6125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F00FF">
                <a:alpha val="50980"/>
              </a:srgbClr>
            </a:solidFill>
            <a:prstDash val="solid"/>
          </a:ln>
          <a:effectLst>
            <a:outerShdw blurRad="215900" sx="104000" sy="104000" algn="ctr" rotWithShape="0">
              <a:srgbClr val="F79646">
                <a:lumMod val="50000"/>
                <a:alpha val="39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思源黑体 CN Bold" panose="020B0800000000000000" pitchFamily="34" charset="-122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5889" y="3284910"/>
            <a:ext cx="2608087" cy="7201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F00FF">
                <a:alpha val="50980"/>
              </a:srgbClr>
            </a:solidFill>
            <a:prstDash val="solid"/>
          </a:ln>
          <a:effectLst>
            <a:outerShdw blurRad="215900" sx="104000" sy="104000" algn="ctr" rotWithShape="0">
              <a:srgbClr val="F79646">
                <a:lumMod val="50000"/>
                <a:alpha val="39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75889" y="2392396"/>
            <a:ext cx="2608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40 ∶ 2 = 60 ∶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x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  <a:sym typeface="Calibri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2825" y="3460687"/>
            <a:ext cx="58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= </a:t>
            </a: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  <a:sym typeface="Calibri" pitchFamily="34" charset="0"/>
            </a:endParaRPr>
          </a:p>
        </p:txBody>
      </p:sp>
      <p:grpSp>
        <p:nvGrpSpPr>
          <p:cNvPr id="7" name="Group 39"/>
          <p:cNvGrpSpPr/>
          <p:nvPr/>
        </p:nvGrpSpPr>
        <p:grpSpPr>
          <a:xfrm>
            <a:off x="1351951" y="3267990"/>
            <a:ext cx="560388" cy="800101"/>
            <a:chOff x="3383" y="1344"/>
            <a:chExt cx="353" cy="504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3418" y="1573"/>
              <a:ext cx="31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</a:p>
          </p:txBody>
        </p:sp>
        <p:sp>
          <p:nvSpPr>
            <p:cNvPr id="9" name="Text Box 41"/>
            <p:cNvSpPr txBox="1">
              <a:spLocks noChangeArrowheads="1"/>
            </p:cNvSpPr>
            <p:nvPr/>
          </p:nvSpPr>
          <p:spPr bwMode="auto">
            <a:xfrm>
              <a:off x="3383" y="1344"/>
              <a:ext cx="32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80</a:t>
              </a:r>
            </a:p>
          </p:txBody>
        </p:sp>
        <p:sp>
          <p:nvSpPr>
            <p:cNvPr id="10" name="Line 42"/>
            <p:cNvSpPr>
              <a:spLocks noChangeShapeType="1"/>
            </p:cNvSpPr>
            <p:nvPr/>
          </p:nvSpPr>
          <p:spPr bwMode="auto">
            <a:xfrm>
              <a:off x="3430" y="1608"/>
              <a:ext cx="1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1" name="Group 43"/>
          <p:cNvGrpSpPr/>
          <p:nvPr/>
        </p:nvGrpSpPr>
        <p:grpSpPr>
          <a:xfrm>
            <a:off x="2002351" y="3253356"/>
            <a:ext cx="693738" cy="795338"/>
            <a:chOff x="3949" y="1299"/>
            <a:chExt cx="437" cy="501"/>
          </a:xfrm>
        </p:grpSpPr>
        <p:sp>
          <p:nvSpPr>
            <p:cNvPr id="12" name="Text Box 44"/>
            <p:cNvSpPr txBox="1">
              <a:spLocks noChangeArrowheads="1"/>
            </p:cNvSpPr>
            <p:nvPr/>
          </p:nvSpPr>
          <p:spPr bwMode="auto">
            <a:xfrm>
              <a:off x="3993" y="1526"/>
              <a:ext cx="31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3949" y="1299"/>
              <a:ext cx="43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100</a:t>
              </a:r>
            </a:p>
          </p:txBody>
        </p:sp>
        <p:sp>
          <p:nvSpPr>
            <p:cNvPr id="14" name="Line 46"/>
            <p:cNvSpPr>
              <a:spLocks noChangeShapeType="1"/>
            </p:cNvSpPr>
            <p:nvPr/>
          </p:nvSpPr>
          <p:spPr bwMode="auto">
            <a:xfrm>
              <a:off x="4011" y="1562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2499596" y="2424443"/>
            <a:ext cx="357330" cy="414281"/>
          </a:xfrm>
          <a:prstGeom prst="ellipse">
            <a:avLst/>
          </a:prstGeom>
          <a:noFill/>
          <a:ln w="2222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072033" y="3723699"/>
            <a:ext cx="331935" cy="315295"/>
          </a:xfrm>
          <a:prstGeom prst="ellipse">
            <a:avLst/>
          </a:prstGeom>
          <a:noFill/>
          <a:ln w="2222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7" name="KSO_Shape"/>
          <p:cNvSpPr/>
          <p:nvPr/>
        </p:nvSpPr>
        <p:spPr>
          <a:xfrm rot="1053404">
            <a:off x="2863562" y="3468111"/>
            <a:ext cx="721079" cy="585859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rgbClr val="8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KSO_Shape"/>
          <p:cNvSpPr/>
          <p:nvPr/>
        </p:nvSpPr>
        <p:spPr>
          <a:xfrm rot="4621004">
            <a:off x="3145251" y="2794920"/>
            <a:ext cx="721079" cy="585859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rgbClr val="8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716816" y="3284986"/>
            <a:ext cx="1235537" cy="672663"/>
            <a:chOff x="7236296" y="2213099"/>
            <a:chExt cx="1235537" cy="672663"/>
          </a:xfrm>
        </p:grpSpPr>
        <p:sp>
          <p:nvSpPr>
            <p:cNvPr id="20" name="KSO_Shape"/>
            <p:cNvSpPr/>
            <p:nvPr/>
          </p:nvSpPr>
          <p:spPr>
            <a:xfrm>
              <a:off x="7310354" y="2213099"/>
              <a:ext cx="1001981" cy="672663"/>
            </a:xfrm>
            <a:prstGeom prst="ellipse">
              <a:avLst/>
            </a:prstGeom>
            <a:noFill/>
            <a:ln>
              <a:solidFill>
                <a:srgbClr val="8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236296" y="2307181"/>
              <a:ext cx="12355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未知项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653981" y="4318824"/>
            <a:ext cx="4680520" cy="72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求比例中的未知项，叫做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解比例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768180" y="5050406"/>
            <a:ext cx="4248472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102251" y="4731665"/>
            <a:ext cx="3537297" cy="1160558"/>
            <a:chOff x="602655" y="3283400"/>
            <a:chExt cx="3537297" cy="1160558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02655" y="3283400"/>
              <a:ext cx="3537297" cy="1160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54"/>
            <p:cNvSpPr>
              <a:spLocks noChangeArrowheads="1"/>
            </p:cNvSpPr>
            <p:nvPr/>
          </p:nvSpPr>
          <p:spPr bwMode="auto">
            <a:xfrm>
              <a:off x="1019433" y="3359116"/>
              <a:ext cx="279193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在比例里，两个外项的积等于两个内项的积。这叫做比例的基本性质。                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5891970" y="2276874"/>
            <a:ext cx="2263553" cy="6125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F00FF">
                <a:alpha val="50980"/>
              </a:srgbClr>
            </a:solidFill>
            <a:prstDash val="solid"/>
          </a:ln>
          <a:effectLst>
            <a:outerShdw blurRad="215900" sx="104000" sy="104000" algn="ctr" rotWithShape="0">
              <a:srgbClr val="F79646">
                <a:lumMod val="50000"/>
                <a:alpha val="39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思源黑体 CN Bold" panose="020B0800000000000000" pitchFamily="34" charset="-122"/>
              <a:ea typeface="+mn-ea"/>
              <a:cs typeface="+mn-cs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259085" y="2261454"/>
            <a:ext cx="2263553" cy="6125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F00FF">
                <a:alpha val="50980"/>
              </a:srgbClr>
            </a:solidFill>
            <a:prstDash val="solid"/>
          </a:ln>
          <a:effectLst>
            <a:outerShdw blurRad="215900" sx="104000" sy="104000" algn="ctr" rotWithShape="0">
              <a:srgbClr val="F79646">
                <a:lumMod val="50000"/>
                <a:alpha val="39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938545" y="2392396"/>
            <a:ext cx="2608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40 ∶ 2 = 60 ∶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x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  <a:sym typeface="Calibri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0006021" y="2367671"/>
            <a:ext cx="58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= </a:t>
            </a: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  <a:sym typeface="Calibri" panose="020F0502020204030204" pitchFamily="34" charset="0"/>
            </a:endParaRPr>
          </a:p>
        </p:txBody>
      </p:sp>
      <p:grpSp>
        <p:nvGrpSpPr>
          <p:cNvPr id="34" name="Group 39"/>
          <p:cNvGrpSpPr/>
          <p:nvPr/>
        </p:nvGrpSpPr>
        <p:grpSpPr>
          <a:xfrm>
            <a:off x="9835147" y="2183896"/>
            <a:ext cx="560388" cy="800101"/>
            <a:chOff x="3383" y="1344"/>
            <a:chExt cx="353" cy="504"/>
          </a:xfrm>
        </p:grpSpPr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3418" y="1573"/>
              <a:ext cx="31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3383" y="1344"/>
              <a:ext cx="32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80</a:t>
              </a:r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3430" y="1608"/>
              <a:ext cx="1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38" name="Group 43"/>
          <p:cNvGrpSpPr/>
          <p:nvPr/>
        </p:nvGrpSpPr>
        <p:grpSpPr>
          <a:xfrm>
            <a:off x="10485547" y="2169263"/>
            <a:ext cx="693738" cy="796926"/>
            <a:chOff x="3949" y="1299"/>
            <a:chExt cx="437" cy="502"/>
          </a:xfrm>
        </p:grpSpPr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3993" y="1526"/>
              <a:ext cx="31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3949" y="1299"/>
              <a:ext cx="43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100</a:t>
              </a:r>
            </a:p>
          </p:txBody>
        </p:sp>
        <p:sp>
          <p:nvSpPr>
            <p:cNvPr id="41" name="Line 46"/>
            <p:cNvSpPr>
              <a:spLocks noChangeShapeType="1"/>
            </p:cNvSpPr>
            <p:nvPr/>
          </p:nvSpPr>
          <p:spPr bwMode="auto">
            <a:xfrm>
              <a:off x="4011" y="1562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6043085" y="3067075"/>
            <a:ext cx="560487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解：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6603572" y="3067075"/>
            <a:ext cx="2260833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40×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=2×60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Calibri" pitchFamily="34" charset="0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6603571" y="3469528"/>
            <a:ext cx="2260833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40×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=120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Calibri" panose="020F0502020204030204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6610067" y="3899370"/>
            <a:ext cx="2260833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  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=3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Calibri" panose="020F0502020204030204" pitchFamily="34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9160070" y="3067075"/>
            <a:ext cx="560487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解：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9720556" y="3067075"/>
            <a:ext cx="2260833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80×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=4×100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Calibri" panose="020F0502020204030204" pitchFamily="34" charset="0"/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9720556" y="3469528"/>
            <a:ext cx="2260833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80×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=400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Calibri" panose="020F0502020204030204" pitchFamily="34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9727051" y="3899370"/>
            <a:ext cx="2260833" cy="3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        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sym typeface="Calibri" panose="020F0502020204030204" pitchFamily="34" charset="0"/>
              </a:rPr>
              <a:t>=5</a:t>
            </a:r>
            <a:endParaRPr kumimoji="0" lang="zh-CN" altLang="en-US" sz="20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右箭头 15"/>
          <p:cNvSpPr/>
          <p:nvPr/>
        </p:nvSpPr>
        <p:spPr bwMode="auto">
          <a:xfrm rot="5400000">
            <a:off x="1194106" y="3486932"/>
            <a:ext cx="480651" cy="247802"/>
          </a:xfrm>
          <a:prstGeom prst="rightArrow">
            <a:avLst>
              <a:gd name="adj1" fmla="val 64111"/>
              <a:gd name="adj2" fmla="val 63013"/>
            </a:avLst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0"/>
          </a:gradFill>
          <a:ln w="25400" algn="ctr">
            <a:solidFill>
              <a:srgbClr val="0070C0"/>
            </a:solidFill>
            <a:miter lim="800000"/>
          </a:ln>
          <a:effectLst/>
          <a:scene3d>
            <a:camera prst="orthographicFront"/>
            <a:lightRig rig="flat" dir="t"/>
          </a:scene3d>
          <a:sp3d>
            <a:bevelT prst="relaxedInset"/>
          </a:sp3d>
        </p:spPr>
        <p:txBody>
          <a:bodyPr wrap="none" anchor="ctr"/>
          <a:lstStyle/>
          <a:p>
            <a:pPr marL="0" marR="0" lvl="2" indent="0" algn="ctr" defTabSz="914400" rtl="0" eaLnBrk="0" fontAlgn="ctr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4826" y="1447117"/>
            <a:ext cx="10575235" cy="1142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法国巴黎的埃菲尔铁塔高度约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320m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。北京的世界公园里有一座埃菲尔铁塔的模型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它的高度与原塔高度的比是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1∶10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。这座模型高多少米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4" name="Picture 16" descr="埃菲尔铁塔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40700" y="2886730"/>
            <a:ext cx="1865286" cy="2287291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3" name="圆角矩形 12"/>
          <p:cNvSpPr/>
          <p:nvPr/>
        </p:nvSpPr>
        <p:spPr>
          <a:xfrm>
            <a:off x="2230199" y="2185827"/>
            <a:ext cx="4101027" cy="336924"/>
          </a:xfrm>
          <a:prstGeom prst="roundRect">
            <a:avLst/>
          </a:prstGeom>
          <a:noFill/>
          <a:ln>
            <a:solidFill>
              <a:srgbClr val="8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3688" y="2705234"/>
            <a:ext cx="5001335" cy="574145"/>
            <a:chOff x="1843975" y="2978674"/>
            <a:chExt cx="4785311" cy="574145"/>
          </a:xfrm>
        </p:grpSpPr>
        <p:grpSp>
          <p:nvGrpSpPr>
            <p:cNvPr id="17" name="组合 44"/>
            <p:cNvGrpSpPr/>
            <p:nvPr/>
          </p:nvGrpSpPr>
          <p:grpSpPr>
            <a:xfrm>
              <a:off x="1843975" y="2978674"/>
              <a:ext cx="4072758" cy="571388"/>
              <a:chOff x="908200" y="1804076"/>
              <a:chExt cx="2047432" cy="360000"/>
            </a:xfrm>
          </p:grpSpPr>
          <p:sp>
            <p:nvSpPr>
              <p:cNvPr id="18" name="Freeform 11"/>
              <p:cNvSpPr/>
              <p:nvPr/>
            </p:nvSpPr>
            <p:spPr bwMode="auto">
              <a:xfrm>
                <a:off x="908200" y="1804076"/>
                <a:ext cx="2047432" cy="360000"/>
              </a:xfrm>
              <a:prstGeom prst="rect">
                <a:avLst/>
              </a:prstGeom>
              <a:noFill/>
              <a:ln w="25400" algn="ctr">
                <a:noFill/>
                <a:miter lim="800000"/>
              </a:ln>
              <a:effectLst/>
              <a:scene3d>
                <a:camera prst="orthographicFront"/>
                <a:lightRig rig="flat" dir="t"/>
              </a:scene3d>
              <a:sp3d>
                <a:bevelT prst="relaxedInset"/>
              </a:sp3d>
            </p:spPr>
            <p:txBody>
              <a:bodyPr wrap="none" anchor="ctr"/>
              <a:lstStyle/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0000"/>
                  </a:buClr>
                  <a:buSzPct val="70000"/>
                  <a:buFontTx/>
                  <a:buNone/>
                  <a:defRPr/>
                </a:pPr>
                <a:endParaRPr kumimoji="0" lang="zh-CN" alt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9" name="TextBox 43"/>
              <p:cNvSpPr txBox="1">
                <a:spLocks noChangeArrowheads="1"/>
              </p:cNvSpPr>
              <p:nvPr/>
            </p:nvSpPr>
            <p:spPr bwMode="auto">
              <a:xfrm>
                <a:off x="1039820" y="1830188"/>
                <a:ext cx="1784191" cy="193913"/>
              </a:xfrm>
              <a:prstGeom prst="rect">
                <a:avLst/>
              </a:prstGeom>
            </p:spPr>
            <p:txBody>
              <a:bodyPr>
                <a:spAutoFit/>
                <a:scene3d>
                  <a:camera prst="orthographicFront"/>
                  <a:lightRig rig="threePt" dir="t"/>
                </a:scene3d>
                <a:sp3d>
                  <a:contourClr>
                    <a:schemeClr val="tx1"/>
                  </a:contourClr>
                </a:sp3d>
              </a:bodyPr>
              <a:lstStyle/>
              <a:p>
                <a:pPr marL="0" marR="0" lvl="0" indent="0" algn="ctr" defTabSz="914400" rtl="0" eaLnBrk="1" fontAlgn="ctr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0000"/>
                  </a:buClr>
                  <a:buSzPct val="70000"/>
                  <a:buFontTx/>
                  <a:buNone/>
                  <a:defRPr/>
                </a:pPr>
                <a:endPara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15" name="矩形 14"/>
            <p:cNvSpPr/>
            <p:nvPr/>
          </p:nvSpPr>
          <p:spPr>
            <a:xfrm>
              <a:off x="1991234" y="3029599"/>
              <a:ext cx="46380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模型高度∶实际高度</a:t>
              </a: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=1∶ 10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859201" y="3910080"/>
            <a:ext cx="136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320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右箭头 20"/>
          <p:cNvSpPr/>
          <p:nvPr/>
        </p:nvSpPr>
        <p:spPr bwMode="auto">
          <a:xfrm rot="5400000">
            <a:off x="2944032" y="3487074"/>
            <a:ext cx="480651" cy="247802"/>
          </a:xfrm>
          <a:prstGeom prst="rightArrow">
            <a:avLst>
              <a:gd name="adj1" fmla="val 64111"/>
              <a:gd name="adj2" fmla="val 63013"/>
            </a:avLst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0"/>
          </a:gradFill>
          <a:ln w="25400" algn="ctr">
            <a:solidFill>
              <a:srgbClr val="0070C0"/>
            </a:solidFill>
            <a:miter lim="800000"/>
          </a:ln>
          <a:effectLst/>
          <a:scene3d>
            <a:camera prst="orthographicFront"/>
            <a:lightRig rig="flat" dir="t"/>
          </a:scene3d>
          <a:sp3d>
            <a:bevelT prst="relaxedInset"/>
          </a:sp3d>
        </p:spPr>
        <p:txBody>
          <a:bodyPr wrap="none" anchor="ctr"/>
          <a:lstStyle/>
          <a:p>
            <a:pPr marL="0" marR="0" lvl="2" indent="0" algn="ctr" defTabSz="914400" rtl="0" eaLnBrk="0" fontAlgn="ctr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9372">
            <a:off x="1274850" y="4010054"/>
            <a:ext cx="319162" cy="323272"/>
          </a:xfrm>
          <a:prstGeom prst="rect">
            <a:avLst/>
          </a:prstGeom>
        </p:spPr>
      </p:pic>
      <p:sp>
        <p:nvSpPr>
          <p:cNvPr id="2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960639" y="1544900"/>
            <a:ext cx="3977703" cy="463846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设这座模型的高度是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866138" y="2086164"/>
            <a:ext cx="1994755" cy="40229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∶320 = 1∶10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356655" y="2662619"/>
            <a:ext cx="1794379" cy="40229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= 320×1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63847" y="3601892"/>
            <a:ext cx="534418" cy="40229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=</a:t>
            </a:r>
          </a:p>
        </p:txBody>
      </p:sp>
      <p:grpSp>
        <p:nvGrpSpPr>
          <p:cNvPr id="6" name="Group 12"/>
          <p:cNvGrpSpPr/>
          <p:nvPr/>
        </p:nvGrpSpPr>
        <p:grpSpPr>
          <a:xfrm>
            <a:off x="5258696" y="3282228"/>
            <a:ext cx="1087438" cy="876301"/>
            <a:chOff x="4069" y="2741"/>
            <a:chExt cx="685" cy="552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4098" y="2741"/>
              <a:ext cx="656" cy="253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320×1</a:t>
              </a: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069" y="3038"/>
              <a:ext cx="6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289" y="3040"/>
              <a:ext cx="304" cy="253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10</a:t>
              </a:r>
            </a:p>
          </p:txBody>
        </p:sp>
      </p:grp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695397" y="4344828"/>
            <a:ext cx="835783" cy="40229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=32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197982" y="4909370"/>
            <a:ext cx="3626210" cy="463846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这座模型高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米。</a:t>
            </a: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7005530" y="1770694"/>
            <a:ext cx="4320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678092" y="1591602"/>
            <a:ext cx="1984149" cy="408843"/>
          </a:xfrm>
          <a:prstGeom prst="rect">
            <a:avLst/>
          </a:prstGeom>
          <a:noFill/>
          <a:ln w="38100">
            <a:solidFill>
              <a:srgbClr val="8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解：设</a:t>
            </a: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7005530" y="2347285"/>
            <a:ext cx="4320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678092" y="2142866"/>
            <a:ext cx="1984149" cy="408843"/>
          </a:xfrm>
          <a:prstGeom prst="rect">
            <a:avLst/>
          </a:prstGeom>
          <a:noFill/>
          <a:ln w="38100">
            <a:solidFill>
              <a:srgbClr val="8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列出比例式</a:t>
            </a: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7005530" y="2919032"/>
            <a:ext cx="4320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7678092" y="2754196"/>
            <a:ext cx="1984149" cy="408843"/>
          </a:xfrm>
          <a:prstGeom prst="rect">
            <a:avLst/>
          </a:prstGeom>
          <a:noFill/>
          <a:ln w="38100">
            <a:solidFill>
              <a:srgbClr val="8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比例的基本性质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6588996" y="3354565"/>
            <a:ext cx="733433" cy="1350383"/>
            <a:chOff x="4716880" y="4323154"/>
            <a:chExt cx="1151264" cy="781808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4717745" y="4323154"/>
              <a:ext cx="43031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716880" y="5104962"/>
              <a:ext cx="43031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 flipV="1">
              <a:off x="5147199" y="4337441"/>
              <a:ext cx="0" cy="76752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>
              <a:off x="5147199" y="4721201"/>
              <a:ext cx="72094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矩形 22"/>
          <p:cNvSpPr/>
          <p:nvPr/>
        </p:nvSpPr>
        <p:spPr>
          <a:xfrm>
            <a:off x="7678092" y="3888693"/>
            <a:ext cx="1984149" cy="408843"/>
          </a:xfrm>
          <a:prstGeom prst="rect">
            <a:avLst/>
          </a:prstGeom>
          <a:noFill/>
          <a:ln w="38100">
            <a:solidFill>
              <a:srgbClr val="8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解比例</a:t>
            </a: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7005530" y="5131209"/>
            <a:ext cx="432048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7678092" y="4901069"/>
            <a:ext cx="1984149" cy="408843"/>
          </a:xfrm>
          <a:prstGeom prst="rect">
            <a:avLst/>
          </a:prstGeom>
          <a:noFill/>
          <a:ln w="38100">
            <a:solidFill>
              <a:srgbClr val="8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写出答语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10136073" y="2347285"/>
            <a:ext cx="1675852" cy="2484475"/>
            <a:chOff x="896013" y="1886290"/>
            <a:chExt cx="1675852" cy="2484475"/>
          </a:xfrm>
        </p:grpSpPr>
        <p:sp>
          <p:nvSpPr>
            <p:cNvPr id="64" name="AutoShape 27"/>
            <p:cNvSpPr>
              <a:spLocks noChangeArrowheads="1"/>
            </p:cNvSpPr>
            <p:nvPr/>
          </p:nvSpPr>
          <p:spPr bwMode="auto">
            <a:xfrm>
              <a:off x="896013" y="1886290"/>
              <a:ext cx="1536135" cy="2484475"/>
            </a:xfrm>
            <a:prstGeom prst="wedgeRoundRectCallout">
              <a:avLst>
                <a:gd name="adj1" fmla="val -62757"/>
                <a:gd name="adj2" fmla="val -4597"/>
                <a:gd name="adj3" fmla="val 16667"/>
              </a:avLst>
            </a:prstGeom>
            <a:noFill/>
            <a:ln w="19050">
              <a:solidFill>
                <a:srgbClr val="8F00FF"/>
              </a:solidFill>
              <a:miter lim="800000"/>
            </a:ln>
          </p:spPr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2" name="TextBox 25"/>
            <p:cNvSpPr>
              <a:spLocks noChangeArrowheads="1"/>
            </p:cNvSpPr>
            <p:nvPr/>
          </p:nvSpPr>
          <p:spPr bwMode="auto">
            <a:xfrm>
              <a:off x="896013" y="2019954"/>
              <a:ext cx="1675852" cy="2086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  <a:sym typeface="宋体" panose="02010600030101010101" pitchFamily="2" charset="-122"/>
                </a:rPr>
                <a:t>在将比的形式的比例改写成等式时，一般要把含有</a:t>
              </a:r>
              <a:r>
                <a:rPr kumimoji="0" lang="en-US" altLang="zh-CN" sz="1800" b="1" i="1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x</a:t>
              </a:r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  <a:sym typeface="宋体" panose="02010600030101010101" pitchFamily="2" charset="-122"/>
                </a:rPr>
                <a:t>的乘积写在等号的</a:t>
              </a:r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  <a:sym typeface="宋体" panose="02010600030101010101" pitchFamily="2" charset="-122"/>
                </a:rPr>
                <a:t>左边</a:t>
              </a:r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  <a:sym typeface="宋体" panose="02010600030101010101" pitchFamily="2" charset="-122"/>
                </a:rPr>
                <a:t>。</a:t>
              </a:r>
            </a:p>
          </p:txBody>
        </p:sp>
      </p:grpSp>
      <p:sp>
        <p:nvSpPr>
          <p:cNvPr id="3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pic>
        <p:nvPicPr>
          <p:cNvPr id="32" name="Picture 16" descr="埃菲尔铁塔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55367" y="2142866"/>
            <a:ext cx="2285703" cy="3200695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3" grpId="0" animBg="1"/>
      <p:bldP spid="15" grpId="0" animBg="1"/>
      <p:bldP spid="17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5215461" y="2040421"/>
                <a:ext cx="1335374" cy="647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  <a:sym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</m:ctrlPr>
                      </m:fPr>
                      <m:num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𝟐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.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𝟒</m:t>
                        </m:r>
                      </m:num>
                      <m:den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𝟏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.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  <a:sym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</m:ctrlPr>
                      </m:fPr>
                      <m:num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 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𝟔</m:t>
                        </m:r>
                      </m:num>
                      <m:den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  <a:sym typeface="Calibri" pitchFamily="34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  <a:sym typeface="Calibri" panose="020F0502020204030204" pitchFamily="34" charset="0"/>
                  </a:rPr>
                  <a:t> 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  <a:sym typeface="Calibri" pitchFamily="34" charset="0"/>
                </a:endParaRP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1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5461" y="2040421"/>
                <a:ext cx="1335374" cy="647357"/>
              </a:xfrm>
              <a:prstGeom prst="rect">
                <a:avLst/>
              </a:prstGeom>
              <a:blipFill rotWithShape="1">
                <a:blip r:embed="rId3"/>
                <a:stretch>
                  <a:fillRect b="-56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pSp>
        <p:nvGrpSpPr>
          <p:cNvPr id="10" name="组合 9"/>
          <p:cNvGrpSpPr/>
          <p:nvPr/>
        </p:nvGrpSpPr>
        <p:grpSpPr>
          <a:xfrm>
            <a:off x="4324036" y="2878129"/>
            <a:ext cx="2684853" cy="482686"/>
            <a:chOff x="2800034" y="1717808"/>
            <a:chExt cx="2684853" cy="48268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3395556" y="1736648"/>
              <a:ext cx="2089331" cy="463846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2.4</a:t>
              </a:r>
              <a:r>
                <a:rPr kumimoji="0" lang="en-US" altLang="zh-CN" sz="24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= 1.5×6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800034" y="1717808"/>
              <a:ext cx="1025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解：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5310393" y="3730721"/>
                <a:ext cx="1217298" cy="631712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anose="02020603050405020304" pitchFamily="18" charset="0"/>
                  </a:rPr>
                  <a:t>x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itchFamily="49" charset="-122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</a:rPr>
                          <m:t>𝟏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</a:rPr>
                          <m:t>.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</a:rPr>
                          <m:t>𝟓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×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𝟔</m:t>
                        </m:r>
                      </m:num>
                      <m:den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</a:rPr>
                          <m:t>𝟐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</a:rPr>
                          <m:t>.</m:t>
                        </m:r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itchFamily="49" charset="-122"/>
                            <a:cs typeface="+mn-cs"/>
                          </a:rPr>
                          <m:t>𝟒</m:t>
                        </m:r>
                      </m:den>
                    </m:f>
                  </m:oMath>
                </a14:m>
                <a:endPara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23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0393" y="3730721"/>
                <a:ext cx="1217298" cy="631712"/>
              </a:xfrm>
              <a:prstGeom prst="rect">
                <a:avLst/>
              </a:prstGeom>
              <a:blipFill rotWithShape="1">
                <a:blip r:embed="rId4"/>
                <a:stretch>
                  <a:fillRect l="-8000" r="0" b="-8654"/>
                </a:stretch>
              </a:blipFill>
              <a:ln w="9525" algn="ctr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pSp>
        <p:nvGrpSpPr>
          <p:cNvPr id="3" name="组合 2"/>
          <p:cNvGrpSpPr/>
          <p:nvPr/>
        </p:nvGrpSpPr>
        <p:grpSpPr>
          <a:xfrm>
            <a:off x="5463500" y="4624329"/>
            <a:ext cx="1435926" cy="507421"/>
            <a:chOff x="3939500" y="3464006"/>
            <a:chExt cx="1435926" cy="507421"/>
          </a:xfrm>
        </p:grpSpPr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3939500" y="3464006"/>
              <a:ext cx="606554" cy="463846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  <a:r>
                <a:rPr kumimoji="0" lang="en-US" altLang="zh-CN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=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547955" y="3509762"/>
              <a:ext cx="8274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3.75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35" name="组合 4"/>
          <p:cNvGrpSpPr/>
          <p:nvPr/>
        </p:nvGrpSpPr>
        <p:grpSpPr>
          <a:xfrm>
            <a:off x="7620047" y="2523340"/>
            <a:ext cx="2348196" cy="1136725"/>
            <a:chOff x="4561596" y="147727"/>
            <a:chExt cx="2575652" cy="73025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6" name="云形标注 82"/>
            <p:cNvSpPr>
              <a:spLocks noChangeArrowheads="1"/>
            </p:cNvSpPr>
            <p:nvPr/>
          </p:nvSpPr>
          <p:spPr bwMode="auto">
            <a:xfrm>
              <a:off x="4561596" y="147727"/>
              <a:ext cx="2575652" cy="730256"/>
            </a:xfrm>
            <a:prstGeom prst="cloudCallout">
              <a:avLst>
                <a:gd name="adj1" fmla="val -62903"/>
                <a:gd name="adj2" fmla="val 2175"/>
              </a:avLst>
            </a:prstGeom>
            <a:noFill/>
            <a:ln w="19050" algn="ctr">
              <a:solidFill>
                <a:srgbClr val="8F00FF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7" name="矩形 4"/>
            <p:cNvSpPr>
              <a:spLocks noChangeArrowheads="1"/>
            </p:cNvSpPr>
            <p:nvPr/>
          </p:nvSpPr>
          <p:spPr bwMode="auto">
            <a:xfrm>
              <a:off x="4627552" y="250163"/>
              <a:ext cx="2461465" cy="45476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把等号两边的分子和分母交叉相乘。</a:t>
              </a:r>
            </a:p>
          </p:txBody>
        </p:sp>
      </p:grpSp>
      <p:grpSp>
        <p:nvGrpSpPr>
          <p:cNvPr id="39" name="组合 4"/>
          <p:cNvGrpSpPr/>
          <p:nvPr/>
        </p:nvGrpSpPr>
        <p:grpSpPr>
          <a:xfrm>
            <a:off x="2197146" y="4005447"/>
            <a:ext cx="2458493" cy="1082728"/>
            <a:chOff x="1898017" y="646077"/>
            <a:chExt cx="2770671" cy="717302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0" name="云形标注 82"/>
            <p:cNvSpPr>
              <a:spLocks noChangeArrowheads="1"/>
            </p:cNvSpPr>
            <p:nvPr/>
          </p:nvSpPr>
          <p:spPr bwMode="auto">
            <a:xfrm>
              <a:off x="1898017" y="646077"/>
              <a:ext cx="2153389" cy="717302"/>
            </a:xfrm>
            <a:prstGeom prst="cloudCallout">
              <a:avLst>
                <a:gd name="adj1" fmla="val 71761"/>
                <a:gd name="adj2" fmla="val -100243"/>
              </a:avLst>
            </a:prstGeom>
            <a:noFill/>
            <a:ln w="19050" algn="ctr">
              <a:solidFill>
                <a:srgbClr val="8F00FF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1" name="矩形 4"/>
            <p:cNvSpPr>
              <a:spLocks noChangeArrowheads="1"/>
            </p:cNvSpPr>
            <p:nvPr/>
          </p:nvSpPr>
          <p:spPr bwMode="auto">
            <a:xfrm>
              <a:off x="2155362" y="747863"/>
              <a:ext cx="2513326" cy="46897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分数形式的</a:t>
              </a:r>
              <a:endPara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比例。</a:t>
              </a:r>
            </a:p>
          </p:txBody>
        </p:sp>
      </p:grp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076849" y="1537628"/>
            <a:ext cx="14570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Calibri" panose="020F0502020204030204" pitchFamily="34" charset="0"/>
              </a:rPr>
              <a:t>解比例。</a:t>
            </a:r>
            <a:endParaRPr kumimoji="0" lang="zh-CN" altLang="en-US" sz="28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  <a:sym typeface="Calibri" pitchFamily="34" charset="0"/>
            </a:endParaRPr>
          </a:p>
        </p:txBody>
      </p:sp>
      <p:sp>
        <p:nvSpPr>
          <p:cNvPr id="1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7"/>
          <p:cNvSpPr>
            <a:spLocks noChangeArrowheads="1"/>
          </p:cNvSpPr>
          <p:nvPr/>
        </p:nvSpPr>
        <p:spPr bwMode="auto">
          <a:xfrm>
            <a:off x="3215680" y="2564905"/>
            <a:ext cx="5796002" cy="2736305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8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①根据问题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设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；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②根据比例的意义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列出比例式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；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③根据比例的基本性质把比例式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转化为方程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；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④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方程。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⑤写出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语。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646844" y="1663188"/>
            <a:ext cx="4536504" cy="598481"/>
            <a:chOff x="2410876" y="301881"/>
            <a:chExt cx="4536504" cy="598481"/>
          </a:xfrm>
        </p:grpSpPr>
        <p:grpSp>
          <p:nvGrpSpPr>
            <p:cNvPr id="6" name="组合 5"/>
            <p:cNvGrpSpPr/>
            <p:nvPr/>
          </p:nvGrpSpPr>
          <p:grpSpPr>
            <a:xfrm>
              <a:off x="2410876" y="301881"/>
              <a:ext cx="4536504" cy="598481"/>
              <a:chOff x="3509538" y="1718245"/>
              <a:chExt cx="2778777" cy="598481"/>
            </a:xfrm>
          </p:grpSpPr>
          <p:sp>
            <p:nvSpPr>
              <p:cNvPr id="7" name="MH_Other_1"/>
              <p:cNvSpPr/>
              <p:nvPr>
                <p:custDataLst>
                  <p:tags r:id="rId1"/>
                </p:custDataLst>
              </p:nvPr>
            </p:nvSpPr>
            <p:spPr>
              <a:xfrm>
                <a:off x="3509538" y="1718245"/>
                <a:ext cx="2778777" cy="598481"/>
              </a:xfrm>
              <a:prstGeom prst="roundRect">
                <a:avLst>
                  <a:gd name="adj" fmla="val 6775"/>
                </a:avLst>
              </a:prstGeom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100000">
                    <a:srgbClr val="DFDFE0"/>
                  </a:gs>
                </a:gsLst>
                <a:lin ang="5400000" scaled="1"/>
              </a:gradFill>
              <a:ln w="28575" cap="flat" cmpd="sng" algn="ctr"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100000">
                      <a:srgbClr val="E0E1E2"/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165100" dist="76200" dir="2700000" algn="tl" rotWithShape="0">
                  <a:srgbClr val="5A5A5A">
                    <a:alpha val="12941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8" name="MH_SubTitle_1"/>
              <p:cNvSpPr/>
              <p:nvPr>
                <p:custDataLst>
                  <p:tags r:id="rId2"/>
                </p:custDataLst>
              </p:nvPr>
            </p:nvSpPr>
            <p:spPr>
              <a:xfrm>
                <a:off x="3605256" y="1789430"/>
                <a:ext cx="2664168" cy="460990"/>
              </a:xfrm>
              <a:prstGeom prst="roundRect">
                <a:avLst>
                  <a:gd name="adj" fmla="val 6775"/>
                </a:avLst>
              </a:prstGeom>
              <a:gradFill flip="none" rotWithShape="1">
                <a:gsLst>
                  <a:gs pos="80800">
                    <a:srgbClr val="E4E4E6"/>
                  </a:gs>
                  <a:gs pos="0">
                    <a:srgbClr val="5B9BD5">
                      <a:lumMod val="5000"/>
                      <a:lumOff val="95000"/>
                    </a:srgbClr>
                  </a:gs>
                  <a:gs pos="100000">
                    <a:srgbClr val="DFDFE0"/>
                  </a:gs>
                </a:gsLst>
                <a:lin ang="13500000" scaled="1"/>
              </a:gradFill>
              <a:ln w="28575" cap="flat" cmpd="sng" algn="ctr">
                <a:gradFill flip="none" rotWithShape="1"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13500000" scaled="1"/>
                </a:gradFill>
                <a:prstDash val="solid"/>
                <a:miter lim="800000"/>
              </a:ln>
              <a:effectLst/>
            </p:spPr>
            <p:txBody>
              <a:bodyPr wrap="square" lIns="459000" rtlCol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5A5A5A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9" name="MH_Other_2"/>
              <p:cNvSpPr/>
              <p:nvPr>
                <p:custDataLst>
                  <p:tags r:id="rId3"/>
                </p:custDataLst>
              </p:nvPr>
            </p:nvSpPr>
            <p:spPr>
              <a:xfrm>
                <a:off x="3619554" y="1815483"/>
                <a:ext cx="2651187" cy="424958"/>
              </a:xfrm>
              <a:prstGeom prst="roundRect">
                <a:avLst>
                  <a:gd name="adj" fmla="val 6775"/>
                </a:avLst>
              </a:prstGeom>
              <a:noFill/>
              <a:ln w="12700" cap="flat" cmpd="sng" algn="ctr">
                <a:solidFill>
                  <a:srgbClr val="8F00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2843808" y="423967"/>
              <a:ext cx="38972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用比例解决问题的一般步骤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>
            <a:spLocks noChangeArrowheads="1"/>
          </p:cNvSpPr>
          <p:nvPr/>
        </p:nvSpPr>
        <p:spPr bwMode="auto">
          <a:xfrm>
            <a:off x="1172752" y="1279214"/>
            <a:ext cx="7751882" cy="1059492"/>
          </a:xfrm>
          <a:custGeom>
            <a:avLst/>
            <a:gdLst>
              <a:gd name="T0" fmla="*/ 0 w 3924114"/>
              <a:gd name="T1" fmla="*/ 0 h 648072"/>
              <a:gd name="T2" fmla="*/ 3924114 w 3924114"/>
              <a:gd name="T3" fmla="*/ 648072 h 648072"/>
            </a:gdLst>
            <a:ahLst/>
            <a:cxnLst/>
            <a:rect l="T0" t="T1" r="T2" b="T3"/>
            <a:pathLst>
              <a:path w="3924114" h="648072">
                <a:moveTo>
                  <a:pt x="0" y="0"/>
                </a:moveTo>
                <a:lnTo>
                  <a:pt x="3680842" y="0"/>
                </a:lnTo>
                <a:cubicBezTo>
                  <a:pt x="3814408" y="0"/>
                  <a:pt x="3922864" y="143025"/>
                  <a:pt x="3924114" y="320229"/>
                </a:cubicBezTo>
                <a:cubicBezTo>
                  <a:pt x="3922430" y="207936"/>
                  <a:pt x="3830771" y="117537"/>
                  <a:pt x="3717999" y="117537"/>
                </a:cubicBezTo>
                <a:cubicBezTo>
                  <a:pt x="3603953" y="117537"/>
                  <a:pt x="3511500" y="209990"/>
                  <a:pt x="3511500" y="324036"/>
                </a:cubicBezTo>
                <a:cubicBezTo>
                  <a:pt x="3511500" y="438082"/>
                  <a:pt x="3603953" y="530535"/>
                  <a:pt x="3717999" y="530535"/>
                </a:cubicBezTo>
                <a:cubicBezTo>
                  <a:pt x="3830698" y="530535"/>
                  <a:pt x="3922311" y="440253"/>
                  <a:pt x="3924092" y="328061"/>
                </a:cubicBezTo>
                <a:cubicBezTo>
                  <a:pt x="3922745" y="505131"/>
                  <a:pt x="3814335" y="648000"/>
                  <a:pt x="3680842" y="648000"/>
                </a:cubicBezTo>
                <a:lnTo>
                  <a:pt x="3680842" y="648072"/>
                </a:lnTo>
                <a:lnTo>
                  <a:pt x="0" y="648072"/>
                </a:lnTo>
                <a:close/>
              </a:path>
            </a:pathLst>
          </a:custGeom>
          <a:noFill/>
          <a:ln w="9525">
            <a:noFill/>
            <a:miter lim="800000"/>
          </a:ln>
        </p:spPr>
        <p:txBody>
          <a:bodyPr lIns="80467" tIns="40234" rIns="80467" bIns="40234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餐馆给餐具消毒，要用100m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L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消毒液配成消毒水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如果消毒液与水的比是1∶150，应加入水多少毫升?</a:t>
            </a:r>
          </a:p>
        </p:txBody>
      </p:sp>
      <p:pic>
        <p:nvPicPr>
          <p:cNvPr id="3" name="Picture 14" descr="83副本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399946" y="2129043"/>
            <a:ext cx="1799927" cy="35870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矩形 27"/>
          <p:cNvSpPr>
            <a:spLocks noChangeArrowheads="1"/>
          </p:cNvSpPr>
          <p:nvPr/>
        </p:nvSpPr>
        <p:spPr bwMode="auto">
          <a:xfrm>
            <a:off x="2495009" y="3691722"/>
            <a:ext cx="30829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Times New Roman" panose="02020603050405020304" pitchFamily="18" charset="0"/>
              </a:rPr>
              <a:t>100∶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＝1∶150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524683" y="3278805"/>
            <a:ext cx="46085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解：设应加入水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x </a:t>
            </a:r>
            <a:r>
              <a:rPr kumimoji="0" lang="en-US" altLang="zh-CN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mL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               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95707" y="4153385"/>
            <a:ext cx="3700498" cy="463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Times New Roman" panose="02020603050405020304" pitchFamily="18" charset="0"/>
              </a:rPr>
              <a:t>  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Times New Roman" panose="02020603050405020304" pitchFamily="18" charset="0"/>
              </a:rPr>
              <a:t>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宋体" panose="02010600030101010101" pitchFamily="2" charset="-122"/>
              </a:rPr>
              <a:t>＝10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0×150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822527" y="4657441"/>
            <a:ext cx="2641630" cy="463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宋体" panose="02010600030101010101" pitchFamily="2" charset="-122"/>
              </a:rPr>
              <a:t>＝15000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774759" y="5161497"/>
            <a:ext cx="4780002" cy="463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宋体" panose="02010600030101010101" pitchFamily="2" charset="-122"/>
              </a:rPr>
              <a:t>答:应加入水15000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mL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宋体" panose="02010600030101010101" pitchFamily="2" charset="-122"/>
              </a:rPr>
              <a:t>。</a:t>
            </a:r>
          </a:p>
        </p:txBody>
      </p:sp>
      <p:grpSp>
        <p:nvGrpSpPr>
          <p:cNvPr id="16" name="组合 44"/>
          <p:cNvGrpSpPr/>
          <p:nvPr/>
        </p:nvGrpSpPr>
        <p:grpSpPr>
          <a:xfrm>
            <a:off x="1940614" y="2673017"/>
            <a:ext cx="3559039" cy="461665"/>
            <a:chOff x="908200" y="1747774"/>
            <a:chExt cx="2047432" cy="443613"/>
          </a:xfrm>
        </p:grpSpPr>
        <p:sp>
          <p:nvSpPr>
            <p:cNvPr id="17" name="Freeform 11"/>
            <p:cNvSpPr/>
            <p:nvPr/>
          </p:nvSpPr>
          <p:spPr bwMode="auto">
            <a:xfrm>
              <a:off x="908200" y="1804076"/>
              <a:ext cx="2047432" cy="360000"/>
            </a:xfrm>
            <a:prstGeom prst="rect">
              <a:avLst/>
            </a:prstGeom>
            <a:noFill/>
            <a:ln w="19050" algn="ctr">
              <a:solidFill>
                <a:srgbClr val="8F00FF"/>
              </a:solidFill>
              <a:miter lim="800000"/>
            </a:ln>
            <a:effectLst/>
            <a:scene3d>
              <a:camera prst="orthographicFront"/>
              <a:lightRig rig="flat" dir="t"/>
            </a:scene3d>
            <a:sp3d>
              <a:bevelT prst="relaxedInset"/>
            </a:sp3d>
          </p:spPr>
          <p:txBody>
            <a:bodyPr wrap="none" anchor="ctr"/>
            <a:lstStyle/>
            <a:p>
              <a:pPr marL="0" marR="0" lvl="0" indent="0" algn="ctr" defTabSz="914400" rtl="0" eaLnBrk="0" fontAlgn="ctr" latinLnBrk="0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70000"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TextBox 43"/>
            <p:cNvSpPr txBox="1">
              <a:spLocks noChangeArrowheads="1"/>
            </p:cNvSpPr>
            <p:nvPr/>
          </p:nvSpPr>
          <p:spPr bwMode="auto">
            <a:xfrm>
              <a:off x="1040361" y="1747774"/>
              <a:ext cx="1784191" cy="443613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threePt" dir="t"/>
              </a:scene3d>
              <a:sp3d>
                <a:contourClr>
                  <a:schemeClr val="tx1"/>
                </a:contourClr>
              </a:sp3d>
            </a:bodyPr>
            <a:lstStyle/>
            <a:p>
              <a:pPr marL="0" marR="0" lvl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70000"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消毒液∶水 </a:t>
              </a: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= 1∶150</a:t>
              </a:r>
            </a:p>
          </p:txBody>
        </p:sp>
      </p:grpSp>
      <p:sp>
        <p:nvSpPr>
          <p:cNvPr id="1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2151219"/>
  <p:tag name="MH_LIBRARY" val="GRAPHIC"/>
  <p:tag name="MH_ORDER" val="1"/>
  <p:tag name="MH_TYPE" val="Oth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2151219"/>
  <p:tag name="MH_LIBRARY" val="GRAPHIC"/>
  <p:tag name="MH_ORDER" val="1"/>
  <p:tag name="MH_TYPE" val="Sub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2151219"/>
  <p:tag name="MH_LIBRARY" val="GRAPHIC"/>
  <p:tag name="MH_ORDER" val="2"/>
  <p:tag name="MH_TYPE" val="Other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</Words>
  <Application>Microsoft Office PowerPoint</Application>
  <PresentationFormat>宽屏</PresentationFormat>
  <Paragraphs>123</Paragraphs>
  <Slides>13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FandolFang R</vt:lpstr>
      <vt:lpstr>思源黑体 CN Bold</vt:lpstr>
      <vt:lpstr>思源黑体 CN Heavy</vt:lpstr>
      <vt:lpstr>思源黑体 CN Light</vt:lpstr>
      <vt:lpstr>思源黑体 CN Regular</vt:lpstr>
      <vt:lpstr>站酷庆科黄油体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2020-07-27T10:25:38Z</cp:lastPrinted>
  <dcterms:created xsi:type="dcterms:W3CDTF">2020-07-27T10:25:38Z</dcterms:created>
  <dcterms:modified xsi:type="dcterms:W3CDTF">2021-01-08T23:18:42Z</dcterms:modified>
</cp:coreProperties>
</file>