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9" r:id="rId4"/>
    <p:sldId id="280" r:id="rId5"/>
    <p:sldId id="298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95" r:id="rId15"/>
    <p:sldId id="299" r:id="rId16"/>
    <p:sldId id="258" r:id="rId17"/>
  </p:sldIdLst>
  <p:sldSz cx="12192000" cy="6858000"/>
  <p:notesSz cx="6858000" cy="9144000"/>
  <p:embeddedFontLst>
    <p:embeddedFont>
      <p:font typeface="FandolFang R" panose="02010600030101010101" charset="-122"/>
      <p:regular r:id="rId19"/>
    </p:embeddedFont>
    <p:embeddedFont>
      <p:font typeface="思源黑体 CN Bold" panose="02010600030101010101" charset="-122"/>
      <p:regular r:id="rId20"/>
    </p:embeddedFont>
    <p:embeddedFont>
      <p:font typeface="思源黑体 CN Heavy" panose="02010600030101010101" charset="-122"/>
      <p:regular r:id="rId21"/>
    </p:embeddedFont>
    <p:embeddedFont>
      <p:font typeface="思源黑体 CN Light" panose="02010600030101010101" charset="-122"/>
      <p:regular r:id="rId22"/>
    </p:embeddedFont>
    <p:embeddedFont>
      <p:font typeface="思源黑体 CN Regular" panose="02010600030101010101" charset="-122"/>
      <p:regular r:id="rId23"/>
    </p:embeddedFont>
    <p:embeddedFont>
      <p:font typeface="站酷庆科黄油体" panose="02010600030101010101" charset="-122"/>
      <p:regular r:id="rId24"/>
    </p:embeddedFont>
    <p:embeddedFont>
      <p:font typeface="Cambria Math" panose="02040503050406030204" pitchFamily="18" charset="0"/>
      <p:regular r:id="rId25"/>
    </p:embeddedFont>
  </p:embeddedFontLst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44621C05-2C92-4470-BEAE-0A8203132607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1584FE86-3D8B-4B52-A5CE-0AA27E0ABE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0A81A6-A640-4039-90A2-2836D46E50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 flipH="1">
            <a:off x="-2457726" y="-3009900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54000"/>
            <a:ext cx="23304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buNone/>
              <a:defRPr lang="zh-CN" altLang="en-US" smtClean="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algn="dist"/>
            <a:r>
              <a:rPr lang="en-US" altLang="zh-CN"/>
              <a:t>01 </a:t>
            </a:r>
            <a:r>
              <a:rPr lang="zh-CN" altLang="en-US"/>
              <a:t>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认识比例尺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794076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4.3.1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UNDERSTANDING SCALE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4"/>
              <p:cNvSpPr/>
              <p:nvPr/>
            </p:nvSpPr>
            <p:spPr>
              <a:xfrm>
                <a:off x="4402687" y="1572336"/>
                <a:ext cx="3672408" cy="22504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比例尺   </a:t>
                </a: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1∶5000000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比例尺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+mn-cs"/>
                          </a:rPr>
                          <m:t>𝟓𝟎𝟎𝟎𝟎𝟎𝟎</m:t>
                        </m:r>
                      </m:den>
                    </m:f>
                  </m:oMath>
                </a14:m>
                <a:endPara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比例尺   </a:t>
                </a: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2∶1</a:t>
                </a:r>
                <a:endParaRPr kumimoji="0" lang="zh-CN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87" y="1572336"/>
                <a:ext cx="3672408" cy="2250488"/>
              </a:xfrm>
              <a:prstGeom prst="rect">
                <a:avLst/>
              </a:prstGeom>
              <a:blipFill rotWithShape="1">
                <a:blip r:embed="rId9"/>
                <a:stretch>
                  <a:fillRect l="-3317" r="0" b="-6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13" name="组合 12"/>
          <p:cNvGrpSpPr/>
          <p:nvPr/>
        </p:nvGrpSpPr>
        <p:grpSpPr>
          <a:xfrm>
            <a:off x="2108028" y="3687598"/>
            <a:ext cx="7344628" cy="2175272"/>
            <a:chOff x="1901429" y="1916907"/>
            <a:chExt cx="7344628" cy="2175272"/>
          </a:xfrm>
        </p:grpSpPr>
        <p:sp>
          <p:nvSpPr>
            <p:cNvPr id="14" name="MH_Other_1"/>
            <p:cNvSpPr/>
            <p:nvPr>
              <p:custDataLst>
                <p:tags r:id="rId1"/>
              </p:custDataLst>
            </p:nvPr>
          </p:nvSpPr>
          <p:spPr>
            <a:xfrm>
              <a:off x="2108598" y="2486025"/>
              <a:ext cx="263128" cy="105966"/>
            </a:xfrm>
            <a:custGeom>
              <a:avLst/>
              <a:gdLst>
                <a:gd name="connsiteX0" fmla="*/ 137160 w 365760"/>
                <a:gd name="connsiteY0" fmla="*/ 0 h 146304"/>
                <a:gd name="connsiteX1" fmla="*/ 365760 w 365760"/>
                <a:gd name="connsiteY1" fmla="*/ 146304 h 146304"/>
                <a:gd name="connsiteX2" fmla="*/ 0 w 365760"/>
                <a:gd name="connsiteY2" fmla="*/ 27432 h 146304"/>
                <a:gd name="connsiteX3" fmla="*/ 137160 w 365760"/>
                <a:gd name="connsiteY3" fmla="*/ 0 h 146304"/>
                <a:gd name="connsiteX0-1" fmla="*/ 124460 w 353060"/>
                <a:gd name="connsiteY0-2" fmla="*/ 0 h 146304"/>
                <a:gd name="connsiteX1-3" fmla="*/ 353060 w 353060"/>
                <a:gd name="connsiteY1-4" fmla="*/ 146304 h 146304"/>
                <a:gd name="connsiteX2-5" fmla="*/ 0 w 353060"/>
                <a:gd name="connsiteY2-6" fmla="*/ 59182 h 146304"/>
                <a:gd name="connsiteX3-7" fmla="*/ 124460 w 353060"/>
                <a:gd name="connsiteY3-8" fmla="*/ 0 h 146304"/>
                <a:gd name="connsiteX0-9" fmla="*/ 194310 w 353060"/>
                <a:gd name="connsiteY0-10" fmla="*/ 0 h 159004"/>
                <a:gd name="connsiteX1-11" fmla="*/ 353060 w 353060"/>
                <a:gd name="connsiteY1-12" fmla="*/ 159004 h 159004"/>
                <a:gd name="connsiteX2-13" fmla="*/ 0 w 353060"/>
                <a:gd name="connsiteY2-14" fmla="*/ 71882 h 159004"/>
                <a:gd name="connsiteX3-15" fmla="*/ 194310 w 353060"/>
                <a:gd name="connsiteY3-16" fmla="*/ 0 h 159004"/>
                <a:gd name="connsiteX0-17" fmla="*/ 166093 w 353060"/>
                <a:gd name="connsiteY0-18" fmla="*/ 0 h 133867"/>
                <a:gd name="connsiteX1-19" fmla="*/ 353060 w 353060"/>
                <a:gd name="connsiteY1-20" fmla="*/ 133867 h 133867"/>
                <a:gd name="connsiteX2-21" fmla="*/ 0 w 353060"/>
                <a:gd name="connsiteY2-22" fmla="*/ 46745 h 133867"/>
                <a:gd name="connsiteX3-23" fmla="*/ 166093 w 353060"/>
                <a:gd name="connsiteY3-24" fmla="*/ 0 h 133867"/>
                <a:gd name="connsiteX0-25" fmla="*/ 132234 w 353060"/>
                <a:gd name="connsiteY0-26" fmla="*/ 0 h 126326"/>
                <a:gd name="connsiteX1-27" fmla="*/ 353060 w 353060"/>
                <a:gd name="connsiteY1-28" fmla="*/ 126326 h 126326"/>
                <a:gd name="connsiteX2-29" fmla="*/ 0 w 353060"/>
                <a:gd name="connsiteY2-30" fmla="*/ 39204 h 126326"/>
                <a:gd name="connsiteX3-31" fmla="*/ 132234 w 353060"/>
                <a:gd name="connsiteY3-32" fmla="*/ 0 h 1263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53060" h="126326">
                  <a:moveTo>
                    <a:pt x="132234" y="0"/>
                  </a:moveTo>
                  <a:lnTo>
                    <a:pt x="353060" y="126326"/>
                  </a:lnTo>
                  <a:lnTo>
                    <a:pt x="0" y="39204"/>
                  </a:lnTo>
                  <a:lnTo>
                    <a:pt x="13223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2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MH_Other_2"/>
            <p:cNvSpPr/>
            <p:nvPr>
              <p:custDataLst>
                <p:tags r:id="rId2"/>
              </p:custDataLst>
            </p:nvPr>
          </p:nvSpPr>
          <p:spPr>
            <a:xfrm>
              <a:off x="1949054" y="1916907"/>
              <a:ext cx="1120378" cy="602456"/>
            </a:xfrm>
            <a:custGeom>
              <a:avLst/>
              <a:gdLst>
                <a:gd name="connsiteX0" fmla="*/ 1493837 w 1493837"/>
                <a:gd name="connsiteY0" fmla="*/ 0 h 803275"/>
                <a:gd name="connsiteX1" fmla="*/ 1368103 w 1493837"/>
                <a:gd name="connsiteY1" fmla="*/ 465047 h 803275"/>
                <a:gd name="connsiteX2" fmla="*/ 356838 w 1493837"/>
                <a:gd name="connsiteY2" fmla="*/ 584805 h 803275"/>
                <a:gd name="connsiteX3" fmla="*/ 347525 w 1493837"/>
                <a:gd name="connsiteY3" fmla="*/ 762124 h 803275"/>
                <a:gd name="connsiteX4" fmla="*/ 218454 w 1493837"/>
                <a:gd name="connsiteY4" fmla="*/ 803275 h 803275"/>
                <a:gd name="connsiteX5" fmla="*/ 148430 w 1493837"/>
                <a:gd name="connsiteY5" fmla="*/ 609485 h 803275"/>
                <a:gd name="connsiteX6" fmla="*/ 0 w 1493837"/>
                <a:gd name="connsiteY6" fmla="*/ 627063 h 803275"/>
                <a:gd name="connsiteX7" fmla="*/ 14968 w 1493837"/>
                <a:gd name="connsiteY7" fmla="*/ 156016 h 80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837" h="803275">
                  <a:moveTo>
                    <a:pt x="1493837" y="0"/>
                  </a:moveTo>
                  <a:lnTo>
                    <a:pt x="1368103" y="465047"/>
                  </a:lnTo>
                  <a:lnTo>
                    <a:pt x="356838" y="584805"/>
                  </a:lnTo>
                  <a:lnTo>
                    <a:pt x="347525" y="762124"/>
                  </a:lnTo>
                  <a:lnTo>
                    <a:pt x="218454" y="803275"/>
                  </a:lnTo>
                  <a:lnTo>
                    <a:pt x="148430" y="609485"/>
                  </a:lnTo>
                  <a:lnTo>
                    <a:pt x="0" y="627063"/>
                  </a:lnTo>
                  <a:lnTo>
                    <a:pt x="14968" y="156016"/>
                  </a:lnTo>
                  <a:close/>
                </a:path>
              </a:pathLst>
            </a:custGeom>
            <a:solidFill>
              <a:srgbClr val="007F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2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MH_Other_4"/>
            <p:cNvSpPr/>
            <p:nvPr>
              <p:custDataLst>
                <p:tags r:id="rId3"/>
              </p:custDataLst>
            </p:nvPr>
          </p:nvSpPr>
          <p:spPr>
            <a:xfrm>
              <a:off x="2399110" y="2513410"/>
              <a:ext cx="6846947" cy="1578769"/>
            </a:xfrm>
            <a:prstGeom prst="roundRect">
              <a:avLst>
                <a:gd name="adj" fmla="val 2183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2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MH_Other_5"/>
            <p:cNvSpPr/>
            <p:nvPr>
              <p:custDataLst>
                <p:tags r:id="rId4"/>
              </p:custDataLst>
            </p:nvPr>
          </p:nvSpPr>
          <p:spPr>
            <a:xfrm>
              <a:off x="2506266" y="2580085"/>
              <a:ext cx="1837134" cy="1406128"/>
            </a:xfrm>
            <a:prstGeom prst="roundRect">
              <a:avLst>
                <a:gd name="adj" fmla="val 2570"/>
              </a:avLst>
            </a:prstGeom>
            <a:solidFill>
              <a:srgbClr val="0097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2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MH_Text_1"/>
            <p:cNvSpPr/>
            <p:nvPr>
              <p:custDataLst>
                <p:tags r:id="rId5"/>
              </p:custDataLst>
            </p:nvPr>
          </p:nvSpPr>
          <p:spPr>
            <a:xfrm>
              <a:off x="2546747" y="2611041"/>
              <a:ext cx="6591297" cy="1328738"/>
            </a:xfrm>
            <a:prstGeom prst="roundRect">
              <a:avLst>
                <a:gd name="adj" fmla="val 2198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0" tIns="67500" rIns="135000" bIns="67500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70000"/>
                </a:lnSpc>
                <a:spcBef>
                  <a:spcPts val="450"/>
                </a:spcBef>
                <a:spcAft>
                  <a:spcPts val="45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MH_SubTitle_1"/>
            <p:cNvSpPr/>
            <p:nvPr>
              <p:custDataLst>
                <p:tags r:id="rId6"/>
              </p:custDataLst>
            </p:nvPr>
          </p:nvSpPr>
          <p:spPr>
            <a:xfrm rot="21196640">
              <a:off x="1901429" y="1943100"/>
              <a:ext cx="1168003" cy="348854"/>
            </a:xfrm>
            <a:custGeom>
              <a:avLst/>
              <a:gdLst>
                <a:gd name="connsiteX0" fmla="*/ 2353768 w 2353768"/>
                <a:gd name="connsiteY0" fmla="*/ 28003 h 703073"/>
                <a:gd name="connsiteX1" fmla="*/ 2082849 w 2353768"/>
                <a:gd name="connsiteY1" fmla="*/ 702482 h 703073"/>
                <a:gd name="connsiteX2" fmla="*/ 0 w 2353768"/>
                <a:gd name="connsiteY2" fmla="*/ 703073 h 703073"/>
                <a:gd name="connsiteX3" fmla="*/ 105662 w 2353768"/>
                <a:gd name="connsiteY3" fmla="*/ 0 h 70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3768" h="703073">
                  <a:moveTo>
                    <a:pt x="2353768" y="28003"/>
                  </a:moveTo>
                  <a:lnTo>
                    <a:pt x="2082849" y="702482"/>
                  </a:lnTo>
                  <a:lnTo>
                    <a:pt x="0" y="703073"/>
                  </a:lnTo>
                  <a:lnTo>
                    <a:pt x="105662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温馨提示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2672526" y="4467908"/>
            <a:ext cx="6846947" cy="50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）比例尺与一般的尺不同，它是一个比，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没有计量单位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</a:t>
            </a:r>
            <a:endParaRPr kumimoji="0" lang="zh-CN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72526" y="5083395"/>
            <a:ext cx="6877510" cy="5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）求比例尺时，前、后项的单位一定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化成同级单位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91544" y="1504155"/>
            <a:ext cx="8064896" cy="113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北京到天津的实际距离是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120km,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在一幅地图上量得两地的图上距离是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2.4cm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。这幅地图的比例尺是多少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5643" y="3052133"/>
            <a:ext cx="4671197" cy="670633"/>
          </a:xfrm>
          <a:prstGeom prst="rect">
            <a:avLst/>
          </a:prstGeom>
          <a:noFill/>
          <a:ln>
            <a:solidFill>
              <a:srgbClr val="91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sp>
        <p:nvSpPr>
          <p:cNvPr id="5" name="矩形 4"/>
          <p:cNvSpPr/>
          <p:nvPr/>
        </p:nvSpPr>
        <p:spPr>
          <a:xfrm>
            <a:off x="3027756" y="4204578"/>
            <a:ext cx="5766971" cy="82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2.4∶12000000 = 1∶5000000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3655" y="4912464"/>
            <a:ext cx="6715172" cy="82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这幅图的比例尺是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1∶5000000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14" name="椭圆 13"/>
          <p:cNvSpPr/>
          <p:nvPr/>
        </p:nvSpPr>
        <p:spPr>
          <a:xfrm>
            <a:off x="2063552" y="2108888"/>
            <a:ext cx="1296144" cy="528024"/>
          </a:xfrm>
          <a:prstGeom prst="ellipse">
            <a:avLst/>
          </a:prstGeom>
          <a:noFill/>
          <a:ln>
            <a:solidFill>
              <a:srgbClr val="E9667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42056" y="1504155"/>
            <a:ext cx="1217840" cy="617538"/>
          </a:xfrm>
          <a:prstGeom prst="ellipse">
            <a:avLst/>
          </a:prstGeom>
          <a:noFill/>
          <a:ln>
            <a:solidFill>
              <a:srgbClr val="E9667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27756" y="3567350"/>
            <a:ext cx="5766971" cy="82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120km = 12000000cm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8422" y="1467419"/>
            <a:ext cx="9853465" cy="114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一幅图的比例尺是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1∶3000000,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它表示图上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厘米的距离相当于实际距离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    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　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实际距离是图上距离的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倍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58102" y="2221425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千米</a:t>
            </a:r>
            <a:endParaRPr kumimoji="0" lang="zh-CN" altLang="en-US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47398" y="2202180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3000000</a:t>
            </a:r>
            <a:endParaRPr kumimoji="0" lang="zh-CN" altLang="en-US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40431" y="2714018"/>
            <a:ext cx="9682064" cy="114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一幅图的比例尺是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它表示图上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   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厘米的距离相当于实际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     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把它转化成数值比例尺是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      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661604" y="2754828"/>
            <a:ext cx="1692813" cy="508364"/>
            <a:chOff x="4010763" y="3425404"/>
            <a:chExt cx="1692813" cy="508364"/>
          </a:xfrm>
        </p:grpSpPr>
        <p:pic>
          <p:nvPicPr>
            <p:cNvPr id="7" name="gd2.jpg" descr="id:2147504478;FounderCES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071934" y="3571876"/>
              <a:ext cx="1631642" cy="361892"/>
            </a:xfrm>
            <a:prstGeom prst="rect">
              <a:avLst/>
            </a:prstGeom>
          </p:spPr>
        </p:pic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4010763" y="3425404"/>
              <a:ext cx="1630872" cy="46384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      50km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268421" y="3244122"/>
            <a:ext cx="8572528" cy="50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</a:t>
            </a:r>
            <a:endParaRPr kumimoji="0" lang="zh-CN" altLang="zh-CN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51152" y="2915257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endParaRPr kumimoji="0" lang="zh-CN" altLang="en-US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76245" y="344491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千米</a:t>
            </a:r>
            <a:endParaRPr kumimoji="0" lang="zh-CN" altLang="en-US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51152" y="3460477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5000000</a:t>
            </a:r>
            <a:endParaRPr kumimoji="0" lang="zh-CN" altLang="en-US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22618" y="9441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填空。</a:t>
            </a:r>
          </a:p>
        </p:txBody>
      </p: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330712" y="4071944"/>
            <a:ext cx="9383671" cy="50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一个圆柱形的零件的高是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5mm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，在图纸上高是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2cm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。这幅图纸的比例尺是多少？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095086" y="4851462"/>
            <a:ext cx="5564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1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91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1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实际距离＝比例尺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362071" y="6030963"/>
            <a:ext cx="2132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20∶5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4∶1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972537" y="5988253"/>
            <a:ext cx="5564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答：这幅图纸的比例尺是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4∶1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22" name="圆角矩形 19"/>
          <p:cNvSpPr/>
          <p:nvPr/>
        </p:nvSpPr>
        <p:spPr>
          <a:xfrm>
            <a:off x="4210487" y="4122311"/>
            <a:ext cx="783887" cy="432000"/>
          </a:xfrm>
          <a:prstGeom prst="roundRect">
            <a:avLst/>
          </a:pr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圆角矩形 20"/>
          <p:cNvSpPr/>
          <p:nvPr/>
        </p:nvSpPr>
        <p:spPr>
          <a:xfrm>
            <a:off x="6512006" y="4152567"/>
            <a:ext cx="783887" cy="432000"/>
          </a:xfrm>
          <a:prstGeom prst="roundRect">
            <a:avLst/>
          </a:pr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72515" y="546207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20mm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任意多边形 22"/>
          <p:cNvSpPr/>
          <p:nvPr/>
        </p:nvSpPr>
        <p:spPr>
          <a:xfrm rot="4452623">
            <a:off x="5234631" y="4562027"/>
            <a:ext cx="2360843" cy="3099806"/>
          </a:xfrm>
          <a:custGeom>
            <a:avLst/>
            <a:gdLst>
              <a:gd name="connsiteX0" fmla="*/ 0 w 0"/>
              <a:gd name="connsiteY0" fmla="*/ 0 h 742950"/>
              <a:gd name="connsiteX1" fmla="*/ 0 w 0"/>
              <a:gd name="connsiteY1" fmla="*/ 74295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42950">
                <a:moveTo>
                  <a:pt x="0" y="0"/>
                </a:moveTo>
                <a:lnTo>
                  <a:pt x="0" y="742950"/>
                </a:lnTo>
              </a:path>
            </a:pathLst>
          </a:custGeom>
          <a:noFill/>
          <a:ln w="25400" cap="flat" cmpd="sng" algn="ctr">
            <a:solidFill>
              <a:srgbClr val="7030A0"/>
            </a:solidFill>
            <a:prstDash val="solid"/>
            <a:headEnd type="oval" w="med" len="med"/>
            <a:tailEnd type="oval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+mn-ea"/>
              <a:cs typeface="+mn-cs"/>
            </a:endParaRPr>
          </a:p>
        </p:txBody>
      </p:sp>
      <p:sp>
        <p:nvSpPr>
          <p:cNvPr id="26" name="任意多边形 25"/>
          <p:cNvSpPr/>
          <p:nvPr/>
        </p:nvSpPr>
        <p:spPr>
          <a:xfrm rot="18687942" flipH="1">
            <a:off x="5029690" y="4623881"/>
            <a:ext cx="615016" cy="1151826"/>
          </a:xfrm>
          <a:custGeom>
            <a:avLst/>
            <a:gdLst>
              <a:gd name="connsiteX0" fmla="*/ 0 w 0"/>
              <a:gd name="connsiteY0" fmla="*/ 0 h 742950"/>
              <a:gd name="connsiteX1" fmla="*/ 0 w 0"/>
              <a:gd name="connsiteY1" fmla="*/ 74295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42950">
                <a:moveTo>
                  <a:pt x="0" y="0"/>
                </a:moveTo>
                <a:lnTo>
                  <a:pt x="0" y="742950"/>
                </a:lnTo>
              </a:path>
            </a:pathLst>
          </a:custGeom>
          <a:noFill/>
          <a:ln w="25400" cap="flat" cmpd="sng" algn="ctr">
            <a:solidFill>
              <a:srgbClr val="7030A0"/>
            </a:solidFill>
            <a:prstDash val="solid"/>
            <a:headEnd type="oval" w="med" len="med"/>
            <a:tailEnd type="oval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+mn-ea"/>
              <a:cs typeface="+mn-cs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4602431" y="5153819"/>
            <a:ext cx="2060962" cy="1417964"/>
            <a:chOff x="6588224" y="2156207"/>
            <a:chExt cx="1440160" cy="1495692"/>
          </a:xfrm>
        </p:grpSpPr>
        <p:sp>
          <p:nvSpPr>
            <p:cNvPr id="28" name="云形标注 7"/>
            <p:cNvSpPr/>
            <p:nvPr/>
          </p:nvSpPr>
          <p:spPr>
            <a:xfrm>
              <a:off x="6588224" y="2156207"/>
              <a:ext cx="1440160" cy="1495692"/>
            </a:xfrm>
            <a:prstGeom prst="cloudCallout">
              <a:avLst>
                <a:gd name="adj1" fmla="val -107046"/>
                <a:gd name="adj2" fmla="val 27238"/>
              </a:avLst>
            </a:prstGeom>
            <a:noFill/>
            <a:ln>
              <a:solidFill>
                <a:srgbClr val="91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4248" y="2386516"/>
              <a:ext cx="1008112" cy="107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比的后项是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，放大比例尺。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  <p:cond evt="onBegin" delay="0">
                          <p:tn val="52"/>
                        </p:cond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  <p:cond evt="onBegin" delay="0">
                          <p:tn val="62"/>
                        </p:cond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  <p:cond evt="onBegin" delay="0">
                          <p:tn val="67"/>
                        </p:cond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  <p:cond evt="onBegin" delay="0">
                          <p:tn val="73"/>
                        </p:cond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  <p:cond evt="onBegin" delay="0">
                          <p:tn val="78"/>
                        </p:cond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  <p:cond evt="onBegin" delay="0">
                          <p:tn val="83"/>
                        </p:cond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  <p:cond evt="onBegin" delay="0">
                          <p:tn val="88"/>
                        </p:cond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  <p:cond evt="onBegin" delay="0">
                          <p:tn val="93"/>
                        </p:cond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  <p:cond evt="onBegin" delay="0">
                          <p:tn val="98"/>
                        </p:cond>
                      </p:stCondLst>
                      <p:childTnLst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8203"/>
          <p:cNvSpPr txBox="1">
            <a:spLocks noChangeArrowheads="1"/>
          </p:cNvSpPr>
          <p:nvPr/>
        </p:nvSpPr>
        <p:spPr bwMode="auto">
          <a:xfrm>
            <a:off x="1180669" y="1078299"/>
            <a:ext cx="9205722" cy="58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一幅地图的比例尺是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1∶30000000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，你能用线段比例尺表示出来吗？</a:t>
            </a:r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 flipH="1">
            <a:off x="1270122" y="2366636"/>
            <a:ext cx="2227153" cy="1309717"/>
          </a:xfrm>
          <a:prstGeom prst="wedgeRoundRectCallout">
            <a:avLst>
              <a:gd name="adj1" fmla="val -47298"/>
              <a:gd name="adj2" fmla="val 70414"/>
              <a:gd name="adj3" fmla="val 16667"/>
            </a:avLst>
          </a:prstGeom>
          <a:noFill/>
          <a:ln w="19050">
            <a:solidFill>
              <a:srgbClr val="9100FF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线段比例尺在实际中一般用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300km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更简洁哦！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477869" y="3501596"/>
            <a:ext cx="2020888" cy="384422"/>
            <a:chOff x="2222500" y="3544387"/>
            <a:chExt cx="2021413" cy="384942"/>
          </a:xfrm>
        </p:grpSpPr>
        <p:grpSp>
          <p:nvGrpSpPr>
            <p:cNvPr id="8" name="组合 17"/>
            <p:cNvGrpSpPr/>
            <p:nvPr/>
          </p:nvGrpSpPr>
          <p:grpSpPr>
            <a:xfrm>
              <a:off x="2384425" y="3789332"/>
              <a:ext cx="613825" cy="139997"/>
              <a:chOff x="814388" y="3805867"/>
              <a:chExt cx="613825" cy="139997"/>
            </a:xfrm>
          </p:grpSpPr>
          <p:cxnSp>
            <p:nvCxnSpPr>
              <p:cNvPr id="11" name="直接连接符 11"/>
              <p:cNvCxnSpPr>
                <a:cxnSpLocks noChangeShapeType="1"/>
              </p:cNvCxnSpPr>
              <p:nvPr/>
            </p:nvCxnSpPr>
            <p:spPr bwMode="auto">
              <a:xfrm>
                <a:off x="814388" y="3944307"/>
                <a:ext cx="613825" cy="1556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1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62858" y="3875283"/>
                <a:ext cx="139996" cy="116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直接连接符 1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349272" y="3875284"/>
                <a:ext cx="139996" cy="116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Box 18"/>
            <p:cNvSpPr txBox="1"/>
            <p:nvPr/>
          </p:nvSpPr>
          <p:spPr>
            <a:xfrm>
              <a:off x="2222500" y="3552335"/>
              <a:ext cx="724088" cy="32199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0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TextBox 19"/>
            <p:cNvSpPr txBox="1"/>
            <p:nvPr/>
          </p:nvSpPr>
          <p:spPr>
            <a:xfrm>
              <a:off x="2681407" y="3544387"/>
              <a:ext cx="1562506" cy="32199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300km</a:t>
              </a:r>
              <a:endParaRPr kumimoji="0" lang="zh-CN" altLang="en-US" sz="20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899404" y="2883353"/>
            <a:ext cx="3425938" cy="504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30000000cm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300km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980213" y="1189816"/>
            <a:ext cx="2013081" cy="432000"/>
          </a:xfrm>
          <a:prstGeom prst="roundRect">
            <a:avLst/>
          </a:pr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89994" y="1797359"/>
            <a:ext cx="3044066" cy="1109806"/>
            <a:chOff x="3212753" y="3518285"/>
            <a:chExt cx="2860741" cy="119405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2" name="AutoShape 27"/>
            <p:cNvSpPr>
              <a:spLocks noChangeArrowheads="1"/>
            </p:cNvSpPr>
            <p:nvPr/>
          </p:nvSpPr>
          <p:spPr bwMode="auto">
            <a:xfrm>
              <a:off x="3212753" y="3518285"/>
              <a:ext cx="2860741" cy="1112666"/>
            </a:xfrm>
            <a:prstGeom prst="cloudCallout">
              <a:avLst>
                <a:gd name="adj1" fmla="val -71723"/>
                <a:gd name="adj2" fmla="val -63745"/>
              </a:avLst>
            </a:prstGeom>
            <a:noFill/>
            <a:ln w="19050">
              <a:solidFill>
                <a:srgbClr val="9100FF"/>
              </a:solidFill>
              <a:miter lim="800000"/>
            </a:ln>
          </p:spPr>
          <p:txBody>
            <a:bodyPr lIns="68580" tIns="34290" rIns="68580" bIns="34290"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501386" y="3619574"/>
              <a:ext cx="2207792" cy="10927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1cm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相当于实际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30000000cm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</a:p>
          </p:txBody>
        </p:sp>
      </p:grpSp>
      <p:sp>
        <p:nvSpPr>
          <p:cNvPr id="2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25" name="矩形 24"/>
          <p:cNvSpPr/>
          <p:nvPr/>
        </p:nvSpPr>
        <p:spPr>
          <a:xfrm>
            <a:off x="4551479" y="3961960"/>
            <a:ext cx="2880320" cy="72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3 cm∶600 m</a:t>
            </a:r>
          </a:p>
        </p:txBody>
      </p:sp>
      <p:sp>
        <p:nvSpPr>
          <p:cNvPr id="26" name="矩形 25"/>
          <p:cNvSpPr/>
          <p:nvPr/>
        </p:nvSpPr>
        <p:spPr>
          <a:xfrm>
            <a:off x="4407463" y="4409909"/>
            <a:ext cx="3744416" cy="72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=3 cm∶60000 cm</a:t>
            </a:r>
          </a:p>
        </p:txBody>
      </p:sp>
      <p:sp>
        <p:nvSpPr>
          <p:cNvPr id="27" name="矩形 26"/>
          <p:cNvSpPr/>
          <p:nvPr/>
        </p:nvSpPr>
        <p:spPr>
          <a:xfrm>
            <a:off x="4407463" y="4913965"/>
            <a:ext cx="2399252" cy="72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=1∶20000</a:t>
            </a:r>
          </a:p>
        </p:txBody>
      </p:sp>
      <p:sp>
        <p:nvSpPr>
          <p:cNvPr id="28" name="矩形 27"/>
          <p:cNvSpPr/>
          <p:nvPr/>
        </p:nvSpPr>
        <p:spPr>
          <a:xfrm>
            <a:off x="976635" y="5827399"/>
            <a:ext cx="6264696" cy="72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答：这张地图的比例尺是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1∶20000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270122" y="4393833"/>
            <a:ext cx="3144412" cy="1135755"/>
            <a:chOff x="5004048" y="2489916"/>
            <a:chExt cx="3000396" cy="1135755"/>
          </a:xfrm>
        </p:grpSpPr>
        <p:sp>
          <p:nvSpPr>
            <p:cNvPr id="30" name="圆角矩形 18"/>
            <p:cNvSpPr/>
            <p:nvPr/>
          </p:nvSpPr>
          <p:spPr>
            <a:xfrm>
              <a:off x="5018630" y="2489916"/>
              <a:ext cx="2708839" cy="1090583"/>
            </a:xfrm>
            <a:prstGeom prst="roundRect">
              <a:avLst>
                <a:gd name="adj" fmla="val 7209"/>
              </a:avLst>
            </a:prstGeom>
            <a:noFill/>
            <a:ln w="9525" cap="flat" cmpd="sng" algn="ctr">
              <a:solidFill>
                <a:srgbClr val="91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004048" y="2553345"/>
              <a:ext cx="3000396" cy="1072326"/>
              <a:chOff x="5386318" y="2329045"/>
              <a:chExt cx="3000396" cy="1072326"/>
            </a:xfrm>
          </p:grpSpPr>
          <p:sp>
            <p:nvSpPr>
              <p:cNvPr id="32" name="Text Box 5"/>
              <p:cNvSpPr txBox="1">
                <a:spLocks noChangeArrowheads="1"/>
              </p:cNvSpPr>
              <p:nvPr/>
            </p:nvSpPr>
            <p:spPr bwMode="auto">
              <a:xfrm>
                <a:off x="5386318" y="2517815"/>
                <a:ext cx="3000396" cy="58804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比例尺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=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6644260" y="2329045"/>
                <a:ext cx="1510652" cy="58804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图上距离</a:t>
                </a: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auto">
              <a:xfrm>
                <a:off x="6644260" y="2813325"/>
                <a:ext cx="1450897" cy="58804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实际距离</a:t>
                </a:r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>
                <a:off x="6660507" y="2880387"/>
                <a:ext cx="1280018" cy="26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07815" y="1484786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31706" y="2241946"/>
            <a:ext cx="2376263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数值比例尺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37249" y="2320520"/>
            <a:ext cx="504056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3154963" y="2320520"/>
            <a:ext cx="288032" cy="1361911"/>
          </a:xfrm>
          <a:prstGeom prst="leftBrace">
            <a:avLst>
              <a:gd name="adj1" fmla="val 5289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0666" y="3139762"/>
            <a:ext cx="2376263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线段比例尺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rcRect t="16794"/>
          <a:stretch>
            <a:fillRect/>
          </a:stretch>
        </p:blipFill>
        <p:spPr>
          <a:xfrm>
            <a:off x="5447930" y="2297955"/>
            <a:ext cx="1683427" cy="36927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5062" y="3243081"/>
            <a:ext cx="1323810" cy="304762"/>
          </a:xfrm>
          <a:prstGeom prst="rect">
            <a:avLst/>
          </a:prstGeom>
        </p:spPr>
      </p:pic>
      <p:grpSp>
        <p:nvGrpSpPr>
          <p:cNvPr id="17" name="Group 7"/>
          <p:cNvGrpSpPr/>
          <p:nvPr/>
        </p:nvGrpSpPr>
        <p:grpSpPr>
          <a:xfrm>
            <a:off x="2856219" y="4089760"/>
            <a:ext cx="4275138" cy="1171576"/>
            <a:chOff x="2090" y="2989"/>
            <a:chExt cx="2693" cy="738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2090" y="2989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173" y="3396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2326" y="3344"/>
              <a:ext cx="131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893" y="3163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7765350" y="2535963"/>
            <a:ext cx="208846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计算时要注意统一单位。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1415480" y="1468046"/>
            <a:ext cx="9145016" cy="4265209"/>
          </a:xfrm>
          <a:prstGeom prst="roundRect">
            <a:avLst/>
          </a:prstGeom>
          <a:noFill/>
          <a:ln w="57150">
            <a:solidFill>
              <a:srgbClr val="91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889073"/>
            <a:ext cx="4957371" cy="1923332"/>
            <a:chOff x="655792" y="1889073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889073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704409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889073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4.3.1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919536" y="2060850"/>
            <a:ext cx="8280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北京到上海的距离大约是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千米，可是一只蚂蚁从北京到上海只用了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秒，这是为什么？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矩形标注 18"/>
          <p:cNvSpPr/>
          <p:nvPr/>
        </p:nvSpPr>
        <p:spPr>
          <a:xfrm flipH="1">
            <a:off x="2018712" y="3523194"/>
            <a:ext cx="2376264" cy="607923"/>
          </a:xfrm>
          <a:prstGeom prst="wedgeRectCallout">
            <a:avLst>
              <a:gd name="adj1" fmla="val -64088"/>
              <a:gd name="adj2" fmla="val 61395"/>
            </a:avLst>
          </a:prstGeom>
          <a:noFill/>
          <a:ln w="38100"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在地图上爬。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262" y="2602601"/>
            <a:ext cx="2019970" cy="1272422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>
            <a:off x="7968208" y="4047802"/>
            <a:ext cx="693166" cy="12983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 flipH="1">
            <a:off x="2014702" y="4458651"/>
            <a:ext cx="2640124" cy="739899"/>
            <a:chOff x="2123728" y="3219822"/>
            <a:chExt cx="2640124" cy="739899"/>
          </a:xfrm>
        </p:grpSpPr>
        <p:sp>
          <p:nvSpPr>
            <p:cNvPr id="9" name="圆角矩形标注 8"/>
            <p:cNvSpPr/>
            <p:nvPr/>
          </p:nvSpPr>
          <p:spPr>
            <a:xfrm>
              <a:off x="2123728" y="3219822"/>
              <a:ext cx="2640124" cy="720080"/>
            </a:xfrm>
            <a:prstGeom prst="wedgeRoundRectCallout">
              <a:avLst>
                <a:gd name="adj1" fmla="val -62819"/>
                <a:gd name="adj2" fmla="val 27054"/>
                <a:gd name="adj3" fmla="val 16667"/>
              </a:avLst>
            </a:prstGeom>
            <a:noFill/>
            <a:ln>
              <a:solidFill>
                <a:srgbClr val="91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123728" y="3251835"/>
              <a:ext cx="26401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地图上北京到上海的距离和实际的不同吗？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937042" y="3731007"/>
            <a:ext cx="1255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北京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629204" y="5117122"/>
            <a:ext cx="133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上海</a:t>
            </a:r>
          </a:p>
        </p:txBody>
      </p:sp>
      <p:sp>
        <p:nvSpPr>
          <p:cNvPr id="17" name="矩形 16"/>
          <p:cNvSpPr/>
          <p:nvPr/>
        </p:nvSpPr>
        <p:spPr>
          <a:xfrm>
            <a:off x="1942251" y="1428617"/>
            <a:ext cx="1754297" cy="461665"/>
          </a:xfrm>
          <a:prstGeom prst="rect">
            <a:avLst/>
          </a:prstGeom>
          <a:noFill/>
          <a:ln>
            <a:solidFill>
              <a:srgbClr val="9100FF"/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脑筋急转弯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615" y="1562335"/>
            <a:ext cx="2542857" cy="3733333"/>
          </a:xfrm>
          <a:prstGeom prst="rect">
            <a:avLst/>
          </a:prstGeom>
        </p:spPr>
      </p:pic>
      <p:sp>
        <p:nvSpPr>
          <p:cNvPr id="2" name="AutoShape 37"/>
          <p:cNvSpPr>
            <a:spLocks noChangeArrowheads="1"/>
          </p:cNvSpPr>
          <p:nvPr/>
        </p:nvSpPr>
        <p:spPr bwMode="auto">
          <a:xfrm>
            <a:off x="2135560" y="2780930"/>
            <a:ext cx="4916892" cy="1450849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91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一幅图的图上距离和实际距离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的比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叫做这幅图的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279576" y="1556792"/>
            <a:ext cx="4467446" cy="909580"/>
            <a:chOff x="2119006" y="260678"/>
            <a:chExt cx="4467446" cy="909580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006" y="292530"/>
              <a:ext cx="4467446" cy="877728"/>
            </a:xfrm>
            <a:prstGeom prst="rect">
              <a:avLst/>
            </a:prstGeom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063222" y="260678"/>
              <a:ext cx="1440160" cy="753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sp>
        <p:nvSpPr>
          <p:cNvPr id="7" name="椭圆 6"/>
          <p:cNvSpPr/>
          <p:nvPr/>
        </p:nvSpPr>
        <p:spPr>
          <a:xfrm>
            <a:off x="8018560" y="4914644"/>
            <a:ext cx="1200590" cy="5305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173441" y="4747143"/>
            <a:ext cx="3269055" cy="743861"/>
            <a:chOff x="3513536" y="3889891"/>
            <a:chExt cx="2642640" cy="743861"/>
          </a:xfrm>
        </p:grpSpPr>
        <p:grpSp>
          <p:nvGrpSpPr>
            <p:cNvPr id="8" name="组合 7"/>
            <p:cNvGrpSpPr/>
            <p:nvPr/>
          </p:nvGrpSpPr>
          <p:grpSpPr>
            <a:xfrm flipH="1">
              <a:off x="3513536" y="3889891"/>
              <a:ext cx="2642640" cy="743861"/>
              <a:chOff x="2121212" y="3219822"/>
              <a:chExt cx="2642640" cy="743861"/>
            </a:xfrm>
          </p:grpSpPr>
          <p:sp>
            <p:nvSpPr>
              <p:cNvPr id="17" name="圆角矩形标注 8"/>
              <p:cNvSpPr/>
              <p:nvPr/>
            </p:nvSpPr>
            <p:spPr>
              <a:xfrm>
                <a:off x="2123728" y="3219822"/>
                <a:ext cx="2640124" cy="720080"/>
              </a:xfrm>
              <a:prstGeom prst="wedgeRoundRectCallout">
                <a:avLst>
                  <a:gd name="adj1" fmla="val -76794"/>
                  <a:gd name="adj2" fmla="val 1434"/>
                  <a:gd name="adj3" fmla="val 16667"/>
                </a:avLst>
              </a:prstGeom>
              <a:noFill/>
              <a:ln>
                <a:solidFill>
                  <a:srgbClr val="91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121212" y="3255797"/>
                <a:ext cx="2640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表示图上            这么长的距离就是</a:t>
                </a: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200</a:t>
                </a: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公里。</a:t>
                </a: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4515211" y="4155926"/>
              <a:ext cx="40645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37"/>
          <p:cNvSpPr>
            <a:spLocks noChangeArrowheads="1"/>
          </p:cNvSpPr>
          <p:nvPr/>
        </p:nvSpPr>
        <p:spPr bwMode="auto">
          <a:xfrm>
            <a:off x="2927650" y="2924946"/>
            <a:ext cx="6248337" cy="2210669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chemeClr val="accent1">
                <a:lumMod val="7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566865" y="3175768"/>
            <a:ext cx="4870542" cy="52540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︰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grpSp>
        <p:nvGrpSpPr>
          <p:cNvPr id="35" name="Group 7"/>
          <p:cNvGrpSpPr/>
          <p:nvPr/>
        </p:nvGrpSpPr>
        <p:grpSpPr>
          <a:xfrm>
            <a:off x="4213910" y="3873377"/>
            <a:ext cx="4275138" cy="1171576"/>
            <a:chOff x="2090" y="2989"/>
            <a:chExt cx="2693" cy="738"/>
          </a:xfrm>
        </p:grpSpPr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2090" y="2989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173" y="3396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26" y="3344"/>
              <a:ext cx="131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893" y="3163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3443391" y="4054607"/>
            <a:ext cx="542434" cy="52540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或</a:t>
            </a:r>
          </a:p>
        </p:txBody>
      </p:sp>
      <p:pic>
        <p:nvPicPr>
          <p:cNvPr id="69" name="图片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1615168"/>
            <a:ext cx="4467446" cy="877728"/>
          </a:xfrm>
          <a:prstGeom prst="rect">
            <a:avLst/>
          </a:prstGeom>
        </p:spPr>
      </p:pic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622228" y="1484786"/>
            <a:ext cx="2489996" cy="7532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sp>
        <p:nvSpPr>
          <p:cNvPr id="1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58187" y="1300824"/>
            <a:ext cx="4685887" cy="588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生活中常见的比例尺有：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860591"/>
            <a:ext cx="4248472" cy="3526400"/>
          </a:xfrm>
          <a:prstGeom prst="rect">
            <a:avLst/>
          </a:prstGeom>
        </p:spPr>
      </p:pic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2058185" y="4124226"/>
            <a:ext cx="1080120" cy="576064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99658" y="5156158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1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数值比例尺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021" y="2290607"/>
            <a:ext cx="4407119" cy="2276789"/>
          </a:xfrm>
          <a:prstGeom prst="rect">
            <a:avLst/>
          </a:prstGeom>
        </p:spPr>
      </p:pic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5828076" y="2196843"/>
            <a:ext cx="1348045" cy="576064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09796" y="5156158"/>
            <a:ext cx="1731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kumimoji="1" sz="32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1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线段比例尺</a:t>
            </a:r>
          </a:p>
        </p:txBody>
      </p:sp>
      <p:sp>
        <p:nvSpPr>
          <p:cNvPr id="1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478821" y="2392179"/>
            <a:ext cx="19880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数值比例尺</a:t>
            </a:r>
            <a:endParaRPr kumimoji="1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椭圆形标注 3"/>
          <p:cNvSpPr/>
          <p:nvPr/>
        </p:nvSpPr>
        <p:spPr>
          <a:xfrm>
            <a:off x="1464671" y="1243082"/>
            <a:ext cx="1988045" cy="807664"/>
          </a:xfrm>
          <a:prstGeom prst="wedgeEllipseCallout">
            <a:avLst>
              <a:gd name="adj1" fmla="val -5017"/>
              <a:gd name="adj2" fmla="val 8451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KSO_Shape"/>
          <p:cNvSpPr/>
          <p:nvPr/>
        </p:nvSpPr>
        <p:spPr>
          <a:xfrm rot="4512533">
            <a:off x="2193592" y="2835916"/>
            <a:ext cx="707597" cy="578934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12"/>
              <p:cNvSpPr txBox="1"/>
              <p:nvPr/>
            </p:nvSpPr>
            <p:spPr>
              <a:xfrm>
                <a:off x="1836298" y="3639875"/>
                <a:ext cx="1422184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zh-CN" sz="32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32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zh-CN" sz="32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𝟓𝟎𝟎𝟎𝟎</m:t>
                          </m:r>
                        </m:den>
                      </m:f>
                    </m:oMath>
                  </m:oMathPara>
                </a14:m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298" y="3639875"/>
                <a:ext cx="1422184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5" name="组合 4"/>
          <p:cNvGrpSpPr/>
          <p:nvPr/>
        </p:nvGrpSpPr>
        <p:grpSpPr>
          <a:xfrm>
            <a:off x="4533252" y="1157575"/>
            <a:ext cx="2232248" cy="792088"/>
            <a:chOff x="5427103" y="611330"/>
            <a:chExt cx="2232248" cy="792088"/>
          </a:xfrm>
        </p:grpSpPr>
        <p:sp>
          <p:nvSpPr>
            <p:cNvPr id="18" name="KSO_Shape"/>
            <p:cNvSpPr/>
            <p:nvPr/>
          </p:nvSpPr>
          <p:spPr>
            <a:xfrm flipH="1">
              <a:off x="5580112" y="611330"/>
              <a:ext cx="1905000" cy="792088"/>
            </a:xfrm>
            <a:custGeom>
              <a:avLst/>
              <a:gdLst>
                <a:gd name="connsiteX0" fmla="*/ 3151224 w 4103286"/>
                <a:gd name="connsiteY0" fmla="*/ 0 h 2664296"/>
                <a:gd name="connsiteX1" fmla="*/ 2803180 w 4103286"/>
                <a:gd name="connsiteY1" fmla="*/ 0 h 2664296"/>
                <a:gd name="connsiteX2" fmla="*/ 2178957 w 4103286"/>
                <a:gd name="connsiteY2" fmla="*/ 0 h 2664296"/>
                <a:gd name="connsiteX3" fmla="*/ 2107018 w 4103286"/>
                <a:gd name="connsiteY3" fmla="*/ 0 h 2664296"/>
                <a:gd name="connsiteX4" fmla="*/ 1300106 w 4103286"/>
                <a:gd name="connsiteY4" fmla="*/ 0 h 2664296"/>
                <a:gd name="connsiteX5" fmla="*/ 952062 w 4103286"/>
                <a:gd name="connsiteY5" fmla="*/ 0 h 2664296"/>
                <a:gd name="connsiteX6" fmla="*/ 0 w 4103286"/>
                <a:gd name="connsiteY6" fmla="*/ 952062 h 2664296"/>
                <a:gd name="connsiteX7" fmla="*/ 0 w 4103286"/>
                <a:gd name="connsiteY7" fmla="*/ 1445186 h 2664296"/>
                <a:gd name="connsiteX8" fmla="*/ 0 w 4103286"/>
                <a:gd name="connsiteY8" fmla="*/ 1573636 h 2664296"/>
                <a:gd name="connsiteX9" fmla="*/ 0 w 4103286"/>
                <a:gd name="connsiteY9" fmla="*/ 2517733 h 2664296"/>
                <a:gd name="connsiteX10" fmla="*/ 146563 w 4103286"/>
                <a:gd name="connsiteY10" fmla="*/ 2664296 h 2664296"/>
                <a:gd name="connsiteX11" fmla="*/ 2107018 w 4103286"/>
                <a:gd name="connsiteY11" fmla="*/ 2664296 h 2664296"/>
                <a:gd name="connsiteX12" fmla="*/ 2178957 w 4103286"/>
                <a:gd name="connsiteY12" fmla="*/ 2664296 h 2664296"/>
                <a:gd name="connsiteX13" fmla="*/ 3956723 w 4103286"/>
                <a:gd name="connsiteY13" fmla="*/ 2664296 h 2664296"/>
                <a:gd name="connsiteX14" fmla="*/ 4103286 w 4103286"/>
                <a:gd name="connsiteY14" fmla="*/ 2517733 h 2664296"/>
                <a:gd name="connsiteX15" fmla="*/ 4103286 w 4103286"/>
                <a:gd name="connsiteY15" fmla="*/ 1573636 h 2664296"/>
                <a:gd name="connsiteX16" fmla="*/ 4103286 w 4103286"/>
                <a:gd name="connsiteY16" fmla="*/ 1445186 h 2664296"/>
                <a:gd name="connsiteX17" fmla="*/ 4103286 w 4103286"/>
                <a:gd name="connsiteY17" fmla="*/ 952062 h 2664296"/>
                <a:gd name="connsiteX18" fmla="*/ 3151224 w 4103286"/>
                <a:gd name="connsiteY18" fmla="*/ 0 h 266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03286" h="2664296">
                  <a:moveTo>
                    <a:pt x="3151224" y="0"/>
                  </a:moveTo>
                  <a:lnTo>
                    <a:pt x="2803180" y="0"/>
                  </a:lnTo>
                  <a:lnTo>
                    <a:pt x="2178957" y="0"/>
                  </a:lnTo>
                  <a:lnTo>
                    <a:pt x="2107018" y="0"/>
                  </a:lnTo>
                  <a:lnTo>
                    <a:pt x="1300106" y="0"/>
                  </a:lnTo>
                  <a:lnTo>
                    <a:pt x="952062" y="0"/>
                  </a:lnTo>
                  <a:cubicBezTo>
                    <a:pt x="426253" y="0"/>
                    <a:pt x="0" y="426253"/>
                    <a:pt x="0" y="952062"/>
                  </a:cubicBezTo>
                  <a:lnTo>
                    <a:pt x="0" y="1445186"/>
                  </a:lnTo>
                  <a:lnTo>
                    <a:pt x="0" y="1573636"/>
                  </a:lnTo>
                  <a:lnTo>
                    <a:pt x="0" y="2517733"/>
                  </a:lnTo>
                  <a:cubicBezTo>
                    <a:pt x="0" y="2598678"/>
                    <a:pt x="65618" y="2664296"/>
                    <a:pt x="146563" y="2664296"/>
                  </a:cubicBezTo>
                  <a:lnTo>
                    <a:pt x="2107018" y="2664296"/>
                  </a:lnTo>
                  <a:lnTo>
                    <a:pt x="2178957" y="2664296"/>
                  </a:lnTo>
                  <a:lnTo>
                    <a:pt x="3956723" y="2664296"/>
                  </a:lnTo>
                  <a:cubicBezTo>
                    <a:pt x="4037668" y="2664296"/>
                    <a:pt x="4103286" y="2598678"/>
                    <a:pt x="4103286" y="2517733"/>
                  </a:cubicBezTo>
                  <a:lnTo>
                    <a:pt x="4103286" y="1573636"/>
                  </a:lnTo>
                  <a:lnTo>
                    <a:pt x="4103286" y="1445186"/>
                  </a:lnTo>
                  <a:lnTo>
                    <a:pt x="4103286" y="952062"/>
                  </a:lnTo>
                  <a:cubicBezTo>
                    <a:pt x="4103286" y="426253"/>
                    <a:pt x="3677033" y="0"/>
                    <a:pt x="3151224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11000"/>
              </a:schemeClr>
            </a:solidFill>
            <a:ln>
              <a:solidFill>
                <a:srgbClr val="91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427103" y="801288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1∶50000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1" name="KSO_Shape"/>
          <p:cNvSpPr/>
          <p:nvPr/>
        </p:nvSpPr>
        <p:spPr>
          <a:xfrm rot="5400000">
            <a:off x="4736422" y="2065424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85460" y="2414424"/>
            <a:ext cx="1422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比的前项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KSO_Shape"/>
          <p:cNvSpPr/>
          <p:nvPr/>
        </p:nvSpPr>
        <p:spPr>
          <a:xfrm rot="5400000">
            <a:off x="6163657" y="2066035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712695" y="2414424"/>
            <a:ext cx="1422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比的后项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KSO_Shape"/>
          <p:cNvSpPr/>
          <p:nvPr/>
        </p:nvSpPr>
        <p:spPr>
          <a:xfrm rot="5400000">
            <a:off x="4736422" y="3036535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KSO_Shape"/>
          <p:cNvSpPr/>
          <p:nvPr/>
        </p:nvSpPr>
        <p:spPr>
          <a:xfrm rot="5400000">
            <a:off x="6163657" y="3009893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285460" y="3357587"/>
            <a:ext cx="1422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712695" y="3357587"/>
            <a:ext cx="1422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KSO_Shape"/>
          <p:cNvSpPr/>
          <p:nvPr/>
        </p:nvSpPr>
        <p:spPr>
          <a:xfrm rot="5400000">
            <a:off x="4736422" y="3820729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KSO_Shape"/>
          <p:cNvSpPr/>
          <p:nvPr/>
        </p:nvSpPr>
        <p:spPr>
          <a:xfrm rot="5400000">
            <a:off x="6163656" y="3820729"/>
            <a:ext cx="520261" cy="288743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584420" y="4354438"/>
            <a:ext cx="824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1cm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649376" y="4354438"/>
            <a:ext cx="15488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50000cm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629DD1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rcRect t="16794"/>
          <a:stretch>
            <a:fillRect/>
          </a:stretch>
        </p:blipFill>
        <p:spPr>
          <a:xfrm>
            <a:off x="1616979" y="1466863"/>
            <a:ext cx="1683427" cy="369277"/>
          </a:xfrm>
          <a:prstGeom prst="rect">
            <a:avLst/>
          </a:prstGeom>
        </p:spPr>
      </p:pic>
      <p:sp>
        <p:nvSpPr>
          <p:cNvPr id="3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641556" y="2719616"/>
            <a:ext cx="1731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kumimoji="1" sz="32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线段比例尺</a:t>
            </a:r>
          </a:p>
        </p:txBody>
      </p:sp>
      <p:sp>
        <p:nvSpPr>
          <p:cNvPr id="36" name="KSO_Shape"/>
          <p:cNvSpPr/>
          <p:nvPr/>
        </p:nvSpPr>
        <p:spPr>
          <a:xfrm rot="9944462">
            <a:off x="7647410" y="2697209"/>
            <a:ext cx="707597" cy="578934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70781" y="3586283"/>
            <a:ext cx="26350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32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地图上</a:t>
            </a:r>
            <a:r>
              <a:rPr kumimoji="1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1cm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的距离相当于地面上</a:t>
            </a:r>
            <a:r>
              <a:rPr kumimoji="1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50km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的实际距离。</a:t>
            </a:r>
          </a:p>
        </p:txBody>
      </p:sp>
      <p:sp>
        <p:nvSpPr>
          <p:cNvPr id="38" name="矩形 37"/>
          <p:cNvSpPr/>
          <p:nvPr/>
        </p:nvSpPr>
        <p:spPr>
          <a:xfrm>
            <a:off x="1245198" y="5034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=1 cm∶50 km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=1 cm∶5000000 cm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=1∶5000000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198198" y="5398871"/>
            <a:ext cx="2592288" cy="781872"/>
          </a:xfrm>
          <a:prstGeom prst="rect">
            <a:avLst/>
          </a:prstGeom>
          <a:noFill/>
          <a:ln w="38100">
            <a:solidFill>
              <a:srgbClr val="91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单位要统一。</a:t>
            </a:r>
          </a:p>
        </p:txBody>
      </p:sp>
      <p:grpSp>
        <p:nvGrpSpPr>
          <p:cNvPr id="41" name="Group 23"/>
          <p:cNvGrpSpPr/>
          <p:nvPr/>
        </p:nvGrpSpPr>
        <p:grpSpPr>
          <a:xfrm>
            <a:off x="4633203" y="5384053"/>
            <a:ext cx="2034568" cy="811214"/>
            <a:chOff x="3794" y="1076"/>
            <a:chExt cx="1473" cy="511"/>
          </a:xfrm>
        </p:grpSpPr>
        <p:sp>
          <p:nvSpPr>
            <p:cNvPr id="42" name="AutoShape 27"/>
            <p:cNvSpPr>
              <a:spLocks noChangeArrowheads="1"/>
            </p:cNvSpPr>
            <p:nvPr/>
          </p:nvSpPr>
          <p:spPr bwMode="auto">
            <a:xfrm>
              <a:off x="3794" y="1088"/>
              <a:ext cx="1473" cy="499"/>
            </a:xfrm>
            <a:prstGeom prst="wedgeRoundRectCallout">
              <a:avLst>
                <a:gd name="adj1" fmla="val -60458"/>
                <a:gd name="adj2" fmla="val -450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9100FF"/>
              </a:solidFill>
              <a:miter lim="800000"/>
            </a:ln>
          </p:spPr>
          <p:txBody>
            <a:bodyPr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3838" y="1076"/>
              <a:ext cx="1429" cy="5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把线段比例尺改成数值比例尺。</a:t>
              </a:r>
              <a:endPara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44" name="椭圆形标注 3"/>
          <p:cNvSpPr/>
          <p:nvPr/>
        </p:nvSpPr>
        <p:spPr>
          <a:xfrm>
            <a:off x="7767517" y="1342919"/>
            <a:ext cx="1988045" cy="807664"/>
          </a:xfrm>
          <a:prstGeom prst="wedgeEllipseCallout">
            <a:avLst>
              <a:gd name="adj1" fmla="val -5017"/>
              <a:gd name="adj2" fmla="val 8451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9632" y="1627445"/>
            <a:ext cx="1323810" cy="30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2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5" grpId="0"/>
      <p:bldP spid="36" grpId="0" animBg="1"/>
      <p:bldP spid="37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SO_Shape"/>
          <p:cNvSpPr/>
          <p:nvPr/>
        </p:nvSpPr>
        <p:spPr>
          <a:xfrm rot="5400000">
            <a:off x="3852939" y="2499740"/>
            <a:ext cx="1033749" cy="428041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KSO_Shape"/>
          <p:cNvSpPr/>
          <p:nvPr/>
        </p:nvSpPr>
        <p:spPr>
          <a:xfrm rot="9159611">
            <a:off x="2982209" y="2376093"/>
            <a:ext cx="535729" cy="828352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52495" y="1934107"/>
            <a:ext cx="1075355" cy="262461"/>
          </a:xfrm>
          <a:prstGeom prst="rect">
            <a:avLst/>
          </a:pr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15680" y="1959678"/>
            <a:ext cx="164236" cy="262461"/>
          </a:xfrm>
          <a:prstGeom prst="rect">
            <a:avLst/>
          </a:prstGeom>
          <a:noFill/>
          <a:ln>
            <a:solidFill>
              <a:srgbClr val="91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99220" y="1742453"/>
            <a:ext cx="8217261" cy="114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1∶5000000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表示图上距离是实际距离的几分之几？实际距离是图上距离的多少倍？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640808" y="3262189"/>
            <a:ext cx="187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295800" y="3249914"/>
            <a:ext cx="187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2289665" y="4048226"/>
            <a:ext cx="5676901" cy="1582898"/>
            <a:chOff x="36" y="2613"/>
            <a:chExt cx="3576" cy="2794"/>
          </a:xfrm>
        </p:grpSpPr>
        <p:sp>
          <p:nvSpPr>
            <p:cNvPr id="5" name="AutoShape 27"/>
            <p:cNvSpPr>
              <a:spLocks noChangeArrowheads="1"/>
            </p:cNvSpPr>
            <p:nvPr/>
          </p:nvSpPr>
          <p:spPr bwMode="auto">
            <a:xfrm>
              <a:off x="36" y="2613"/>
              <a:ext cx="3576" cy="2719"/>
            </a:xfrm>
            <a:prstGeom prst="wedgeRoundRectCallout">
              <a:avLst>
                <a:gd name="adj1" fmla="val 58856"/>
                <a:gd name="adj2" fmla="val -6421"/>
                <a:gd name="adj3" fmla="val 16667"/>
              </a:avLst>
            </a:prstGeom>
            <a:solidFill>
              <a:srgbClr val="FFFFFF"/>
            </a:solidFill>
            <a:ln w="38100">
              <a:solidFill>
                <a:srgbClr val="9100FF"/>
              </a:solidFill>
              <a:miter lim="800000"/>
            </a:ln>
          </p:spPr>
          <p:txBody>
            <a:bodyPr/>
            <a:lstStyle/>
            <a:p>
              <a:pPr marL="0" marR="0" lvl="0" indent="0" algn="just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141" y="2842"/>
                  <a:ext cx="3342" cy="25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</a:t>
                  </a:r>
                  <a:r>
                    <a:rPr kumimoji="0" lang="en-US" altLang="zh-CN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1:5000000</a:t>
                  </a:r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表示图上距离是实际距离的</a:t>
                  </a:r>
                  <a:r>
                    <a:rPr kumimoji="0" lang="en-US" altLang="zh-CN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itchFamily="49" charset="-122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itchFamily="49" charset="-122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zh-CN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itchFamily="49" charset="-122"/>
                              <a:cs typeface="+mn-cs"/>
                            </a:rPr>
                            <m:t>𝟓𝟎𝟎𝟎𝟎𝟎𝟎</m:t>
                          </m:r>
                        </m:den>
                      </m:f>
                    </m:oMath>
                  </a14:m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，实际距离是图上距离的</a:t>
                  </a:r>
                  <a:r>
                    <a:rPr kumimoji="0" lang="en-US" altLang="zh-CN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5000000</a:t>
                  </a:r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倍</a:t>
                  </a:r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。</a:t>
                  </a:r>
                </a:p>
              </p:txBody>
            </p:sp>
          </mc:Choice>
  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  <p:sp>
              <p:nvSpPr>
                <p:cNvPr id="6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1" y="2842"/>
                  <a:ext cx="3342" cy="25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839" t="-3347" r="-1724" b="-8368"/>
                  </a:stretch>
                </a:blipFill>
                <a:ln w="12700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  <p:sp>
        <p:nvSpPr>
          <p:cNvPr id="18" name="文本框 17"/>
          <p:cNvSpPr txBox="1"/>
          <p:nvPr/>
        </p:nvSpPr>
        <p:spPr>
          <a:xfrm>
            <a:off x="2227943" y="1161141"/>
            <a:ext cx="1450292" cy="588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想一想：</a:t>
            </a:r>
          </a:p>
        </p:txBody>
      </p:sp>
      <p:sp>
        <p:nvSpPr>
          <p:cNvPr id="2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4" grpId="0" animBg="1"/>
      <p:bldP spid="13" grpId="0" animBg="1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>
            <p:custDataLst>
              <p:tags r:id="rId1"/>
            </p:custDataLst>
          </p:nvPr>
        </p:nvSpPr>
        <p:spPr bwMode="auto">
          <a:xfrm>
            <a:off x="2985548" y="1351350"/>
            <a:ext cx="415528" cy="453394"/>
          </a:xfrm>
          <a:custGeom>
            <a:avLst/>
            <a:gdLst>
              <a:gd name="connsiteX0" fmla="*/ 496843 w 993687"/>
              <a:gd name="connsiteY0" fmla="*/ 100503 h 1199267"/>
              <a:gd name="connsiteX1" fmla="*/ 100503 w 993687"/>
              <a:gd name="connsiteY1" fmla="*/ 496844 h 1199267"/>
              <a:gd name="connsiteX2" fmla="*/ 496843 w 993687"/>
              <a:gd name="connsiteY2" fmla="*/ 893185 h 1199267"/>
              <a:gd name="connsiteX3" fmla="*/ 893185 w 993687"/>
              <a:gd name="connsiteY3" fmla="*/ 496845 h 1199267"/>
              <a:gd name="connsiteX4" fmla="*/ 496843 w 993687"/>
              <a:gd name="connsiteY4" fmla="*/ 100503 h 1199267"/>
              <a:gd name="connsiteX5" fmla="*/ 509266 w 993687"/>
              <a:gd name="connsiteY5" fmla="*/ 156 h 1199267"/>
              <a:gd name="connsiteX6" fmla="*/ 856839 w 993687"/>
              <a:gd name="connsiteY6" fmla="*/ 154416 h 1199267"/>
              <a:gd name="connsiteX7" fmla="*/ 856838 w 993687"/>
              <a:gd name="connsiteY7" fmla="*/ 154417 h 1199267"/>
              <a:gd name="connsiteX8" fmla="*/ 839271 w 993687"/>
              <a:gd name="connsiteY8" fmla="*/ 856840 h 1199267"/>
              <a:gd name="connsiteX9" fmla="*/ 479277 w 993687"/>
              <a:gd name="connsiteY9" fmla="*/ 1199267 h 1199267"/>
              <a:gd name="connsiteX10" fmla="*/ 136849 w 993687"/>
              <a:gd name="connsiteY10" fmla="*/ 839272 h 1199267"/>
              <a:gd name="connsiteX11" fmla="*/ 154416 w 993687"/>
              <a:gd name="connsiteY11" fmla="*/ 136849 h 1199267"/>
              <a:gd name="connsiteX12" fmla="*/ 509266 w 993687"/>
              <a:gd name="connsiteY12" fmla="*/ 156 h 11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687" h="119926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100" b="1" i="0" u="none" strike="noStrike" kern="1200" cap="none" spc="0" normalizeH="0" baseline="0" noProof="0">
              <a:ln>
                <a:noFill/>
              </a:ln>
              <a:solidFill>
                <a:srgbClr val="297FD5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康海报体W12"/>
            </a:endParaRPr>
          </a:p>
        </p:txBody>
      </p:sp>
      <p:pic>
        <p:nvPicPr>
          <p:cNvPr id="27" name="Picture 47" descr="u4jx06_7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654175" y="2996952"/>
            <a:ext cx="3455492" cy="259228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1" name="椭圆 30"/>
          <p:cNvSpPr>
            <a:spLocks noChangeArrowheads="1"/>
          </p:cNvSpPr>
          <p:nvPr/>
        </p:nvSpPr>
        <p:spPr bwMode="auto">
          <a:xfrm>
            <a:off x="3670401" y="5065310"/>
            <a:ext cx="621663" cy="284560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Rectangle 51"/>
          <p:cNvSpPr>
            <a:spLocks noChangeArrowheads="1"/>
          </p:cNvSpPr>
          <p:nvPr/>
        </p:nvSpPr>
        <p:spPr bwMode="auto">
          <a:xfrm>
            <a:off x="1490870" y="1268760"/>
            <a:ext cx="8865704" cy="1142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在绘制比较精细的零件图时，经常需要把零件的尺寸按一定的比放大，如一幅零件图纸的比例尺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2∶1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，你知道它表示什么吗？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5351533" y="3153522"/>
                <a:ext cx="4873960" cy="2391296"/>
              </a:xfrm>
              <a:prstGeom prst="rect">
                <a:avLst/>
              </a:prstGeom>
              <a:noFill/>
              <a:ln w="9525">
                <a:solidFill>
                  <a:srgbClr val="9100FF"/>
                </a:solidFill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 比例尺</a:t>
                </a: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2∶1</a:t>
                </a: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表示图上距离是实际距离的</a:t>
                </a: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2</a:t>
                </a: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倍</a:t>
                </a:r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。实际距离是图上距离的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CN Bold" panose="020B0800000000000000" pitchFamily="34" charset="-122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altLang="zh-CN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CN Bold" panose="020B0800000000000000" pitchFamily="34" charset="-122"/>
                            <a:cs typeface="+mn-cs"/>
                          </a:rPr>
                          <m:t>𝟐</m:t>
                        </m:r>
                      </m:den>
                    </m:f>
                    <m:r>
                      <a:rPr kumimoji="0" lang="zh-CN" alt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楷体" pitchFamily="49" charset="-122"/>
                        <a:cs typeface="+mn-cs"/>
                      </a:rPr>
                      <m:t> </m:t>
                    </m:r>
                  </m:oMath>
                </a14:m>
                <a:r>
                  <a: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。</a:t>
                </a:r>
                <a:endPara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39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1533" y="3153522"/>
                <a:ext cx="4873960" cy="2391296"/>
              </a:xfrm>
              <a:prstGeom prst="rect">
                <a:avLst/>
              </a:prstGeom>
              <a:blipFill rotWithShape="1">
                <a:blip r:embed="rId5"/>
                <a:stretch>
                  <a:fillRect l="-2497" r="0" b="-1013"/>
                </a:stretch>
              </a:blipFill>
              <a:ln w="9525">
                <a:solidFill>
                  <a:srgbClr val="9100FF"/>
                </a:solidFill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7" descr="u4jx06_7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22166" y="2146175"/>
            <a:ext cx="3740984" cy="28064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1" name="椭圆 30"/>
          <p:cNvSpPr>
            <a:spLocks noChangeArrowheads="1"/>
          </p:cNvSpPr>
          <p:nvPr/>
        </p:nvSpPr>
        <p:spPr bwMode="auto">
          <a:xfrm>
            <a:off x="4533216" y="4378521"/>
            <a:ext cx="410765" cy="284560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639067" y="1020853"/>
            <a:ext cx="6913865" cy="58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观察前面的几个比例尺，你有什么发现？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035432" y="2128433"/>
            <a:ext cx="2868331" cy="3210091"/>
            <a:chOff x="3966084" y="900973"/>
            <a:chExt cx="2868331" cy="32100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矩形 24"/>
                <p:cNvSpPr/>
                <p:nvPr/>
              </p:nvSpPr>
              <p:spPr>
                <a:xfrm>
                  <a:off x="4079105" y="1043493"/>
                  <a:ext cx="2755310" cy="30675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    </a:t>
                  </a:r>
                  <a:r>
                    <a:rPr kumimoji="0" lang="en-US" altLang="zh-CN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1∶6000000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    </a:t>
                  </a:r>
                  <a:r>
                    <a:rPr kumimoji="0" lang="en-US" altLang="zh-CN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1∶8000000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    </a:t>
                  </a:r>
                  <a:r>
                    <a:rPr kumimoji="0" lang="en-US" altLang="zh-CN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1∶5000000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zh-CN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+mn-cs"/>
                            </a:rPr>
                            <m:t>𝟓𝟎𝟎𝟎𝟎𝟎𝟎</m:t>
                          </m:r>
                        </m:den>
                      </m:f>
                    </m:oMath>
                  </a14:m>
                  <a:endPara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比例尺     </a:t>
                  </a:r>
                  <a:r>
                    <a:rPr kumimoji="0" lang="en-US" altLang="zh-CN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2∶1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zh-CN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mc:Choice>
  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  <p:sp>
              <p:nvSpPr>
                <p:cNvPr id="25" name="矩形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9105" y="1043493"/>
                  <a:ext cx="2755310" cy="306757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434" r="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p:sp>
          <p:nvSpPr>
            <p:cNvPr id="21" name="KSO_Shape"/>
            <p:cNvSpPr/>
            <p:nvPr/>
          </p:nvSpPr>
          <p:spPr>
            <a:xfrm flipH="1">
              <a:off x="3966084" y="900973"/>
              <a:ext cx="2834831" cy="2747925"/>
            </a:xfrm>
            <a:custGeom>
              <a:avLst/>
              <a:gdLst>
                <a:gd name="connsiteX0" fmla="*/ 3151224 w 4103286"/>
                <a:gd name="connsiteY0" fmla="*/ 0 h 2664296"/>
                <a:gd name="connsiteX1" fmla="*/ 2803180 w 4103286"/>
                <a:gd name="connsiteY1" fmla="*/ 0 h 2664296"/>
                <a:gd name="connsiteX2" fmla="*/ 2178957 w 4103286"/>
                <a:gd name="connsiteY2" fmla="*/ 0 h 2664296"/>
                <a:gd name="connsiteX3" fmla="*/ 2107018 w 4103286"/>
                <a:gd name="connsiteY3" fmla="*/ 0 h 2664296"/>
                <a:gd name="connsiteX4" fmla="*/ 1300106 w 4103286"/>
                <a:gd name="connsiteY4" fmla="*/ 0 h 2664296"/>
                <a:gd name="connsiteX5" fmla="*/ 952062 w 4103286"/>
                <a:gd name="connsiteY5" fmla="*/ 0 h 2664296"/>
                <a:gd name="connsiteX6" fmla="*/ 0 w 4103286"/>
                <a:gd name="connsiteY6" fmla="*/ 952062 h 2664296"/>
                <a:gd name="connsiteX7" fmla="*/ 0 w 4103286"/>
                <a:gd name="connsiteY7" fmla="*/ 1445186 h 2664296"/>
                <a:gd name="connsiteX8" fmla="*/ 0 w 4103286"/>
                <a:gd name="connsiteY8" fmla="*/ 1573636 h 2664296"/>
                <a:gd name="connsiteX9" fmla="*/ 0 w 4103286"/>
                <a:gd name="connsiteY9" fmla="*/ 2517733 h 2664296"/>
                <a:gd name="connsiteX10" fmla="*/ 146563 w 4103286"/>
                <a:gd name="connsiteY10" fmla="*/ 2664296 h 2664296"/>
                <a:gd name="connsiteX11" fmla="*/ 2107018 w 4103286"/>
                <a:gd name="connsiteY11" fmla="*/ 2664296 h 2664296"/>
                <a:gd name="connsiteX12" fmla="*/ 2178957 w 4103286"/>
                <a:gd name="connsiteY12" fmla="*/ 2664296 h 2664296"/>
                <a:gd name="connsiteX13" fmla="*/ 3956723 w 4103286"/>
                <a:gd name="connsiteY13" fmla="*/ 2664296 h 2664296"/>
                <a:gd name="connsiteX14" fmla="*/ 4103286 w 4103286"/>
                <a:gd name="connsiteY14" fmla="*/ 2517733 h 2664296"/>
                <a:gd name="connsiteX15" fmla="*/ 4103286 w 4103286"/>
                <a:gd name="connsiteY15" fmla="*/ 1573636 h 2664296"/>
                <a:gd name="connsiteX16" fmla="*/ 4103286 w 4103286"/>
                <a:gd name="connsiteY16" fmla="*/ 1445186 h 2664296"/>
                <a:gd name="connsiteX17" fmla="*/ 4103286 w 4103286"/>
                <a:gd name="connsiteY17" fmla="*/ 952062 h 2664296"/>
                <a:gd name="connsiteX18" fmla="*/ 3151224 w 4103286"/>
                <a:gd name="connsiteY18" fmla="*/ 0 h 266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03286" h="2664296">
                  <a:moveTo>
                    <a:pt x="3151224" y="0"/>
                  </a:moveTo>
                  <a:lnTo>
                    <a:pt x="2803180" y="0"/>
                  </a:lnTo>
                  <a:lnTo>
                    <a:pt x="2178957" y="0"/>
                  </a:lnTo>
                  <a:lnTo>
                    <a:pt x="2107018" y="0"/>
                  </a:lnTo>
                  <a:lnTo>
                    <a:pt x="1300106" y="0"/>
                  </a:lnTo>
                  <a:lnTo>
                    <a:pt x="952062" y="0"/>
                  </a:lnTo>
                  <a:cubicBezTo>
                    <a:pt x="426253" y="0"/>
                    <a:pt x="0" y="426253"/>
                    <a:pt x="0" y="952062"/>
                  </a:cubicBezTo>
                  <a:lnTo>
                    <a:pt x="0" y="1445186"/>
                  </a:lnTo>
                  <a:lnTo>
                    <a:pt x="0" y="1573636"/>
                  </a:lnTo>
                  <a:lnTo>
                    <a:pt x="0" y="2517733"/>
                  </a:lnTo>
                  <a:cubicBezTo>
                    <a:pt x="0" y="2598678"/>
                    <a:pt x="65618" y="2664296"/>
                    <a:pt x="146563" y="2664296"/>
                  </a:cubicBezTo>
                  <a:lnTo>
                    <a:pt x="2107018" y="2664296"/>
                  </a:lnTo>
                  <a:lnTo>
                    <a:pt x="2178957" y="2664296"/>
                  </a:lnTo>
                  <a:lnTo>
                    <a:pt x="3956723" y="2664296"/>
                  </a:lnTo>
                  <a:cubicBezTo>
                    <a:pt x="4037668" y="2664296"/>
                    <a:pt x="4103286" y="2598678"/>
                    <a:pt x="4103286" y="2517733"/>
                  </a:cubicBezTo>
                  <a:lnTo>
                    <a:pt x="4103286" y="1573636"/>
                  </a:lnTo>
                  <a:lnTo>
                    <a:pt x="4103286" y="1445186"/>
                  </a:lnTo>
                  <a:lnTo>
                    <a:pt x="4103286" y="952062"/>
                  </a:lnTo>
                  <a:cubicBezTo>
                    <a:pt x="4103286" y="426253"/>
                    <a:pt x="3677033" y="0"/>
                    <a:pt x="3151224" y="0"/>
                  </a:cubicBezTo>
                  <a:close/>
                </a:path>
              </a:pathLst>
            </a:custGeom>
            <a:noFill/>
            <a:ln>
              <a:solidFill>
                <a:srgbClr val="91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306082" y="5492386"/>
            <a:ext cx="7030279" cy="914400"/>
            <a:chOff x="998104" y="3950691"/>
            <a:chExt cx="7030279" cy="914400"/>
          </a:xfrm>
        </p:grpSpPr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1043608" y="4163188"/>
              <a:ext cx="6984775" cy="40011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为了计算方便，一般把比例尺写成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前项或后项是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的形式！</a:t>
              </a:r>
            </a:p>
          </p:txBody>
        </p:sp>
        <p:sp>
          <p:nvSpPr>
            <p:cNvPr id="2" name="波形 1"/>
            <p:cNvSpPr/>
            <p:nvPr/>
          </p:nvSpPr>
          <p:spPr>
            <a:xfrm>
              <a:off x="998104" y="3950691"/>
              <a:ext cx="6984774" cy="914400"/>
            </a:xfrm>
            <a:prstGeom prst="wave">
              <a:avLst/>
            </a:prstGeom>
            <a:noFill/>
            <a:ln>
              <a:solidFill>
                <a:srgbClr val="91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40"/>
  <p:tag name="MH_LIBRARY" val="GRAPHIC"/>
  <p:tag name="MH_ORDER" val="Freeform 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1"/>
  <p:tag name="MH_TYPE" val="Oth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2"/>
  <p:tag name="MH_TYPE" val="Oth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4"/>
  <p:tag name="MH_TYPE" val="Oth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5"/>
  <p:tag name="MH_TYPE" val="Oth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1"/>
  <p:tag name="MH_TYPE" val="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8214403"/>
  <p:tag name="MH_LIBRARY" val="GRAPHIC"/>
  <p:tag name="MH_ORDER" val="1"/>
  <p:tag name="MH_TYPE" val="SubTitle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宽屏</PresentationFormat>
  <Paragraphs>147</Paragraphs>
  <Slides>16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Cambria Math</vt:lpstr>
      <vt:lpstr>思源黑体 CN Light</vt:lpstr>
      <vt:lpstr>思源黑体 CN Regular</vt:lpstr>
      <vt:lpstr>思源黑体 CN Heavy</vt:lpstr>
      <vt:lpstr>站酷庆科黄油体</vt:lpstr>
      <vt:lpstr>Arial</vt:lpstr>
      <vt:lpstr>FandolFang R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2020-07-27T10:25:40Z</cp:lastPrinted>
  <dcterms:created xsi:type="dcterms:W3CDTF">2020-07-27T10:25:40Z</dcterms:created>
  <dcterms:modified xsi:type="dcterms:W3CDTF">2021-01-08T23:19:26Z</dcterms:modified>
</cp:coreProperties>
</file>