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99" r:id="rId4"/>
    <p:sldId id="281" r:id="rId5"/>
    <p:sldId id="280" r:id="rId6"/>
    <p:sldId id="283" r:id="rId7"/>
    <p:sldId id="287" r:id="rId8"/>
    <p:sldId id="288" r:id="rId9"/>
    <p:sldId id="300" r:id="rId10"/>
    <p:sldId id="292" r:id="rId11"/>
    <p:sldId id="258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464A11C9-EFA8-4310-ACBA-6C5110AC501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62A16767-B7BB-4565-BBFD-D210416C77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3135920-2FD5-4D60-9D9C-01830CB9E7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 userDrawn="1"/>
        </p:nvSpPr>
        <p:spPr>
          <a:xfrm flipH="1">
            <a:off x="-2457726" y="-3009900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54000"/>
            <a:ext cx="23304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buNone/>
              <a:defRPr lang="zh-CN" altLang="en-US" smtClean="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  <a:lvl2pPr marL="228600" indent="0">
              <a:buNone/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algn="dist"/>
            <a:r>
              <a:rPr lang="en-US" altLang="zh-CN"/>
              <a:t>01 </a:t>
            </a:r>
            <a:r>
              <a:rPr lang="zh-CN" altLang="en-US"/>
              <a:t>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76375"/>
            <a:ext cx="5665495" cy="1923332"/>
            <a:chOff x="655792" y="1776375"/>
            <a:chExt cx="5665495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76375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591711"/>
              <a:ext cx="566549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比例尺的应用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154557" y="1776375"/>
              <a:ext cx="14277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4.3.2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508186" cy="467291"/>
            <a:chOff x="713710" y="4076140"/>
            <a:chExt cx="5508186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55081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APPLICATION OF SCALE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411959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07815" y="1628802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67708" y="3929160"/>
            <a:ext cx="525658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÷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683733" y="2010061"/>
            <a:ext cx="4824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用比例尺求实际距离的方法：</a:t>
            </a:r>
          </a:p>
        </p:txBody>
      </p:sp>
      <p:sp>
        <p:nvSpPr>
          <p:cNvPr id="14" name="矩形 13"/>
          <p:cNvSpPr/>
          <p:nvPr/>
        </p:nvSpPr>
        <p:spPr>
          <a:xfrm>
            <a:off x="3467708" y="4583517"/>
            <a:ext cx="525658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÷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grpSp>
        <p:nvGrpSpPr>
          <p:cNvPr id="15" name="Group 7"/>
          <p:cNvGrpSpPr/>
          <p:nvPr/>
        </p:nvGrpSpPr>
        <p:grpSpPr>
          <a:xfrm>
            <a:off x="3912394" y="2687501"/>
            <a:ext cx="4367213" cy="1087439"/>
            <a:chOff x="2090" y="3007"/>
            <a:chExt cx="2751" cy="685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090" y="3007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167" y="3361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2326" y="3370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3951" y="3186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sp>
        <p:nvSpPr>
          <p:cNvPr id="25" name="矩形: 圆角 24"/>
          <p:cNvSpPr/>
          <p:nvPr/>
        </p:nvSpPr>
        <p:spPr>
          <a:xfrm>
            <a:off x="1415480" y="1468046"/>
            <a:ext cx="9145016" cy="4265209"/>
          </a:xfrm>
          <a:prstGeom prst="roundRect">
            <a:avLst/>
          </a:prstGeom>
          <a:noFill/>
          <a:ln w="57150">
            <a:solidFill>
              <a:srgbClr val="95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67093" y="1794076"/>
              <a:ext cx="1515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4.3.2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37"/>
          <p:cNvSpPr>
            <a:spLocks noChangeArrowheads="1"/>
          </p:cNvSpPr>
          <p:nvPr/>
        </p:nvSpPr>
        <p:spPr bwMode="auto">
          <a:xfrm>
            <a:off x="790399" y="3193148"/>
            <a:ext cx="10611202" cy="946246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95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一幅图的图上距离和实际距离的比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叫做这幅图的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25" name="Group 7"/>
          <p:cNvGrpSpPr/>
          <p:nvPr/>
        </p:nvGrpSpPr>
        <p:grpSpPr>
          <a:xfrm>
            <a:off x="3610945" y="4779541"/>
            <a:ext cx="4367213" cy="1087439"/>
            <a:chOff x="2090" y="3007"/>
            <a:chExt cx="2751" cy="685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2090" y="3007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2167" y="3361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326" y="3370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3951" y="3186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274271" y="1359034"/>
            <a:ext cx="5040560" cy="1131646"/>
            <a:chOff x="1547664" y="479698"/>
            <a:chExt cx="5040560" cy="1131646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1907704" y="629701"/>
              <a:ext cx="4392488" cy="6706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谁能说一说什么是比例尺？</a:t>
              </a:r>
            </a:p>
          </p:txBody>
        </p:sp>
        <p:sp>
          <p:nvSpPr>
            <p:cNvPr id="2" name="云形标注 1"/>
            <p:cNvSpPr/>
            <p:nvPr/>
          </p:nvSpPr>
          <p:spPr>
            <a:xfrm>
              <a:off x="1547664" y="479698"/>
              <a:ext cx="5040560" cy="1131646"/>
            </a:xfrm>
            <a:prstGeom prst="cloudCallout">
              <a:avLst>
                <a:gd name="adj1" fmla="val 61896"/>
                <a:gd name="adj2" fmla="val -115"/>
              </a:avLst>
            </a:prstGeom>
            <a:noFill/>
            <a:ln>
              <a:solidFill>
                <a:srgbClr val="95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08789" y="2150300"/>
            <a:ext cx="7894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(1)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4500000 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表示图上距离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厘米代表实际距离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4500000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(2)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 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表示图上距离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厘米代表实际距离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(3)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表示图上距离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厘米代表实际距离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千米。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3005" y="4454556"/>
            <a:ext cx="2390775" cy="44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1129916" y="1393995"/>
            <a:ext cx="4988803" cy="669287"/>
            <a:chOff x="2607533" y="606319"/>
            <a:chExt cx="4988803" cy="669287"/>
          </a:xfrm>
        </p:grpSpPr>
        <p:sp>
          <p:nvSpPr>
            <p:cNvPr id="10" name="矩形 9"/>
            <p:cNvSpPr/>
            <p:nvPr/>
          </p:nvSpPr>
          <p:spPr>
            <a:xfrm>
              <a:off x="2619085" y="606319"/>
              <a:ext cx="4977251" cy="616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说一说下列各比例尺表示的具体意义。</a:t>
              </a:r>
              <a:endPara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圆角矩形标注 2"/>
            <p:cNvSpPr/>
            <p:nvPr/>
          </p:nvSpPr>
          <p:spPr>
            <a:xfrm>
              <a:off x="2607533" y="737717"/>
              <a:ext cx="4441685" cy="537889"/>
            </a:xfrm>
            <a:prstGeom prst="wedgeRoundRectCallout">
              <a:avLst>
                <a:gd name="adj1" fmla="val 56790"/>
                <a:gd name="adj2" fmla="val 11267"/>
                <a:gd name="adj3" fmla="val 16667"/>
              </a:avLst>
            </a:prstGeom>
            <a:noFill/>
            <a:ln>
              <a:solidFill>
                <a:srgbClr val="95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pic>
        <p:nvPicPr>
          <p:cNvPr id="14" name="Picture 16" descr="1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33925" y="2437278"/>
            <a:ext cx="5890880" cy="3416320"/>
          </a:xfrm>
          <a:prstGeom prst="rect">
            <a:avLst/>
          </a:prstGeom>
          <a:noFill/>
        </p:spPr>
      </p:pic>
      <p:sp>
        <p:nvSpPr>
          <p:cNvPr id="15" name="椭圆 14"/>
          <p:cNvSpPr/>
          <p:nvPr/>
        </p:nvSpPr>
        <p:spPr>
          <a:xfrm>
            <a:off x="10564254" y="5478931"/>
            <a:ext cx="1070664" cy="396474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6" name="Group 42"/>
          <p:cNvGrpSpPr/>
          <p:nvPr/>
        </p:nvGrpSpPr>
        <p:grpSpPr>
          <a:xfrm>
            <a:off x="8326912" y="1215042"/>
            <a:ext cx="2310609" cy="848240"/>
            <a:chOff x="2688" y="3562"/>
            <a:chExt cx="1098" cy="1070"/>
          </a:xfrm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2688" y="3562"/>
              <a:ext cx="1098" cy="1070"/>
            </a:xfrm>
            <a:prstGeom prst="wedgeRoundRectCallout">
              <a:avLst>
                <a:gd name="adj1" fmla="val 43779"/>
                <a:gd name="adj2" fmla="val 160047"/>
                <a:gd name="adj3" fmla="val 16667"/>
              </a:avLst>
            </a:prstGeom>
            <a:noFill/>
            <a:ln w="19050">
              <a:solidFill>
                <a:srgbClr val="95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2688" y="3691"/>
              <a:ext cx="1098" cy="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表示图上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1cm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代表实际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400000cm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1168400" y="1066995"/>
            <a:ext cx="9286240" cy="96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下面是北京轨道交通路线示意图。地铁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号线从苹果园站至四惠东站在图中的长度大约是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7.8 cm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，从苹果园站至四惠东站的实际长度大约是多少千米？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251715" y="3482119"/>
            <a:ext cx="4844285" cy="461665"/>
            <a:chOff x="988033" y="2806152"/>
            <a:chExt cx="4844285" cy="461665"/>
          </a:xfrm>
        </p:grpSpPr>
        <p:sp>
          <p:nvSpPr>
            <p:cNvPr id="23" name="矩形 22"/>
            <p:cNvSpPr/>
            <p:nvPr/>
          </p:nvSpPr>
          <p:spPr>
            <a:xfrm>
              <a:off x="1073805" y="2806152"/>
              <a:ext cx="4542490" cy="461665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可以先设实际距离为</a:t>
              </a:r>
              <a:r>
                <a:rPr kumimoji="0" lang="en-US" altLang="zh-CN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x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cm</a:t>
              </a: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988033" y="2806152"/>
              <a:ext cx="4844285" cy="461665"/>
            </a:xfrm>
            <a:prstGeom prst="roundRect">
              <a:avLst/>
            </a:prstGeom>
            <a:noFill/>
            <a:ln w="19050">
              <a:solidFill>
                <a:srgbClr val="95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1" name="文本框 26"/>
          <p:cNvSpPr txBox="1"/>
          <p:nvPr/>
        </p:nvSpPr>
        <p:spPr>
          <a:xfrm>
            <a:off x="1168400" y="2456525"/>
            <a:ext cx="1861407" cy="49244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+mn-ea"/>
              </a:rPr>
              <a:t>【方法一】</a:t>
            </a:r>
          </a:p>
        </p:txBody>
      </p:sp>
      <p:pic>
        <p:nvPicPr>
          <p:cNvPr id="11" name="Picture 16" descr="13"/>
          <p:cNvPicPr>
            <a:picLocks noChangeAspect="1" noChangeArrowheads="1"/>
          </p:cNvPicPr>
          <p:nvPr/>
        </p:nvPicPr>
        <p:blipFill>
          <a:blip r:embed="rId3"/>
          <a:srcRect l="64339" t="89462" r="11954"/>
          <a:stretch>
            <a:fillRect/>
          </a:stretch>
        </p:blipFill>
        <p:spPr bwMode="auto">
          <a:xfrm>
            <a:off x="7016680" y="2387148"/>
            <a:ext cx="2465286" cy="635495"/>
          </a:xfrm>
          <a:prstGeom prst="rect">
            <a:avLst/>
          </a:prstGeom>
          <a:noFill/>
        </p:spPr>
      </p:pic>
      <p:grpSp>
        <p:nvGrpSpPr>
          <p:cNvPr id="12" name="Group 7"/>
          <p:cNvGrpSpPr/>
          <p:nvPr/>
        </p:nvGrpSpPr>
        <p:grpSpPr>
          <a:xfrm>
            <a:off x="2533579" y="2155772"/>
            <a:ext cx="4367213" cy="1087439"/>
            <a:chOff x="2090" y="3007"/>
            <a:chExt cx="2751" cy="685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090" y="3007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167" y="3361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326" y="3370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951" y="3186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82009" y="3482119"/>
            <a:ext cx="4844285" cy="461665"/>
            <a:chOff x="988033" y="2806152"/>
            <a:chExt cx="4844285" cy="461665"/>
          </a:xfrm>
        </p:grpSpPr>
        <p:sp>
          <p:nvSpPr>
            <p:cNvPr id="24" name="矩形 23"/>
            <p:cNvSpPr/>
            <p:nvPr/>
          </p:nvSpPr>
          <p:spPr>
            <a:xfrm>
              <a:off x="1073805" y="2806152"/>
              <a:ext cx="4542490" cy="461665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再转换单位。</a:t>
              </a:r>
            </a:p>
          </p:txBody>
        </p:sp>
        <p:sp>
          <p:nvSpPr>
            <p:cNvPr id="28" name="圆角矩形 18"/>
            <p:cNvSpPr/>
            <p:nvPr/>
          </p:nvSpPr>
          <p:spPr>
            <a:xfrm>
              <a:off x="988033" y="2806152"/>
              <a:ext cx="4844285" cy="461665"/>
            </a:xfrm>
            <a:prstGeom prst="roundRect">
              <a:avLst/>
            </a:prstGeom>
            <a:noFill/>
            <a:ln w="19050">
              <a:solidFill>
                <a:srgbClr val="95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26" name="矩形 25"/>
          <p:cNvSpPr/>
          <p:nvPr/>
        </p:nvSpPr>
        <p:spPr>
          <a:xfrm>
            <a:off x="1258835" y="4001029"/>
            <a:ext cx="7473914" cy="583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设从苹果园站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至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四惠东站的实际长度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大约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是</a:t>
            </a:r>
            <a:r>
              <a:rPr kumimoji="0" lang="en-US" altLang="zh-CN" sz="24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cm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71909" y="5297175"/>
            <a:ext cx="8218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                                   x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=3120000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3120000cm=31.2km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从苹果园站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至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四惠东站的实际长度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大约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31.2 km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30" name="Group 33"/>
          <p:cNvGrpSpPr/>
          <p:nvPr/>
        </p:nvGrpSpPr>
        <p:grpSpPr>
          <a:xfrm>
            <a:off x="2989804" y="4453168"/>
            <a:ext cx="2278063" cy="846138"/>
            <a:chOff x="1153" y="2813"/>
            <a:chExt cx="1435" cy="533"/>
          </a:xfrm>
        </p:grpSpPr>
        <p:grpSp>
          <p:nvGrpSpPr>
            <p:cNvPr id="31" name="Group 32"/>
            <p:cNvGrpSpPr/>
            <p:nvPr/>
          </p:nvGrpSpPr>
          <p:grpSpPr>
            <a:xfrm>
              <a:off x="1153" y="2846"/>
              <a:ext cx="359" cy="482"/>
              <a:chOff x="1153" y="2846"/>
              <a:chExt cx="359" cy="482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1153" y="2846"/>
                <a:ext cx="359" cy="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7.8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cxnSp>
            <p:nvCxnSpPr>
              <p:cNvPr id="38" name="直接连接符 3"/>
              <p:cNvCxnSpPr>
                <a:cxnSpLocks noChangeShapeType="1"/>
              </p:cNvCxnSpPr>
              <p:nvPr/>
            </p:nvCxnSpPr>
            <p:spPr bwMode="auto">
              <a:xfrm>
                <a:off x="1172" y="3109"/>
                <a:ext cx="27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矩形 38"/>
              <p:cNvSpPr/>
              <p:nvPr/>
            </p:nvSpPr>
            <p:spPr>
              <a:xfrm>
                <a:off x="1196" y="3076"/>
                <a:ext cx="207" cy="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0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anose="02020603050405020304" pitchFamily="18" charset="0"/>
                  </a:rPr>
                  <a:t>x</a:t>
                </a:r>
                <a:endParaRPr kumimoji="0" lang="zh-CN" altLang="en-US" sz="20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矩形 24"/>
            <p:cNvSpPr>
              <a:spLocks noChangeArrowheads="1"/>
            </p:cNvSpPr>
            <p:nvPr/>
          </p:nvSpPr>
          <p:spPr bwMode="auto">
            <a:xfrm>
              <a:off x="1553" y="3010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grpSp>
          <p:nvGrpSpPr>
            <p:cNvPr id="33" name="Group 31"/>
            <p:cNvGrpSpPr/>
            <p:nvPr/>
          </p:nvGrpSpPr>
          <p:grpSpPr>
            <a:xfrm>
              <a:off x="1902" y="2813"/>
              <a:ext cx="686" cy="533"/>
              <a:chOff x="2092" y="2836"/>
              <a:chExt cx="686" cy="533"/>
            </a:xfrm>
          </p:grpSpPr>
          <p:sp>
            <p:nvSpPr>
              <p:cNvPr id="34" name="矩形 18"/>
              <p:cNvSpPr>
                <a:spLocks noChangeArrowheads="1"/>
              </p:cNvSpPr>
              <p:nvPr/>
            </p:nvSpPr>
            <p:spPr bwMode="auto">
              <a:xfrm>
                <a:off x="2092" y="3117"/>
                <a:ext cx="68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anose="02020603050405020304" pitchFamily="18" charset="0"/>
                  </a:rPr>
                  <a:t>400000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2276" y="2836"/>
                <a:ext cx="211" cy="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1</a:t>
                </a:r>
                <a:endPara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cxnSp>
            <p:nvCxnSpPr>
              <p:cNvPr id="36" name="直接连接符 17"/>
              <p:cNvCxnSpPr>
                <a:cxnSpLocks noChangeShapeType="1"/>
              </p:cNvCxnSpPr>
              <p:nvPr/>
            </p:nvCxnSpPr>
            <p:spPr bwMode="auto">
              <a:xfrm>
                <a:off x="2097" y="3117"/>
                <a:ext cx="59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组合 39"/>
          <p:cNvGrpSpPr/>
          <p:nvPr/>
        </p:nvGrpSpPr>
        <p:grpSpPr>
          <a:xfrm>
            <a:off x="5641946" y="4729276"/>
            <a:ext cx="2010383" cy="970118"/>
            <a:chOff x="4843721" y="3122048"/>
            <a:chExt cx="2010383" cy="970118"/>
          </a:xfrm>
        </p:grpSpPr>
        <p:sp>
          <p:nvSpPr>
            <p:cNvPr id="41" name="椭圆 1"/>
            <p:cNvSpPr/>
            <p:nvPr/>
          </p:nvSpPr>
          <p:spPr>
            <a:xfrm>
              <a:off x="4843721" y="3122048"/>
              <a:ext cx="2010383" cy="970118"/>
            </a:xfrm>
            <a:custGeom>
              <a:avLst/>
              <a:gdLst/>
              <a:ahLst/>
              <a:cxnLst/>
              <a:rect l="l" t="t" r="r" b="b"/>
              <a:pathLst>
                <a:path w="3463470" h="3831342">
                  <a:moveTo>
                    <a:pt x="1889309" y="419"/>
                  </a:moveTo>
                  <a:cubicBezTo>
                    <a:pt x="2651670" y="-25411"/>
                    <a:pt x="3463470" y="1149223"/>
                    <a:pt x="3463470" y="2203099"/>
                  </a:cubicBezTo>
                  <a:cubicBezTo>
                    <a:pt x="3463470" y="3256975"/>
                    <a:pt x="2496686" y="3713521"/>
                    <a:pt x="1982298" y="3816843"/>
                  </a:cubicBezTo>
                  <a:cubicBezTo>
                    <a:pt x="1561743" y="3901318"/>
                    <a:pt x="766270" y="3608532"/>
                    <a:pt x="482184" y="3150910"/>
                  </a:cubicBezTo>
                  <a:lnTo>
                    <a:pt x="0" y="3063821"/>
                  </a:lnTo>
                  <a:lnTo>
                    <a:pt x="378954" y="2837254"/>
                  </a:lnTo>
                  <a:cubicBezTo>
                    <a:pt x="377433" y="2832565"/>
                    <a:pt x="377257" y="2827803"/>
                    <a:pt x="377141" y="2823031"/>
                  </a:cubicBezTo>
                  <a:cubicBezTo>
                    <a:pt x="361643" y="2186961"/>
                    <a:pt x="1126948" y="26249"/>
                    <a:pt x="1889309" y="419"/>
                  </a:cubicBezTo>
                  <a:close/>
                </a:path>
              </a:pathLst>
            </a:custGeom>
            <a:noFill/>
            <a:ln w="76200" cap="flat" cmpd="sng" algn="ctr">
              <a:solidFill>
                <a:srgbClr val="9500FF"/>
              </a:solidFill>
              <a:prstDash val="solid"/>
            </a:ln>
            <a:effectLst>
              <a:outerShdw blurRad="254000" sx="102000" sy="102000" algn="ctr" rotWithShape="0">
                <a:prstClr val="black">
                  <a:alpha val="24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+mn-ea"/>
                <a:cs typeface="+mn-cs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454090" y="3271677"/>
              <a:ext cx="10634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转换单位哦！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312541" y="3429000"/>
            <a:ext cx="4253038" cy="50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实际距离＝图上距离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÷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比例尺</a:t>
            </a:r>
          </a:p>
        </p:txBody>
      </p:sp>
      <p:sp>
        <p:nvSpPr>
          <p:cNvPr id="5" name="矩形 4"/>
          <p:cNvSpPr/>
          <p:nvPr/>
        </p:nvSpPr>
        <p:spPr>
          <a:xfrm>
            <a:off x="3142918" y="4258708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7.8÷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942892" y="4003953"/>
            <a:ext cx="1271586" cy="890588"/>
            <a:chOff x="3942892" y="4003953"/>
            <a:chExt cx="1271586" cy="890588"/>
          </a:xfrm>
        </p:grpSpPr>
        <p:sp>
          <p:nvSpPr>
            <p:cNvPr id="7" name="矩形 18"/>
            <p:cNvSpPr>
              <a:spLocks noChangeArrowheads="1"/>
            </p:cNvSpPr>
            <p:nvPr/>
          </p:nvSpPr>
          <p:spPr bwMode="auto">
            <a:xfrm>
              <a:off x="3942892" y="4432578"/>
              <a:ext cx="127158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400000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4396123" y="4003953"/>
              <a:ext cx="365125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cxnSp>
          <p:nvCxnSpPr>
            <p:cNvPr id="9" name="直接连接符 17"/>
            <p:cNvCxnSpPr>
              <a:cxnSpLocks noChangeShapeType="1"/>
            </p:cNvCxnSpPr>
            <p:nvPr/>
          </p:nvCxnSpPr>
          <p:spPr bwMode="auto">
            <a:xfrm>
              <a:off x="4128630" y="4454803"/>
              <a:ext cx="90011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5214478" y="4239658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689142" y="4258708"/>
            <a:ext cx="2528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3120000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749527" y="5075844"/>
            <a:ext cx="596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3120000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31.2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km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92947" y="5757493"/>
            <a:ext cx="7407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答：从苹果园站至四惠东站的实际长度是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31.2km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31" name="文本框 20"/>
          <p:cNvSpPr txBox="1"/>
          <p:nvPr/>
        </p:nvSpPr>
        <p:spPr>
          <a:xfrm>
            <a:off x="957993" y="2438029"/>
            <a:ext cx="1861407" cy="49244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  <a:sym typeface="+mn-ea"/>
              </a:rPr>
              <a:t>【方法二】</a:t>
            </a:r>
          </a:p>
        </p:txBody>
      </p:sp>
      <p:pic>
        <p:nvPicPr>
          <p:cNvPr id="19" name="Picture 16" descr="13"/>
          <p:cNvPicPr>
            <a:picLocks noChangeAspect="1" noChangeArrowheads="1"/>
          </p:cNvPicPr>
          <p:nvPr/>
        </p:nvPicPr>
        <p:blipFill>
          <a:blip r:embed="rId3"/>
          <a:srcRect l="64339" t="89462" r="11954"/>
          <a:stretch>
            <a:fillRect/>
          </a:stretch>
        </p:blipFill>
        <p:spPr bwMode="auto">
          <a:xfrm>
            <a:off x="6685945" y="2366503"/>
            <a:ext cx="2465286" cy="635495"/>
          </a:xfrm>
          <a:prstGeom prst="rect">
            <a:avLst/>
          </a:prstGeom>
          <a:noFill/>
        </p:spPr>
      </p:pic>
      <p:grpSp>
        <p:nvGrpSpPr>
          <p:cNvPr id="20" name="Group 7"/>
          <p:cNvGrpSpPr/>
          <p:nvPr/>
        </p:nvGrpSpPr>
        <p:grpSpPr>
          <a:xfrm>
            <a:off x="2825994" y="2140531"/>
            <a:ext cx="4367213" cy="1087439"/>
            <a:chOff x="2090" y="3007"/>
            <a:chExt cx="2751" cy="685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2090" y="3007"/>
              <a:ext cx="1788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图上距离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167" y="3361"/>
              <a:ext cx="1633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实际距离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2326" y="3370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3671" y="3183"/>
              <a:ext cx="342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3951" y="3186"/>
              <a:ext cx="890" cy="3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lIns="90000" tIns="46800" rIns="90000" bIns="468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比例尺</a:t>
              </a:r>
            </a:p>
          </p:txBody>
        </p:sp>
      </p:grpSp>
      <p:sp>
        <p:nvSpPr>
          <p:cNvPr id="2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1168400" y="1066995"/>
            <a:ext cx="9286240" cy="96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下面是北京轨道交通路线示意图。地铁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号线从苹果园站至四惠东站在图中的长度大约是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7.8 cm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，从苹果园站至四惠东站的实际长度大约是多少千米？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  <p:bldP spid="13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2938" y="1005978"/>
            <a:ext cx="9869557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先把右图中的线段比例尺改写成数值比例尺，再用直尺量出图中河西村与汽车站之间的距离是多少厘米，并计算出两地的实际距离大约是多少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pic>
        <p:nvPicPr>
          <p:cNvPr id="3" name="Picture 2" descr="C:\Users\Administrator\AppData\Roaming\Tencent\Users\271766067\QQ\WinTemp\RichOle\QP0PI1]N`@ODJLNFO5E~S5Q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55645" y="2161168"/>
            <a:ext cx="3067876" cy="2274460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93423" y="2292210"/>
            <a:ext cx="3932267" cy="88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图上距离∶实际距离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=1cm∶600m=1∶60000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93422" y="3363813"/>
            <a:ext cx="5658107" cy="47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量得图中河西村与汽车站的距离是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 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961903" y="2593341"/>
            <a:ext cx="1492577" cy="33012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2276144" y="2713625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2cm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292965" y="1535399"/>
            <a:ext cx="56024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98951" y="3939768"/>
            <a:ext cx="6840987" cy="189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设河西村与汽车站两地的实际距离大约是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cm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2∶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=1∶60000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=120000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            120000cm=1200m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93421" y="5975938"/>
            <a:ext cx="6333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答：两地的实际距离为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1200m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/>
          <p:nvPr/>
        </p:nvSpPr>
        <p:spPr>
          <a:xfrm>
            <a:off x="1089517" y="1082351"/>
            <a:ext cx="10042309" cy="114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在比例尺为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1∶5000000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的地图上，量得上海到杭州的距离是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4.3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厘米，上海到杭州的实际距离是多少千米？</a:t>
            </a:r>
          </a:p>
        </p:txBody>
      </p:sp>
      <p:sp>
        <p:nvSpPr>
          <p:cNvPr id="3" name="矩形 2"/>
          <p:cNvSpPr/>
          <p:nvPr/>
        </p:nvSpPr>
        <p:spPr>
          <a:xfrm>
            <a:off x="3546032" y="2564904"/>
            <a:ext cx="5939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解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设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实际距离是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是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cm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4.3∶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 x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 1∶5000000</a:t>
            </a:r>
            <a:r>
              <a:rPr kumimoji="0" lang="zh-CN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　</a:t>
            </a:r>
            <a:endParaRPr kumimoji="0" lang="en-US" altLang="zh-CN" sz="24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             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=21500000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          21500000cm=215km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答：上海到杭州的实际距离是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215k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m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12574" y="1280400"/>
            <a:ext cx="10098156" cy="1142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在比例尺是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∶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5000000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的地图上，量得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地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到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地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的距离是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厘米。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一辆汽车以每小时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千米的速度从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地开往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地，问几小时可以到达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5"/>
              <p:cNvSpPr/>
              <p:nvPr/>
            </p:nvSpPr>
            <p:spPr>
              <a:xfrm>
                <a:off x="3596600" y="2969419"/>
                <a:ext cx="509947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zh-CN" alt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𝟒</m:t>
                      </m:r>
                      <m:r>
                        <a:rPr kumimoji="0" lang="zh-CN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÷</m:t>
                      </m:r>
                      <m:f>
                        <m:fPr>
                          <m:ctrlPr>
                            <a:rPr kumimoji="0" lang="zh-CN" alt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zh-CN" alt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altLang="zh-CN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𝟓</m:t>
                          </m:r>
                          <m:r>
                            <a:rPr kumimoji="0" lang="zh-CN" alt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𝟎𝟎𝟎𝟎𝟎𝟎</m:t>
                          </m:r>
                        </m:den>
                      </m:f>
                      <m:r>
                        <a:rPr kumimoji="0" lang="zh-CN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CN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𝟐𝟎</m:t>
                      </m:r>
                      <m:r>
                        <a:rPr kumimoji="0" lang="zh-CN" alt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𝟎𝟎𝟎𝟎𝟎𝟎</m:t>
                      </m:r>
                      <m:r>
                        <a:rPr kumimoji="0" lang="zh-CN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（</m:t>
                      </m:r>
                      <m:r>
                        <a:rPr kumimoji="0" lang="zh-CN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𝐜𝐦</m:t>
                      </m:r>
                      <m:r>
                        <a:rPr kumimoji="0" lang="zh-CN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）</m:t>
                      </m:r>
                    </m:oMath>
                  </m:oMathPara>
                </a14:m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00" y="2969419"/>
                <a:ext cx="5099473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9"/>
              <p:cNvSpPr/>
              <p:nvPr/>
            </p:nvSpPr>
            <p:spPr>
              <a:xfrm>
                <a:off x="4474874" y="3901100"/>
                <a:ext cx="34291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kumimoji="0" lang="en-US" altLang="zh-CN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𝟐</m:t>
                    </m:r>
                  </m:oMath>
                </a14:m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0000000cm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200km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74" y="3901100"/>
                <a:ext cx="342914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55" t="-10526" r="-888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3391227" y="5217181"/>
            <a:ext cx="5022558" cy="72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:5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小时可以到达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0"/>
              <p:cNvSpPr/>
              <p:nvPr/>
            </p:nvSpPr>
            <p:spPr>
              <a:xfrm>
                <a:off x="4474874" y="4508268"/>
                <a:ext cx="31037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kumimoji="0" lang="en-US" altLang="zh-CN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𝟐</m:t>
                    </m:r>
                  </m:oMath>
                </a14:m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00÷40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5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（小时）</a:t>
                </a: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74" y="4508268"/>
                <a:ext cx="310373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93" t="-10667" r="-2358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宽屏</PresentationFormat>
  <Paragraphs>112</Paragraphs>
  <Slides>11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FandolFang R</vt:lpstr>
      <vt:lpstr>思源黑体 CN Bold</vt:lpstr>
      <vt:lpstr>思源黑体 CN Heavy</vt:lpstr>
      <vt:lpstr>思源黑体 CN Light</vt:lpstr>
      <vt:lpstr>思源黑体 CN Regular</vt:lpstr>
      <vt:lpstr>站酷庆科黄油体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2020-07-27T10:25:38Z</cp:lastPrinted>
  <dcterms:created xsi:type="dcterms:W3CDTF">2020-07-27T10:25:38Z</dcterms:created>
  <dcterms:modified xsi:type="dcterms:W3CDTF">2021-01-08T23:19:33Z</dcterms:modified>
</cp:coreProperties>
</file>