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71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87" r:id="rId14"/>
    <p:sldId id="270" r:id="rId15"/>
    <p:sldId id="272" r:id="rId16"/>
  </p:sldIdLst>
  <p:sldSz cx="12192000" cy="6858000"/>
  <p:notesSz cx="6858000" cy="9144000"/>
  <p:custDataLst>
    <p:tags r:id="rId1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416">
          <p15:clr>
            <a:srgbClr val="A4A3A4"/>
          </p15:clr>
        </p15:guide>
        <p15:guide id="2" pos="7256">
          <p15:clr>
            <a:srgbClr val="A4A3A4"/>
          </p15:clr>
        </p15:guide>
        <p15:guide id="3" orient="horz" pos="595">
          <p15:clr>
            <a:srgbClr val="A4A3A4"/>
          </p15:clr>
        </p15:guide>
        <p15:guide id="4" orient="horz" pos="664">
          <p15:clr>
            <a:srgbClr val="A4A3A4"/>
          </p15:clr>
        </p15:guide>
        <p15:guide id="5" orient="horz" pos="3928">
          <p15:clr>
            <a:srgbClr val="A4A3A4"/>
          </p15:clr>
        </p15:guide>
        <p15:guide id="6" orient="horz" pos="386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002" y="78"/>
      </p:cViewPr>
      <p:guideLst>
        <p:guide pos="416"/>
        <p:guide pos="7256"/>
        <p:guide orient="horz" pos="595"/>
        <p:guide orient="horz" pos="664"/>
        <p:guide orient="horz" pos="3928"/>
        <p:guide orient="horz" pos="386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8" d="100"/>
          <a:sy n="78" d="100"/>
        </p:scale>
        <p:origin x="3966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>
              <a:latin typeface="FandolFang R" panose="00000500000000000000" pitchFamily="50" charset="-122"/>
              <a:ea typeface="FandolFang R" panose="00000500000000000000" pitchFamily="50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856A92-6008-4A00-9B0E-970E6C00218D}" type="datetimeFigureOut">
              <a:rPr lang="zh-CN" altLang="en-US" smtClean="0">
                <a:latin typeface="FandolFang R" panose="00000500000000000000" pitchFamily="50" charset="-122"/>
                <a:ea typeface="FandolFang R" panose="00000500000000000000" pitchFamily="50" charset="-122"/>
              </a:rPr>
              <a:t>2021/1/9</a:t>
            </a:fld>
            <a:endParaRPr lang="zh-CN" altLang="en-US">
              <a:latin typeface="FandolFang R" panose="00000500000000000000" pitchFamily="50" charset="-122"/>
              <a:ea typeface="FandolFang R" panose="00000500000000000000" pitchFamily="50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latin typeface="FandolFang R" panose="00000500000000000000" pitchFamily="50" charset="-122"/>
              <a:ea typeface="FandolFang R" panose="00000500000000000000" pitchFamily="50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EB61C8-ABF8-4BBC-97F8-FF49479B17F3}" type="slidenum">
              <a:rPr lang="zh-CN" altLang="en-US" smtClean="0">
                <a:latin typeface="FandolFang R" panose="00000500000000000000" pitchFamily="50" charset="-122"/>
                <a:ea typeface="FandolFang R" panose="00000500000000000000" pitchFamily="50" charset="-122"/>
              </a:rPr>
              <a:t>‹#›</a:t>
            </a:fld>
            <a:endParaRPr lang="zh-CN" altLang="en-US">
              <a:latin typeface="FandolFang R" panose="00000500000000000000" pitchFamily="50" charset="-122"/>
              <a:ea typeface="FandolFang R" panose="00000500000000000000" pitchFamily="50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E3ACD943-6C4C-485E-A1DE-10844C653D4D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47AE6268-3315-45EF-B116-0B9B428CD9F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4AF39AF-2281-4A67-BEFF-C4B1DAD081C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  <a:cs typeface="+mn-cs"/>
              </a:r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箭头: V 形 2"/>
          <p:cNvSpPr/>
          <p:nvPr userDrawn="1"/>
        </p:nvSpPr>
        <p:spPr>
          <a:xfrm>
            <a:off x="571500" y="381000"/>
            <a:ext cx="457200" cy="457200"/>
          </a:xfrm>
          <a:prstGeom prst="chevron">
            <a:avLst/>
          </a:prstGeom>
          <a:solidFill>
            <a:srgbClr val="979C7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" name="箭头: V 形 3"/>
          <p:cNvSpPr/>
          <p:nvPr userDrawn="1"/>
        </p:nvSpPr>
        <p:spPr>
          <a:xfrm>
            <a:off x="927100" y="381000"/>
            <a:ext cx="457200" cy="457200"/>
          </a:xfrm>
          <a:prstGeom prst="chevron">
            <a:avLst/>
          </a:prstGeom>
          <a:solidFill>
            <a:srgbClr val="979C7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图片 5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82" t="22569" r="22539" b="54694"/>
          <a:stretch>
            <a:fillRect/>
          </a:stretch>
        </p:blipFill>
        <p:spPr>
          <a:xfrm>
            <a:off x="7504327" y="-8677"/>
            <a:ext cx="4703012" cy="2360183"/>
          </a:xfrm>
          <a:custGeom>
            <a:avLst/>
            <a:gdLst>
              <a:gd name="connsiteX0" fmla="*/ 4703012 w 4703012"/>
              <a:gd name="connsiteY0" fmla="*/ 0 h 2360183"/>
              <a:gd name="connsiteX1" fmla="*/ 2360183 w 4703012"/>
              <a:gd name="connsiteY1" fmla="*/ 2360183 h 2360183"/>
              <a:gd name="connsiteX2" fmla="*/ 0 w 4703012"/>
              <a:gd name="connsiteY2" fmla="*/ 17354 h 2360183"/>
              <a:gd name="connsiteX3" fmla="*/ 4703012 w 4703012"/>
              <a:gd name="connsiteY3" fmla="*/ 0 h 2360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03012" h="2360183">
                <a:moveTo>
                  <a:pt x="4703012" y="0"/>
                </a:moveTo>
                <a:lnTo>
                  <a:pt x="2360183" y="2360183"/>
                </a:lnTo>
                <a:lnTo>
                  <a:pt x="0" y="17354"/>
                </a:lnTo>
                <a:lnTo>
                  <a:pt x="4703012" y="0"/>
                </a:lnTo>
                <a:close/>
              </a:path>
            </a:pathLst>
          </a:custGeom>
        </p:spPr>
      </p:pic>
      <p:pic>
        <p:nvPicPr>
          <p:cNvPr id="50" name="图片 4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75" t="24370" r="22660" b="43434"/>
          <a:stretch>
            <a:fillRect/>
          </a:stretch>
        </p:blipFill>
        <p:spPr>
          <a:xfrm>
            <a:off x="10521521" y="178269"/>
            <a:ext cx="1677203" cy="3342073"/>
          </a:xfrm>
          <a:custGeom>
            <a:avLst/>
            <a:gdLst>
              <a:gd name="connsiteX0" fmla="*/ 1664870 w 1677203"/>
              <a:gd name="connsiteY0" fmla="*/ 0 h 3342073"/>
              <a:gd name="connsiteX1" fmla="*/ 1677203 w 1677203"/>
              <a:gd name="connsiteY1" fmla="*/ 3342073 h 3342073"/>
              <a:gd name="connsiteX2" fmla="*/ 0 w 1677203"/>
              <a:gd name="connsiteY2" fmla="*/ 1677203 h 3342073"/>
              <a:gd name="connsiteX3" fmla="*/ 1664870 w 1677203"/>
              <a:gd name="connsiteY3" fmla="*/ 0 h 3342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77203" h="3342073">
                <a:moveTo>
                  <a:pt x="1664870" y="0"/>
                </a:moveTo>
                <a:lnTo>
                  <a:pt x="1677203" y="3342073"/>
                </a:lnTo>
                <a:lnTo>
                  <a:pt x="0" y="1677203"/>
                </a:lnTo>
                <a:lnTo>
                  <a:pt x="1664870" y="0"/>
                </a:lnTo>
                <a:close/>
              </a:path>
            </a:pathLst>
          </a:custGeom>
        </p:spPr>
      </p:pic>
      <p:pic>
        <p:nvPicPr>
          <p:cNvPr id="49" name="图片 4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266" r="56287" b="38421"/>
          <a:stretch>
            <a:fillRect/>
          </a:stretch>
        </p:blipFill>
        <p:spPr>
          <a:xfrm>
            <a:off x="6694283" y="894073"/>
            <a:ext cx="3111140" cy="3146682"/>
          </a:xfrm>
          <a:custGeom>
            <a:avLst/>
            <a:gdLst>
              <a:gd name="connsiteX0" fmla="*/ 1538548 w 3111140"/>
              <a:gd name="connsiteY0" fmla="*/ 0 h 3146682"/>
              <a:gd name="connsiteX1" fmla="*/ 3111140 w 3111140"/>
              <a:gd name="connsiteY1" fmla="*/ 1574089 h 3146682"/>
              <a:gd name="connsiteX2" fmla="*/ 1537051 w 3111140"/>
              <a:gd name="connsiteY2" fmla="*/ 3146682 h 3146682"/>
              <a:gd name="connsiteX3" fmla="*/ 0 w 3111140"/>
              <a:gd name="connsiteY3" fmla="*/ 1608168 h 3146682"/>
              <a:gd name="connsiteX4" fmla="*/ 0 w 3111140"/>
              <a:gd name="connsiteY4" fmla="*/ 1537086 h 3146682"/>
              <a:gd name="connsiteX5" fmla="*/ 1538548 w 3111140"/>
              <a:gd name="connsiteY5" fmla="*/ 0 h 3146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11140" h="3146682">
                <a:moveTo>
                  <a:pt x="1538548" y="0"/>
                </a:moveTo>
                <a:lnTo>
                  <a:pt x="3111140" y="1574089"/>
                </a:lnTo>
                <a:lnTo>
                  <a:pt x="1537051" y="3146682"/>
                </a:lnTo>
                <a:lnTo>
                  <a:pt x="0" y="1608168"/>
                </a:lnTo>
                <a:lnTo>
                  <a:pt x="0" y="1537086"/>
                </a:lnTo>
                <a:lnTo>
                  <a:pt x="1538548" y="0"/>
                </a:lnTo>
                <a:close/>
              </a:path>
            </a:pathLst>
          </a:custGeom>
        </p:spPr>
      </p:pic>
      <p:pic>
        <p:nvPicPr>
          <p:cNvPr id="48" name="图片 4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92" t="41410" r="24797" b="28278"/>
          <a:stretch>
            <a:fillRect/>
          </a:stretch>
        </p:blipFill>
        <p:spPr>
          <a:xfrm>
            <a:off x="8900013" y="1947044"/>
            <a:ext cx="3146592" cy="3146592"/>
          </a:xfrm>
          <a:custGeom>
            <a:avLst/>
            <a:gdLst>
              <a:gd name="connsiteX0" fmla="*/ 1561435 w 3146592"/>
              <a:gd name="connsiteY0" fmla="*/ 0 h 3146592"/>
              <a:gd name="connsiteX1" fmla="*/ 3146592 w 3146592"/>
              <a:gd name="connsiteY1" fmla="*/ 1561435 h 3146592"/>
              <a:gd name="connsiteX2" fmla="*/ 1585157 w 3146592"/>
              <a:gd name="connsiteY2" fmla="*/ 3146592 h 3146592"/>
              <a:gd name="connsiteX3" fmla="*/ 0 w 3146592"/>
              <a:gd name="connsiteY3" fmla="*/ 1585157 h 3146592"/>
              <a:gd name="connsiteX4" fmla="*/ 1561435 w 3146592"/>
              <a:gd name="connsiteY4" fmla="*/ 0 h 3146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46592" h="3146592">
                <a:moveTo>
                  <a:pt x="1561435" y="0"/>
                </a:moveTo>
                <a:lnTo>
                  <a:pt x="3146592" y="1561435"/>
                </a:lnTo>
                <a:lnTo>
                  <a:pt x="1585157" y="3146592"/>
                </a:lnTo>
                <a:lnTo>
                  <a:pt x="0" y="1585157"/>
                </a:lnTo>
                <a:lnTo>
                  <a:pt x="1561435" y="0"/>
                </a:lnTo>
                <a:close/>
              </a:path>
            </a:pathLst>
          </a:custGeom>
        </p:spPr>
      </p:pic>
      <p:pic>
        <p:nvPicPr>
          <p:cNvPr id="46" name="图片 4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67" t="56566" r="22668" b="11238"/>
          <a:stretch>
            <a:fillRect/>
          </a:stretch>
        </p:blipFill>
        <p:spPr>
          <a:xfrm>
            <a:off x="10520964" y="3520341"/>
            <a:ext cx="1677203" cy="3342074"/>
          </a:xfrm>
          <a:custGeom>
            <a:avLst/>
            <a:gdLst>
              <a:gd name="connsiteX0" fmla="*/ 1664870 w 1677203"/>
              <a:gd name="connsiteY0" fmla="*/ 0 h 3342074"/>
              <a:gd name="connsiteX1" fmla="*/ 1677203 w 1677203"/>
              <a:gd name="connsiteY1" fmla="*/ 3342074 h 3342074"/>
              <a:gd name="connsiteX2" fmla="*/ 0 w 1677203"/>
              <a:gd name="connsiteY2" fmla="*/ 1677203 h 3342074"/>
              <a:gd name="connsiteX3" fmla="*/ 1664870 w 1677203"/>
              <a:gd name="connsiteY3" fmla="*/ 0 h 3342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77203" h="3342074">
                <a:moveTo>
                  <a:pt x="1664870" y="0"/>
                </a:moveTo>
                <a:lnTo>
                  <a:pt x="1677203" y="3342074"/>
                </a:lnTo>
                <a:lnTo>
                  <a:pt x="0" y="1677203"/>
                </a:lnTo>
                <a:lnTo>
                  <a:pt x="1664870" y="0"/>
                </a:lnTo>
                <a:close/>
              </a:path>
            </a:pathLst>
          </a:custGeom>
        </p:spPr>
      </p:pic>
      <p:pic>
        <p:nvPicPr>
          <p:cNvPr id="45" name="图片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6" t="57286" r="46906" b="11238"/>
          <a:stretch>
            <a:fillRect/>
          </a:stretch>
        </p:blipFill>
        <p:spPr>
          <a:xfrm>
            <a:off x="7205749" y="3595062"/>
            <a:ext cx="3267352" cy="3267353"/>
          </a:xfrm>
          <a:custGeom>
            <a:avLst/>
            <a:gdLst>
              <a:gd name="connsiteX0" fmla="*/ 1643112 w 3267352"/>
              <a:gd name="connsiteY0" fmla="*/ 0 h 3267353"/>
              <a:gd name="connsiteX1" fmla="*/ 3267352 w 3267352"/>
              <a:gd name="connsiteY1" fmla="*/ 1643113 h 3267353"/>
              <a:gd name="connsiteX2" fmla="*/ 1624240 w 3267352"/>
              <a:gd name="connsiteY2" fmla="*/ 3267353 h 3267353"/>
              <a:gd name="connsiteX3" fmla="*/ 0 w 3267352"/>
              <a:gd name="connsiteY3" fmla="*/ 1624240 h 3267353"/>
              <a:gd name="connsiteX4" fmla="*/ 1643112 w 3267352"/>
              <a:gd name="connsiteY4" fmla="*/ 0 h 3267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67352" h="3267353">
                <a:moveTo>
                  <a:pt x="1643112" y="0"/>
                </a:moveTo>
                <a:lnTo>
                  <a:pt x="3267352" y="1643113"/>
                </a:lnTo>
                <a:lnTo>
                  <a:pt x="1624240" y="3267353"/>
                </a:lnTo>
                <a:lnTo>
                  <a:pt x="0" y="1624240"/>
                </a:lnTo>
                <a:lnTo>
                  <a:pt x="1643112" y="0"/>
                </a:lnTo>
                <a:close/>
              </a:path>
            </a:pathLst>
          </a:custGeom>
        </p:spPr>
      </p:pic>
      <p:pic>
        <p:nvPicPr>
          <p:cNvPr id="44" name="图片 4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05" t="74169" r="23287"/>
          <a:stretch>
            <a:fillRect/>
          </a:stretch>
        </p:blipFill>
        <p:spPr>
          <a:xfrm>
            <a:off x="8886729" y="5347661"/>
            <a:ext cx="3267352" cy="2681367"/>
          </a:xfrm>
          <a:custGeom>
            <a:avLst/>
            <a:gdLst>
              <a:gd name="connsiteX0" fmla="*/ 1643112 w 3267352"/>
              <a:gd name="connsiteY0" fmla="*/ 0 h 2681367"/>
              <a:gd name="connsiteX1" fmla="*/ 3267352 w 3267352"/>
              <a:gd name="connsiteY1" fmla="*/ 1643113 h 2681367"/>
              <a:gd name="connsiteX2" fmla="*/ 2217034 w 3267352"/>
              <a:gd name="connsiteY2" fmla="*/ 2681367 h 2681367"/>
              <a:gd name="connsiteX3" fmla="*/ 1044985 w 3267352"/>
              <a:gd name="connsiteY3" fmla="*/ 2681367 h 2681367"/>
              <a:gd name="connsiteX4" fmla="*/ 0 w 3267352"/>
              <a:gd name="connsiteY4" fmla="*/ 1624240 h 2681367"/>
              <a:gd name="connsiteX5" fmla="*/ 1643112 w 3267352"/>
              <a:gd name="connsiteY5" fmla="*/ 0 h 2681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67352" h="2681367">
                <a:moveTo>
                  <a:pt x="1643112" y="0"/>
                </a:moveTo>
                <a:lnTo>
                  <a:pt x="3267352" y="1643113"/>
                </a:lnTo>
                <a:lnTo>
                  <a:pt x="2217034" y="2681367"/>
                </a:lnTo>
                <a:lnTo>
                  <a:pt x="1044985" y="2681367"/>
                </a:lnTo>
                <a:lnTo>
                  <a:pt x="0" y="1624240"/>
                </a:lnTo>
                <a:lnTo>
                  <a:pt x="1643112" y="0"/>
                </a:lnTo>
                <a:close/>
              </a:path>
            </a:pathLst>
          </a:custGeom>
        </p:spPr>
      </p:pic>
      <p:pic>
        <p:nvPicPr>
          <p:cNvPr id="42" name="图片 4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99" t="46073" r="100000" b="53242"/>
          <a:stretch>
            <a:fillRect/>
          </a:stretch>
        </p:blipFill>
        <p:spPr>
          <a:xfrm>
            <a:off x="6658742" y="2431159"/>
            <a:ext cx="35541" cy="71082"/>
          </a:xfrm>
          <a:custGeom>
            <a:avLst/>
            <a:gdLst>
              <a:gd name="connsiteX0" fmla="*/ 35541 w 35541"/>
              <a:gd name="connsiteY0" fmla="*/ 0 h 71082"/>
              <a:gd name="connsiteX1" fmla="*/ 35541 w 35541"/>
              <a:gd name="connsiteY1" fmla="*/ 71082 h 71082"/>
              <a:gd name="connsiteX2" fmla="*/ 0 w 35541"/>
              <a:gd name="connsiteY2" fmla="*/ 35507 h 71082"/>
              <a:gd name="connsiteX3" fmla="*/ 35541 w 35541"/>
              <a:gd name="connsiteY3" fmla="*/ 0 h 71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541" h="71082">
                <a:moveTo>
                  <a:pt x="35541" y="0"/>
                </a:moveTo>
                <a:lnTo>
                  <a:pt x="35541" y="71082"/>
                </a:lnTo>
                <a:lnTo>
                  <a:pt x="0" y="35507"/>
                </a:lnTo>
                <a:lnTo>
                  <a:pt x="35541" y="0"/>
                </a:lnTo>
                <a:close/>
              </a:path>
            </a:pathLst>
          </a:custGeom>
        </p:spPr>
      </p:pic>
      <p:pic>
        <p:nvPicPr>
          <p:cNvPr id="41" name="图片 4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87" t="100000" r="38045" b="-5645"/>
          <a:stretch>
            <a:fillRect/>
          </a:stretch>
        </p:blipFill>
        <p:spPr>
          <a:xfrm>
            <a:off x="10135790" y="8033439"/>
            <a:ext cx="1172049" cy="585985"/>
          </a:xfrm>
          <a:custGeom>
            <a:avLst/>
            <a:gdLst>
              <a:gd name="connsiteX0" fmla="*/ 0 w 1172049"/>
              <a:gd name="connsiteY0" fmla="*/ 0 h 585985"/>
              <a:gd name="connsiteX1" fmla="*/ 1172049 w 1172049"/>
              <a:gd name="connsiteY1" fmla="*/ 0 h 585985"/>
              <a:gd name="connsiteX2" fmla="*/ 579255 w 1172049"/>
              <a:gd name="connsiteY2" fmla="*/ 585985 h 585985"/>
              <a:gd name="connsiteX3" fmla="*/ 0 w 1172049"/>
              <a:gd name="connsiteY3" fmla="*/ 0 h 585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2049" h="585985">
                <a:moveTo>
                  <a:pt x="0" y="0"/>
                </a:moveTo>
                <a:lnTo>
                  <a:pt x="1172049" y="0"/>
                </a:lnTo>
                <a:lnTo>
                  <a:pt x="579255" y="585985"/>
                </a:lnTo>
                <a:lnTo>
                  <a:pt x="0" y="0"/>
                </a:lnTo>
                <a:close/>
              </a:path>
            </a:pathLst>
          </a:custGeom>
        </p:spPr>
      </p:pic>
      <p:grpSp>
        <p:nvGrpSpPr>
          <p:cNvPr id="19" name="组合 18"/>
          <p:cNvGrpSpPr/>
          <p:nvPr/>
        </p:nvGrpSpPr>
        <p:grpSpPr>
          <a:xfrm>
            <a:off x="644142" y="2314916"/>
            <a:ext cx="6158592" cy="2641902"/>
            <a:chOff x="6147269" y="2844265"/>
            <a:chExt cx="5302322" cy="2076459"/>
          </a:xfrm>
        </p:grpSpPr>
        <p:grpSp>
          <p:nvGrpSpPr>
            <p:cNvPr id="20" name="组合 19"/>
            <p:cNvGrpSpPr/>
            <p:nvPr/>
          </p:nvGrpSpPr>
          <p:grpSpPr>
            <a:xfrm>
              <a:off x="6147269" y="3331609"/>
              <a:ext cx="5302322" cy="1589115"/>
              <a:chOff x="-4714868" y="2110674"/>
              <a:chExt cx="5302322" cy="1589115"/>
            </a:xfrm>
          </p:grpSpPr>
          <p:sp>
            <p:nvSpPr>
              <p:cNvPr id="22" name="矩形: 圆角 21"/>
              <p:cNvSpPr/>
              <p:nvPr/>
            </p:nvSpPr>
            <p:spPr>
              <a:xfrm>
                <a:off x="-4648332" y="3345066"/>
                <a:ext cx="3562392" cy="354723"/>
              </a:xfrm>
              <a:prstGeom prst="roundRect">
                <a:avLst>
                  <a:gd name="adj" fmla="val 50000"/>
                </a:avLst>
              </a:prstGeom>
              <a:solidFill>
                <a:srgbClr val="979C75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6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讲解人：</a:t>
                </a:r>
                <a:r>
                  <a:rPr kumimoji="0" lang="en-US" altLang="zh-CN" sz="16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xippt  </a:t>
                </a:r>
                <a:r>
                  <a:rPr kumimoji="0" lang="zh-CN" altLang="en-US" sz="16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时间：</a:t>
                </a:r>
                <a:r>
                  <a:rPr kumimoji="0" lang="en-US" altLang="zh-CN" sz="16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2020.6.1</a:t>
                </a:r>
              </a:p>
            </p:txBody>
          </p:sp>
          <p:grpSp>
            <p:nvGrpSpPr>
              <p:cNvPr id="23" name="组合 22"/>
              <p:cNvGrpSpPr/>
              <p:nvPr/>
            </p:nvGrpSpPr>
            <p:grpSpPr>
              <a:xfrm>
                <a:off x="-4714868" y="2110674"/>
                <a:ext cx="5302322" cy="944353"/>
                <a:chOff x="-4714868" y="2110674"/>
                <a:chExt cx="5302322" cy="944353"/>
              </a:xfrm>
            </p:grpSpPr>
            <p:sp>
              <p:nvSpPr>
                <p:cNvPr id="24" name="文本框 23"/>
                <p:cNvSpPr txBox="1"/>
                <p:nvPr/>
              </p:nvSpPr>
              <p:spPr>
                <a:xfrm>
                  <a:off x="-4714868" y="2808615"/>
                  <a:ext cx="5033249" cy="24641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dist" defTabSz="914400" rtl="0" eaLnBrk="1" fontAlgn="auto" latinLnBrk="0" hangingPunct="1">
                    <a:lnSpc>
                      <a:spcPct val="15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1200" b="0" i="0" u="none" strike="noStrike" kern="0" cap="none" spc="0" normalizeH="0" baseline="0" noProof="0">
                      <a:ln>
                        <a:noFill/>
                      </a:ln>
                      <a:solidFill>
                        <a:schemeClr val="bg1">
                          <a:lumMod val="50000"/>
                        </a:schemeClr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MENTAL HEALTH COUNSELING PPT</a:t>
                  </a:r>
                </a:p>
              </p:txBody>
            </p:sp>
            <p:cxnSp>
              <p:nvCxnSpPr>
                <p:cNvPr id="25" name="直接连接符 24"/>
                <p:cNvCxnSpPr/>
                <p:nvPr/>
              </p:nvCxnSpPr>
              <p:spPr>
                <a:xfrm>
                  <a:off x="-4634728" y="2789746"/>
                  <a:ext cx="4953109" cy="0"/>
                </a:xfrm>
                <a:prstGeom prst="line">
                  <a:avLst/>
                </a:prstGeom>
                <a:noFill/>
                <a:ln w="6350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miter lim="800000"/>
                </a:ln>
                <a:effectLst/>
              </p:spPr>
            </p:cxnSp>
            <p:sp>
              <p:nvSpPr>
                <p:cNvPr id="26" name="文本占位符 19"/>
                <p:cNvSpPr txBox="1"/>
                <p:nvPr/>
              </p:nvSpPr>
              <p:spPr>
                <a:xfrm>
                  <a:off x="-4708756" y="2110674"/>
                  <a:ext cx="5296210" cy="660203"/>
                </a:xfrm>
                <a:prstGeom prst="rect">
                  <a:avLst/>
                </a:prstGeom>
              </p:spPr>
              <p:txBody>
                <a:bodyPr/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lvl="0" indent="0" algn="dist">
                    <a:buNone/>
                    <a:defRPr/>
                  </a:pPr>
                  <a:r>
                    <a:rPr lang="en-US" altLang="zh-CN" sz="3600" b="1">
                      <a:solidFill>
                        <a:srgbClr val="979C75"/>
                      </a:solidFill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6</a:t>
                  </a:r>
                  <a:r>
                    <a:rPr kumimoji="0" lang="en-US" altLang="zh-CN" sz="36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979C75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.1</a:t>
                  </a:r>
                  <a:r>
                    <a:rPr lang="zh-CN" altLang="en-US" sz="3600" b="1">
                      <a:solidFill>
                        <a:srgbClr val="979C75"/>
                      </a:solidFill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百分数的意义和读写</a:t>
                  </a:r>
                </a:p>
              </p:txBody>
            </p:sp>
          </p:grpSp>
        </p:grpSp>
        <p:sp>
          <p:nvSpPr>
            <p:cNvPr id="21" name="文本占位符 20"/>
            <p:cNvSpPr txBox="1"/>
            <p:nvPr/>
          </p:nvSpPr>
          <p:spPr>
            <a:xfrm>
              <a:off x="6147269" y="2844265"/>
              <a:ext cx="5112385" cy="423545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>
                <a:buNone/>
                <a:defRPr/>
              </a:pPr>
              <a:r>
                <a:rPr kumimoji="0" lang="zh-CN" altLang="en-US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第六单元   百分数</a:t>
              </a:r>
            </a:p>
          </p:txBody>
        </p:sp>
      </p:grpSp>
      <p:sp>
        <p:nvSpPr>
          <p:cNvPr id="27" name="矩形 26"/>
          <p:cNvSpPr/>
          <p:nvPr/>
        </p:nvSpPr>
        <p:spPr>
          <a:xfrm>
            <a:off x="-1365566" y="502641"/>
            <a:ext cx="4062342" cy="300975"/>
          </a:xfrm>
          <a:prstGeom prst="rect">
            <a:avLst/>
          </a:prstGeom>
          <a:solidFill>
            <a:srgbClr val="979C75"/>
          </a:solidFill>
          <a:ln w="12700" cap="flat">
            <a:noFill/>
            <a:prstDash val="solid"/>
            <a:miter lim="800000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19050"/>
          </a:effectLst>
        </p:spPr>
        <p:txBody>
          <a:bodyPr spcFirstLastPara="1" wrap="square" lIns="57592" tIns="57592" rIns="57592" bIns="57592" anchor="ctr">
            <a:spAutoFit/>
          </a:bodyPr>
          <a:lstStyle/>
          <a:p>
            <a:pPr marL="0" marR="0" lvl="0" indent="0" algn="r" defTabSz="115189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30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人教版小学数学六年级上册</a:t>
            </a:r>
          </a:p>
        </p:txBody>
      </p:sp>
      <p:sp>
        <p:nvSpPr>
          <p:cNvPr id="61" name="任意多边形 60"/>
          <p:cNvSpPr/>
          <p:nvPr/>
        </p:nvSpPr>
        <p:spPr>
          <a:xfrm rot="2702975">
            <a:off x="703385" y="6098482"/>
            <a:ext cx="1527860" cy="1527860"/>
          </a:xfrm>
          <a:custGeom>
            <a:avLst/>
            <a:gdLst>
              <a:gd name="connsiteX0" fmla="*/ 0 w 1527860"/>
              <a:gd name="connsiteY0" fmla="*/ 1 h 1527860"/>
              <a:gd name="connsiteX1" fmla="*/ 247640 w 1527860"/>
              <a:gd name="connsiteY1" fmla="*/ 0 h 1527860"/>
              <a:gd name="connsiteX2" fmla="*/ 247640 w 1527860"/>
              <a:gd name="connsiteY2" fmla="*/ 1279791 h 1527860"/>
              <a:gd name="connsiteX3" fmla="*/ 1527860 w 1527860"/>
              <a:gd name="connsiteY3" fmla="*/ 1279790 h 1527860"/>
              <a:gd name="connsiteX4" fmla="*/ 1527860 w 1527860"/>
              <a:gd name="connsiteY4" fmla="*/ 1527859 h 1527860"/>
              <a:gd name="connsiteX5" fmla="*/ 0 w 1527860"/>
              <a:gd name="connsiteY5" fmla="*/ 1527860 h 1527860"/>
              <a:gd name="connsiteX6" fmla="*/ 0 w 1527860"/>
              <a:gd name="connsiteY6" fmla="*/ 1 h 1527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27860" h="1527860">
                <a:moveTo>
                  <a:pt x="0" y="1"/>
                </a:moveTo>
                <a:lnTo>
                  <a:pt x="247640" y="0"/>
                </a:lnTo>
                <a:lnTo>
                  <a:pt x="247640" y="1279791"/>
                </a:lnTo>
                <a:lnTo>
                  <a:pt x="1527860" y="1279790"/>
                </a:lnTo>
                <a:lnTo>
                  <a:pt x="1527860" y="1527859"/>
                </a:lnTo>
                <a:lnTo>
                  <a:pt x="0" y="1527860"/>
                </a:lnTo>
                <a:lnTo>
                  <a:pt x="0" y="1"/>
                </a:lnTo>
                <a:close/>
              </a:path>
            </a:pathLst>
          </a:custGeom>
          <a:solidFill>
            <a:srgbClr val="979C75">
              <a:alpha val="4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0" name="任意多边形 59"/>
          <p:cNvSpPr/>
          <p:nvPr/>
        </p:nvSpPr>
        <p:spPr>
          <a:xfrm rot="2702975">
            <a:off x="1053905" y="6098483"/>
            <a:ext cx="1527859" cy="1527859"/>
          </a:xfrm>
          <a:custGeom>
            <a:avLst/>
            <a:gdLst>
              <a:gd name="connsiteX0" fmla="*/ 0 w 1527859"/>
              <a:gd name="connsiteY0" fmla="*/ 1 h 1527859"/>
              <a:gd name="connsiteX1" fmla="*/ 1527859 w 1527859"/>
              <a:gd name="connsiteY1" fmla="*/ 0 h 1527859"/>
              <a:gd name="connsiteX2" fmla="*/ 1527859 w 1527859"/>
              <a:gd name="connsiteY2" fmla="*/ 1527859 h 1527859"/>
              <a:gd name="connsiteX3" fmla="*/ 1280220 w 1527859"/>
              <a:gd name="connsiteY3" fmla="*/ 1527859 h 1527859"/>
              <a:gd name="connsiteX4" fmla="*/ 1280220 w 1527859"/>
              <a:gd name="connsiteY4" fmla="*/ 248069 h 1527859"/>
              <a:gd name="connsiteX5" fmla="*/ 0 w 1527859"/>
              <a:gd name="connsiteY5" fmla="*/ 248069 h 1527859"/>
              <a:gd name="connsiteX6" fmla="*/ 0 w 1527859"/>
              <a:gd name="connsiteY6" fmla="*/ 1 h 1527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27859" h="1527859">
                <a:moveTo>
                  <a:pt x="0" y="1"/>
                </a:moveTo>
                <a:lnTo>
                  <a:pt x="1527859" y="0"/>
                </a:lnTo>
                <a:lnTo>
                  <a:pt x="1527859" y="1527859"/>
                </a:lnTo>
                <a:lnTo>
                  <a:pt x="1280220" y="1527859"/>
                </a:lnTo>
                <a:lnTo>
                  <a:pt x="1280220" y="248069"/>
                </a:lnTo>
                <a:lnTo>
                  <a:pt x="0" y="248069"/>
                </a:lnTo>
                <a:lnTo>
                  <a:pt x="0" y="1"/>
                </a:lnTo>
                <a:close/>
              </a:path>
            </a:pathLst>
          </a:custGeom>
          <a:solidFill>
            <a:srgbClr val="979C75">
              <a:alpha val="4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3" name="任意多边形 62"/>
          <p:cNvSpPr/>
          <p:nvPr/>
        </p:nvSpPr>
        <p:spPr>
          <a:xfrm rot="2702975">
            <a:off x="3214624" y="6094069"/>
            <a:ext cx="1527860" cy="1527860"/>
          </a:xfrm>
          <a:custGeom>
            <a:avLst/>
            <a:gdLst>
              <a:gd name="connsiteX0" fmla="*/ 0 w 1527860"/>
              <a:gd name="connsiteY0" fmla="*/ 1 h 1527860"/>
              <a:gd name="connsiteX1" fmla="*/ 247640 w 1527860"/>
              <a:gd name="connsiteY1" fmla="*/ 0 h 1527860"/>
              <a:gd name="connsiteX2" fmla="*/ 247640 w 1527860"/>
              <a:gd name="connsiteY2" fmla="*/ 1279791 h 1527860"/>
              <a:gd name="connsiteX3" fmla="*/ 1527860 w 1527860"/>
              <a:gd name="connsiteY3" fmla="*/ 1279790 h 1527860"/>
              <a:gd name="connsiteX4" fmla="*/ 1527860 w 1527860"/>
              <a:gd name="connsiteY4" fmla="*/ 1527859 h 1527860"/>
              <a:gd name="connsiteX5" fmla="*/ 0 w 1527860"/>
              <a:gd name="connsiteY5" fmla="*/ 1527860 h 1527860"/>
              <a:gd name="connsiteX6" fmla="*/ 0 w 1527860"/>
              <a:gd name="connsiteY6" fmla="*/ 1 h 1527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27860" h="1527860">
                <a:moveTo>
                  <a:pt x="0" y="1"/>
                </a:moveTo>
                <a:lnTo>
                  <a:pt x="247640" y="0"/>
                </a:lnTo>
                <a:lnTo>
                  <a:pt x="247640" y="1279791"/>
                </a:lnTo>
                <a:lnTo>
                  <a:pt x="1527860" y="1279790"/>
                </a:lnTo>
                <a:lnTo>
                  <a:pt x="1527860" y="1527859"/>
                </a:lnTo>
                <a:lnTo>
                  <a:pt x="0" y="1527860"/>
                </a:lnTo>
                <a:lnTo>
                  <a:pt x="0" y="1"/>
                </a:lnTo>
                <a:close/>
              </a:path>
            </a:pathLst>
          </a:custGeom>
          <a:solidFill>
            <a:srgbClr val="979C75">
              <a:alpha val="4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4" name="任意多边形 63"/>
          <p:cNvSpPr/>
          <p:nvPr/>
        </p:nvSpPr>
        <p:spPr>
          <a:xfrm rot="2702975">
            <a:off x="3565144" y="6094070"/>
            <a:ext cx="1527859" cy="1527859"/>
          </a:xfrm>
          <a:custGeom>
            <a:avLst/>
            <a:gdLst>
              <a:gd name="connsiteX0" fmla="*/ 0 w 1527859"/>
              <a:gd name="connsiteY0" fmla="*/ 1 h 1527859"/>
              <a:gd name="connsiteX1" fmla="*/ 1527859 w 1527859"/>
              <a:gd name="connsiteY1" fmla="*/ 0 h 1527859"/>
              <a:gd name="connsiteX2" fmla="*/ 1527859 w 1527859"/>
              <a:gd name="connsiteY2" fmla="*/ 1527859 h 1527859"/>
              <a:gd name="connsiteX3" fmla="*/ 1280220 w 1527859"/>
              <a:gd name="connsiteY3" fmla="*/ 1527859 h 1527859"/>
              <a:gd name="connsiteX4" fmla="*/ 1280220 w 1527859"/>
              <a:gd name="connsiteY4" fmla="*/ 248069 h 1527859"/>
              <a:gd name="connsiteX5" fmla="*/ 0 w 1527859"/>
              <a:gd name="connsiteY5" fmla="*/ 248069 h 1527859"/>
              <a:gd name="connsiteX6" fmla="*/ 0 w 1527859"/>
              <a:gd name="connsiteY6" fmla="*/ 1 h 1527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27859" h="1527859">
                <a:moveTo>
                  <a:pt x="0" y="1"/>
                </a:moveTo>
                <a:lnTo>
                  <a:pt x="1527859" y="0"/>
                </a:lnTo>
                <a:lnTo>
                  <a:pt x="1527859" y="1527859"/>
                </a:lnTo>
                <a:lnTo>
                  <a:pt x="1280220" y="1527859"/>
                </a:lnTo>
                <a:lnTo>
                  <a:pt x="1280220" y="248069"/>
                </a:lnTo>
                <a:lnTo>
                  <a:pt x="0" y="248069"/>
                </a:lnTo>
                <a:lnTo>
                  <a:pt x="0" y="1"/>
                </a:lnTo>
                <a:close/>
              </a:path>
            </a:pathLst>
          </a:custGeom>
          <a:solidFill>
            <a:srgbClr val="979C75">
              <a:alpha val="4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5" name="任意多边形 64"/>
          <p:cNvSpPr/>
          <p:nvPr/>
        </p:nvSpPr>
        <p:spPr>
          <a:xfrm rot="2702975">
            <a:off x="5740362" y="6094070"/>
            <a:ext cx="1527860" cy="1527860"/>
          </a:xfrm>
          <a:custGeom>
            <a:avLst/>
            <a:gdLst>
              <a:gd name="connsiteX0" fmla="*/ 0 w 1527860"/>
              <a:gd name="connsiteY0" fmla="*/ 1 h 1527860"/>
              <a:gd name="connsiteX1" fmla="*/ 247640 w 1527860"/>
              <a:gd name="connsiteY1" fmla="*/ 0 h 1527860"/>
              <a:gd name="connsiteX2" fmla="*/ 247640 w 1527860"/>
              <a:gd name="connsiteY2" fmla="*/ 1279791 h 1527860"/>
              <a:gd name="connsiteX3" fmla="*/ 1527860 w 1527860"/>
              <a:gd name="connsiteY3" fmla="*/ 1279790 h 1527860"/>
              <a:gd name="connsiteX4" fmla="*/ 1527860 w 1527860"/>
              <a:gd name="connsiteY4" fmla="*/ 1527859 h 1527860"/>
              <a:gd name="connsiteX5" fmla="*/ 0 w 1527860"/>
              <a:gd name="connsiteY5" fmla="*/ 1527860 h 1527860"/>
              <a:gd name="connsiteX6" fmla="*/ 0 w 1527860"/>
              <a:gd name="connsiteY6" fmla="*/ 1 h 1527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27860" h="1527860">
                <a:moveTo>
                  <a:pt x="0" y="1"/>
                </a:moveTo>
                <a:lnTo>
                  <a:pt x="247640" y="0"/>
                </a:lnTo>
                <a:lnTo>
                  <a:pt x="247640" y="1279791"/>
                </a:lnTo>
                <a:lnTo>
                  <a:pt x="1527860" y="1279790"/>
                </a:lnTo>
                <a:lnTo>
                  <a:pt x="1527860" y="1527859"/>
                </a:lnTo>
                <a:lnTo>
                  <a:pt x="0" y="1527860"/>
                </a:lnTo>
                <a:lnTo>
                  <a:pt x="0" y="1"/>
                </a:lnTo>
                <a:close/>
              </a:path>
            </a:pathLst>
          </a:custGeom>
          <a:solidFill>
            <a:srgbClr val="979C75">
              <a:alpha val="4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6" name="任意多边形 65"/>
          <p:cNvSpPr/>
          <p:nvPr/>
        </p:nvSpPr>
        <p:spPr>
          <a:xfrm rot="2702975">
            <a:off x="6090882" y="6094071"/>
            <a:ext cx="1527859" cy="1527859"/>
          </a:xfrm>
          <a:custGeom>
            <a:avLst/>
            <a:gdLst>
              <a:gd name="connsiteX0" fmla="*/ 0 w 1527859"/>
              <a:gd name="connsiteY0" fmla="*/ 1 h 1527859"/>
              <a:gd name="connsiteX1" fmla="*/ 1527859 w 1527859"/>
              <a:gd name="connsiteY1" fmla="*/ 0 h 1527859"/>
              <a:gd name="connsiteX2" fmla="*/ 1527859 w 1527859"/>
              <a:gd name="connsiteY2" fmla="*/ 1527859 h 1527859"/>
              <a:gd name="connsiteX3" fmla="*/ 1280220 w 1527859"/>
              <a:gd name="connsiteY3" fmla="*/ 1527859 h 1527859"/>
              <a:gd name="connsiteX4" fmla="*/ 1280220 w 1527859"/>
              <a:gd name="connsiteY4" fmla="*/ 248069 h 1527859"/>
              <a:gd name="connsiteX5" fmla="*/ 0 w 1527859"/>
              <a:gd name="connsiteY5" fmla="*/ 248069 h 1527859"/>
              <a:gd name="connsiteX6" fmla="*/ 0 w 1527859"/>
              <a:gd name="connsiteY6" fmla="*/ 1 h 1527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27859" h="1527859">
                <a:moveTo>
                  <a:pt x="0" y="1"/>
                </a:moveTo>
                <a:lnTo>
                  <a:pt x="1527859" y="0"/>
                </a:lnTo>
                <a:lnTo>
                  <a:pt x="1527859" y="1527859"/>
                </a:lnTo>
                <a:lnTo>
                  <a:pt x="1280220" y="1527859"/>
                </a:lnTo>
                <a:lnTo>
                  <a:pt x="1280220" y="248069"/>
                </a:lnTo>
                <a:lnTo>
                  <a:pt x="0" y="248069"/>
                </a:lnTo>
                <a:lnTo>
                  <a:pt x="0" y="1"/>
                </a:lnTo>
                <a:close/>
              </a:path>
            </a:pathLst>
          </a:custGeom>
          <a:solidFill>
            <a:srgbClr val="979C75">
              <a:alpha val="4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ext Box 4"/>
          <p:cNvSpPr txBox="1">
            <a:spLocks noChangeArrowheads="1"/>
          </p:cNvSpPr>
          <p:nvPr/>
        </p:nvSpPr>
        <p:spPr bwMode="auto">
          <a:xfrm>
            <a:off x="660400" y="1164509"/>
            <a:ext cx="4845050" cy="572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en-US" altLang="zh-CN" sz="28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2、</a:t>
            </a:r>
            <a:r>
              <a:rPr lang="zh-CN" altLang="en-US" sz="28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读一读下面的百分数</a:t>
            </a:r>
          </a:p>
        </p:txBody>
      </p:sp>
      <p:sp>
        <p:nvSpPr>
          <p:cNvPr id="11266" name="Rectangle 11"/>
          <p:cNvSpPr>
            <a:spLocks noChangeArrowheads="1"/>
          </p:cNvSpPr>
          <p:nvPr/>
        </p:nvSpPr>
        <p:spPr bwMode="auto">
          <a:xfrm>
            <a:off x="2366329" y="1848445"/>
            <a:ext cx="904415" cy="609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8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17%</a:t>
            </a:r>
            <a:endParaRPr lang="zh-CN" altLang="en-US" sz="28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267" name="Rectangle 14"/>
          <p:cNvSpPr>
            <a:spLocks noChangeArrowheads="1"/>
          </p:cNvSpPr>
          <p:nvPr/>
        </p:nvSpPr>
        <p:spPr bwMode="auto">
          <a:xfrm>
            <a:off x="2366329" y="2699345"/>
            <a:ext cx="904415" cy="609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8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45%</a:t>
            </a:r>
            <a:endParaRPr lang="zh-CN" altLang="en-US" sz="28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268" name="Rectangle 15"/>
          <p:cNvSpPr>
            <a:spLocks noChangeArrowheads="1"/>
          </p:cNvSpPr>
          <p:nvPr/>
        </p:nvSpPr>
        <p:spPr bwMode="auto">
          <a:xfrm>
            <a:off x="2366329" y="3608983"/>
            <a:ext cx="904415" cy="609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8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99%</a:t>
            </a:r>
            <a:endParaRPr lang="zh-CN" altLang="en-US" sz="28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269" name="Rectangle 16"/>
          <p:cNvSpPr>
            <a:spLocks noChangeArrowheads="1"/>
          </p:cNvSpPr>
          <p:nvPr/>
        </p:nvSpPr>
        <p:spPr bwMode="auto">
          <a:xfrm>
            <a:off x="2366328" y="4520208"/>
            <a:ext cx="1104790" cy="609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8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100%</a:t>
            </a:r>
            <a:endParaRPr lang="zh-CN" altLang="en-US" sz="28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270" name="Rectangle 17"/>
          <p:cNvSpPr>
            <a:spLocks noChangeArrowheads="1"/>
          </p:cNvSpPr>
          <p:nvPr/>
        </p:nvSpPr>
        <p:spPr bwMode="auto">
          <a:xfrm>
            <a:off x="2366328" y="5431433"/>
            <a:ext cx="1104790" cy="609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8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140%</a:t>
            </a:r>
            <a:endParaRPr lang="zh-CN" altLang="en-US" sz="28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271" name="Rectangle 19"/>
          <p:cNvSpPr>
            <a:spLocks noChangeArrowheads="1"/>
          </p:cNvSpPr>
          <p:nvPr/>
        </p:nvSpPr>
        <p:spPr bwMode="auto">
          <a:xfrm>
            <a:off x="6090604" y="1848445"/>
            <a:ext cx="1003801" cy="609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8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0.6%</a:t>
            </a:r>
            <a:endParaRPr lang="zh-CN" altLang="en-US" sz="28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272" name="Rectangle 20"/>
          <p:cNvSpPr>
            <a:spLocks noChangeArrowheads="1"/>
          </p:cNvSpPr>
          <p:nvPr/>
        </p:nvSpPr>
        <p:spPr bwMode="auto">
          <a:xfrm>
            <a:off x="6090604" y="2735858"/>
            <a:ext cx="1003801" cy="609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8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7.5%</a:t>
            </a:r>
            <a:endParaRPr lang="zh-CN" altLang="en-US" sz="28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273" name="Rectangle 21"/>
          <p:cNvSpPr>
            <a:spLocks noChangeArrowheads="1"/>
          </p:cNvSpPr>
          <p:nvPr/>
        </p:nvSpPr>
        <p:spPr bwMode="auto">
          <a:xfrm>
            <a:off x="6090603" y="3620095"/>
            <a:ext cx="1204176" cy="609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8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33.3%</a:t>
            </a:r>
            <a:endParaRPr lang="zh-CN" altLang="en-US" sz="28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274" name="Rectangle 22"/>
          <p:cNvSpPr>
            <a:spLocks noChangeArrowheads="1"/>
          </p:cNvSpPr>
          <p:nvPr/>
        </p:nvSpPr>
        <p:spPr bwMode="auto">
          <a:xfrm>
            <a:off x="6090603" y="4507508"/>
            <a:ext cx="1404552" cy="609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8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121.7%</a:t>
            </a:r>
            <a:endParaRPr lang="zh-CN" altLang="en-US" sz="28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275" name="Rectangle 23"/>
          <p:cNvSpPr>
            <a:spLocks noChangeArrowheads="1"/>
          </p:cNvSpPr>
          <p:nvPr/>
        </p:nvSpPr>
        <p:spPr bwMode="auto">
          <a:xfrm>
            <a:off x="6090603" y="5393333"/>
            <a:ext cx="1104790" cy="609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8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300%</a:t>
            </a:r>
            <a:endParaRPr lang="zh-CN" altLang="en-US" sz="28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3393440" y="1816696"/>
            <a:ext cx="2376488" cy="609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zh-CN" altLang="en-US" sz="28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百分之十七</a:t>
            </a: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3393440" y="2719983"/>
            <a:ext cx="2376488" cy="609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zh-CN" altLang="en-US" sz="28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百分之四十五</a:t>
            </a:r>
          </a:p>
        </p:txBody>
      </p:sp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3393440" y="3624858"/>
            <a:ext cx="2376488" cy="609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zh-CN" altLang="en-US" sz="28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百分之九十九</a:t>
            </a:r>
          </a:p>
        </p:txBody>
      </p:sp>
      <p:sp>
        <p:nvSpPr>
          <p:cNvPr id="16" name="Text Box 8"/>
          <p:cNvSpPr txBox="1">
            <a:spLocks noChangeArrowheads="1"/>
          </p:cNvSpPr>
          <p:nvPr/>
        </p:nvSpPr>
        <p:spPr bwMode="auto">
          <a:xfrm>
            <a:off x="3393440" y="4528146"/>
            <a:ext cx="2376488" cy="609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zh-CN" altLang="en-US" sz="28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百分之一百</a:t>
            </a:r>
          </a:p>
        </p:txBody>
      </p:sp>
      <p:sp>
        <p:nvSpPr>
          <p:cNvPr id="17" name="Text Box 8"/>
          <p:cNvSpPr txBox="1">
            <a:spLocks noChangeArrowheads="1"/>
          </p:cNvSpPr>
          <p:nvPr/>
        </p:nvSpPr>
        <p:spPr bwMode="auto">
          <a:xfrm>
            <a:off x="3393441" y="5393333"/>
            <a:ext cx="2822575" cy="609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zh-CN" altLang="en-US" sz="28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百分之一百四十</a:t>
            </a:r>
          </a:p>
        </p:txBody>
      </p:sp>
      <p:sp>
        <p:nvSpPr>
          <p:cNvPr id="18" name="Text Box 8"/>
          <p:cNvSpPr txBox="1">
            <a:spLocks noChangeArrowheads="1"/>
          </p:cNvSpPr>
          <p:nvPr/>
        </p:nvSpPr>
        <p:spPr bwMode="auto">
          <a:xfrm>
            <a:off x="7320916" y="1850033"/>
            <a:ext cx="2822575" cy="609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zh-CN" altLang="en-US" sz="28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百分之零点六</a:t>
            </a:r>
          </a:p>
        </p:txBody>
      </p:sp>
      <p:sp>
        <p:nvSpPr>
          <p:cNvPr id="19" name="Text Box 8"/>
          <p:cNvSpPr txBox="1">
            <a:spLocks noChangeArrowheads="1"/>
          </p:cNvSpPr>
          <p:nvPr/>
        </p:nvSpPr>
        <p:spPr bwMode="auto">
          <a:xfrm>
            <a:off x="7320916" y="2719983"/>
            <a:ext cx="2822575" cy="609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zh-CN" altLang="en-US" sz="28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百分之七点五</a:t>
            </a:r>
          </a:p>
        </p:txBody>
      </p:sp>
      <p:sp>
        <p:nvSpPr>
          <p:cNvPr id="20" name="Text Box 8"/>
          <p:cNvSpPr txBox="1">
            <a:spLocks noChangeArrowheads="1"/>
          </p:cNvSpPr>
          <p:nvPr/>
        </p:nvSpPr>
        <p:spPr bwMode="auto">
          <a:xfrm>
            <a:off x="7320915" y="3643908"/>
            <a:ext cx="3195638" cy="609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zh-CN" altLang="en-US" sz="28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百分之三十三点三</a:t>
            </a:r>
          </a:p>
        </p:txBody>
      </p:sp>
      <p:sp>
        <p:nvSpPr>
          <p:cNvPr id="21" name="Text Box 8"/>
          <p:cNvSpPr txBox="1">
            <a:spLocks noChangeArrowheads="1"/>
          </p:cNvSpPr>
          <p:nvPr/>
        </p:nvSpPr>
        <p:spPr bwMode="auto">
          <a:xfrm>
            <a:off x="7320916" y="4572595"/>
            <a:ext cx="3425825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zh-CN" altLang="en-US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百分之一百二十一点七</a:t>
            </a:r>
          </a:p>
        </p:txBody>
      </p:sp>
      <p:sp>
        <p:nvSpPr>
          <p:cNvPr id="22" name="Text Box 8"/>
          <p:cNvSpPr txBox="1">
            <a:spLocks noChangeArrowheads="1"/>
          </p:cNvSpPr>
          <p:nvPr/>
        </p:nvSpPr>
        <p:spPr bwMode="auto">
          <a:xfrm>
            <a:off x="7320916" y="5361583"/>
            <a:ext cx="2174875" cy="609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zh-CN" altLang="en-US" sz="28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百分之三百</a:t>
            </a:r>
          </a:p>
        </p:txBody>
      </p:sp>
      <p:sp>
        <p:nvSpPr>
          <p:cNvPr id="24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三、巩固提高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矩形 1"/>
          <p:cNvSpPr>
            <a:spLocks noChangeArrowheads="1"/>
          </p:cNvSpPr>
          <p:nvPr/>
        </p:nvSpPr>
        <p:spPr bwMode="auto">
          <a:xfrm>
            <a:off x="680898" y="1252538"/>
            <a:ext cx="10838002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ts val="3600"/>
              </a:lnSpc>
            </a:pPr>
            <a:r>
              <a: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3、</a:t>
            </a:r>
            <a:r>
              <a:rPr lang="zh-CN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说说下面各百分数表示的意义。</a:t>
            </a:r>
            <a:endParaRPr lang="en-US" altLang="zh-CN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>
              <a:lnSpc>
                <a:spcPts val="3600"/>
              </a:lnSpc>
            </a:pPr>
            <a:r>
              <a:rPr lang="zh-CN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）一次视力检查中，六（</a:t>
            </a:r>
            <a:r>
              <a: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）班有</a:t>
            </a:r>
            <a:r>
              <a: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25%</a:t>
            </a:r>
            <a:r>
              <a:rPr lang="zh-CN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的学生近视。“</a:t>
            </a:r>
            <a:r>
              <a: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25%</a:t>
            </a:r>
            <a:r>
              <a:rPr lang="zh-CN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”表（</a:t>
            </a:r>
            <a:r>
              <a: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             </a:t>
            </a:r>
            <a:r>
              <a:rPr lang="zh-CN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</a:t>
            </a:r>
            <a:endParaRPr lang="en-US" altLang="zh-CN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>
              <a:lnSpc>
                <a:spcPts val="3600"/>
              </a:lnSpc>
            </a:pPr>
            <a:r>
              <a: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      </a:t>
            </a:r>
            <a:r>
              <a:rPr lang="zh-CN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是全班人数的</a:t>
            </a:r>
            <a:r>
              <a: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25%</a:t>
            </a:r>
            <a:r>
              <a:rPr lang="zh-CN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。</a:t>
            </a:r>
            <a:endParaRPr lang="en-US" altLang="zh-CN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>
              <a:lnSpc>
                <a:spcPts val="3600"/>
              </a:lnSpc>
            </a:pPr>
            <a:endParaRPr lang="en-US" altLang="zh-CN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>
              <a:lnSpc>
                <a:spcPts val="3600"/>
              </a:lnSpc>
            </a:pPr>
            <a:r>
              <a:rPr lang="zh-CN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）红星小学有</a:t>
            </a:r>
            <a:r>
              <a: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40%</a:t>
            </a:r>
            <a:r>
              <a:rPr lang="zh-CN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的学生参加舞蹈队，</a:t>
            </a:r>
            <a:r>
              <a: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</a:t>
            </a:r>
            <a:r>
              <a:rPr lang="zh-CN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“</a:t>
            </a:r>
            <a:r>
              <a: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40%</a:t>
            </a:r>
            <a:r>
              <a:rPr lang="zh-CN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”表示（</a:t>
            </a:r>
            <a:r>
              <a: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                             </a:t>
            </a:r>
            <a:r>
              <a:rPr lang="zh-CN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）是（</a:t>
            </a:r>
            <a:r>
              <a: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            </a:t>
            </a:r>
            <a:r>
              <a:rPr lang="zh-CN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）的</a:t>
            </a:r>
            <a:r>
              <a: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40%</a:t>
            </a:r>
            <a:r>
              <a:rPr lang="zh-CN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。</a:t>
            </a:r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1384935" y="3588127"/>
            <a:ext cx="141577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zh-CN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全校人数</a:t>
            </a:r>
            <a:endParaRPr lang="zh-CN" altLang="en-US" sz="2400" kern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8737759" y="3126462"/>
            <a:ext cx="264687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zh-CN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参加舞蹈队的人数</a:t>
            </a:r>
            <a:endParaRPr lang="zh-CN" altLang="en-US" sz="2400" kern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9968865" y="1767840"/>
            <a:ext cx="141577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zh-CN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近视人数</a:t>
            </a:r>
            <a:endParaRPr lang="zh-CN" altLang="en-US" sz="2400" kern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三、巩固提高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矩形 1"/>
          <p:cNvSpPr>
            <a:spLocks noChangeArrowheads="1"/>
          </p:cNvSpPr>
          <p:nvPr/>
        </p:nvSpPr>
        <p:spPr bwMode="auto">
          <a:xfrm>
            <a:off x="660400" y="1280448"/>
            <a:ext cx="22509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4、</a:t>
            </a:r>
            <a:r>
              <a:rPr lang="zh-CN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猜百分数。</a:t>
            </a:r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3314" name="矩形 2"/>
          <p:cNvSpPr>
            <a:spLocks noChangeArrowheads="1"/>
          </p:cNvSpPr>
          <p:nvPr/>
        </p:nvSpPr>
        <p:spPr bwMode="auto">
          <a:xfrm>
            <a:off x="2258283" y="2106554"/>
            <a:ext cx="6624638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百发百中（</a:t>
            </a:r>
            <a:r>
              <a: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     </a:t>
            </a:r>
            <a:r>
              <a:rPr lang="zh-CN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</a:t>
            </a:r>
            <a:r>
              <a: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</a:t>
            </a:r>
            <a:r>
              <a:rPr lang="zh-CN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十拿九稳（</a:t>
            </a:r>
            <a:r>
              <a: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     </a:t>
            </a:r>
            <a:r>
              <a:rPr lang="zh-CN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</a:t>
            </a:r>
            <a:endParaRPr lang="en-US" altLang="zh-CN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altLang="zh-CN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百里挑一（</a:t>
            </a:r>
            <a:r>
              <a: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   </a:t>
            </a:r>
            <a:r>
              <a:rPr lang="zh-CN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</a:t>
            </a:r>
            <a:r>
              <a: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  </a:t>
            </a:r>
            <a:r>
              <a:rPr lang="zh-CN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半壁江山（</a:t>
            </a:r>
            <a:r>
              <a: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     </a:t>
            </a:r>
            <a:r>
              <a:rPr lang="zh-CN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</a:t>
            </a:r>
            <a:endParaRPr lang="en-US" altLang="zh-CN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altLang="zh-CN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一分为二（</a:t>
            </a:r>
            <a:r>
              <a: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   </a:t>
            </a:r>
            <a:r>
              <a:rPr lang="zh-CN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</a:t>
            </a:r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3797732" y="2228474"/>
            <a:ext cx="97334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100%</a:t>
            </a:r>
            <a:endParaRPr lang="zh-CN" altLang="en-US" sz="2400" kern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3843452" y="3323580"/>
            <a:ext cx="63030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1%</a:t>
            </a:r>
            <a:endParaRPr lang="zh-CN" altLang="en-US" sz="2400" kern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3797732" y="4418686"/>
            <a:ext cx="80182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50%</a:t>
            </a:r>
            <a:endParaRPr lang="zh-CN" altLang="en-US" sz="2400" kern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6796406" y="3306882"/>
            <a:ext cx="80182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50%</a:t>
            </a:r>
            <a:endParaRPr lang="zh-CN" altLang="en-US" sz="2400" kern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6629234" y="2228474"/>
            <a:ext cx="80182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90%</a:t>
            </a:r>
            <a:endParaRPr lang="zh-CN" altLang="en-US" sz="2400" kern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三、巩固提高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31800" y="349250"/>
            <a:ext cx="11328400" cy="6159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22400" y="2078962"/>
            <a:ext cx="9347200" cy="3371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感谢您下载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平台上提供的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作品，为了您和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以及原创作者的利益，请勿复制、传播、销售，否则将承担法律责任！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将对作品进行维权，按照传播下载次数进行十倍的索取赔偿！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1.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在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出售的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模板是免版税类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(RF: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Royalty-Free)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正版受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中国人民共和国著作法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世界版权公约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的保护，作品的所有权、版权和著作权归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所有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您下载的是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模板素材的使用权。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2.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不得将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素材，本身用于再出售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或者出租、出借、转让、分销、发布或者作为礼物供他人使用，不得转授权、出卖、转让本协议或者本协议中的权利。</a:t>
            </a: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182930" y="1025730"/>
            <a:ext cx="1871025" cy="6773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版权声明</a:t>
            </a:r>
            <a:endParaRPr kumimoji="0" lang="zh-CN" altLang="en-US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5816600" y="1852612"/>
            <a:ext cx="558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3000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4280596" y="3232168"/>
            <a:ext cx="57246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atinLnBrk="1">
              <a:defRPr/>
            </a:pPr>
            <a:r>
              <a: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通过今天这节课的学习，你有什么收获？</a:t>
            </a:r>
          </a:p>
        </p:txBody>
      </p:sp>
      <p:sp>
        <p:nvSpPr>
          <p:cNvPr id="4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四、课堂小结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855" y="2009253"/>
            <a:ext cx="2829692" cy="4034413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图片 5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82" t="22569" r="22539" b="54694"/>
          <a:stretch>
            <a:fillRect/>
          </a:stretch>
        </p:blipFill>
        <p:spPr>
          <a:xfrm>
            <a:off x="7504327" y="-8677"/>
            <a:ext cx="4703012" cy="2360183"/>
          </a:xfrm>
          <a:custGeom>
            <a:avLst/>
            <a:gdLst>
              <a:gd name="connsiteX0" fmla="*/ 4703012 w 4703012"/>
              <a:gd name="connsiteY0" fmla="*/ 0 h 2360183"/>
              <a:gd name="connsiteX1" fmla="*/ 2360183 w 4703012"/>
              <a:gd name="connsiteY1" fmla="*/ 2360183 h 2360183"/>
              <a:gd name="connsiteX2" fmla="*/ 0 w 4703012"/>
              <a:gd name="connsiteY2" fmla="*/ 17354 h 2360183"/>
              <a:gd name="connsiteX3" fmla="*/ 4703012 w 4703012"/>
              <a:gd name="connsiteY3" fmla="*/ 0 h 2360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03012" h="2360183">
                <a:moveTo>
                  <a:pt x="4703012" y="0"/>
                </a:moveTo>
                <a:lnTo>
                  <a:pt x="2360183" y="2360183"/>
                </a:lnTo>
                <a:lnTo>
                  <a:pt x="0" y="17354"/>
                </a:lnTo>
                <a:lnTo>
                  <a:pt x="4703012" y="0"/>
                </a:lnTo>
                <a:close/>
              </a:path>
            </a:pathLst>
          </a:custGeom>
        </p:spPr>
      </p:pic>
      <p:pic>
        <p:nvPicPr>
          <p:cNvPr id="50" name="图片 4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75" t="24370" r="22660" b="43434"/>
          <a:stretch>
            <a:fillRect/>
          </a:stretch>
        </p:blipFill>
        <p:spPr>
          <a:xfrm>
            <a:off x="10521521" y="178269"/>
            <a:ext cx="1677203" cy="3342073"/>
          </a:xfrm>
          <a:custGeom>
            <a:avLst/>
            <a:gdLst>
              <a:gd name="connsiteX0" fmla="*/ 1664870 w 1677203"/>
              <a:gd name="connsiteY0" fmla="*/ 0 h 3342073"/>
              <a:gd name="connsiteX1" fmla="*/ 1677203 w 1677203"/>
              <a:gd name="connsiteY1" fmla="*/ 3342073 h 3342073"/>
              <a:gd name="connsiteX2" fmla="*/ 0 w 1677203"/>
              <a:gd name="connsiteY2" fmla="*/ 1677203 h 3342073"/>
              <a:gd name="connsiteX3" fmla="*/ 1664870 w 1677203"/>
              <a:gd name="connsiteY3" fmla="*/ 0 h 3342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77203" h="3342073">
                <a:moveTo>
                  <a:pt x="1664870" y="0"/>
                </a:moveTo>
                <a:lnTo>
                  <a:pt x="1677203" y="3342073"/>
                </a:lnTo>
                <a:lnTo>
                  <a:pt x="0" y="1677203"/>
                </a:lnTo>
                <a:lnTo>
                  <a:pt x="1664870" y="0"/>
                </a:lnTo>
                <a:close/>
              </a:path>
            </a:pathLst>
          </a:custGeom>
        </p:spPr>
      </p:pic>
      <p:pic>
        <p:nvPicPr>
          <p:cNvPr id="49" name="图片 4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266" r="56287" b="38421"/>
          <a:stretch>
            <a:fillRect/>
          </a:stretch>
        </p:blipFill>
        <p:spPr>
          <a:xfrm>
            <a:off x="6694283" y="894073"/>
            <a:ext cx="3111140" cy="3146682"/>
          </a:xfrm>
          <a:custGeom>
            <a:avLst/>
            <a:gdLst>
              <a:gd name="connsiteX0" fmla="*/ 1538548 w 3111140"/>
              <a:gd name="connsiteY0" fmla="*/ 0 h 3146682"/>
              <a:gd name="connsiteX1" fmla="*/ 3111140 w 3111140"/>
              <a:gd name="connsiteY1" fmla="*/ 1574089 h 3146682"/>
              <a:gd name="connsiteX2" fmla="*/ 1537051 w 3111140"/>
              <a:gd name="connsiteY2" fmla="*/ 3146682 h 3146682"/>
              <a:gd name="connsiteX3" fmla="*/ 0 w 3111140"/>
              <a:gd name="connsiteY3" fmla="*/ 1608168 h 3146682"/>
              <a:gd name="connsiteX4" fmla="*/ 0 w 3111140"/>
              <a:gd name="connsiteY4" fmla="*/ 1537086 h 3146682"/>
              <a:gd name="connsiteX5" fmla="*/ 1538548 w 3111140"/>
              <a:gd name="connsiteY5" fmla="*/ 0 h 3146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11140" h="3146682">
                <a:moveTo>
                  <a:pt x="1538548" y="0"/>
                </a:moveTo>
                <a:lnTo>
                  <a:pt x="3111140" y="1574089"/>
                </a:lnTo>
                <a:lnTo>
                  <a:pt x="1537051" y="3146682"/>
                </a:lnTo>
                <a:lnTo>
                  <a:pt x="0" y="1608168"/>
                </a:lnTo>
                <a:lnTo>
                  <a:pt x="0" y="1537086"/>
                </a:lnTo>
                <a:lnTo>
                  <a:pt x="1538548" y="0"/>
                </a:lnTo>
                <a:close/>
              </a:path>
            </a:pathLst>
          </a:custGeom>
        </p:spPr>
      </p:pic>
      <p:pic>
        <p:nvPicPr>
          <p:cNvPr id="48" name="图片 4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92" t="41410" r="24797" b="28278"/>
          <a:stretch>
            <a:fillRect/>
          </a:stretch>
        </p:blipFill>
        <p:spPr>
          <a:xfrm>
            <a:off x="8900013" y="1947044"/>
            <a:ext cx="3146592" cy="3146592"/>
          </a:xfrm>
          <a:custGeom>
            <a:avLst/>
            <a:gdLst>
              <a:gd name="connsiteX0" fmla="*/ 1561435 w 3146592"/>
              <a:gd name="connsiteY0" fmla="*/ 0 h 3146592"/>
              <a:gd name="connsiteX1" fmla="*/ 3146592 w 3146592"/>
              <a:gd name="connsiteY1" fmla="*/ 1561435 h 3146592"/>
              <a:gd name="connsiteX2" fmla="*/ 1585157 w 3146592"/>
              <a:gd name="connsiteY2" fmla="*/ 3146592 h 3146592"/>
              <a:gd name="connsiteX3" fmla="*/ 0 w 3146592"/>
              <a:gd name="connsiteY3" fmla="*/ 1585157 h 3146592"/>
              <a:gd name="connsiteX4" fmla="*/ 1561435 w 3146592"/>
              <a:gd name="connsiteY4" fmla="*/ 0 h 3146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46592" h="3146592">
                <a:moveTo>
                  <a:pt x="1561435" y="0"/>
                </a:moveTo>
                <a:lnTo>
                  <a:pt x="3146592" y="1561435"/>
                </a:lnTo>
                <a:lnTo>
                  <a:pt x="1585157" y="3146592"/>
                </a:lnTo>
                <a:lnTo>
                  <a:pt x="0" y="1585157"/>
                </a:lnTo>
                <a:lnTo>
                  <a:pt x="1561435" y="0"/>
                </a:lnTo>
                <a:close/>
              </a:path>
            </a:pathLst>
          </a:custGeom>
        </p:spPr>
      </p:pic>
      <p:pic>
        <p:nvPicPr>
          <p:cNvPr id="46" name="图片 4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67" t="56566" r="22668" b="11238"/>
          <a:stretch>
            <a:fillRect/>
          </a:stretch>
        </p:blipFill>
        <p:spPr>
          <a:xfrm>
            <a:off x="10520964" y="3520341"/>
            <a:ext cx="1677203" cy="3342074"/>
          </a:xfrm>
          <a:custGeom>
            <a:avLst/>
            <a:gdLst>
              <a:gd name="connsiteX0" fmla="*/ 1664870 w 1677203"/>
              <a:gd name="connsiteY0" fmla="*/ 0 h 3342074"/>
              <a:gd name="connsiteX1" fmla="*/ 1677203 w 1677203"/>
              <a:gd name="connsiteY1" fmla="*/ 3342074 h 3342074"/>
              <a:gd name="connsiteX2" fmla="*/ 0 w 1677203"/>
              <a:gd name="connsiteY2" fmla="*/ 1677203 h 3342074"/>
              <a:gd name="connsiteX3" fmla="*/ 1664870 w 1677203"/>
              <a:gd name="connsiteY3" fmla="*/ 0 h 3342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77203" h="3342074">
                <a:moveTo>
                  <a:pt x="1664870" y="0"/>
                </a:moveTo>
                <a:lnTo>
                  <a:pt x="1677203" y="3342074"/>
                </a:lnTo>
                <a:lnTo>
                  <a:pt x="0" y="1677203"/>
                </a:lnTo>
                <a:lnTo>
                  <a:pt x="1664870" y="0"/>
                </a:lnTo>
                <a:close/>
              </a:path>
            </a:pathLst>
          </a:custGeom>
        </p:spPr>
      </p:pic>
      <p:pic>
        <p:nvPicPr>
          <p:cNvPr id="45" name="图片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6" t="57286" r="46906" b="11238"/>
          <a:stretch>
            <a:fillRect/>
          </a:stretch>
        </p:blipFill>
        <p:spPr>
          <a:xfrm>
            <a:off x="7205749" y="3595062"/>
            <a:ext cx="3267352" cy="3267353"/>
          </a:xfrm>
          <a:custGeom>
            <a:avLst/>
            <a:gdLst>
              <a:gd name="connsiteX0" fmla="*/ 1643112 w 3267352"/>
              <a:gd name="connsiteY0" fmla="*/ 0 h 3267353"/>
              <a:gd name="connsiteX1" fmla="*/ 3267352 w 3267352"/>
              <a:gd name="connsiteY1" fmla="*/ 1643113 h 3267353"/>
              <a:gd name="connsiteX2" fmla="*/ 1624240 w 3267352"/>
              <a:gd name="connsiteY2" fmla="*/ 3267353 h 3267353"/>
              <a:gd name="connsiteX3" fmla="*/ 0 w 3267352"/>
              <a:gd name="connsiteY3" fmla="*/ 1624240 h 3267353"/>
              <a:gd name="connsiteX4" fmla="*/ 1643112 w 3267352"/>
              <a:gd name="connsiteY4" fmla="*/ 0 h 3267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67352" h="3267353">
                <a:moveTo>
                  <a:pt x="1643112" y="0"/>
                </a:moveTo>
                <a:lnTo>
                  <a:pt x="3267352" y="1643113"/>
                </a:lnTo>
                <a:lnTo>
                  <a:pt x="1624240" y="3267353"/>
                </a:lnTo>
                <a:lnTo>
                  <a:pt x="0" y="1624240"/>
                </a:lnTo>
                <a:lnTo>
                  <a:pt x="1643112" y="0"/>
                </a:lnTo>
                <a:close/>
              </a:path>
            </a:pathLst>
          </a:custGeom>
        </p:spPr>
      </p:pic>
      <p:pic>
        <p:nvPicPr>
          <p:cNvPr id="44" name="图片 4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05" t="74169" r="23287"/>
          <a:stretch>
            <a:fillRect/>
          </a:stretch>
        </p:blipFill>
        <p:spPr>
          <a:xfrm>
            <a:off x="8886729" y="5347661"/>
            <a:ext cx="3267352" cy="2681367"/>
          </a:xfrm>
          <a:custGeom>
            <a:avLst/>
            <a:gdLst>
              <a:gd name="connsiteX0" fmla="*/ 1643112 w 3267352"/>
              <a:gd name="connsiteY0" fmla="*/ 0 h 2681367"/>
              <a:gd name="connsiteX1" fmla="*/ 3267352 w 3267352"/>
              <a:gd name="connsiteY1" fmla="*/ 1643113 h 2681367"/>
              <a:gd name="connsiteX2" fmla="*/ 2217034 w 3267352"/>
              <a:gd name="connsiteY2" fmla="*/ 2681367 h 2681367"/>
              <a:gd name="connsiteX3" fmla="*/ 1044985 w 3267352"/>
              <a:gd name="connsiteY3" fmla="*/ 2681367 h 2681367"/>
              <a:gd name="connsiteX4" fmla="*/ 0 w 3267352"/>
              <a:gd name="connsiteY4" fmla="*/ 1624240 h 2681367"/>
              <a:gd name="connsiteX5" fmla="*/ 1643112 w 3267352"/>
              <a:gd name="connsiteY5" fmla="*/ 0 h 2681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67352" h="2681367">
                <a:moveTo>
                  <a:pt x="1643112" y="0"/>
                </a:moveTo>
                <a:lnTo>
                  <a:pt x="3267352" y="1643113"/>
                </a:lnTo>
                <a:lnTo>
                  <a:pt x="2217034" y="2681367"/>
                </a:lnTo>
                <a:lnTo>
                  <a:pt x="1044985" y="2681367"/>
                </a:lnTo>
                <a:lnTo>
                  <a:pt x="0" y="1624240"/>
                </a:lnTo>
                <a:lnTo>
                  <a:pt x="1643112" y="0"/>
                </a:lnTo>
                <a:close/>
              </a:path>
            </a:pathLst>
          </a:custGeom>
        </p:spPr>
      </p:pic>
      <p:pic>
        <p:nvPicPr>
          <p:cNvPr id="42" name="图片 4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99" t="46073" r="100000" b="53242"/>
          <a:stretch>
            <a:fillRect/>
          </a:stretch>
        </p:blipFill>
        <p:spPr>
          <a:xfrm>
            <a:off x="6658742" y="2431159"/>
            <a:ext cx="35541" cy="71082"/>
          </a:xfrm>
          <a:custGeom>
            <a:avLst/>
            <a:gdLst>
              <a:gd name="connsiteX0" fmla="*/ 35541 w 35541"/>
              <a:gd name="connsiteY0" fmla="*/ 0 h 71082"/>
              <a:gd name="connsiteX1" fmla="*/ 35541 w 35541"/>
              <a:gd name="connsiteY1" fmla="*/ 71082 h 71082"/>
              <a:gd name="connsiteX2" fmla="*/ 0 w 35541"/>
              <a:gd name="connsiteY2" fmla="*/ 35507 h 71082"/>
              <a:gd name="connsiteX3" fmla="*/ 35541 w 35541"/>
              <a:gd name="connsiteY3" fmla="*/ 0 h 71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541" h="71082">
                <a:moveTo>
                  <a:pt x="35541" y="0"/>
                </a:moveTo>
                <a:lnTo>
                  <a:pt x="35541" y="71082"/>
                </a:lnTo>
                <a:lnTo>
                  <a:pt x="0" y="35507"/>
                </a:lnTo>
                <a:lnTo>
                  <a:pt x="35541" y="0"/>
                </a:lnTo>
                <a:close/>
              </a:path>
            </a:pathLst>
          </a:custGeom>
        </p:spPr>
      </p:pic>
      <p:pic>
        <p:nvPicPr>
          <p:cNvPr id="41" name="图片 4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87" t="100000" r="38045" b="-5645"/>
          <a:stretch>
            <a:fillRect/>
          </a:stretch>
        </p:blipFill>
        <p:spPr>
          <a:xfrm>
            <a:off x="10135790" y="8033439"/>
            <a:ext cx="1172049" cy="585985"/>
          </a:xfrm>
          <a:custGeom>
            <a:avLst/>
            <a:gdLst>
              <a:gd name="connsiteX0" fmla="*/ 0 w 1172049"/>
              <a:gd name="connsiteY0" fmla="*/ 0 h 585985"/>
              <a:gd name="connsiteX1" fmla="*/ 1172049 w 1172049"/>
              <a:gd name="connsiteY1" fmla="*/ 0 h 585985"/>
              <a:gd name="connsiteX2" fmla="*/ 579255 w 1172049"/>
              <a:gd name="connsiteY2" fmla="*/ 585985 h 585985"/>
              <a:gd name="connsiteX3" fmla="*/ 0 w 1172049"/>
              <a:gd name="connsiteY3" fmla="*/ 0 h 585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2049" h="585985">
                <a:moveTo>
                  <a:pt x="0" y="0"/>
                </a:moveTo>
                <a:lnTo>
                  <a:pt x="1172049" y="0"/>
                </a:lnTo>
                <a:lnTo>
                  <a:pt x="579255" y="585985"/>
                </a:lnTo>
                <a:lnTo>
                  <a:pt x="0" y="0"/>
                </a:lnTo>
                <a:close/>
              </a:path>
            </a:pathLst>
          </a:custGeom>
        </p:spPr>
      </p:pic>
      <p:grpSp>
        <p:nvGrpSpPr>
          <p:cNvPr id="19" name="组合 18"/>
          <p:cNvGrpSpPr/>
          <p:nvPr/>
        </p:nvGrpSpPr>
        <p:grpSpPr>
          <a:xfrm>
            <a:off x="644142" y="2314916"/>
            <a:ext cx="5937982" cy="2641902"/>
            <a:chOff x="6147269" y="2844265"/>
            <a:chExt cx="5112385" cy="2076459"/>
          </a:xfrm>
        </p:grpSpPr>
        <p:grpSp>
          <p:nvGrpSpPr>
            <p:cNvPr id="20" name="组合 19"/>
            <p:cNvGrpSpPr/>
            <p:nvPr/>
          </p:nvGrpSpPr>
          <p:grpSpPr>
            <a:xfrm>
              <a:off x="6147269" y="3331609"/>
              <a:ext cx="5033250" cy="1589115"/>
              <a:chOff x="-4714868" y="2110674"/>
              <a:chExt cx="5033250" cy="1589115"/>
            </a:xfrm>
          </p:grpSpPr>
          <p:sp>
            <p:nvSpPr>
              <p:cNvPr id="22" name="矩形: 圆角 21"/>
              <p:cNvSpPr/>
              <p:nvPr/>
            </p:nvSpPr>
            <p:spPr>
              <a:xfrm>
                <a:off x="-4648332" y="3345066"/>
                <a:ext cx="3562392" cy="354723"/>
              </a:xfrm>
              <a:prstGeom prst="roundRect">
                <a:avLst>
                  <a:gd name="adj" fmla="val 50000"/>
                </a:avLst>
              </a:prstGeom>
              <a:solidFill>
                <a:srgbClr val="979C75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6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讲解人：</a:t>
                </a:r>
                <a:r>
                  <a:rPr kumimoji="0" lang="en-US" altLang="zh-CN" sz="16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xippt  </a:t>
                </a:r>
                <a:r>
                  <a:rPr kumimoji="0" lang="zh-CN" altLang="en-US" sz="16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时间：</a:t>
                </a:r>
                <a:r>
                  <a:rPr kumimoji="0" lang="en-US" altLang="zh-CN" sz="16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2020.6.1</a:t>
                </a:r>
              </a:p>
            </p:txBody>
          </p:sp>
          <p:grpSp>
            <p:nvGrpSpPr>
              <p:cNvPr id="23" name="组合 22"/>
              <p:cNvGrpSpPr/>
              <p:nvPr/>
            </p:nvGrpSpPr>
            <p:grpSpPr>
              <a:xfrm>
                <a:off x="-4714868" y="2110674"/>
                <a:ext cx="5033250" cy="944353"/>
                <a:chOff x="-4714868" y="2110674"/>
                <a:chExt cx="5033250" cy="944353"/>
              </a:xfrm>
            </p:grpSpPr>
            <p:sp>
              <p:nvSpPr>
                <p:cNvPr id="24" name="文本框 23"/>
                <p:cNvSpPr txBox="1"/>
                <p:nvPr/>
              </p:nvSpPr>
              <p:spPr>
                <a:xfrm>
                  <a:off x="-4714868" y="2808615"/>
                  <a:ext cx="5033249" cy="24641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dist" defTabSz="914400" rtl="0" eaLnBrk="1" fontAlgn="auto" latinLnBrk="0" hangingPunct="1">
                    <a:lnSpc>
                      <a:spcPct val="15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1200" b="0" i="0" u="none" strike="noStrike" kern="0" cap="none" spc="0" normalizeH="0" baseline="0" noProof="0">
                      <a:ln>
                        <a:noFill/>
                      </a:ln>
                      <a:solidFill>
                        <a:schemeClr val="bg1">
                          <a:lumMod val="50000"/>
                        </a:schemeClr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MENTAL HEALTH COUNSELING PPT</a:t>
                  </a:r>
                </a:p>
              </p:txBody>
            </p:sp>
            <p:cxnSp>
              <p:nvCxnSpPr>
                <p:cNvPr id="25" name="直接连接符 24"/>
                <p:cNvCxnSpPr/>
                <p:nvPr/>
              </p:nvCxnSpPr>
              <p:spPr>
                <a:xfrm>
                  <a:off x="-4634728" y="2789746"/>
                  <a:ext cx="4953109" cy="0"/>
                </a:xfrm>
                <a:prstGeom prst="line">
                  <a:avLst/>
                </a:prstGeom>
                <a:noFill/>
                <a:ln w="6350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miter lim="800000"/>
                </a:ln>
                <a:effectLst/>
              </p:spPr>
            </p:cxnSp>
            <p:sp>
              <p:nvSpPr>
                <p:cNvPr id="26" name="文本占位符 19"/>
                <p:cNvSpPr txBox="1"/>
                <p:nvPr/>
              </p:nvSpPr>
              <p:spPr>
                <a:xfrm>
                  <a:off x="-4708756" y="2110674"/>
                  <a:ext cx="5027138" cy="660203"/>
                </a:xfrm>
                <a:prstGeom prst="rect">
                  <a:avLst/>
                </a:prstGeom>
              </p:spPr>
              <p:txBody>
                <a:bodyPr/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dist" defTabSz="914400" rtl="0" eaLnBrk="1" fontAlgn="auto" latinLnBrk="0" hangingPunct="1">
                    <a:lnSpc>
                      <a:spcPct val="90000"/>
                    </a:lnSpc>
                    <a:spcBef>
                      <a:spcPts val="100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r>
                    <a:rPr lang="zh-CN" altLang="en-US" sz="4400" b="1">
                      <a:solidFill>
                        <a:srgbClr val="979C75"/>
                      </a:solidFill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感谢你的聆听</a:t>
                  </a:r>
                  <a:endParaRPr kumimoji="0" lang="zh-CN" altLang="en-US" sz="4400" b="1" i="0" u="none" strike="noStrike" kern="1200" cap="none" spc="0" normalizeH="0" baseline="0" noProof="0">
                    <a:ln>
                      <a:noFill/>
                    </a:ln>
                    <a:solidFill>
                      <a:srgbClr val="979C75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21" name="文本占位符 20"/>
            <p:cNvSpPr txBox="1"/>
            <p:nvPr/>
          </p:nvSpPr>
          <p:spPr>
            <a:xfrm>
              <a:off x="6147269" y="2844265"/>
              <a:ext cx="5112385" cy="423545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>
                <a:buNone/>
                <a:defRPr/>
              </a:pPr>
              <a:r>
                <a:rPr kumimoji="0" lang="zh-CN" altLang="en-US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第六单元   百分数</a:t>
              </a:r>
            </a:p>
          </p:txBody>
        </p:sp>
      </p:grpSp>
      <p:sp>
        <p:nvSpPr>
          <p:cNvPr id="27" name="矩形 26"/>
          <p:cNvSpPr/>
          <p:nvPr/>
        </p:nvSpPr>
        <p:spPr>
          <a:xfrm>
            <a:off x="-1365566" y="502641"/>
            <a:ext cx="4062342" cy="300975"/>
          </a:xfrm>
          <a:prstGeom prst="rect">
            <a:avLst/>
          </a:prstGeom>
          <a:solidFill>
            <a:srgbClr val="979C75"/>
          </a:solidFill>
          <a:ln w="12700" cap="flat">
            <a:noFill/>
            <a:prstDash val="solid"/>
            <a:miter lim="800000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19050"/>
          </a:effectLst>
        </p:spPr>
        <p:txBody>
          <a:bodyPr spcFirstLastPara="1" wrap="square" lIns="57592" tIns="57592" rIns="57592" bIns="57592" anchor="ctr">
            <a:spAutoFit/>
          </a:bodyPr>
          <a:lstStyle/>
          <a:p>
            <a:pPr marL="0" marR="0" lvl="0" indent="0" algn="r" defTabSz="115189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30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人教版小学数学六年级上册</a:t>
            </a:r>
          </a:p>
        </p:txBody>
      </p:sp>
      <p:sp>
        <p:nvSpPr>
          <p:cNvPr id="61" name="任意多边形 60"/>
          <p:cNvSpPr/>
          <p:nvPr/>
        </p:nvSpPr>
        <p:spPr>
          <a:xfrm rot="2702975">
            <a:off x="703385" y="6098482"/>
            <a:ext cx="1527860" cy="1527860"/>
          </a:xfrm>
          <a:custGeom>
            <a:avLst/>
            <a:gdLst>
              <a:gd name="connsiteX0" fmla="*/ 0 w 1527860"/>
              <a:gd name="connsiteY0" fmla="*/ 1 h 1527860"/>
              <a:gd name="connsiteX1" fmla="*/ 247640 w 1527860"/>
              <a:gd name="connsiteY1" fmla="*/ 0 h 1527860"/>
              <a:gd name="connsiteX2" fmla="*/ 247640 w 1527860"/>
              <a:gd name="connsiteY2" fmla="*/ 1279791 h 1527860"/>
              <a:gd name="connsiteX3" fmla="*/ 1527860 w 1527860"/>
              <a:gd name="connsiteY3" fmla="*/ 1279790 h 1527860"/>
              <a:gd name="connsiteX4" fmla="*/ 1527860 w 1527860"/>
              <a:gd name="connsiteY4" fmla="*/ 1527859 h 1527860"/>
              <a:gd name="connsiteX5" fmla="*/ 0 w 1527860"/>
              <a:gd name="connsiteY5" fmla="*/ 1527860 h 1527860"/>
              <a:gd name="connsiteX6" fmla="*/ 0 w 1527860"/>
              <a:gd name="connsiteY6" fmla="*/ 1 h 1527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27860" h="1527860">
                <a:moveTo>
                  <a:pt x="0" y="1"/>
                </a:moveTo>
                <a:lnTo>
                  <a:pt x="247640" y="0"/>
                </a:lnTo>
                <a:lnTo>
                  <a:pt x="247640" y="1279791"/>
                </a:lnTo>
                <a:lnTo>
                  <a:pt x="1527860" y="1279790"/>
                </a:lnTo>
                <a:lnTo>
                  <a:pt x="1527860" y="1527859"/>
                </a:lnTo>
                <a:lnTo>
                  <a:pt x="0" y="1527860"/>
                </a:lnTo>
                <a:lnTo>
                  <a:pt x="0" y="1"/>
                </a:lnTo>
                <a:close/>
              </a:path>
            </a:pathLst>
          </a:custGeom>
          <a:solidFill>
            <a:srgbClr val="979C75">
              <a:alpha val="4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0" name="任意多边形 59"/>
          <p:cNvSpPr/>
          <p:nvPr/>
        </p:nvSpPr>
        <p:spPr>
          <a:xfrm rot="2702975">
            <a:off x="1053905" y="6098483"/>
            <a:ext cx="1527859" cy="1527859"/>
          </a:xfrm>
          <a:custGeom>
            <a:avLst/>
            <a:gdLst>
              <a:gd name="connsiteX0" fmla="*/ 0 w 1527859"/>
              <a:gd name="connsiteY0" fmla="*/ 1 h 1527859"/>
              <a:gd name="connsiteX1" fmla="*/ 1527859 w 1527859"/>
              <a:gd name="connsiteY1" fmla="*/ 0 h 1527859"/>
              <a:gd name="connsiteX2" fmla="*/ 1527859 w 1527859"/>
              <a:gd name="connsiteY2" fmla="*/ 1527859 h 1527859"/>
              <a:gd name="connsiteX3" fmla="*/ 1280220 w 1527859"/>
              <a:gd name="connsiteY3" fmla="*/ 1527859 h 1527859"/>
              <a:gd name="connsiteX4" fmla="*/ 1280220 w 1527859"/>
              <a:gd name="connsiteY4" fmla="*/ 248069 h 1527859"/>
              <a:gd name="connsiteX5" fmla="*/ 0 w 1527859"/>
              <a:gd name="connsiteY5" fmla="*/ 248069 h 1527859"/>
              <a:gd name="connsiteX6" fmla="*/ 0 w 1527859"/>
              <a:gd name="connsiteY6" fmla="*/ 1 h 1527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27859" h="1527859">
                <a:moveTo>
                  <a:pt x="0" y="1"/>
                </a:moveTo>
                <a:lnTo>
                  <a:pt x="1527859" y="0"/>
                </a:lnTo>
                <a:lnTo>
                  <a:pt x="1527859" y="1527859"/>
                </a:lnTo>
                <a:lnTo>
                  <a:pt x="1280220" y="1527859"/>
                </a:lnTo>
                <a:lnTo>
                  <a:pt x="1280220" y="248069"/>
                </a:lnTo>
                <a:lnTo>
                  <a:pt x="0" y="248069"/>
                </a:lnTo>
                <a:lnTo>
                  <a:pt x="0" y="1"/>
                </a:lnTo>
                <a:close/>
              </a:path>
            </a:pathLst>
          </a:custGeom>
          <a:solidFill>
            <a:srgbClr val="979C75">
              <a:alpha val="4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3" name="任意多边形 62"/>
          <p:cNvSpPr/>
          <p:nvPr/>
        </p:nvSpPr>
        <p:spPr>
          <a:xfrm rot="2702975">
            <a:off x="3214624" y="6094069"/>
            <a:ext cx="1527860" cy="1527860"/>
          </a:xfrm>
          <a:custGeom>
            <a:avLst/>
            <a:gdLst>
              <a:gd name="connsiteX0" fmla="*/ 0 w 1527860"/>
              <a:gd name="connsiteY0" fmla="*/ 1 h 1527860"/>
              <a:gd name="connsiteX1" fmla="*/ 247640 w 1527860"/>
              <a:gd name="connsiteY1" fmla="*/ 0 h 1527860"/>
              <a:gd name="connsiteX2" fmla="*/ 247640 w 1527860"/>
              <a:gd name="connsiteY2" fmla="*/ 1279791 h 1527860"/>
              <a:gd name="connsiteX3" fmla="*/ 1527860 w 1527860"/>
              <a:gd name="connsiteY3" fmla="*/ 1279790 h 1527860"/>
              <a:gd name="connsiteX4" fmla="*/ 1527860 w 1527860"/>
              <a:gd name="connsiteY4" fmla="*/ 1527859 h 1527860"/>
              <a:gd name="connsiteX5" fmla="*/ 0 w 1527860"/>
              <a:gd name="connsiteY5" fmla="*/ 1527860 h 1527860"/>
              <a:gd name="connsiteX6" fmla="*/ 0 w 1527860"/>
              <a:gd name="connsiteY6" fmla="*/ 1 h 1527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27860" h="1527860">
                <a:moveTo>
                  <a:pt x="0" y="1"/>
                </a:moveTo>
                <a:lnTo>
                  <a:pt x="247640" y="0"/>
                </a:lnTo>
                <a:lnTo>
                  <a:pt x="247640" y="1279791"/>
                </a:lnTo>
                <a:lnTo>
                  <a:pt x="1527860" y="1279790"/>
                </a:lnTo>
                <a:lnTo>
                  <a:pt x="1527860" y="1527859"/>
                </a:lnTo>
                <a:lnTo>
                  <a:pt x="0" y="1527860"/>
                </a:lnTo>
                <a:lnTo>
                  <a:pt x="0" y="1"/>
                </a:lnTo>
                <a:close/>
              </a:path>
            </a:pathLst>
          </a:custGeom>
          <a:solidFill>
            <a:srgbClr val="979C75">
              <a:alpha val="4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4" name="任意多边形 63"/>
          <p:cNvSpPr/>
          <p:nvPr/>
        </p:nvSpPr>
        <p:spPr>
          <a:xfrm rot="2702975">
            <a:off x="3565144" y="6094070"/>
            <a:ext cx="1527859" cy="1527859"/>
          </a:xfrm>
          <a:custGeom>
            <a:avLst/>
            <a:gdLst>
              <a:gd name="connsiteX0" fmla="*/ 0 w 1527859"/>
              <a:gd name="connsiteY0" fmla="*/ 1 h 1527859"/>
              <a:gd name="connsiteX1" fmla="*/ 1527859 w 1527859"/>
              <a:gd name="connsiteY1" fmla="*/ 0 h 1527859"/>
              <a:gd name="connsiteX2" fmla="*/ 1527859 w 1527859"/>
              <a:gd name="connsiteY2" fmla="*/ 1527859 h 1527859"/>
              <a:gd name="connsiteX3" fmla="*/ 1280220 w 1527859"/>
              <a:gd name="connsiteY3" fmla="*/ 1527859 h 1527859"/>
              <a:gd name="connsiteX4" fmla="*/ 1280220 w 1527859"/>
              <a:gd name="connsiteY4" fmla="*/ 248069 h 1527859"/>
              <a:gd name="connsiteX5" fmla="*/ 0 w 1527859"/>
              <a:gd name="connsiteY5" fmla="*/ 248069 h 1527859"/>
              <a:gd name="connsiteX6" fmla="*/ 0 w 1527859"/>
              <a:gd name="connsiteY6" fmla="*/ 1 h 1527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27859" h="1527859">
                <a:moveTo>
                  <a:pt x="0" y="1"/>
                </a:moveTo>
                <a:lnTo>
                  <a:pt x="1527859" y="0"/>
                </a:lnTo>
                <a:lnTo>
                  <a:pt x="1527859" y="1527859"/>
                </a:lnTo>
                <a:lnTo>
                  <a:pt x="1280220" y="1527859"/>
                </a:lnTo>
                <a:lnTo>
                  <a:pt x="1280220" y="248069"/>
                </a:lnTo>
                <a:lnTo>
                  <a:pt x="0" y="248069"/>
                </a:lnTo>
                <a:lnTo>
                  <a:pt x="0" y="1"/>
                </a:lnTo>
                <a:close/>
              </a:path>
            </a:pathLst>
          </a:custGeom>
          <a:solidFill>
            <a:srgbClr val="979C75">
              <a:alpha val="4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5" name="任意多边形 64"/>
          <p:cNvSpPr/>
          <p:nvPr/>
        </p:nvSpPr>
        <p:spPr>
          <a:xfrm rot="2702975">
            <a:off x="5740362" y="6094070"/>
            <a:ext cx="1527860" cy="1527860"/>
          </a:xfrm>
          <a:custGeom>
            <a:avLst/>
            <a:gdLst>
              <a:gd name="connsiteX0" fmla="*/ 0 w 1527860"/>
              <a:gd name="connsiteY0" fmla="*/ 1 h 1527860"/>
              <a:gd name="connsiteX1" fmla="*/ 247640 w 1527860"/>
              <a:gd name="connsiteY1" fmla="*/ 0 h 1527860"/>
              <a:gd name="connsiteX2" fmla="*/ 247640 w 1527860"/>
              <a:gd name="connsiteY2" fmla="*/ 1279791 h 1527860"/>
              <a:gd name="connsiteX3" fmla="*/ 1527860 w 1527860"/>
              <a:gd name="connsiteY3" fmla="*/ 1279790 h 1527860"/>
              <a:gd name="connsiteX4" fmla="*/ 1527860 w 1527860"/>
              <a:gd name="connsiteY4" fmla="*/ 1527859 h 1527860"/>
              <a:gd name="connsiteX5" fmla="*/ 0 w 1527860"/>
              <a:gd name="connsiteY5" fmla="*/ 1527860 h 1527860"/>
              <a:gd name="connsiteX6" fmla="*/ 0 w 1527860"/>
              <a:gd name="connsiteY6" fmla="*/ 1 h 1527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27860" h="1527860">
                <a:moveTo>
                  <a:pt x="0" y="1"/>
                </a:moveTo>
                <a:lnTo>
                  <a:pt x="247640" y="0"/>
                </a:lnTo>
                <a:lnTo>
                  <a:pt x="247640" y="1279791"/>
                </a:lnTo>
                <a:lnTo>
                  <a:pt x="1527860" y="1279790"/>
                </a:lnTo>
                <a:lnTo>
                  <a:pt x="1527860" y="1527859"/>
                </a:lnTo>
                <a:lnTo>
                  <a:pt x="0" y="1527860"/>
                </a:lnTo>
                <a:lnTo>
                  <a:pt x="0" y="1"/>
                </a:lnTo>
                <a:close/>
              </a:path>
            </a:pathLst>
          </a:custGeom>
          <a:solidFill>
            <a:srgbClr val="979C75">
              <a:alpha val="4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6" name="任意多边形 65"/>
          <p:cNvSpPr/>
          <p:nvPr/>
        </p:nvSpPr>
        <p:spPr>
          <a:xfrm rot="2702975">
            <a:off x="6090882" y="6094071"/>
            <a:ext cx="1527859" cy="1527859"/>
          </a:xfrm>
          <a:custGeom>
            <a:avLst/>
            <a:gdLst>
              <a:gd name="connsiteX0" fmla="*/ 0 w 1527859"/>
              <a:gd name="connsiteY0" fmla="*/ 1 h 1527859"/>
              <a:gd name="connsiteX1" fmla="*/ 1527859 w 1527859"/>
              <a:gd name="connsiteY1" fmla="*/ 0 h 1527859"/>
              <a:gd name="connsiteX2" fmla="*/ 1527859 w 1527859"/>
              <a:gd name="connsiteY2" fmla="*/ 1527859 h 1527859"/>
              <a:gd name="connsiteX3" fmla="*/ 1280220 w 1527859"/>
              <a:gd name="connsiteY3" fmla="*/ 1527859 h 1527859"/>
              <a:gd name="connsiteX4" fmla="*/ 1280220 w 1527859"/>
              <a:gd name="connsiteY4" fmla="*/ 248069 h 1527859"/>
              <a:gd name="connsiteX5" fmla="*/ 0 w 1527859"/>
              <a:gd name="connsiteY5" fmla="*/ 248069 h 1527859"/>
              <a:gd name="connsiteX6" fmla="*/ 0 w 1527859"/>
              <a:gd name="connsiteY6" fmla="*/ 1 h 1527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27859" h="1527859">
                <a:moveTo>
                  <a:pt x="0" y="1"/>
                </a:moveTo>
                <a:lnTo>
                  <a:pt x="1527859" y="0"/>
                </a:lnTo>
                <a:lnTo>
                  <a:pt x="1527859" y="1527859"/>
                </a:lnTo>
                <a:lnTo>
                  <a:pt x="1280220" y="1527859"/>
                </a:lnTo>
                <a:lnTo>
                  <a:pt x="1280220" y="248069"/>
                </a:lnTo>
                <a:lnTo>
                  <a:pt x="0" y="248069"/>
                </a:lnTo>
                <a:lnTo>
                  <a:pt x="0" y="1"/>
                </a:lnTo>
                <a:close/>
              </a:path>
            </a:pathLst>
          </a:custGeom>
          <a:solidFill>
            <a:srgbClr val="979C75">
              <a:alpha val="4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3" descr="程序格式化百分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65" b="12038"/>
          <a:stretch>
            <a:fillRect/>
          </a:stretch>
        </p:blipFill>
        <p:spPr bwMode="auto">
          <a:xfrm>
            <a:off x="3848518" y="1704173"/>
            <a:ext cx="4357166" cy="3869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圆角矩形 1"/>
          <p:cNvSpPr>
            <a:spLocks noChangeArrowheads="1"/>
          </p:cNvSpPr>
          <p:nvPr/>
        </p:nvSpPr>
        <p:spPr bwMode="auto">
          <a:xfrm>
            <a:off x="5408108" y="4122198"/>
            <a:ext cx="1655763" cy="1054100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一、联系实际，引入新课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" descr="衣服标牌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55856" y="1557494"/>
            <a:ext cx="1281906" cy="4332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5" descr="6单元的报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82662" y="1557494"/>
            <a:ext cx="3058164" cy="4201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圆角矩形 3"/>
          <p:cNvSpPr>
            <a:spLocks noChangeArrowheads="1"/>
          </p:cNvSpPr>
          <p:nvPr/>
        </p:nvSpPr>
        <p:spPr bwMode="auto">
          <a:xfrm>
            <a:off x="3404154" y="3044705"/>
            <a:ext cx="1185309" cy="756870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" name="圆角矩形 4"/>
          <p:cNvSpPr>
            <a:spLocks noChangeArrowheads="1"/>
          </p:cNvSpPr>
          <p:nvPr/>
        </p:nvSpPr>
        <p:spPr bwMode="auto">
          <a:xfrm>
            <a:off x="8178924" y="4424611"/>
            <a:ext cx="670499" cy="377298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" name="圆角矩形 5"/>
          <p:cNvSpPr>
            <a:spLocks noChangeArrowheads="1"/>
          </p:cNvSpPr>
          <p:nvPr/>
        </p:nvSpPr>
        <p:spPr bwMode="auto">
          <a:xfrm>
            <a:off x="7964508" y="5250826"/>
            <a:ext cx="670499" cy="377298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一、联系实际，引入新课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  <p:cond evt="onBegin" delay="0">
                          <p:tn val="9"/>
                        </p:cond>
                      </p:stCondLst>
                      <p:childTnLst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  <p:cond evt="onBegin" delay="0">
                          <p:tn val="14"/>
                        </p:cond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  <p:cond evt="onBegin" delay="0">
                          <p:tn val="19"/>
                        </p:cond>
                      </p:stCondLst>
                      <p:childTnLst>
                        <p:par>
                          <p:cTn id="2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9579023" y="1737691"/>
            <a:ext cx="1532290" cy="231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18"/>
          <p:cNvGrpSpPr/>
          <p:nvPr/>
        </p:nvGrpSpPr>
        <p:grpSpPr>
          <a:xfrm flipH="1">
            <a:off x="5611011" y="1638621"/>
            <a:ext cx="3230562" cy="885301"/>
            <a:chOff x="1162" y="3103"/>
            <a:chExt cx="2035" cy="590"/>
          </a:xfrm>
        </p:grpSpPr>
        <p:sp>
          <p:nvSpPr>
            <p:cNvPr id="5123" name="AutoShape 15"/>
            <p:cNvSpPr>
              <a:spLocks noChangeArrowheads="1"/>
            </p:cNvSpPr>
            <p:nvPr/>
          </p:nvSpPr>
          <p:spPr bwMode="auto">
            <a:xfrm>
              <a:off x="1162" y="3103"/>
              <a:ext cx="1996" cy="590"/>
            </a:xfrm>
            <a:prstGeom prst="wedgeRoundRectCallout">
              <a:avLst>
                <a:gd name="adj1" fmla="val -64139"/>
                <a:gd name="adj2" fmla="val 30792"/>
                <a:gd name="adj3" fmla="val 16667"/>
              </a:avLst>
            </a:prstGeom>
            <a:noFill/>
            <a:ln w="38100">
              <a:solidFill>
                <a:srgbClr val="3399FF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>
                <a:lnSpc>
                  <a:spcPct val="120000"/>
                </a:lnSpc>
              </a:pPr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124" name="Text Box 16"/>
            <p:cNvSpPr txBox="1">
              <a:spLocks noChangeArrowheads="1"/>
            </p:cNvSpPr>
            <p:nvPr/>
          </p:nvSpPr>
          <p:spPr bwMode="auto">
            <a:xfrm>
              <a:off x="1202" y="3113"/>
              <a:ext cx="1995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你还在什么地方见过上面这样的数？</a:t>
              </a:r>
            </a:p>
          </p:txBody>
        </p:sp>
      </p:grp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93"/>
          <a:stretch>
            <a:fillRect/>
          </a:stretch>
        </p:blipFill>
        <p:spPr bwMode="auto">
          <a:xfrm>
            <a:off x="1798563" y="3476879"/>
            <a:ext cx="2698439" cy="2030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17" r="17749"/>
          <a:stretch>
            <a:fillRect/>
          </a:stretch>
        </p:blipFill>
        <p:spPr bwMode="auto">
          <a:xfrm>
            <a:off x="6000598" y="3838470"/>
            <a:ext cx="1796924" cy="1683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一、联系实际，引入新课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7" descr="6单元的报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63024" y="1859712"/>
            <a:ext cx="2199002" cy="2618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8" descr="程序格式化百分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48855" y="1471574"/>
            <a:ext cx="2358607" cy="2227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9" descr="衣服标牌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07612" y="1771651"/>
            <a:ext cx="907975" cy="2681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20"/>
          <p:cNvSpPr txBox="1">
            <a:spLocks noChangeArrowheads="1"/>
          </p:cNvSpPr>
          <p:nvPr/>
        </p:nvSpPr>
        <p:spPr bwMode="auto">
          <a:xfrm>
            <a:off x="599062" y="4698890"/>
            <a:ext cx="8712578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>
              <a:lnSpc>
                <a:spcPct val="120000"/>
              </a:lnSpc>
              <a:spcBef>
                <a:spcPct val="50000"/>
              </a:spcBef>
              <a:defRPr/>
            </a:pPr>
            <a:r>
              <a:rPr lang="zh-CN" altLang="en-US" sz="2400" kern="0"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像上面这样的数，如</a:t>
            </a:r>
            <a:r>
              <a:rPr lang="en-US" altLang="zh-CN" sz="2400" kern="0"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14%</a:t>
            </a:r>
            <a:r>
              <a:rPr lang="zh-CN" altLang="en-US" sz="2400" kern="0"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、</a:t>
            </a:r>
            <a:r>
              <a:rPr lang="en-US" altLang="zh-CN" sz="2400" kern="0"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65.5%</a:t>
            </a:r>
            <a:r>
              <a:rPr lang="zh-CN" altLang="en-US" sz="2400" kern="0"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、</a:t>
            </a:r>
            <a:r>
              <a:rPr lang="en-US" altLang="zh-CN" sz="2400" kern="0"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120%</a:t>
            </a:r>
            <a:r>
              <a:rPr lang="en-US" altLang="en-US" sz="2400" kern="0"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…</a:t>
            </a:r>
            <a:r>
              <a:rPr lang="zh-CN" altLang="en-US" sz="2400" kern="0"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叫做</a:t>
            </a:r>
            <a:r>
              <a:rPr lang="zh-CN" altLang="en-US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百分数</a:t>
            </a:r>
            <a:r>
              <a:rPr lang="zh-CN" altLang="en-US" sz="2400" kern="0"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。</a:t>
            </a:r>
          </a:p>
        </p:txBody>
      </p:sp>
      <p:sp>
        <p:nvSpPr>
          <p:cNvPr id="6" name="Text Box 18"/>
          <p:cNvSpPr txBox="1">
            <a:spLocks noChangeArrowheads="1"/>
          </p:cNvSpPr>
          <p:nvPr/>
        </p:nvSpPr>
        <p:spPr bwMode="auto">
          <a:xfrm>
            <a:off x="580859" y="5310621"/>
            <a:ext cx="6048375" cy="503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百分数也叫做</a:t>
            </a:r>
            <a:r>
              <a:rPr lang="zh-CN" altLang="en-US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百分率</a:t>
            </a:r>
            <a:r>
              <a: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或</a:t>
            </a:r>
            <a:r>
              <a:rPr lang="zh-CN" altLang="en-US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百分比</a:t>
            </a:r>
            <a:r>
              <a: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。</a:t>
            </a:r>
          </a:p>
        </p:txBody>
      </p:sp>
      <p:sp>
        <p:nvSpPr>
          <p:cNvPr id="8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二、联系实际，探究新知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1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782638" y="1122078"/>
            <a:ext cx="10736261" cy="978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>
              <a:lnSpc>
                <a:spcPct val="120000"/>
              </a:lnSpc>
              <a:spcBef>
                <a:spcPct val="50000"/>
              </a:spcBef>
              <a:defRPr/>
            </a:pPr>
            <a:r>
              <a:rPr lang="zh-CN" altLang="en-US" sz="2400" kern="0"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百分数通常不写成分数形式，而在原来的分子后面加上百分号</a:t>
            </a:r>
            <a:r>
              <a:rPr lang="zh-CN" altLang="zh-CN" sz="2400" kern="0"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“</a:t>
            </a:r>
            <a:r>
              <a:rPr lang="en-US" altLang="zh-CN" sz="2400" kern="0"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%</a:t>
            </a:r>
            <a:r>
              <a:rPr lang="zh-CN" altLang="zh-CN" sz="2400" kern="0"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”</a:t>
            </a:r>
            <a:r>
              <a:rPr lang="zh-CN" altLang="en-US" sz="2400" kern="0"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来表示，读作</a:t>
            </a:r>
            <a:r>
              <a:rPr lang="en-US" altLang="zh-CN" sz="2400" kern="0"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“</a:t>
            </a:r>
            <a:r>
              <a:rPr lang="zh-CN" altLang="en-US" sz="2400" kern="0"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百分之</a:t>
            </a:r>
            <a:r>
              <a:rPr lang="en-US" altLang="zh-CN" sz="2400" kern="0"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……”</a:t>
            </a:r>
          </a:p>
        </p:txBody>
      </p:sp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3049271" y="2399012"/>
            <a:ext cx="936625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14%</a:t>
            </a:r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3049270" y="3586462"/>
            <a:ext cx="1441450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65.5%</a:t>
            </a: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3049270" y="4773912"/>
            <a:ext cx="1296988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120%</a:t>
            </a: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4778059" y="2399012"/>
            <a:ext cx="1152525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读作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4778059" y="3586462"/>
            <a:ext cx="1152525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读作</a:t>
            </a:r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4778059" y="4773912"/>
            <a:ext cx="1152525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读作</a:t>
            </a:r>
          </a:p>
        </p:txBody>
      </p:sp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6216334" y="2392662"/>
            <a:ext cx="2808287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zh-CN" altLang="en-US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百分之十四</a:t>
            </a:r>
          </a:p>
        </p:txBody>
      </p:sp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6216334" y="3565824"/>
            <a:ext cx="3170237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zh-CN" altLang="en-US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百分之六十五点五</a:t>
            </a:r>
          </a:p>
        </p:txBody>
      </p:sp>
      <p:sp>
        <p:nvSpPr>
          <p:cNvPr id="11" name="Text Box 14"/>
          <p:cNvSpPr txBox="1">
            <a:spLocks noChangeArrowheads="1"/>
          </p:cNvSpPr>
          <p:nvPr/>
        </p:nvSpPr>
        <p:spPr bwMode="auto">
          <a:xfrm>
            <a:off x="6216334" y="4756449"/>
            <a:ext cx="2808287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zh-CN" altLang="en-US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百分之一百二十</a:t>
            </a:r>
          </a:p>
        </p:txBody>
      </p:sp>
      <p:sp>
        <p:nvSpPr>
          <p:cNvPr id="13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二、联系实际，探究新知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oup 39"/>
          <p:cNvGraphicFramePr>
            <a:graphicFrameLocks noGrp="1"/>
          </p:cNvGraphicFramePr>
          <p:nvPr/>
        </p:nvGraphicFramePr>
        <p:xfrm>
          <a:off x="2208213" y="1701800"/>
          <a:ext cx="7715250" cy="2744788"/>
        </p:xfrm>
        <a:graphic>
          <a:graphicData uri="http://schemas.openxmlformats.org/drawingml/2006/table">
            <a:tbl>
              <a:tblPr/>
              <a:tblGrid>
                <a:gridCol w="10077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498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576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0024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T="60961" marB="60961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 百分数</a:t>
                      </a:r>
                    </a:p>
                  </a:txBody>
                  <a:tcPr marT="60961" marB="60961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分数</a:t>
                      </a:r>
                    </a:p>
                  </a:txBody>
                  <a:tcPr marT="60961" marB="60961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4454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意义</a:t>
                      </a:r>
                    </a:p>
                  </a:txBody>
                  <a:tcPr marT="60961" marB="60961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T="60961" marB="60961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T="60961" marB="60961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Rectangle 115"/>
          <p:cNvSpPr>
            <a:spLocks noChangeArrowheads="1"/>
          </p:cNvSpPr>
          <p:nvPr/>
        </p:nvSpPr>
        <p:spPr bwMode="auto">
          <a:xfrm>
            <a:off x="3503614" y="2938463"/>
            <a:ext cx="239712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zh-CN" altLang="en-US" sz="2400" kern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表示两个数之间的倍数关系。</a:t>
            </a:r>
          </a:p>
        </p:txBody>
      </p:sp>
      <p:sp>
        <p:nvSpPr>
          <p:cNvPr id="8" name="Rectangle 117"/>
          <p:cNvSpPr>
            <a:spLocks noChangeArrowheads="1"/>
          </p:cNvSpPr>
          <p:nvPr/>
        </p:nvSpPr>
        <p:spPr bwMode="auto">
          <a:xfrm>
            <a:off x="6191251" y="2541588"/>
            <a:ext cx="3838575" cy="142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kern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既可以表示一个具体的数、</a:t>
            </a:r>
          </a:p>
          <a:p>
            <a:pPr>
              <a:lnSpc>
                <a:spcPct val="120000"/>
              </a:lnSpc>
            </a:pPr>
            <a:r>
              <a:rPr lang="zh-CN" altLang="en-US" sz="2400" kern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又可以表示两个数之间的</a:t>
            </a:r>
          </a:p>
          <a:p>
            <a:pPr>
              <a:lnSpc>
                <a:spcPct val="120000"/>
              </a:lnSpc>
            </a:pPr>
            <a:r>
              <a:rPr lang="zh-CN" altLang="en-US" sz="2400" kern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倍数关系。</a:t>
            </a:r>
          </a:p>
        </p:txBody>
      </p:sp>
      <p:sp>
        <p:nvSpPr>
          <p:cNvPr id="9" name="Text Box 118"/>
          <p:cNvSpPr txBox="1">
            <a:spLocks noChangeArrowheads="1"/>
          </p:cNvSpPr>
          <p:nvPr/>
        </p:nvSpPr>
        <p:spPr bwMode="auto">
          <a:xfrm>
            <a:off x="688491" y="4783353"/>
            <a:ext cx="6769100" cy="503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所以百分数的后面不能写</a:t>
            </a:r>
            <a:r>
              <a:rPr lang="zh-CN" altLang="en-US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单位名称</a:t>
            </a:r>
            <a:r>
              <a: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。</a:t>
            </a:r>
          </a:p>
        </p:txBody>
      </p:sp>
      <p:sp>
        <p:nvSpPr>
          <p:cNvPr id="10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二、联系实际，探究新知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未标题-4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91718" y="1599374"/>
            <a:ext cx="5008564" cy="4024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二、联系实际，探究新知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5"/>
          <p:cNvSpPr txBox="1">
            <a:spLocks noChangeArrowheads="1"/>
          </p:cNvSpPr>
          <p:nvPr/>
        </p:nvSpPr>
        <p:spPr bwMode="auto">
          <a:xfrm>
            <a:off x="626428" y="1219937"/>
            <a:ext cx="3767137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1、</a:t>
            </a:r>
            <a:r>
              <a: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写出下面的百分数</a:t>
            </a:r>
          </a:p>
        </p:txBody>
      </p:sp>
      <p:sp>
        <p:nvSpPr>
          <p:cNvPr id="10243" name="Text Box 6"/>
          <p:cNvSpPr txBox="1">
            <a:spLocks noChangeArrowheads="1"/>
          </p:cNvSpPr>
          <p:nvPr/>
        </p:nvSpPr>
        <p:spPr bwMode="auto">
          <a:xfrm>
            <a:off x="2753043" y="2558399"/>
            <a:ext cx="4845050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百分之一</a:t>
            </a:r>
          </a:p>
        </p:txBody>
      </p:sp>
      <p:sp>
        <p:nvSpPr>
          <p:cNvPr id="10244" name="Text Box 7"/>
          <p:cNvSpPr txBox="1">
            <a:spLocks noChangeArrowheads="1"/>
          </p:cNvSpPr>
          <p:nvPr/>
        </p:nvSpPr>
        <p:spPr bwMode="auto">
          <a:xfrm>
            <a:off x="5059680" y="2558399"/>
            <a:ext cx="2376488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百分之二十八</a:t>
            </a:r>
          </a:p>
        </p:txBody>
      </p:sp>
      <p:sp>
        <p:nvSpPr>
          <p:cNvPr id="10245" name="Text Box 8"/>
          <p:cNvSpPr txBox="1">
            <a:spLocks noChangeArrowheads="1"/>
          </p:cNvSpPr>
          <p:nvPr/>
        </p:nvSpPr>
        <p:spPr bwMode="auto">
          <a:xfrm>
            <a:off x="7937819" y="2558399"/>
            <a:ext cx="2376487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百分之零点五</a:t>
            </a:r>
          </a:p>
        </p:txBody>
      </p:sp>
      <p:sp>
        <p:nvSpPr>
          <p:cNvPr id="10246" name="Line 13"/>
          <p:cNvSpPr>
            <a:spLocks noChangeShapeType="1"/>
          </p:cNvSpPr>
          <p:nvPr/>
        </p:nvSpPr>
        <p:spPr bwMode="auto">
          <a:xfrm>
            <a:off x="2867025" y="4442143"/>
            <a:ext cx="15113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0247" name="Line 15"/>
          <p:cNvSpPr>
            <a:spLocks noChangeShapeType="1"/>
          </p:cNvSpPr>
          <p:nvPr/>
        </p:nvSpPr>
        <p:spPr bwMode="auto">
          <a:xfrm>
            <a:off x="5459413" y="4442143"/>
            <a:ext cx="15113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0248" name="Line 16"/>
          <p:cNvSpPr>
            <a:spLocks noChangeShapeType="1"/>
          </p:cNvSpPr>
          <p:nvPr/>
        </p:nvSpPr>
        <p:spPr bwMode="auto">
          <a:xfrm>
            <a:off x="8267700" y="4442143"/>
            <a:ext cx="15113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0" name="Rectangle 19"/>
          <p:cNvSpPr>
            <a:spLocks noChangeArrowheads="1"/>
          </p:cNvSpPr>
          <p:nvPr/>
        </p:nvSpPr>
        <p:spPr bwMode="auto">
          <a:xfrm>
            <a:off x="3227388" y="3718243"/>
            <a:ext cx="1079500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1%</a:t>
            </a:r>
            <a:endParaRPr lang="zh-CN" altLang="en-US" sz="2400" kern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" name="Rectangle 20"/>
          <p:cNvSpPr>
            <a:spLocks noChangeArrowheads="1"/>
          </p:cNvSpPr>
          <p:nvPr/>
        </p:nvSpPr>
        <p:spPr bwMode="auto">
          <a:xfrm>
            <a:off x="5819776" y="3705543"/>
            <a:ext cx="801823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28%</a:t>
            </a:r>
            <a:endParaRPr lang="zh-CN" altLang="en-US" sz="2400" kern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2" name="Rectangle 21"/>
          <p:cNvSpPr>
            <a:spLocks noChangeArrowheads="1"/>
          </p:cNvSpPr>
          <p:nvPr/>
        </p:nvSpPr>
        <p:spPr bwMode="auto">
          <a:xfrm>
            <a:off x="8556626" y="3705543"/>
            <a:ext cx="886781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0.5%</a:t>
            </a:r>
            <a:endParaRPr lang="zh-CN" altLang="en-US" sz="2400" kern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3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三、巩固提高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  <p:tag name="ISLIDE.GUIDESSETTING" val="{&quot;Id&quot;:null,&quot;Name&quot;:&quot;正常&quot;,&quot;HeaderHeight&quot;:14.0,&quot;FooterHeight&quot;:9.0,&quot;SideMargin&quot;:5.5,&quot;TopMargin&quot;:0.0,&quot;BottomMargin&quot;:0.0,&quot;IntervalMargin&quot;:1.5,&quot;SettingType&quot;:&quot;System&quot;}"/>
</p:tagLst>
</file>

<file path=ppt/theme/theme1.xml><?xml version="1.0" encoding="utf-8"?>
<a:theme xmlns:a="http://schemas.openxmlformats.org/drawingml/2006/main" name="办公资源网：www.bangongziyuan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579</Words>
  <Application>Microsoft Office PowerPoint</Application>
  <PresentationFormat>宽屏</PresentationFormat>
  <Paragraphs>97</Paragraphs>
  <Slides>15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0" baseType="lpstr">
      <vt:lpstr>FandolFang R</vt:lpstr>
      <vt:lpstr>思源黑体 CN Light</vt:lpstr>
      <vt:lpstr>Arial</vt:lpstr>
      <vt:lpstr>Calibri</vt:lpstr>
      <vt:lpstr>办公资源网：www.bangongziyuan.com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cp:lastModifiedBy>天 下</cp:lastModifiedBy>
  <cp:revision>2</cp:revision>
  <cp:lastPrinted>2020-07-27T10:21:41Z</cp:lastPrinted>
  <dcterms:created xsi:type="dcterms:W3CDTF">2020-07-27T10:21:41Z</dcterms:created>
  <dcterms:modified xsi:type="dcterms:W3CDTF">2021-01-08T23:20:00Z</dcterms:modified>
</cp:coreProperties>
</file>