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0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287" r:id="rId33"/>
    <p:sldId id="257" r:id="rId34"/>
  </p:sldIdLst>
  <p:sldSz cx="12192000" cy="6858000"/>
  <p:notesSz cx="6858000" cy="9144000"/>
  <p:embeddedFontLst>
    <p:embeddedFont>
      <p:font typeface="FandolFang R" panose="02010600030101010101" charset="-122"/>
      <p:regular r:id="rId36"/>
    </p:embeddedFont>
    <p:embeddedFont>
      <p:font typeface="思源黑体 CN Light" panose="02010600030101010101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100" d="100"/>
          <a:sy n="100" d="100"/>
        </p:scale>
        <p:origin x="9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8FA8CAA-7990-4BD5-8113-ED3D693A8F9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3CBA804-D2B5-4C72-AE43-0C0DA510864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BA804-D2B5-4C72-AE43-0C0DA510864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DEA51B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DEA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DEA51B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DEA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E:\&#25104;&#21697;\&#20934;&#22791;&#20132;&#20184;\&#20845;&#24180;&#32423;&#19979;&#20876;\1\1.&#21271;&#20140;&#30340;&#26149;&#33410;\&#25830;.wmv" TargetMode="External"/><Relationship Id="rId1" Type="http://schemas.microsoft.com/office/2007/relationships/media" Target="file:///E:\&#25104;&#21697;\&#20934;&#22791;&#20132;&#20184;\&#20845;&#24180;&#32423;&#19979;&#20876;\1\1.&#21271;&#20140;&#30340;&#26149;&#33410;\&#25830;.wmv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E:\&#25104;&#21697;\&#20934;&#22791;&#20132;&#20184;\&#20845;&#24180;&#32423;&#19979;&#20876;\1\1.&#21271;&#20140;&#30340;&#26149;&#33410;\&#37259;.wmv" TargetMode="External"/><Relationship Id="rId1" Type="http://schemas.microsoft.com/office/2007/relationships/media" Target="file:///E:\&#25104;&#21697;\&#20934;&#22791;&#20132;&#20184;\&#20845;&#24180;&#32423;&#19979;&#20876;\1\1.&#21271;&#20140;&#30340;&#26149;&#33410;\&#37259;.wmv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70384" y="1440959"/>
            <a:ext cx="6318532" cy="2388698"/>
            <a:chOff x="421012" y="2478673"/>
            <a:chExt cx="5412107" cy="2388698"/>
          </a:xfrm>
        </p:grpSpPr>
        <p:sp>
          <p:nvSpPr>
            <p:cNvPr id="5" name="文本框 4"/>
            <p:cNvSpPr txBox="1"/>
            <p:nvPr/>
          </p:nvSpPr>
          <p:spPr>
            <a:xfrm>
              <a:off x="421012" y="2478673"/>
              <a:ext cx="54121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72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北京的春节</a:t>
              </a:r>
              <a:r>
                <a:rPr lang="en-US" altLang="zh-CN" sz="72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7396061" y="4647514"/>
            <a:ext cx="2467179" cy="321642"/>
            <a:chOff x="10185400" y="5731858"/>
            <a:chExt cx="1384360" cy="321642"/>
          </a:xfrm>
        </p:grpSpPr>
        <p:sp>
          <p:nvSpPr>
            <p:cNvPr id="10" name="矩形 9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3643" y="3320098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3643" y="4001135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14755" y="4771073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76893" y="4779010"/>
            <a:ext cx="5757863" cy="11379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左窄右宽，右部书写紧凑，注意穿插迎让。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2043" y="2305685"/>
            <a:ext cx="117157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R="0" algn="ctr">
              <a:buClrTx/>
              <a:buSzTx/>
              <a:buFontTx/>
              <a:defRPr kumimoji="0" sz="3200" b="1" cap="none" spc="0" normalizeH="0" baseline="0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cā</a:t>
            </a:r>
          </a:p>
        </p:txBody>
      </p:sp>
      <p:sp>
        <p:nvSpPr>
          <p:cNvPr id="9" name="文本框 17"/>
          <p:cNvSpPr txBox="1"/>
          <p:nvPr/>
        </p:nvSpPr>
        <p:spPr>
          <a:xfrm>
            <a:off x="2341880" y="2002473"/>
            <a:ext cx="11811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53005" y="3315335"/>
            <a:ext cx="1473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14918" y="4009073"/>
            <a:ext cx="7381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扌</a:t>
            </a:r>
          </a:p>
        </p:txBody>
      </p:sp>
      <p:pic>
        <p:nvPicPr>
          <p:cNvPr id="12" name="擦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1580" y="2172335"/>
            <a:ext cx="2376488" cy="228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"/>
          <p:cNvGrpSpPr/>
          <p:nvPr/>
        </p:nvGrpSpPr>
        <p:grpSpPr>
          <a:xfrm>
            <a:off x="7866708" y="1107570"/>
            <a:ext cx="3348038" cy="1091709"/>
            <a:chOff x="35496" y="123478"/>
            <a:chExt cx="3347864" cy="1091332"/>
          </a:xfrm>
        </p:grpSpPr>
        <p:sp>
          <p:nvSpPr>
            <p:cNvPr id="14" name="矩形 13"/>
            <p:cNvSpPr/>
            <p:nvPr/>
          </p:nvSpPr>
          <p:spPr>
            <a:xfrm>
              <a:off x="35496" y="123478"/>
              <a:ext cx="3347864" cy="576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"/>
            <p:cNvSpPr/>
            <p:nvPr/>
          </p:nvSpPr>
          <p:spPr>
            <a:xfrm>
              <a:off x="179512" y="123478"/>
              <a:ext cx="3096344" cy="1091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重难点字书写指导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972185" y="1875155"/>
            <a:ext cx="9815195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快速默读课文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按照老规矩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北京人是怎样过春节的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？</a:t>
            </a:r>
            <a:r>
              <a:rPr kumimoji="0" lang="zh-CN" altLang="zh-CN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给你印象最深的是什么</a:t>
            </a:r>
            <a:r>
              <a:rPr kumimoji="0" lang="zh-CN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？</a:t>
            </a:r>
          </a:p>
        </p:txBody>
      </p:sp>
      <p:grpSp>
        <p:nvGrpSpPr>
          <p:cNvPr id="5" name="组合 14"/>
          <p:cNvGrpSpPr/>
          <p:nvPr/>
        </p:nvGrpSpPr>
        <p:grpSpPr>
          <a:xfrm>
            <a:off x="1946275" y="4079558"/>
            <a:ext cx="1871663" cy="1573212"/>
            <a:chOff x="323528" y="3014820"/>
            <a:chExt cx="1872208" cy="1573153"/>
          </a:xfrm>
        </p:grpSpPr>
        <p:sp>
          <p:nvSpPr>
            <p:cNvPr id="6" name="爆炸形: 14 pt  4"/>
            <p:cNvSpPr/>
            <p:nvPr/>
          </p:nvSpPr>
          <p:spPr>
            <a:xfrm>
              <a:off x="323528" y="3014820"/>
              <a:ext cx="1872208" cy="1573153"/>
            </a:xfrm>
            <a:prstGeom prst="irregularSeal2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83996" y="3508513"/>
              <a:ext cx="1151272" cy="7124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热闹</a:t>
              </a:r>
            </a:p>
          </p:txBody>
        </p:sp>
      </p:grpSp>
      <p:grpSp>
        <p:nvGrpSpPr>
          <p:cNvPr id="8" name="组合 15"/>
          <p:cNvGrpSpPr/>
          <p:nvPr/>
        </p:nvGrpSpPr>
        <p:grpSpPr>
          <a:xfrm>
            <a:off x="3713163" y="3939858"/>
            <a:ext cx="1871662" cy="1573212"/>
            <a:chOff x="323528" y="3014820"/>
            <a:chExt cx="1872208" cy="1573153"/>
          </a:xfrm>
        </p:grpSpPr>
        <p:sp>
          <p:nvSpPr>
            <p:cNvPr id="9" name="爆炸形: 14 pt  16"/>
            <p:cNvSpPr/>
            <p:nvPr/>
          </p:nvSpPr>
          <p:spPr>
            <a:xfrm rot="20492217">
              <a:off x="323528" y="3014820"/>
              <a:ext cx="1872208" cy="1573153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83995" y="3508513"/>
              <a:ext cx="1151274" cy="7124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忙碌</a:t>
              </a:r>
            </a:p>
          </p:txBody>
        </p:sp>
      </p:grpSp>
      <p:grpSp>
        <p:nvGrpSpPr>
          <p:cNvPr id="11" name="组合 18"/>
          <p:cNvGrpSpPr/>
          <p:nvPr/>
        </p:nvGrpSpPr>
        <p:grpSpPr>
          <a:xfrm>
            <a:off x="5740400" y="3871595"/>
            <a:ext cx="1871663" cy="1573213"/>
            <a:chOff x="323528" y="3014820"/>
            <a:chExt cx="1872208" cy="1573153"/>
          </a:xfrm>
        </p:grpSpPr>
        <p:sp>
          <p:nvSpPr>
            <p:cNvPr id="12" name="爆炸形: 14 pt  19"/>
            <p:cNvSpPr/>
            <p:nvPr/>
          </p:nvSpPr>
          <p:spPr>
            <a:xfrm rot="1729975">
              <a:off x="323528" y="3014820"/>
              <a:ext cx="1872208" cy="1573153"/>
            </a:xfrm>
            <a:prstGeom prst="irregularSeal2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83996" y="3508514"/>
              <a:ext cx="1151272" cy="7124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喜庆</a:t>
              </a:r>
            </a:p>
          </p:txBody>
        </p:sp>
      </p:grpSp>
      <p:grpSp>
        <p:nvGrpSpPr>
          <p:cNvPr id="14" name="组合 21"/>
          <p:cNvGrpSpPr/>
          <p:nvPr/>
        </p:nvGrpSpPr>
        <p:grpSpPr>
          <a:xfrm>
            <a:off x="7847012" y="3890645"/>
            <a:ext cx="1573212" cy="1873250"/>
            <a:chOff x="473054" y="2865293"/>
            <a:chExt cx="1573153" cy="1872208"/>
          </a:xfrm>
        </p:grpSpPr>
        <p:sp>
          <p:nvSpPr>
            <p:cNvPr id="15" name="爆炸形: 14 pt  14"/>
            <p:cNvSpPr/>
            <p:nvPr/>
          </p:nvSpPr>
          <p:spPr>
            <a:xfrm rot="13771639">
              <a:off x="323527" y="3014820"/>
              <a:ext cx="1872208" cy="1573153"/>
            </a:xfrm>
            <a:prstGeom prst="irregularSeal2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84184" y="3507873"/>
              <a:ext cx="1150895" cy="7120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团圆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理清脉络</a:t>
            </a:r>
          </a:p>
        </p:txBody>
      </p:sp>
      <p:sp>
        <p:nvSpPr>
          <p:cNvPr id="2" name="矩形 2"/>
          <p:cNvSpPr/>
          <p:nvPr/>
        </p:nvSpPr>
        <p:spPr>
          <a:xfrm>
            <a:off x="829146" y="2313400"/>
            <a:ext cx="10524654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快速地浏览课文，思考：作者围绕春节都写了哪些重要的日子？然后以四个人为一个学习小组，合作填表。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理清脉络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68375" y="1938655"/>
          <a:ext cx="10334625" cy="3980180"/>
        </p:xfrm>
        <a:graphic>
          <a:graphicData uri="http://schemas.openxmlformats.org/drawingml/2006/table">
            <a:tbl>
              <a:tblPr/>
              <a:tblGrid>
                <a:gridCol w="324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2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</a:p>
                  </a:txBody>
                  <a:tcPr marL="91427" marR="91427" marT="45723" marB="4572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风俗习惯或人们的活动</a:t>
                      </a:r>
                    </a:p>
                  </a:txBody>
                  <a:tcPr marL="91427" marR="9142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27" marR="91427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理清脉络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39800" y="2196465"/>
          <a:ext cx="10312400" cy="4076700"/>
        </p:xfrm>
        <a:graphic>
          <a:graphicData uri="http://schemas.openxmlformats.org/drawingml/2006/table">
            <a:tbl>
              <a:tblPr/>
              <a:tblGrid>
                <a:gridCol w="323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7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</a:p>
                  </a:txBody>
                  <a:tcPr marL="91427" marR="91427" marT="45738" marB="4573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风俗习惯或人们的活动</a:t>
                      </a:r>
                    </a:p>
                  </a:txBody>
                  <a:tcPr marL="91427" marR="91427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腊八</a:t>
                      </a:r>
                      <a:endParaRPr lang="en-US" altLang="en-US" sz="2000" b="0" dirty="0" err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熬腊八粥、泡腊八蒜</a:t>
                      </a:r>
                      <a:endParaRPr lang="en-US" altLang="en-US" sz="20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小年</a:t>
                      </a:r>
                      <a:endParaRPr lang="en-US" altLang="en-US" sz="20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放鞭炮、吃糖</a:t>
                      </a:r>
                      <a:endParaRPr lang="en-US" altLang="en-US" sz="20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除夕</a:t>
                      </a:r>
                      <a:endParaRPr lang="en-US" altLang="en-US" sz="2000" b="0" dirty="0" err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做年菜、穿新衣、贴对联、贴年画、灯火通宵、放鞭炮、吃团圆饭、守岁</a:t>
                      </a:r>
                      <a:endParaRPr lang="en-US" altLang="en-US" sz="2000" b="0" dirty="0" err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正月初一</a:t>
                      </a:r>
                      <a:endParaRPr lang="en-US" altLang="en-US" sz="20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拜年、逛庙会</a:t>
                      </a:r>
                      <a:endParaRPr lang="en-US" altLang="en-US" sz="2000" b="0" dirty="0" err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正月十五</a:t>
                      </a:r>
                      <a:endParaRPr lang="en-US" altLang="en-US" sz="20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看花灯、小孩放花炮、吃元宵</a:t>
                      </a:r>
                      <a:endParaRPr lang="en-US" altLang="en-US" sz="20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正月十九</a:t>
                      </a:r>
                      <a:endParaRPr lang="en-US" altLang="en-US" sz="2000" b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小孩上学、大人做事</a:t>
                      </a:r>
                      <a:endParaRPr lang="en-US" altLang="en-US" sz="2000" b="0" dirty="0" err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流程图: 决策 5"/>
          <p:cNvSpPr/>
          <p:nvPr/>
        </p:nvSpPr>
        <p:spPr>
          <a:xfrm>
            <a:off x="3812857" y="918556"/>
            <a:ext cx="4566285" cy="925195"/>
          </a:xfrm>
          <a:prstGeom prst="flowChartDecision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汇报交流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2"/>
          <p:cNvSpPr/>
          <p:nvPr/>
        </p:nvSpPr>
        <p:spPr>
          <a:xfrm>
            <a:off x="768350" y="2494280"/>
            <a:ext cx="10655300" cy="1656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默读全文，思考：老舍先生为我们展示了许多北京过春节热闹的画面，你最喜欢其中的哪一幅？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2"/>
          <p:cNvSpPr/>
          <p:nvPr/>
        </p:nvSpPr>
        <p:spPr>
          <a:xfrm>
            <a:off x="4702959" y="1314956"/>
            <a:ext cx="2861310" cy="712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小组研读</a:t>
            </a:r>
          </a:p>
        </p:txBody>
      </p:sp>
      <p:sp>
        <p:nvSpPr>
          <p:cNvPr id="5" name="矩形 4"/>
          <p:cNvSpPr/>
          <p:nvPr/>
        </p:nvSpPr>
        <p:spPr>
          <a:xfrm>
            <a:off x="958215" y="2423795"/>
            <a:ext cx="10834370" cy="3415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阅读要求：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选择自己喜欢的段落反复读一读，画出最能表现年味的句子，把你的感受写在旁边。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小组内朗读自己喜欢的段落，交流自己的感受。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931402">
            <a:off x="2996883" y="2693988"/>
            <a:ext cx="889000" cy="94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947041">
            <a:off x="5748020" y="1808163"/>
            <a:ext cx="684213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8484870" y="2738438"/>
            <a:ext cx="887413" cy="94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83" y="4313238"/>
            <a:ext cx="1196975" cy="94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1"/>
          <p:cNvSpPr txBox="1"/>
          <p:nvPr/>
        </p:nvSpPr>
        <p:spPr>
          <a:xfrm>
            <a:off x="5428933" y="3101975"/>
            <a:ext cx="1058862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</a:p>
        </p:txBody>
      </p:sp>
      <p:grpSp>
        <p:nvGrpSpPr>
          <p:cNvPr id="9" name="组合 23"/>
          <p:cNvGrpSpPr/>
          <p:nvPr/>
        </p:nvGrpSpPr>
        <p:grpSpPr>
          <a:xfrm>
            <a:off x="2504758" y="3424238"/>
            <a:ext cx="2130425" cy="1033462"/>
            <a:chOff x="1021332" y="2356762"/>
            <a:chExt cx="2130185" cy="1034081"/>
          </a:xfrm>
        </p:grpSpPr>
        <p:pic>
          <p:nvPicPr>
            <p:cNvPr id="10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332" y="2356762"/>
              <a:ext cx="2130185" cy="10340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1"/>
            <p:cNvSpPr txBox="1"/>
            <p:nvPr/>
          </p:nvSpPr>
          <p:spPr>
            <a:xfrm>
              <a:off x="1461742" y="2489582"/>
              <a:ext cx="1249363" cy="7071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cs typeface="+mn-ea"/>
                  <a:sym typeface="+mn-lt"/>
                </a:rPr>
                <a:t>腊八</a:t>
              </a:r>
            </a:p>
          </p:txBody>
        </p:sp>
      </p:grpSp>
      <p:grpSp>
        <p:nvGrpSpPr>
          <p:cNvPr id="12" name="组合 19"/>
          <p:cNvGrpSpPr/>
          <p:nvPr/>
        </p:nvGrpSpPr>
        <p:grpSpPr>
          <a:xfrm>
            <a:off x="3485833" y="2120900"/>
            <a:ext cx="2227262" cy="947738"/>
            <a:chOff x="2001984" y="1054593"/>
            <a:chExt cx="2226795" cy="947014"/>
          </a:xfrm>
        </p:grpSpPr>
        <p:pic>
          <p:nvPicPr>
            <p:cNvPr id="13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1984" y="1054593"/>
              <a:ext cx="2226795" cy="9470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TextBox 1"/>
            <p:cNvSpPr txBox="1"/>
            <p:nvPr/>
          </p:nvSpPr>
          <p:spPr>
            <a:xfrm>
              <a:off x="2519952" y="1174087"/>
              <a:ext cx="1249363" cy="7062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cs typeface="+mn-ea"/>
                  <a:sym typeface="+mn-lt"/>
                </a:rPr>
                <a:t>小年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06820" y="2070100"/>
            <a:ext cx="2130425" cy="1035050"/>
            <a:chOff x="4822525" y="1002871"/>
            <a:chExt cx="2130185" cy="1035275"/>
          </a:xfrm>
        </p:grpSpPr>
        <p:pic>
          <p:nvPicPr>
            <p:cNvPr id="16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2525" y="1002871"/>
              <a:ext cx="2130185" cy="1035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Box 1"/>
            <p:cNvSpPr txBox="1"/>
            <p:nvPr/>
          </p:nvSpPr>
          <p:spPr>
            <a:xfrm>
              <a:off x="5424524" y="1174087"/>
              <a:ext cx="1249362" cy="7069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cs typeface="+mn-ea"/>
                  <a:sym typeface="+mn-lt"/>
                </a:rPr>
                <a:t>除夕</a:t>
              </a:r>
            </a:p>
          </p:txBody>
        </p:sp>
      </p:grpSp>
      <p:grpSp>
        <p:nvGrpSpPr>
          <p:cNvPr id="18" name="组合 21"/>
          <p:cNvGrpSpPr/>
          <p:nvPr/>
        </p:nvGrpSpPr>
        <p:grpSpPr>
          <a:xfrm>
            <a:off x="7302183" y="3471863"/>
            <a:ext cx="2227262" cy="947737"/>
            <a:chOff x="5818811" y="2405697"/>
            <a:chExt cx="2226794" cy="947014"/>
          </a:xfrm>
        </p:grpSpPr>
        <p:pic>
          <p:nvPicPr>
            <p:cNvPr id="19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8811" y="2405697"/>
              <a:ext cx="2226794" cy="9470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"/>
            <p:cNvSpPr txBox="1"/>
            <p:nvPr/>
          </p:nvSpPr>
          <p:spPr>
            <a:xfrm>
              <a:off x="6408571" y="2529275"/>
              <a:ext cx="1249362" cy="7062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cs typeface="+mn-ea"/>
                  <a:sym typeface="+mn-lt"/>
                </a:rPr>
                <a:t>初一</a:t>
              </a:r>
            </a:p>
          </p:txBody>
        </p:sp>
      </p:grpSp>
      <p:grpSp>
        <p:nvGrpSpPr>
          <p:cNvPr id="21" name="组合 22"/>
          <p:cNvGrpSpPr/>
          <p:nvPr/>
        </p:nvGrpSpPr>
        <p:grpSpPr>
          <a:xfrm>
            <a:off x="4195445" y="4419600"/>
            <a:ext cx="2200275" cy="912813"/>
            <a:chOff x="3471723" y="3480741"/>
            <a:chExt cx="2200554" cy="913617"/>
          </a:xfrm>
        </p:grpSpPr>
        <p:pic>
          <p:nvPicPr>
            <p:cNvPr id="2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1723" y="3480741"/>
              <a:ext cx="2200554" cy="9136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TextBox 1"/>
            <p:cNvSpPr txBox="1"/>
            <p:nvPr/>
          </p:nvSpPr>
          <p:spPr>
            <a:xfrm>
              <a:off x="3920769" y="3614893"/>
              <a:ext cx="1249363" cy="7073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cs typeface="+mn-ea"/>
                  <a:sym typeface="+mn-lt"/>
                </a:rPr>
                <a:t>元宵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780915" y="1725930"/>
            <a:ext cx="3067050" cy="1177925"/>
            <a:chOff x="6309" y="2305"/>
            <a:chExt cx="4830" cy="1855"/>
          </a:xfrm>
        </p:grpSpPr>
        <p:sp>
          <p:nvSpPr>
            <p:cNvPr id="25" name="圆角矩形标注 1"/>
            <p:cNvSpPr/>
            <p:nvPr/>
          </p:nvSpPr>
          <p:spPr>
            <a:xfrm>
              <a:off x="6309" y="2305"/>
              <a:ext cx="4830" cy="1855"/>
            </a:xfrm>
            <a:prstGeom prst="wedgeRoundRectCallou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 2"/>
            <p:cNvSpPr/>
            <p:nvPr/>
          </p:nvSpPr>
          <p:spPr>
            <a:xfrm>
              <a:off x="6640" y="2638"/>
              <a:ext cx="4168" cy="11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年前的忙碌</a:t>
              </a:r>
            </a:p>
          </p:txBody>
        </p:sp>
      </p:grpSp>
      <p:sp>
        <p:nvSpPr>
          <p:cNvPr id="28" name="矩形 3"/>
          <p:cNvSpPr/>
          <p:nvPr/>
        </p:nvSpPr>
        <p:spPr>
          <a:xfrm>
            <a:off x="912495" y="3137535"/>
            <a:ext cx="1027430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交流节前的年味主要表现在哪里，节前都有哪些重要的日子，在这些日子里人们的主要活动、讲究及人们的心情。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1147445" y="2435844"/>
            <a:ext cx="9996805" cy="712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过节时重点写了哪几个日子？春节最大的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特点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是什么？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59506" y="4484822"/>
            <a:ext cx="2540538" cy="13325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cs typeface="+mn-ea"/>
                <a:sym typeface="+mn-lt"/>
              </a:rPr>
              <a:t>热闹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effectLst>
                <a:reflection blurRad="6350" stA="60000" endA="900" endPos="60000" dist="29997" dir="5400000" sy="-100000" algn="bl" rotWithShape="0"/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62225" y="3779520"/>
            <a:ext cx="1728788" cy="1195388"/>
            <a:chOff x="899592" y="2571750"/>
            <a:chExt cx="1728192" cy="1195712"/>
          </a:xfrm>
        </p:grpSpPr>
        <p:sp>
          <p:nvSpPr>
            <p:cNvPr id="7" name="云形 6"/>
            <p:cNvSpPr/>
            <p:nvPr/>
          </p:nvSpPr>
          <p:spPr>
            <a:xfrm>
              <a:off x="899592" y="2571750"/>
              <a:ext cx="1728192" cy="1195712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31243" y="2833759"/>
              <a:ext cx="1074367" cy="6452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除夕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4088" y="3873183"/>
            <a:ext cx="1874837" cy="1228725"/>
            <a:chOff x="2722341" y="2699423"/>
            <a:chExt cx="1873697" cy="1228915"/>
          </a:xfrm>
        </p:grpSpPr>
        <p:sp>
          <p:nvSpPr>
            <p:cNvPr id="10" name="云形 9"/>
            <p:cNvSpPr/>
            <p:nvPr/>
          </p:nvSpPr>
          <p:spPr>
            <a:xfrm>
              <a:off x="2722341" y="2699423"/>
              <a:ext cx="1873697" cy="1228915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730273" y="2967751"/>
              <a:ext cx="1841967" cy="5720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正月初一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38950" y="3436620"/>
            <a:ext cx="1944688" cy="1228725"/>
            <a:chOff x="4797120" y="2379664"/>
            <a:chExt cx="1944216" cy="1228915"/>
          </a:xfrm>
        </p:grpSpPr>
        <p:sp>
          <p:nvSpPr>
            <p:cNvPr id="13" name="云形 12"/>
            <p:cNvSpPr/>
            <p:nvPr/>
          </p:nvSpPr>
          <p:spPr>
            <a:xfrm>
              <a:off x="4797120" y="2379664"/>
              <a:ext cx="1944216" cy="1228915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824101" y="2617826"/>
              <a:ext cx="1842640" cy="5720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正月十五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圆角矩形标注 24"/>
          <p:cNvSpPr/>
          <p:nvPr/>
        </p:nvSpPr>
        <p:spPr>
          <a:xfrm>
            <a:off x="5017770" y="987639"/>
            <a:ext cx="2588895" cy="973455"/>
          </a:xfrm>
          <a:prstGeom prst="wedgeRoundRectCallout">
            <a:avLst/>
          </a:prstGeom>
          <a:solidFill>
            <a:srgbClr val="FFFF00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春节的热闹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327900" y="1297801"/>
            <a:ext cx="3168015" cy="912495"/>
            <a:chOff x="360" y="260"/>
            <a:chExt cx="4989" cy="1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27900" y="2251391"/>
            <a:ext cx="3168015" cy="912495"/>
            <a:chOff x="360" y="260"/>
            <a:chExt cx="4989" cy="14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27900" y="3204981"/>
            <a:ext cx="3168015" cy="912495"/>
            <a:chOff x="360" y="260"/>
            <a:chExt cx="4989" cy="143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27900" y="4158571"/>
            <a:ext cx="3168015" cy="912495"/>
            <a:chOff x="360" y="260"/>
            <a:chExt cx="4989" cy="143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27900" y="5112162"/>
            <a:ext cx="3168015" cy="912495"/>
            <a:chOff x="360" y="260"/>
            <a:chExt cx="4989" cy="143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2" name="矩形 2"/>
          <p:cNvSpPr/>
          <p:nvPr/>
        </p:nvSpPr>
        <p:spPr>
          <a:xfrm>
            <a:off x="745490" y="1873250"/>
            <a:ext cx="7204710" cy="3705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同是热闹，但各有不同，默读思考：除夕、正月初一、正月十五这三个春节的重要日子，它们各自又有什么特点呢？请在文中找到相关的词句反复读一读，想一想。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55" y="2438401"/>
            <a:ext cx="333832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2" name="椭圆 1"/>
          <p:cNvSpPr/>
          <p:nvPr/>
        </p:nvSpPr>
        <p:spPr>
          <a:xfrm>
            <a:off x="2134235" y="1935480"/>
            <a:ext cx="7845425" cy="36715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1"/>
          <p:cNvSpPr/>
          <p:nvPr/>
        </p:nvSpPr>
        <p:spPr>
          <a:xfrm>
            <a:off x="3520440" y="2552700"/>
            <a:ext cx="618490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除夕：喜庆、团圆；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正月初一：悠闲、快乐；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正月十五：红火、美丽。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矩形 1"/>
          <p:cNvSpPr/>
          <p:nvPr/>
        </p:nvSpPr>
        <p:spPr>
          <a:xfrm>
            <a:off x="917575" y="1591945"/>
            <a:ext cx="9456420" cy="1089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在外边做事的人，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除非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万不得已，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必定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赶回家来，吃团圆饭，祭祖。</a:t>
            </a:r>
          </a:p>
        </p:txBody>
      </p:sp>
      <p:sp>
        <p:nvSpPr>
          <p:cNvPr id="7" name="矩形 6"/>
          <p:cNvSpPr/>
          <p:nvPr/>
        </p:nvSpPr>
        <p:spPr>
          <a:xfrm>
            <a:off x="917575" y="2807032"/>
            <a:ext cx="8607425" cy="1089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“除非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必定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”的句式，说明人们对除夕夜“吃团圆饭”非常重视，饱含着浓浓的亲情。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9" y="3390211"/>
            <a:ext cx="2619375" cy="346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2" name="矩形 1"/>
          <p:cNvSpPr/>
          <p:nvPr/>
        </p:nvSpPr>
        <p:spPr>
          <a:xfrm>
            <a:off x="881698" y="1855749"/>
            <a:ext cx="10428605" cy="3146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男人们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在午前就出动，到亲戚家、朋友家拜年。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女人们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在家中接待客人。城内城外许多寺院开放，任人游览，，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小贩们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在庙外摆摊儿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孩子们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特别热心去逛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领悟写法</a:t>
            </a:r>
          </a:p>
        </p:txBody>
      </p:sp>
      <p:sp>
        <p:nvSpPr>
          <p:cNvPr id="2" name="矩形 2"/>
          <p:cNvSpPr/>
          <p:nvPr/>
        </p:nvSpPr>
        <p:spPr>
          <a:xfrm>
            <a:off x="1131821" y="2663190"/>
            <a:ext cx="9928358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再读课文，看看作者是怎样写这篇文章的，文章在写作方法上有什么特色。小组讨论，然后全班交流。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领悟写法</a:t>
            </a:r>
          </a:p>
        </p:txBody>
      </p:sp>
      <p:sp>
        <p:nvSpPr>
          <p:cNvPr id="2" name="矩形 1"/>
          <p:cNvSpPr/>
          <p:nvPr/>
        </p:nvSpPr>
        <p:spPr>
          <a:xfrm>
            <a:off x="577999" y="1382395"/>
            <a:ext cx="9693275" cy="255403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按时间顺序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有条理地记叙。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有详有略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地写，对春节中的高潮部分进行详细描写，其他部分则简略介绍。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99" y="3407025"/>
            <a:ext cx="2606675" cy="34509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比较阅读</a:t>
            </a:r>
          </a:p>
        </p:txBody>
      </p:sp>
      <p:sp>
        <p:nvSpPr>
          <p:cNvPr id="2" name="矩形 2"/>
          <p:cNvSpPr/>
          <p:nvPr/>
        </p:nvSpPr>
        <p:spPr>
          <a:xfrm>
            <a:off x="951547" y="3313719"/>
            <a:ext cx="10288905" cy="22517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阅读“阅读链接”中斯妤的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除夕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，与老舍的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北京的春节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进行比较：同是写除夕，二者在写法上有什么不同？自由交流。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流程图: 决策 5"/>
          <p:cNvSpPr/>
          <p:nvPr/>
        </p:nvSpPr>
        <p:spPr>
          <a:xfrm>
            <a:off x="3954145" y="1464945"/>
            <a:ext cx="4597400" cy="1302385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比较阅读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比较阅读</a:t>
            </a:r>
          </a:p>
        </p:txBody>
      </p:sp>
      <p:sp>
        <p:nvSpPr>
          <p:cNvPr id="5" name="矩形 1"/>
          <p:cNvSpPr/>
          <p:nvPr/>
        </p:nvSpPr>
        <p:spPr>
          <a:xfrm>
            <a:off x="687070" y="1477645"/>
            <a:ext cx="10817860" cy="220233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老舍为我们展现的是全景图，抓住除夕时人们主要的活动简单勾勒，语言简洁明快；而“阅读链接”中斯妤由回忆外婆入手，重点写了一家人过除夕的情景，其中细致描写了准备过程和围炉的情景。</a:t>
            </a:r>
          </a:p>
        </p:txBody>
      </p:sp>
      <p:sp>
        <p:nvSpPr>
          <p:cNvPr id="7" name="矩形 6"/>
          <p:cNvSpPr/>
          <p:nvPr/>
        </p:nvSpPr>
        <p:spPr>
          <a:xfrm>
            <a:off x="750570" y="4239068"/>
            <a:ext cx="7380288" cy="7250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假如此时再请你写春节，你打算怎样写？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总结全文</a:t>
            </a:r>
          </a:p>
        </p:txBody>
      </p:sp>
      <p:sp>
        <p:nvSpPr>
          <p:cNvPr id="2" name="矩形 4"/>
          <p:cNvSpPr/>
          <p:nvPr/>
        </p:nvSpPr>
        <p:spPr>
          <a:xfrm>
            <a:off x="820420" y="1721096"/>
            <a:ext cx="10673080" cy="34158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北京的春节从腊八拉开序幕，到正月十九才宣告结束，期间共历时一个多月，但作家老舍却只用了一千多字就将它呈现在读者的眼前。作者正是抓住节日最突出的特点，用极其凝练的语言，为我们勾勒出一幅幅热闹喜庆、欢乐祥和的春节画卷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grpSp>
        <p:nvGrpSpPr>
          <p:cNvPr id="4" name="组合 2"/>
          <p:cNvGrpSpPr/>
          <p:nvPr/>
        </p:nvGrpSpPr>
        <p:grpSpPr>
          <a:xfrm>
            <a:off x="840739" y="1500902"/>
            <a:ext cx="8753476" cy="3829508"/>
            <a:chOff x="390524" y="724872"/>
            <a:chExt cx="8753476" cy="3829173"/>
          </a:xfrm>
        </p:grpSpPr>
        <p:sp>
          <p:nvSpPr>
            <p:cNvPr id="5" name="矩形 4"/>
            <p:cNvSpPr/>
            <p:nvPr/>
          </p:nvSpPr>
          <p:spPr bwMode="auto">
            <a:xfrm>
              <a:off x="390524" y="724872"/>
              <a:ext cx="8753475" cy="751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一、下列加点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字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拼音全都正确的是（   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）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390525" y="1962636"/>
              <a:ext cx="8753475" cy="2214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A.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更新（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ɡènɡ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  杂拌儿（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bàn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 摆摊（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tān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B.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陈醋（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cù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    掺和（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chān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  恰好（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qià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C.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正月（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zhènɡ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 榛子（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zhēn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  翡翠（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fěi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1"/>
            <p:cNvSpPr/>
            <p:nvPr/>
          </p:nvSpPr>
          <p:spPr>
            <a:xfrm>
              <a:off x="917517" y="2456999"/>
              <a:ext cx="320922" cy="584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8" name="矩形 1"/>
            <p:cNvSpPr/>
            <p:nvPr/>
          </p:nvSpPr>
          <p:spPr>
            <a:xfrm>
              <a:off x="4047196" y="2479381"/>
              <a:ext cx="320922" cy="584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9" name="矩形 1"/>
            <p:cNvSpPr/>
            <p:nvPr/>
          </p:nvSpPr>
          <p:spPr>
            <a:xfrm>
              <a:off x="6792411" y="2440980"/>
              <a:ext cx="320922" cy="584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0" name="矩形 1"/>
            <p:cNvSpPr/>
            <p:nvPr/>
          </p:nvSpPr>
          <p:spPr>
            <a:xfrm>
              <a:off x="1292667" y="3232313"/>
              <a:ext cx="320922" cy="584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1" name="矩形 1"/>
            <p:cNvSpPr/>
            <p:nvPr/>
          </p:nvSpPr>
          <p:spPr>
            <a:xfrm>
              <a:off x="3450532" y="3228665"/>
              <a:ext cx="320922" cy="584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2" name="矩形 1"/>
            <p:cNvSpPr/>
            <p:nvPr/>
          </p:nvSpPr>
          <p:spPr>
            <a:xfrm>
              <a:off x="6137879" y="3228665"/>
              <a:ext cx="320922" cy="584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3" name="矩形 1"/>
            <p:cNvSpPr/>
            <p:nvPr/>
          </p:nvSpPr>
          <p:spPr>
            <a:xfrm>
              <a:off x="900732" y="3918702"/>
              <a:ext cx="320922" cy="584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4" name="矩形 1"/>
            <p:cNvSpPr/>
            <p:nvPr/>
          </p:nvSpPr>
          <p:spPr>
            <a:xfrm>
              <a:off x="3608358" y="3969321"/>
              <a:ext cx="320922" cy="584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  <p:sp>
          <p:nvSpPr>
            <p:cNvPr id="15" name="矩形 1"/>
            <p:cNvSpPr/>
            <p:nvPr/>
          </p:nvSpPr>
          <p:spPr>
            <a:xfrm>
              <a:off x="6637828" y="3969321"/>
              <a:ext cx="320922" cy="584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·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椭圆 1"/>
          <p:cNvSpPr/>
          <p:nvPr/>
        </p:nvSpPr>
        <p:spPr>
          <a:xfrm>
            <a:off x="792390" y="1726565"/>
            <a:ext cx="10346690" cy="34048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说一说：你家是怎样过春节的，你的家乡过春节都有哪些活动？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49300" y="1313815"/>
            <a:ext cx="10688598" cy="4508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二、根据课文内容填空。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文章以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为线索，以人们的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结构全文。作者先介绍北京的春节从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就开始了：人们熬腊八粥、泡腊八蒜、购买年货、过小年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做好过春节的充分准备；紧接着，详细描述过春节的三次高潮：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。最后写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春节结束。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2789582" y="2197915"/>
            <a:ext cx="92204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时间</a:t>
            </a:r>
          </a:p>
        </p:txBody>
      </p:sp>
      <p:sp>
        <p:nvSpPr>
          <p:cNvPr id="18" name="TextBox 3"/>
          <p:cNvSpPr txBox="1"/>
          <p:nvPr/>
        </p:nvSpPr>
        <p:spPr>
          <a:xfrm>
            <a:off x="7094712" y="2244440"/>
            <a:ext cx="165942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民俗活动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5422583" y="2950444"/>
            <a:ext cx="202811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腊月的初旬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9375259" y="4416405"/>
            <a:ext cx="92204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除夕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851535" y="5081905"/>
            <a:ext cx="92204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元旦</a:t>
            </a:r>
          </a:p>
        </p:txBody>
      </p:sp>
      <p:sp>
        <p:nvSpPr>
          <p:cNvPr id="22" name="TextBox 7"/>
          <p:cNvSpPr txBox="1"/>
          <p:nvPr/>
        </p:nvSpPr>
        <p:spPr>
          <a:xfrm>
            <a:off x="2086928" y="5096490"/>
            <a:ext cx="92204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元宵</a:t>
            </a:r>
          </a:p>
        </p:txBody>
      </p:sp>
      <p:sp>
        <p:nvSpPr>
          <p:cNvPr id="23" name="TextBox 8"/>
          <p:cNvSpPr txBox="1"/>
          <p:nvPr/>
        </p:nvSpPr>
        <p:spPr>
          <a:xfrm>
            <a:off x="4777213" y="5170130"/>
            <a:ext cx="165942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正月十九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1706683" y="2415540"/>
            <a:ext cx="677108" cy="2636838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北京的春节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2369503" y="2269490"/>
            <a:ext cx="249237" cy="2679700"/>
          </a:xfrm>
          <a:prstGeom prst="leftBrace">
            <a:avLst>
              <a:gd name="adj1" fmla="val 41015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右大括号 5"/>
          <p:cNvSpPr/>
          <p:nvPr/>
        </p:nvSpPr>
        <p:spPr bwMode="auto">
          <a:xfrm>
            <a:off x="8235315" y="2199640"/>
            <a:ext cx="333375" cy="2749550"/>
          </a:xfrm>
          <a:prstGeom prst="rightBrace">
            <a:avLst>
              <a:gd name="adj1" fmla="val 30203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8472132" y="2553653"/>
            <a:ext cx="1323696" cy="2144177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5601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热闹贺新春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5601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5601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温馨庆佳节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510790" y="2407603"/>
            <a:ext cx="23749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开始：忙碌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510790" y="3309303"/>
            <a:ext cx="23749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高潮：热闹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504440" y="4241165"/>
            <a:ext cx="23749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结束：留恋</a:t>
            </a:r>
          </a:p>
        </p:txBody>
      </p:sp>
      <p:sp>
        <p:nvSpPr>
          <p:cNvPr id="26" name="左大括号 25"/>
          <p:cNvSpPr/>
          <p:nvPr/>
        </p:nvSpPr>
        <p:spPr>
          <a:xfrm>
            <a:off x="4663440" y="2888615"/>
            <a:ext cx="250825" cy="1441450"/>
          </a:xfrm>
          <a:prstGeom prst="leftBrace">
            <a:avLst>
              <a:gd name="adj1" fmla="val 40786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79340" y="2766378"/>
            <a:ext cx="3541713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除夕：喜庆、团圆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79340" y="3322003"/>
            <a:ext cx="3541713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初一：悠闲、惬意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77753" y="3888740"/>
            <a:ext cx="3541713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元宵：红火、欢乐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3" grpId="0" bldLvl="0" animBg="1"/>
      <p:bldP spid="14" grpId="0"/>
      <p:bldP spid="15" grpId="0"/>
      <p:bldP spid="24" grpId="0"/>
      <p:bldP spid="25" grpId="0"/>
      <p:bldP spid="26" grpId="0" bldLvl="0" animBg="1"/>
      <p:bldP spid="27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70384" y="1440959"/>
            <a:ext cx="6318532" cy="2388698"/>
            <a:chOff x="421012" y="2478673"/>
            <a:chExt cx="5412107" cy="2388698"/>
          </a:xfrm>
        </p:grpSpPr>
        <p:sp>
          <p:nvSpPr>
            <p:cNvPr id="5" name="文本框 4"/>
            <p:cNvSpPr txBox="1"/>
            <p:nvPr/>
          </p:nvSpPr>
          <p:spPr>
            <a:xfrm>
              <a:off x="421012" y="2478673"/>
              <a:ext cx="54121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7200" dirty="0">
                  <a:solidFill>
                    <a:schemeClr val="bg1"/>
                  </a:solidFill>
                  <a:cs typeface="+mn-ea"/>
                  <a:sym typeface="+mn-lt"/>
                </a:rPr>
                <a:t>感谢各位聆听</a:t>
              </a:r>
              <a:endParaRPr kumimoji="0" lang="en-US" altLang="zh-CN" sz="7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7396061" y="4647514"/>
            <a:ext cx="2467179" cy="321642"/>
            <a:chOff x="10185400" y="5731858"/>
            <a:chExt cx="1384360" cy="321642"/>
          </a:xfrm>
        </p:grpSpPr>
        <p:sp>
          <p:nvSpPr>
            <p:cNvPr id="10" name="矩形 9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0750" y="1773872"/>
            <a:ext cx="10356850" cy="340945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俗话说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百里不同风，千里不同俗。”不同地区、不同民族都有自己特有的民风民俗。现在，我们就跟随作家老舍，走进北京，过一个京味儿十足的春节，感受北京独特的民风民俗和魅力十足的年文化。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揭示课题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08960" y="2531745"/>
            <a:ext cx="6072505" cy="1198880"/>
          </a:xfrm>
          <a:prstGeom prst="rect">
            <a:avLst/>
          </a:prstGeom>
          <a:noFill/>
          <a:ln w="57150">
            <a:solidFill>
              <a:srgbClr val="7030A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 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北京的春节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988060" y="2008505"/>
            <a:ext cx="8557895" cy="275177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自读要求：</a:t>
            </a: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朗读课文，疏通生字词。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作者是以按照什么顺序写的？列举了老北京过春节的哪些日子的习俗？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850901" y="3228340"/>
            <a:ext cx="10490200" cy="23639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饺子     鞭炮     眨眼     通宵     间断     截然    一律</a:t>
            </a: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燃放     小贩     彼此     贺年     骆驼     恰好    彩绘     </a:t>
            </a: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分外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摆摊儿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万不得已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万象更新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云形 14"/>
          <p:cNvSpPr/>
          <p:nvPr/>
        </p:nvSpPr>
        <p:spPr>
          <a:xfrm>
            <a:off x="4688842" y="1550525"/>
            <a:ext cx="2814316" cy="1045845"/>
          </a:xfrm>
          <a:prstGeom prst="cloud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1"/>
          <p:cNvGrpSpPr/>
          <p:nvPr/>
        </p:nvGrpSpPr>
        <p:grpSpPr>
          <a:xfrm>
            <a:off x="5817235" y="1873568"/>
            <a:ext cx="1060450" cy="1135062"/>
            <a:chOff x="636831" y="1221041"/>
            <a:chExt cx="1060825" cy="1134684"/>
          </a:xfrm>
        </p:grpSpPr>
        <p:grpSp>
          <p:nvGrpSpPr>
            <p:cNvPr id="5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醋</a:t>
              </a:r>
            </a:p>
          </p:txBody>
        </p:sp>
      </p:grpSp>
      <p:grpSp>
        <p:nvGrpSpPr>
          <p:cNvPr id="10" name="组合 173"/>
          <p:cNvGrpSpPr/>
          <p:nvPr/>
        </p:nvGrpSpPr>
        <p:grpSpPr>
          <a:xfrm>
            <a:off x="5815648" y="3127693"/>
            <a:ext cx="1062037" cy="1135062"/>
            <a:chOff x="636831" y="1221041"/>
            <a:chExt cx="1060825" cy="1134684"/>
          </a:xfrm>
        </p:grpSpPr>
        <p:grpSp>
          <p:nvGrpSpPr>
            <p:cNvPr id="11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1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2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宵</a:t>
              </a:r>
            </a:p>
          </p:txBody>
        </p:sp>
      </p:grpSp>
      <p:grpSp>
        <p:nvGrpSpPr>
          <p:cNvPr id="16" name="组合 179"/>
          <p:cNvGrpSpPr/>
          <p:nvPr/>
        </p:nvGrpSpPr>
        <p:grpSpPr>
          <a:xfrm>
            <a:off x="9549448" y="3121343"/>
            <a:ext cx="1060450" cy="1135062"/>
            <a:chOff x="636831" y="1221041"/>
            <a:chExt cx="1060825" cy="1134684"/>
          </a:xfrm>
        </p:grpSpPr>
        <p:grpSp>
          <p:nvGrpSpPr>
            <p:cNvPr id="17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1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8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摊</a:t>
              </a:r>
            </a:p>
          </p:txBody>
        </p:sp>
      </p:grpSp>
      <p:grpSp>
        <p:nvGrpSpPr>
          <p:cNvPr id="22" name="组合 185"/>
          <p:cNvGrpSpPr/>
          <p:nvPr/>
        </p:nvGrpSpPr>
        <p:grpSpPr>
          <a:xfrm>
            <a:off x="7057073" y="1868805"/>
            <a:ext cx="1060450" cy="1135063"/>
            <a:chOff x="636831" y="1221041"/>
            <a:chExt cx="1060825" cy="1134684"/>
          </a:xfrm>
        </p:grpSpPr>
        <p:grpSp>
          <p:nvGrpSpPr>
            <p:cNvPr id="23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2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24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饺</a:t>
              </a:r>
            </a:p>
          </p:txBody>
        </p:sp>
      </p:grpSp>
      <p:grpSp>
        <p:nvGrpSpPr>
          <p:cNvPr id="28" name="组合 191"/>
          <p:cNvGrpSpPr/>
          <p:nvPr/>
        </p:nvGrpSpPr>
        <p:grpSpPr>
          <a:xfrm>
            <a:off x="4598035" y="1878330"/>
            <a:ext cx="1062038" cy="1133475"/>
            <a:chOff x="636831" y="1221041"/>
            <a:chExt cx="1060825" cy="1134684"/>
          </a:xfrm>
        </p:grpSpPr>
        <p:grpSp>
          <p:nvGrpSpPr>
            <p:cNvPr id="29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3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0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蒜</a:t>
              </a:r>
            </a:p>
          </p:txBody>
        </p:sp>
      </p:grpSp>
      <p:grpSp>
        <p:nvGrpSpPr>
          <p:cNvPr id="34" name="组合 197"/>
          <p:cNvGrpSpPr/>
          <p:nvPr/>
        </p:nvGrpSpPr>
        <p:grpSpPr>
          <a:xfrm>
            <a:off x="4601210" y="4394518"/>
            <a:ext cx="1060450" cy="1135062"/>
            <a:chOff x="636831" y="1221041"/>
            <a:chExt cx="1060825" cy="1134684"/>
          </a:xfrm>
        </p:grpSpPr>
        <p:grpSp>
          <p:nvGrpSpPr>
            <p:cNvPr id="35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3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6" name="TextBox 1"/>
            <p:cNvSpPr txBox="1"/>
            <p:nvPr/>
          </p:nvSpPr>
          <p:spPr>
            <a:xfrm>
              <a:off x="638677" y="1221041"/>
              <a:ext cx="1058979" cy="1107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彼</a:t>
              </a:r>
            </a:p>
          </p:txBody>
        </p:sp>
      </p:grpSp>
      <p:grpSp>
        <p:nvGrpSpPr>
          <p:cNvPr id="40" name="组合 203"/>
          <p:cNvGrpSpPr/>
          <p:nvPr/>
        </p:nvGrpSpPr>
        <p:grpSpPr>
          <a:xfrm>
            <a:off x="8304848" y="1867218"/>
            <a:ext cx="1060450" cy="1135062"/>
            <a:chOff x="636831" y="1221041"/>
            <a:chExt cx="1060825" cy="1134684"/>
          </a:xfrm>
        </p:grpSpPr>
        <p:grpSp>
          <p:nvGrpSpPr>
            <p:cNvPr id="41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4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4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4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2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拌</a:t>
              </a:r>
            </a:p>
          </p:txBody>
        </p:sp>
      </p:grpSp>
      <p:grpSp>
        <p:nvGrpSpPr>
          <p:cNvPr id="46" name="组合 209"/>
          <p:cNvGrpSpPr/>
          <p:nvPr/>
        </p:nvGrpSpPr>
        <p:grpSpPr>
          <a:xfrm>
            <a:off x="7074535" y="3121343"/>
            <a:ext cx="1062038" cy="1135062"/>
            <a:chOff x="636831" y="1221041"/>
            <a:chExt cx="1060825" cy="1134684"/>
          </a:xfrm>
        </p:grpSpPr>
        <p:grpSp>
          <p:nvGrpSpPr>
            <p:cNvPr id="47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4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8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燃</a:t>
              </a:r>
            </a:p>
          </p:txBody>
        </p:sp>
      </p:grpSp>
      <p:grpSp>
        <p:nvGrpSpPr>
          <p:cNvPr id="52" name="组合 215"/>
          <p:cNvGrpSpPr/>
          <p:nvPr/>
        </p:nvGrpSpPr>
        <p:grpSpPr>
          <a:xfrm>
            <a:off x="7069773" y="4386580"/>
            <a:ext cx="1060450" cy="1135063"/>
            <a:chOff x="636831" y="1221041"/>
            <a:chExt cx="1060825" cy="1134684"/>
          </a:xfrm>
        </p:grpSpPr>
        <p:grpSp>
          <p:nvGrpSpPr>
            <p:cNvPr id="53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5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54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骆</a:t>
              </a:r>
            </a:p>
          </p:txBody>
        </p:sp>
      </p:grpSp>
      <p:grpSp>
        <p:nvGrpSpPr>
          <p:cNvPr id="58" name="组合 221"/>
          <p:cNvGrpSpPr/>
          <p:nvPr/>
        </p:nvGrpSpPr>
        <p:grpSpPr>
          <a:xfrm>
            <a:off x="9558973" y="1868805"/>
            <a:ext cx="1060450" cy="1135063"/>
            <a:chOff x="636831" y="1221041"/>
            <a:chExt cx="1060825" cy="1134684"/>
          </a:xfrm>
        </p:grpSpPr>
        <p:grpSp>
          <p:nvGrpSpPr>
            <p:cNvPr id="59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6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6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0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擦</a:t>
              </a:r>
            </a:p>
          </p:txBody>
        </p:sp>
      </p:grpSp>
      <p:grpSp>
        <p:nvGrpSpPr>
          <p:cNvPr id="64" name="组合 227"/>
          <p:cNvGrpSpPr/>
          <p:nvPr/>
        </p:nvGrpSpPr>
        <p:grpSpPr>
          <a:xfrm>
            <a:off x="5823585" y="4384993"/>
            <a:ext cx="1062038" cy="1133475"/>
            <a:chOff x="636831" y="1221041"/>
            <a:chExt cx="1060825" cy="1134684"/>
          </a:xfrm>
        </p:grpSpPr>
        <p:grpSp>
          <p:nvGrpSpPr>
            <p:cNvPr id="65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6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6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6" name="TextBox 1"/>
            <p:cNvSpPr txBox="1"/>
            <p:nvPr/>
          </p:nvSpPr>
          <p:spPr>
            <a:xfrm>
              <a:off x="638677" y="1221041"/>
              <a:ext cx="1058979" cy="11091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贺</a:t>
              </a:r>
            </a:p>
          </p:txBody>
        </p:sp>
      </p:grpSp>
      <p:grpSp>
        <p:nvGrpSpPr>
          <p:cNvPr id="70" name="组合 233"/>
          <p:cNvGrpSpPr/>
          <p:nvPr/>
        </p:nvGrpSpPr>
        <p:grpSpPr>
          <a:xfrm>
            <a:off x="8317548" y="4388168"/>
            <a:ext cx="1060450" cy="1135062"/>
            <a:chOff x="636831" y="1221041"/>
            <a:chExt cx="1060825" cy="1134684"/>
          </a:xfrm>
        </p:grpSpPr>
        <p:grpSp>
          <p:nvGrpSpPr>
            <p:cNvPr id="71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7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7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7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2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驼</a:t>
              </a:r>
            </a:p>
          </p:txBody>
        </p:sp>
      </p:grpSp>
      <p:grpSp>
        <p:nvGrpSpPr>
          <p:cNvPr id="76" name="组合 239"/>
          <p:cNvGrpSpPr/>
          <p:nvPr/>
        </p:nvGrpSpPr>
        <p:grpSpPr>
          <a:xfrm>
            <a:off x="4602798" y="3127693"/>
            <a:ext cx="1060450" cy="1133475"/>
            <a:chOff x="636831" y="1221041"/>
            <a:chExt cx="1060825" cy="1134684"/>
          </a:xfrm>
        </p:grpSpPr>
        <p:grpSp>
          <p:nvGrpSpPr>
            <p:cNvPr id="77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7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8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眨</a:t>
              </a:r>
            </a:p>
          </p:txBody>
        </p:sp>
      </p:grpSp>
      <p:grpSp>
        <p:nvGrpSpPr>
          <p:cNvPr id="82" name="组合 245"/>
          <p:cNvGrpSpPr/>
          <p:nvPr/>
        </p:nvGrpSpPr>
        <p:grpSpPr>
          <a:xfrm>
            <a:off x="8311198" y="3118168"/>
            <a:ext cx="1060450" cy="1133475"/>
            <a:chOff x="636831" y="1221041"/>
            <a:chExt cx="1060825" cy="1134684"/>
          </a:xfrm>
        </p:grpSpPr>
        <p:grpSp>
          <p:nvGrpSpPr>
            <p:cNvPr id="83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8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84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贩</a:t>
              </a:r>
            </a:p>
          </p:txBody>
        </p:sp>
      </p:grpSp>
      <p:grpSp>
        <p:nvGrpSpPr>
          <p:cNvPr id="88" name="组合 251"/>
          <p:cNvGrpSpPr/>
          <p:nvPr/>
        </p:nvGrpSpPr>
        <p:grpSpPr>
          <a:xfrm>
            <a:off x="9562148" y="4383405"/>
            <a:ext cx="1060450" cy="1135063"/>
            <a:chOff x="636831" y="1221041"/>
            <a:chExt cx="1060825" cy="1134684"/>
          </a:xfrm>
        </p:grpSpPr>
        <p:grpSp>
          <p:nvGrpSpPr>
            <p:cNvPr id="89" name="组合 7"/>
            <p:cNvGrpSpPr/>
            <p:nvPr/>
          </p:nvGrpSpPr>
          <p:grpSpPr>
            <a:xfrm>
              <a:off x="636831" y="1285483"/>
              <a:ext cx="1054850" cy="1070242"/>
              <a:chOff x="2437" y="2032"/>
              <a:chExt cx="1244" cy="1264"/>
            </a:xfrm>
          </p:grpSpPr>
          <p:sp>
            <p:nvSpPr>
              <p:cNvPr id="9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9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9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90" name="TextBox 1"/>
            <p:cNvSpPr txBox="1"/>
            <p:nvPr/>
          </p:nvSpPr>
          <p:spPr>
            <a:xfrm>
              <a:off x="638677" y="1221041"/>
              <a:ext cx="10589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恰</a:t>
              </a:r>
            </a:p>
          </p:txBody>
        </p:sp>
      </p:grpSp>
      <p:sp>
        <p:nvSpPr>
          <p:cNvPr id="94" name="五边形 8"/>
          <p:cNvSpPr/>
          <p:nvPr/>
        </p:nvSpPr>
        <p:spPr>
          <a:xfrm>
            <a:off x="1828405" y="3017097"/>
            <a:ext cx="2039620" cy="1122680"/>
          </a:xfrm>
          <a:prstGeom prst="homePlat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1"/>
          <p:cNvGrpSpPr/>
          <p:nvPr/>
        </p:nvGrpSpPr>
        <p:grpSpPr>
          <a:xfrm>
            <a:off x="7866708" y="1107570"/>
            <a:ext cx="3348038" cy="1091709"/>
            <a:chOff x="35496" y="123478"/>
            <a:chExt cx="3347864" cy="1091332"/>
          </a:xfrm>
        </p:grpSpPr>
        <p:sp>
          <p:nvSpPr>
            <p:cNvPr id="5" name="矩形 4"/>
            <p:cNvSpPr/>
            <p:nvPr/>
          </p:nvSpPr>
          <p:spPr>
            <a:xfrm>
              <a:off x="35496" y="123478"/>
              <a:ext cx="3347864" cy="5760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1"/>
            <p:cNvSpPr/>
            <p:nvPr/>
          </p:nvSpPr>
          <p:spPr>
            <a:xfrm>
              <a:off x="179512" y="123478"/>
              <a:ext cx="3096344" cy="1091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重难点字书写指导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98376" y="3112799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8376" y="3793836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9489" y="4563774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71626" y="4571711"/>
            <a:ext cx="5757863" cy="11379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“昔”的两横上短下长，“日”不宜过长。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6776" y="2098386"/>
            <a:ext cx="11715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cù</a:t>
            </a:r>
          </a:p>
        </p:txBody>
      </p:sp>
      <p:sp>
        <p:nvSpPr>
          <p:cNvPr id="12" name="文本框 17"/>
          <p:cNvSpPr txBox="1"/>
          <p:nvPr/>
        </p:nvSpPr>
        <p:spPr>
          <a:xfrm>
            <a:off x="2036614" y="1795174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47739" y="3108036"/>
            <a:ext cx="1473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209651" y="3801774"/>
            <a:ext cx="7381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酉</a:t>
            </a:r>
          </a:p>
        </p:txBody>
      </p:sp>
      <p:pic>
        <p:nvPicPr>
          <p:cNvPr id="15" name="醋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9664" y="1965036"/>
            <a:ext cx="23241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35evys2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1371</Words>
  <Application>Microsoft Office PowerPoint</Application>
  <PresentationFormat>宽屏</PresentationFormat>
  <Paragraphs>217</Paragraphs>
  <Slides>33</Slides>
  <Notes>33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Calibri</vt:lpstr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2020-08-12T08:32:00Z</dcterms:created>
  <dcterms:modified xsi:type="dcterms:W3CDTF">2021-01-08T23:20:20Z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