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287" r:id="rId26"/>
    <p:sldId id="258" r:id="rId27"/>
  </p:sldIdLst>
  <p:sldSz cx="12192000" cy="6858000"/>
  <p:notesSz cx="6858000" cy="9144000"/>
  <p:embeddedFontLst>
    <p:embeddedFont>
      <p:font typeface="FandolFang R" panose="02010600030101010101" charset="-122"/>
      <p:regular r:id="rId29"/>
    </p:embeddedFont>
    <p:embeddedFont>
      <p:font typeface="思源黑体 CN Light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058DD24-3BE4-4FAD-A2FF-A6C24E60018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CA4E80D-115C-441A-A2A6-2225532320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E80D-115C-441A-A2A6-2225532320F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E80D-115C-441A-A2A6-2225532320F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E80D-115C-441A-A2A6-2225532320F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0A244-66C9-4DB2-9A64-12BA8AB1D82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25104;&#21697;\&#20934;&#22791;&#20132;&#20184;\&#20845;&#24180;&#32423;&#19979;&#20876;\1\2%20&#33098;&#20843;&#31909;\&#33147;.wmv" TargetMode="External"/><Relationship Id="rId1" Type="http://schemas.microsoft.com/office/2007/relationships/media" Target="file:///E:\&#25104;&#21697;\&#20934;&#22791;&#20132;&#20184;\&#20845;&#24180;&#32423;&#19979;&#20876;\1\2%20&#33098;&#20843;&#31909;\&#33147;.wmv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25104;&#21697;\&#20934;&#22791;&#20132;&#20184;\&#20845;&#24180;&#32423;&#19979;&#20876;\1\2%20&#33098;&#20843;&#31909;\&#29100;.wmv" TargetMode="External"/><Relationship Id="rId1" Type="http://schemas.microsoft.com/office/2007/relationships/media" Target="file:///E:\&#25104;&#21697;\&#20934;&#22791;&#20132;&#20184;\&#20845;&#24180;&#32423;&#19979;&#20876;\1\2%20&#33098;&#20843;&#31909;\&#29100;.wmv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886450" cy="39243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37483" y="1838548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7200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7200" dirty="0">
                  <a:solidFill>
                    <a:srgbClr val="403836"/>
                  </a:solidFill>
                  <a:cs typeface="+mn-ea"/>
                  <a:sym typeface="+mn-lt"/>
                </a:rPr>
                <a:t>腊八粥</a:t>
              </a:r>
              <a:r>
                <a:rPr lang="en-US" altLang="zh-CN" sz="7200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7200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163160" y="5045103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2" name="矩形 2"/>
          <p:cNvSpPr/>
          <p:nvPr/>
        </p:nvSpPr>
        <p:spPr>
          <a:xfrm>
            <a:off x="4267200" y="2301906"/>
            <a:ext cx="6771278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作者是如何写出腊八粥的美味的？自由读课文，思考问题并画出文中描写腊八粥的句子。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9" y="2882216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grpSp>
        <p:nvGrpSpPr>
          <p:cNvPr id="4" name="组合 10"/>
          <p:cNvGrpSpPr/>
          <p:nvPr/>
        </p:nvGrpSpPr>
        <p:grpSpPr>
          <a:xfrm>
            <a:off x="1098539" y="2572834"/>
            <a:ext cx="10184384" cy="1969135"/>
            <a:chOff x="755576" y="1099337"/>
            <a:chExt cx="7489105" cy="1682070"/>
          </a:xfrm>
        </p:grpSpPr>
        <p:sp>
          <p:nvSpPr>
            <p:cNvPr id="5" name="矩形 4"/>
            <p:cNvSpPr/>
            <p:nvPr/>
          </p:nvSpPr>
          <p:spPr>
            <a:xfrm>
              <a:off x="755576" y="1099337"/>
              <a:ext cx="7344625" cy="1682070"/>
            </a:xfrm>
            <a:prstGeom prst="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2"/>
            <p:cNvSpPr/>
            <p:nvPr/>
          </p:nvSpPr>
          <p:spPr>
            <a:xfrm>
              <a:off x="899318" y="1150156"/>
              <a:ext cx="7345363" cy="15566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初学喊爸爸的小孩子，会出门叫洋车了的大孩子，嘴巴上长了许多白胡子的老孩子，提到腊八粥，谁不是嘴里就立时生一种甜甜的腻腻的感觉呢。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210092" y="2632326"/>
            <a:ext cx="1584325" cy="64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小孩子</a:t>
            </a:r>
          </a:p>
        </p:txBody>
      </p:sp>
      <p:sp>
        <p:nvSpPr>
          <p:cNvPr id="8" name="矩形 7"/>
          <p:cNvSpPr/>
          <p:nvPr/>
        </p:nvSpPr>
        <p:spPr>
          <a:xfrm>
            <a:off x="9082840" y="2632326"/>
            <a:ext cx="1586230" cy="64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大孩子</a:t>
            </a:r>
          </a:p>
        </p:txBody>
      </p:sp>
      <p:sp>
        <p:nvSpPr>
          <p:cNvPr id="9" name="矩形 8"/>
          <p:cNvSpPr/>
          <p:nvPr/>
        </p:nvSpPr>
        <p:spPr>
          <a:xfrm>
            <a:off x="5794417" y="3221686"/>
            <a:ext cx="1584325" cy="64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老孩子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11759" y="931847"/>
            <a:ext cx="1561465" cy="1087120"/>
            <a:chOff x="7164288" y="1131590"/>
            <a:chExt cx="1439962" cy="929767"/>
          </a:xfrm>
        </p:grpSpPr>
        <p:sp>
          <p:nvSpPr>
            <p:cNvPr id="11" name="对话气泡: 椭圆形 7"/>
            <p:cNvSpPr/>
            <p:nvPr/>
          </p:nvSpPr>
          <p:spPr>
            <a:xfrm>
              <a:off x="7164288" y="1131590"/>
              <a:ext cx="1439962" cy="929767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8"/>
            <p:cNvSpPr/>
            <p:nvPr/>
          </p:nvSpPr>
          <p:spPr>
            <a:xfrm>
              <a:off x="7380312" y="1294054"/>
              <a:ext cx="1223938" cy="5504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排比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827786" y="5277519"/>
            <a:ext cx="10536428" cy="1089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B80C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B80C"/>
                </a:solidFill>
                <a:effectLst/>
                <a:uLnTx/>
                <a:uFillTx/>
                <a:cs typeface="+mn-ea"/>
                <a:sym typeface="+mn-lt"/>
              </a:rPr>
              <a:t>选取三个不同年龄段的人对腊八粥的态度，以点带面，说明腊八粥深受人们喜爱。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1"/>
          <p:cNvSpPr/>
          <p:nvPr/>
        </p:nvSpPr>
        <p:spPr>
          <a:xfrm>
            <a:off x="769620" y="2023564"/>
            <a:ext cx="76187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2—21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自然段又写了什么呢？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7999" y="4845504"/>
            <a:ext cx="7977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盼粥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想粥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猜粥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看粥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46250" y="3103064"/>
            <a:ext cx="1638935" cy="1097688"/>
            <a:chOff x="1848113" y="1296476"/>
            <a:chExt cx="1224136" cy="1008112"/>
          </a:xfrm>
        </p:grpSpPr>
        <p:sp>
          <p:nvSpPr>
            <p:cNvPr id="7" name="云形 6"/>
            <p:cNvSpPr/>
            <p:nvPr/>
          </p:nvSpPr>
          <p:spPr>
            <a:xfrm>
              <a:off x="1848113" y="1296476"/>
              <a:ext cx="1224136" cy="1008112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3"/>
            <p:cNvSpPr/>
            <p:nvPr/>
          </p:nvSpPr>
          <p:spPr>
            <a:xfrm>
              <a:off x="1978456" y="1463204"/>
              <a:ext cx="1093793" cy="6490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cs typeface="+mn-ea"/>
                  <a:sym typeface="+mn-lt"/>
                </a:rPr>
                <a:t>等粥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96130" y="3101159"/>
            <a:ext cx="1637665" cy="1097249"/>
            <a:chOff x="4697386" y="1296476"/>
            <a:chExt cx="1224136" cy="1008112"/>
          </a:xfrm>
        </p:grpSpPr>
        <p:sp>
          <p:nvSpPr>
            <p:cNvPr id="10" name="云形 9"/>
            <p:cNvSpPr/>
            <p:nvPr/>
          </p:nvSpPr>
          <p:spPr>
            <a:xfrm>
              <a:off x="4697386" y="1296476"/>
              <a:ext cx="1224136" cy="1008112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7"/>
            <p:cNvSpPr/>
            <p:nvPr/>
          </p:nvSpPr>
          <p:spPr>
            <a:xfrm>
              <a:off x="4819698" y="1487719"/>
              <a:ext cx="1078864" cy="6493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cs typeface="+mn-ea"/>
                  <a:sym typeface="+mn-lt"/>
                </a:rPr>
                <a:t>喝粥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0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899886" y="3252289"/>
            <a:ext cx="6102985" cy="712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默读第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2—8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自然段，要求：</a:t>
            </a:r>
          </a:p>
        </p:txBody>
      </p:sp>
      <p:sp>
        <p:nvSpPr>
          <p:cNvPr id="5" name="矩形 4"/>
          <p:cNvSpPr/>
          <p:nvPr/>
        </p:nvSpPr>
        <p:spPr>
          <a:xfrm>
            <a:off x="899886" y="4239079"/>
            <a:ext cx="10311130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画出描写八儿的句子，想想这些句子分别属于对人物的哪种描写。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品读你画出的句子，说说你从中体会到了什么。</a:t>
            </a:r>
          </a:p>
        </p:txBody>
      </p:sp>
      <p:sp>
        <p:nvSpPr>
          <p:cNvPr id="6" name="云形 5"/>
          <p:cNvSpPr/>
          <p:nvPr/>
        </p:nvSpPr>
        <p:spPr>
          <a:xfrm>
            <a:off x="2220686" y="1528981"/>
            <a:ext cx="2714625" cy="1160780"/>
          </a:xfrm>
          <a:prstGeom prst="cloud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盼粥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矩形 6"/>
          <p:cNvSpPr/>
          <p:nvPr/>
        </p:nvSpPr>
        <p:spPr>
          <a:xfrm>
            <a:off x="619125" y="2536190"/>
            <a:ext cx="11149330" cy="22485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“喜得快要发疯了”属于对人物的哪种描写？你能换一种说法来表达八儿的喜悦之情吗？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“眼睛可急红了”说明了什么？八儿真的饿了吗？从对八儿的描写中可以看出此时此刻八儿是一种怎样的心情？可以用什么词来形容？</a:t>
            </a:r>
          </a:p>
        </p:txBody>
      </p:sp>
      <p:sp>
        <p:nvSpPr>
          <p:cNvPr id="8" name="流程图: 可选过程 7"/>
          <p:cNvSpPr/>
          <p:nvPr/>
        </p:nvSpPr>
        <p:spPr>
          <a:xfrm>
            <a:off x="5538470" y="1315720"/>
            <a:ext cx="3075305" cy="94170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汇报交流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320790" y="5199063"/>
            <a:ext cx="2590800" cy="1179512"/>
            <a:chOff x="3275856" y="4056002"/>
            <a:chExt cx="2592288" cy="11800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云形 9"/>
            <p:cNvSpPr/>
            <p:nvPr/>
          </p:nvSpPr>
          <p:spPr>
            <a:xfrm>
              <a:off x="3275856" y="4056002"/>
              <a:ext cx="2592288" cy="1180044"/>
            </a:xfrm>
            <a:prstGeom prst="cloud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4"/>
            <p:cNvSpPr/>
            <p:nvPr/>
          </p:nvSpPr>
          <p:spPr>
            <a:xfrm>
              <a:off x="3553829" y="4322822"/>
              <a:ext cx="2012835" cy="645451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迫不及待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2" name="矩形 1"/>
          <p:cNvSpPr/>
          <p:nvPr/>
        </p:nvSpPr>
        <p:spPr>
          <a:xfrm>
            <a:off x="1041863" y="2405656"/>
            <a:ext cx="10642137" cy="2413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“妈，妈，要到什么时候才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“要到夜里！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其实他妈妈所说的夜里，并不是上灯以后。但八儿听了这种松劲的话，眼睛可急红了。锅中的粥，有声无力的叹气还在继续。</a:t>
            </a:r>
          </a:p>
        </p:txBody>
      </p:sp>
      <p:sp>
        <p:nvSpPr>
          <p:cNvPr id="6" name="流程图: 可选过程 5"/>
          <p:cNvSpPr/>
          <p:nvPr/>
        </p:nvSpPr>
        <p:spPr>
          <a:xfrm>
            <a:off x="4503420" y="1207128"/>
            <a:ext cx="3781425" cy="781329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分角色朗读对话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890241" y="5060678"/>
            <a:ext cx="4945380" cy="852805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省略号有什么作用？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856342" y="1643289"/>
            <a:ext cx="7179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怎样理解第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自然段中的反问句？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56342" y="2631052"/>
            <a:ext cx="10479314" cy="2031325"/>
            <a:chOff x="491942" y="1092895"/>
            <a:chExt cx="7816977" cy="1725863"/>
          </a:xfrm>
        </p:grpSpPr>
        <p:sp>
          <p:nvSpPr>
            <p:cNvPr id="6" name="文本框 4"/>
            <p:cNvSpPr txBox="1"/>
            <p:nvPr/>
          </p:nvSpPr>
          <p:spPr>
            <a:xfrm>
              <a:off x="491942" y="1092895"/>
              <a:ext cx="7784361" cy="1725863"/>
            </a:xfrm>
            <a:prstGeom prst="rect">
              <a:avLst/>
            </a:prstGeom>
            <a:noFill/>
            <a:ln w="38100" cap="flat" cmpd="sng">
              <a:solidFill>
                <a:srgbClr val="CD1521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2"/>
            <p:cNvSpPr/>
            <p:nvPr/>
          </p:nvSpPr>
          <p:spPr>
            <a:xfrm>
              <a:off x="524558" y="1203598"/>
              <a:ext cx="7784361" cy="15509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饿了，也得到太阳落下时才准吃。你们想，妈妈的命令，看羊还不够资格的八儿，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cs typeface="+mn-ea"/>
                  <a:sym typeface="+mn-lt"/>
                </a:rPr>
                <a:t>难道还能设什么法来反抗吗？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856342" y="5066574"/>
            <a:ext cx="10667819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八儿对腊八粥虽是望眼欲穿，但也只能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苦苦等待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9" name="矩形 8"/>
          <p:cNvSpPr/>
          <p:nvPr/>
        </p:nvSpPr>
        <p:spPr>
          <a:xfrm>
            <a:off x="1025979" y="3429000"/>
            <a:ext cx="9478010" cy="2084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分角色朗读第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9—11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自然段，思考：八儿开始计划怎么分粥？后来又想怎么分？为什么变卦了？</a:t>
            </a:r>
          </a:p>
        </p:txBody>
      </p:sp>
      <p:sp>
        <p:nvSpPr>
          <p:cNvPr id="10" name="云形 9"/>
          <p:cNvSpPr/>
          <p:nvPr/>
        </p:nvSpPr>
        <p:spPr>
          <a:xfrm>
            <a:off x="4047944" y="1970405"/>
            <a:ext cx="3138170" cy="81597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想粥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39" y="1719144"/>
            <a:ext cx="1205366" cy="159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577999" y="2263389"/>
            <a:ext cx="9870440" cy="2802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“妈，妈，等一下我要吃三碗！我们只准大哥吃一碗。大哥同爹都吃不得甜的，我们俩光吃甜的也行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妈，妈，你吃三碗我也吃三碗，大哥同爹只准各吃一碗，一共八碗，是吗？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“是呀！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168E8"/>
                </a:solidFill>
                <a:effectLst/>
                <a:uLnTx/>
                <a:uFillTx/>
                <a:cs typeface="+mn-ea"/>
                <a:sym typeface="+mn-lt"/>
              </a:rPr>
              <a:t>孥孥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说得对。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“要不然我吃三碗半，你就吃两碗半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  <p:sp>
        <p:nvSpPr>
          <p:cNvPr id="5" name="矩形 4"/>
          <p:cNvSpPr/>
          <p:nvPr/>
        </p:nvSpPr>
        <p:spPr>
          <a:xfrm>
            <a:off x="824742" y="5522028"/>
            <a:ext cx="568801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从妈妈的话中你能看出什么？</a:t>
            </a:r>
          </a:p>
        </p:txBody>
      </p:sp>
      <p:sp>
        <p:nvSpPr>
          <p:cNvPr id="6" name="矩形 5"/>
          <p:cNvSpPr/>
          <p:nvPr/>
        </p:nvSpPr>
        <p:spPr>
          <a:xfrm>
            <a:off x="3936206" y="1558222"/>
            <a:ext cx="431958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“孥孥”是什么意思？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5144770" y="1458867"/>
            <a:ext cx="1902460" cy="71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猜粥</a:t>
            </a:r>
          </a:p>
        </p:txBody>
      </p:sp>
      <p:sp>
        <p:nvSpPr>
          <p:cNvPr id="5" name="矩形 4"/>
          <p:cNvSpPr/>
          <p:nvPr/>
        </p:nvSpPr>
        <p:spPr>
          <a:xfrm>
            <a:off x="864235" y="2855594"/>
            <a:ext cx="10463530" cy="304609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这让小小的八儿想吃三碗半的粥，在他的猜想中又是什么样的呢？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男生齐读第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自然段，大家思考：八儿想象中的粥是什么样子的？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4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charRg st="34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charRg st="34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charRg st="34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886450" cy="39243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712857" y="1156286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12857" y="2109876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12857" y="3063466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12857" y="4017056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712857" y="4970647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grpSp>
        <p:nvGrpSpPr>
          <p:cNvPr id="6" name="组合 4"/>
          <p:cNvGrpSpPr/>
          <p:nvPr/>
        </p:nvGrpSpPr>
        <p:grpSpPr>
          <a:xfrm>
            <a:off x="418296" y="1511981"/>
            <a:ext cx="8569325" cy="3191932"/>
            <a:chOff x="323528" y="1347614"/>
            <a:chExt cx="8568952" cy="3192118"/>
          </a:xfrm>
        </p:grpSpPr>
        <p:sp>
          <p:nvSpPr>
            <p:cNvPr id="7" name="矩形 4"/>
            <p:cNvSpPr/>
            <p:nvPr/>
          </p:nvSpPr>
          <p:spPr>
            <a:xfrm>
              <a:off x="323528" y="1347614"/>
              <a:ext cx="8209160" cy="6066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一、下面加点字读音有误的一项是（    ）。</a:t>
              </a:r>
            </a:p>
          </p:txBody>
        </p:sp>
        <p:sp>
          <p:nvSpPr>
            <p:cNvPr id="8" name="矩形 4"/>
            <p:cNvSpPr/>
            <p:nvPr/>
          </p:nvSpPr>
          <p:spPr>
            <a:xfrm>
              <a:off x="899592" y="2080438"/>
              <a:ext cx="7992888" cy="2111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A.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甜腻（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nì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肿胀（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zhǒnɡ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焖饭（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mèn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  <a:endPara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B.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孥孥（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nú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浓稠（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chóu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 嘟囔（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nānɡ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  <a:endPara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C.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耽搁（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ɡē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水缸（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ɡānɡ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  唾沫（</a:t>
              </a:r>
              <a:r>
                <a:rPr kumimoji="0" lang="en-US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tuò</a:t>
              </a: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  <a:endPara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1"/>
            <p:cNvSpPr/>
            <p:nvPr/>
          </p:nvSpPr>
          <p:spPr>
            <a:xfrm>
              <a:off x="1872190" y="2490563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0" name="矩形 5"/>
            <p:cNvSpPr/>
            <p:nvPr/>
          </p:nvSpPr>
          <p:spPr>
            <a:xfrm>
              <a:off x="3721819" y="2490562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1" name="矩形 6"/>
            <p:cNvSpPr/>
            <p:nvPr/>
          </p:nvSpPr>
          <p:spPr>
            <a:xfrm>
              <a:off x="6602139" y="2490561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2" name="矩形 7"/>
            <p:cNvSpPr/>
            <p:nvPr/>
          </p:nvSpPr>
          <p:spPr>
            <a:xfrm>
              <a:off x="1434848" y="3217732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3" name="矩形 8"/>
            <p:cNvSpPr/>
            <p:nvPr/>
          </p:nvSpPr>
          <p:spPr>
            <a:xfrm>
              <a:off x="3981023" y="3217732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4" name="矩形 9"/>
            <p:cNvSpPr/>
            <p:nvPr/>
          </p:nvSpPr>
          <p:spPr>
            <a:xfrm>
              <a:off x="6661123" y="3227519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5" name="矩形 10"/>
            <p:cNvSpPr/>
            <p:nvPr/>
          </p:nvSpPr>
          <p:spPr>
            <a:xfrm>
              <a:off x="1771629" y="3954923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6" name="矩形 11"/>
            <p:cNvSpPr/>
            <p:nvPr/>
          </p:nvSpPr>
          <p:spPr>
            <a:xfrm>
              <a:off x="3981023" y="3954922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7" name="矩形 12"/>
            <p:cNvSpPr/>
            <p:nvPr/>
          </p:nvSpPr>
          <p:spPr>
            <a:xfrm>
              <a:off x="6644241" y="3944958"/>
              <a:ext cx="320908" cy="5848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7209167" y="1511981"/>
            <a:ext cx="640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08" y="2886271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1"/>
          <p:cNvSpPr/>
          <p:nvPr/>
        </p:nvSpPr>
        <p:spPr>
          <a:xfrm>
            <a:off x="717187" y="3066597"/>
            <a:ext cx="113582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每当腊八节时，妈妈总会煮一锅腊八粥。当锅里（      ）时，妈妈立即用锅铲在锅里仔细（      ），防止粘锅。我在旁边看着，（      ）着，恨不得马上就吃上一大碗。此时妈妈总会耐心地对我说：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要锅里的食材都煮到（      ）才好吃哩！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  <p:sp>
        <p:nvSpPr>
          <p:cNvPr id="5" name="矩形 4"/>
          <p:cNvSpPr/>
          <p:nvPr/>
        </p:nvSpPr>
        <p:spPr>
          <a:xfrm>
            <a:off x="997222" y="1320982"/>
            <a:ext cx="8727440" cy="5744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二、选择合适的词语填空。</a:t>
            </a:r>
          </a:p>
        </p:txBody>
      </p:sp>
      <p:sp>
        <p:nvSpPr>
          <p:cNvPr id="6" name="矩形 3"/>
          <p:cNvSpPr/>
          <p:nvPr/>
        </p:nvSpPr>
        <p:spPr>
          <a:xfrm>
            <a:off x="6294392" y="2110287"/>
            <a:ext cx="1317625" cy="6090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沸腾</a:t>
            </a:r>
          </a:p>
        </p:txBody>
      </p:sp>
      <p:sp>
        <p:nvSpPr>
          <p:cNvPr id="7" name="矩形 4"/>
          <p:cNvSpPr/>
          <p:nvPr/>
        </p:nvSpPr>
        <p:spPr>
          <a:xfrm>
            <a:off x="7915547" y="2110287"/>
            <a:ext cx="1234440" cy="6090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搅和</a:t>
            </a:r>
          </a:p>
        </p:txBody>
      </p:sp>
      <p:sp>
        <p:nvSpPr>
          <p:cNvPr id="8" name="矩形 5"/>
          <p:cNvSpPr/>
          <p:nvPr/>
        </p:nvSpPr>
        <p:spPr>
          <a:xfrm>
            <a:off x="3206387" y="2110287"/>
            <a:ext cx="1234440" cy="6090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嘟囔</a:t>
            </a:r>
          </a:p>
        </p:txBody>
      </p:sp>
      <p:sp>
        <p:nvSpPr>
          <p:cNvPr id="9" name="矩形 6"/>
          <p:cNvSpPr/>
          <p:nvPr/>
        </p:nvSpPr>
        <p:spPr>
          <a:xfrm>
            <a:off x="4644027" y="2110287"/>
            <a:ext cx="1481455" cy="6090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稀烂</a:t>
            </a:r>
          </a:p>
        </p:txBody>
      </p:sp>
      <p:sp>
        <p:nvSpPr>
          <p:cNvPr id="10" name="矩形 9"/>
          <p:cNvSpPr/>
          <p:nvPr/>
        </p:nvSpPr>
        <p:spPr>
          <a:xfrm>
            <a:off x="9724662" y="3091997"/>
            <a:ext cx="1317625" cy="5034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沸腾</a:t>
            </a:r>
          </a:p>
        </p:txBody>
      </p:sp>
      <p:sp>
        <p:nvSpPr>
          <p:cNvPr id="11" name="矩形 10"/>
          <p:cNvSpPr/>
          <p:nvPr/>
        </p:nvSpPr>
        <p:spPr>
          <a:xfrm>
            <a:off x="5324645" y="3676501"/>
            <a:ext cx="1234440" cy="5034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搅和</a:t>
            </a:r>
          </a:p>
        </p:txBody>
      </p:sp>
      <p:sp>
        <p:nvSpPr>
          <p:cNvPr id="12" name="矩形 11"/>
          <p:cNvSpPr/>
          <p:nvPr/>
        </p:nvSpPr>
        <p:spPr>
          <a:xfrm>
            <a:off x="1137921" y="4207380"/>
            <a:ext cx="1234440" cy="5034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嘟囔</a:t>
            </a:r>
          </a:p>
        </p:txBody>
      </p:sp>
      <p:sp>
        <p:nvSpPr>
          <p:cNvPr id="13" name="矩形 12"/>
          <p:cNvSpPr/>
          <p:nvPr/>
        </p:nvSpPr>
        <p:spPr>
          <a:xfrm>
            <a:off x="5553664" y="4789813"/>
            <a:ext cx="1481455" cy="5034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稀烂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矩形 4"/>
          <p:cNvSpPr/>
          <p:nvPr/>
        </p:nvSpPr>
        <p:spPr>
          <a:xfrm>
            <a:off x="887402" y="1235075"/>
            <a:ext cx="7631113" cy="5999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三、课外阅读。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12800" y="2476137"/>
            <a:ext cx="10566400" cy="3356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14B80C"/>
                </a:solidFill>
                <a:effectLst/>
                <a:uLnTx/>
                <a:uFillTx/>
                <a:cs typeface="+mn-ea"/>
                <a:sym typeface="+mn-lt"/>
              </a:rPr>
              <a:t>翡翠碧玉腊八蒜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14B80C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泡腊八蒜是北方、尤其是华北地区的一个习俗。顾名思义，就是在阴历腊月初八的这天来泡制蒜。其实材料非常简单，就是醋和大蒜瓣儿。做法也是极其简单，将剥了皮的蒜瓣儿放到一个可以密封的罐子、瓶子之类的容器里面，然后倒入醋，封上口放到一个冷的地方。慢慢地，泡在醋中的蒜就会变绿，最后会变得通体碧绿的，如同翡翠碧玉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4"/>
          <p:cNvSpPr/>
          <p:nvPr/>
        </p:nvSpPr>
        <p:spPr>
          <a:xfrm>
            <a:off x="839470" y="1378404"/>
            <a:ext cx="10481673" cy="2554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找出文中所有描写人物、环境的句子并摘抄。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你还知道春节的哪些习俗呢？和同学分享，并写一篇小段文介绍一下。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板书设计</a:t>
            </a:r>
          </a:p>
        </p:txBody>
      </p:sp>
      <p:pic>
        <p:nvPicPr>
          <p:cNvPr id="2" name="图片 -21474826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87"/>
          <a:stretch>
            <a:fillRect/>
          </a:stretch>
        </p:blipFill>
        <p:spPr>
          <a:xfrm>
            <a:off x="996725" y="1844639"/>
            <a:ext cx="10198549" cy="3924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886450" cy="39243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96848" y="1838548"/>
            <a:ext cx="5799802" cy="2388698"/>
            <a:chOff x="643170" y="2478673"/>
            <a:chExt cx="4967791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643170" y="2478673"/>
              <a:ext cx="4967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600" dirty="0">
                  <a:solidFill>
                    <a:srgbClr val="403836"/>
                  </a:solidFill>
                  <a:cs typeface="+mn-ea"/>
                  <a:sym typeface="+mn-lt"/>
                </a:rPr>
                <a:t>感谢各位聆听</a:t>
              </a:r>
              <a:endParaRPr kumimoji="0" lang="en-US" altLang="zh-CN" sz="6600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163160" y="5045103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矩形 1"/>
          <p:cNvSpPr/>
          <p:nvPr/>
        </p:nvSpPr>
        <p:spPr>
          <a:xfrm>
            <a:off x="1299527" y="2459990"/>
            <a:ext cx="9592945" cy="18302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你们对腊八粥还有什么了解吗？谈谈你对腊八粥的印象。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矩形 2"/>
          <p:cNvSpPr/>
          <p:nvPr/>
        </p:nvSpPr>
        <p:spPr>
          <a:xfrm>
            <a:off x="757873" y="1654175"/>
            <a:ext cx="10676255" cy="3890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自读要求：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请大家自由地朗读课文，注意读准字音，读通句子。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边读边思考：这篇课文中作者围绕腊八粥讲了一件什么事？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935354" y="2731770"/>
            <a:ext cx="10546715" cy="28613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呃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甜腻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栗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子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咽下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唾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沫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腊八粥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大匙    搅和   浓稠     嘟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囔    孥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孥    花生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仁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肿胀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熬粥   染缸     脏水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筷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子    黄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焖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云形 5"/>
          <p:cNvSpPr/>
          <p:nvPr/>
        </p:nvSpPr>
        <p:spPr>
          <a:xfrm>
            <a:off x="4396740" y="1264920"/>
            <a:ext cx="3623945" cy="1007745"/>
          </a:xfrm>
          <a:prstGeom prst="cloud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我会读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4" name="组合 1"/>
          <p:cNvGrpSpPr/>
          <p:nvPr/>
        </p:nvGrpSpPr>
        <p:grpSpPr>
          <a:xfrm>
            <a:off x="4102100" y="1960880"/>
            <a:ext cx="1060450" cy="1135063"/>
            <a:chOff x="636831" y="1221041"/>
            <a:chExt cx="1060825" cy="1134684"/>
          </a:xfrm>
        </p:grpSpPr>
        <p:grpSp>
          <p:nvGrpSpPr>
            <p:cNvPr id="5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腊</a:t>
              </a:r>
            </a:p>
          </p:txBody>
        </p:sp>
      </p:grpSp>
      <p:grpSp>
        <p:nvGrpSpPr>
          <p:cNvPr id="10" name="组合 179"/>
          <p:cNvGrpSpPr/>
          <p:nvPr/>
        </p:nvGrpSpPr>
        <p:grpSpPr>
          <a:xfrm>
            <a:off x="6096000" y="4473893"/>
            <a:ext cx="1060450" cy="1135062"/>
            <a:chOff x="636831" y="1221041"/>
            <a:chExt cx="1060825" cy="1134684"/>
          </a:xfrm>
        </p:grpSpPr>
        <p:grpSp>
          <p:nvGrpSpPr>
            <p:cNvPr id="11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1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2" name="TextBox 1"/>
            <p:cNvSpPr txBox="1"/>
            <p:nvPr/>
          </p:nvSpPr>
          <p:spPr>
            <a:xfrm>
              <a:off x="638677" y="1221041"/>
              <a:ext cx="1058979" cy="11076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褐</a:t>
              </a:r>
            </a:p>
          </p:txBody>
        </p:sp>
      </p:grpSp>
      <p:grpSp>
        <p:nvGrpSpPr>
          <p:cNvPr id="16" name="组合 185"/>
          <p:cNvGrpSpPr/>
          <p:nvPr/>
        </p:nvGrpSpPr>
        <p:grpSpPr>
          <a:xfrm>
            <a:off x="5443538" y="1962468"/>
            <a:ext cx="1060450" cy="1135062"/>
            <a:chOff x="636831" y="1221041"/>
            <a:chExt cx="1060825" cy="1134684"/>
          </a:xfrm>
        </p:grpSpPr>
        <p:grpSp>
          <p:nvGrpSpPr>
            <p:cNvPr id="17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1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8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粥</a:t>
              </a:r>
            </a:p>
          </p:txBody>
        </p:sp>
      </p:grpSp>
      <p:grpSp>
        <p:nvGrpSpPr>
          <p:cNvPr id="22" name="组合 191"/>
          <p:cNvGrpSpPr/>
          <p:nvPr/>
        </p:nvGrpSpPr>
        <p:grpSpPr>
          <a:xfrm>
            <a:off x="4765675" y="3216593"/>
            <a:ext cx="1062038" cy="1133475"/>
            <a:chOff x="636831" y="1221041"/>
            <a:chExt cx="1060825" cy="1134684"/>
          </a:xfrm>
        </p:grpSpPr>
        <p:grpSp>
          <p:nvGrpSpPr>
            <p:cNvPr id="23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2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24" name="TextBox 1"/>
            <p:cNvSpPr txBox="1"/>
            <p:nvPr/>
          </p:nvSpPr>
          <p:spPr>
            <a:xfrm>
              <a:off x="638677" y="1221041"/>
              <a:ext cx="1058979" cy="11091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搅</a:t>
              </a:r>
            </a:p>
          </p:txBody>
        </p:sp>
      </p:grpSp>
      <p:grpSp>
        <p:nvGrpSpPr>
          <p:cNvPr id="28" name="组合 197"/>
          <p:cNvGrpSpPr/>
          <p:nvPr/>
        </p:nvGrpSpPr>
        <p:grpSpPr>
          <a:xfrm>
            <a:off x="7437438" y="4475480"/>
            <a:ext cx="1060450" cy="1135063"/>
            <a:chOff x="636831" y="1221041"/>
            <a:chExt cx="1060825" cy="1134684"/>
          </a:xfrm>
        </p:grpSpPr>
        <p:grpSp>
          <p:nvGrpSpPr>
            <p:cNvPr id="29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3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30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缸</a:t>
              </a:r>
            </a:p>
          </p:txBody>
        </p:sp>
      </p:grpSp>
      <p:grpSp>
        <p:nvGrpSpPr>
          <p:cNvPr id="34" name="组合 203"/>
          <p:cNvGrpSpPr/>
          <p:nvPr/>
        </p:nvGrpSpPr>
        <p:grpSpPr>
          <a:xfrm>
            <a:off x="6778625" y="1960880"/>
            <a:ext cx="1060450" cy="1135063"/>
            <a:chOff x="636831" y="1221041"/>
            <a:chExt cx="1060825" cy="1134684"/>
          </a:xfrm>
        </p:grpSpPr>
        <p:grpSp>
          <p:nvGrpSpPr>
            <p:cNvPr id="35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3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36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腻</a:t>
              </a:r>
            </a:p>
          </p:txBody>
        </p:sp>
      </p:grpSp>
      <p:grpSp>
        <p:nvGrpSpPr>
          <p:cNvPr id="40" name="组合 209"/>
          <p:cNvGrpSpPr/>
          <p:nvPr/>
        </p:nvGrpSpPr>
        <p:grpSpPr>
          <a:xfrm>
            <a:off x="6100763" y="3215005"/>
            <a:ext cx="1062037" cy="1135063"/>
            <a:chOff x="636831" y="1221041"/>
            <a:chExt cx="1060825" cy="1134684"/>
          </a:xfrm>
        </p:grpSpPr>
        <p:grpSp>
          <p:nvGrpSpPr>
            <p:cNvPr id="41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4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4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4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2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稠</a:t>
              </a:r>
            </a:p>
          </p:txBody>
        </p:sp>
      </p:grpSp>
      <p:grpSp>
        <p:nvGrpSpPr>
          <p:cNvPr id="46" name="组合 215"/>
          <p:cNvGrpSpPr/>
          <p:nvPr/>
        </p:nvGrpSpPr>
        <p:grpSpPr>
          <a:xfrm>
            <a:off x="8772525" y="4473893"/>
            <a:ext cx="1060450" cy="1135062"/>
            <a:chOff x="636831" y="1221041"/>
            <a:chExt cx="1060825" cy="1134684"/>
          </a:xfrm>
        </p:grpSpPr>
        <p:grpSp>
          <p:nvGrpSpPr>
            <p:cNvPr id="47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4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5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8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脏</a:t>
              </a:r>
            </a:p>
          </p:txBody>
        </p:sp>
      </p:grpSp>
      <p:grpSp>
        <p:nvGrpSpPr>
          <p:cNvPr id="52" name="组合 221"/>
          <p:cNvGrpSpPr/>
          <p:nvPr/>
        </p:nvGrpSpPr>
        <p:grpSpPr>
          <a:xfrm>
            <a:off x="8120063" y="1962468"/>
            <a:ext cx="1060450" cy="1135062"/>
            <a:chOff x="636831" y="1221041"/>
            <a:chExt cx="1060825" cy="1134684"/>
          </a:xfrm>
        </p:grpSpPr>
        <p:grpSp>
          <p:nvGrpSpPr>
            <p:cNvPr id="53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5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5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54" name="TextBox 1"/>
            <p:cNvSpPr txBox="1"/>
            <p:nvPr/>
          </p:nvSpPr>
          <p:spPr>
            <a:xfrm>
              <a:off x="638677" y="1221041"/>
              <a:ext cx="1058979" cy="110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咽</a:t>
              </a:r>
            </a:p>
          </p:txBody>
        </p:sp>
      </p:grpSp>
      <p:grpSp>
        <p:nvGrpSpPr>
          <p:cNvPr id="58" name="组合 227"/>
          <p:cNvGrpSpPr/>
          <p:nvPr/>
        </p:nvGrpSpPr>
        <p:grpSpPr>
          <a:xfrm>
            <a:off x="7442200" y="3216593"/>
            <a:ext cx="1062038" cy="1133475"/>
            <a:chOff x="636831" y="1221041"/>
            <a:chExt cx="1060825" cy="1134684"/>
          </a:xfrm>
        </p:grpSpPr>
        <p:grpSp>
          <p:nvGrpSpPr>
            <p:cNvPr id="59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6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6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0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嘟</a:t>
              </a:r>
            </a:p>
          </p:txBody>
        </p:sp>
      </p:grpSp>
      <p:grpSp>
        <p:nvGrpSpPr>
          <p:cNvPr id="64" name="组合 233"/>
          <p:cNvGrpSpPr/>
          <p:nvPr/>
        </p:nvGrpSpPr>
        <p:grpSpPr>
          <a:xfrm>
            <a:off x="8785225" y="3213418"/>
            <a:ext cx="1060450" cy="1135062"/>
            <a:chOff x="636831" y="1221041"/>
            <a:chExt cx="1060825" cy="1134684"/>
          </a:xfrm>
        </p:grpSpPr>
        <p:grpSp>
          <p:nvGrpSpPr>
            <p:cNvPr id="65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6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6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6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肿</a:t>
              </a:r>
            </a:p>
          </p:txBody>
        </p:sp>
      </p:grpSp>
      <p:grpSp>
        <p:nvGrpSpPr>
          <p:cNvPr id="70" name="组合 239"/>
          <p:cNvGrpSpPr/>
          <p:nvPr/>
        </p:nvGrpSpPr>
        <p:grpSpPr>
          <a:xfrm>
            <a:off x="9466263" y="1957705"/>
            <a:ext cx="1060450" cy="1133475"/>
            <a:chOff x="636831" y="1221041"/>
            <a:chExt cx="1060825" cy="1134684"/>
          </a:xfrm>
        </p:grpSpPr>
        <p:grpSp>
          <p:nvGrpSpPr>
            <p:cNvPr id="71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7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7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7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72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匙</a:t>
              </a:r>
            </a:p>
          </p:txBody>
        </p:sp>
      </p:grpSp>
      <p:grpSp>
        <p:nvGrpSpPr>
          <p:cNvPr id="76" name="组合 245"/>
          <p:cNvGrpSpPr/>
          <p:nvPr/>
        </p:nvGrpSpPr>
        <p:grpSpPr>
          <a:xfrm>
            <a:off x="4772025" y="4475480"/>
            <a:ext cx="1060450" cy="1133475"/>
            <a:chOff x="636831" y="1221041"/>
            <a:chExt cx="1060825" cy="1134684"/>
          </a:xfrm>
        </p:grpSpPr>
        <p:grpSp>
          <p:nvGrpSpPr>
            <p:cNvPr id="77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7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78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熬</a:t>
              </a:r>
            </a:p>
          </p:txBody>
        </p:sp>
      </p:grpSp>
      <p:sp>
        <p:nvSpPr>
          <p:cNvPr id="82" name="文本框 2"/>
          <p:cNvSpPr txBox="1"/>
          <p:nvPr/>
        </p:nvSpPr>
        <p:spPr>
          <a:xfrm>
            <a:off x="1968640" y="2799080"/>
            <a:ext cx="800219" cy="16748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4" name="组合 1"/>
          <p:cNvGrpSpPr/>
          <p:nvPr/>
        </p:nvGrpSpPr>
        <p:grpSpPr>
          <a:xfrm>
            <a:off x="7824470" y="1102216"/>
            <a:ext cx="3348038" cy="1091709"/>
            <a:chOff x="35496" y="123478"/>
            <a:chExt cx="3347864" cy="1091334"/>
          </a:xfrm>
        </p:grpSpPr>
        <p:sp>
          <p:nvSpPr>
            <p:cNvPr id="5" name="矩形 4"/>
            <p:cNvSpPr/>
            <p:nvPr/>
          </p:nvSpPr>
          <p:spPr>
            <a:xfrm>
              <a:off x="35496" y="123478"/>
              <a:ext cx="3347864" cy="5760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11"/>
            <p:cNvSpPr/>
            <p:nvPr/>
          </p:nvSpPr>
          <p:spPr>
            <a:xfrm>
              <a:off x="179512" y="123478"/>
              <a:ext cx="3096344" cy="1091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重难点字书写指导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31240" y="351155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1240" y="4192588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2352" y="4962525"/>
            <a:ext cx="2308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书写指导：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04490" y="4970463"/>
            <a:ext cx="6017523" cy="1109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“月”细长；“贰”布白均匀，斜钩自然。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9640" y="2497138"/>
            <a:ext cx="117157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nì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7"/>
          <p:cNvSpPr txBox="1"/>
          <p:nvPr/>
        </p:nvSpPr>
        <p:spPr>
          <a:xfrm>
            <a:off x="2169478" y="2193925"/>
            <a:ext cx="11811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80603" y="3506788"/>
            <a:ext cx="14732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42515" y="4200525"/>
            <a:ext cx="738188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腻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52353" y="2159000"/>
            <a:ext cx="2589212" cy="246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4" name="组合 1"/>
          <p:cNvGrpSpPr/>
          <p:nvPr/>
        </p:nvGrpSpPr>
        <p:grpSpPr>
          <a:xfrm>
            <a:off x="7824470" y="1102216"/>
            <a:ext cx="3348038" cy="1091709"/>
            <a:chOff x="35496" y="123478"/>
            <a:chExt cx="3347864" cy="1091334"/>
          </a:xfrm>
        </p:grpSpPr>
        <p:sp>
          <p:nvSpPr>
            <p:cNvPr id="5" name="矩形 4"/>
            <p:cNvSpPr/>
            <p:nvPr/>
          </p:nvSpPr>
          <p:spPr>
            <a:xfrm>
              <a:off x="35496" y="123478"/>
              <a:ext cx="3347864" cy="5760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11"/>
            <p:cNvSpPr/>
            <p:nvPr/>
          </p:nvSpPr>
          <p:spPr>
            <a:xfrm>
              <a:off x="179512" y="123478"/>
              <a:ext cx="3096344" cy="1091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重难点字书写指导</a:t>
              </a:r>
            </a:p>
          </p:txBody>
        </p:sp>
      </p:grpSp>
      <p:sp>
        <p:nvSpPr>
          <p:cNvPr id="16" name="文本框 4"/>
          <p:cNvSpPr txBox="1"/>
          <p:nvPr/>
        </p:nvSpPr>
        <p:spPr>
          <a:xfrm>
            <a:off x="1343818" y="3205163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1343818" y="3886201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</a:p>
        </p:txBody>
      </p:sp>
      <p:sp>
        <p:nvSpPr>
          <p:cNvPr id="18" name="文本框 6"/>
          <p:cNvSpPr txBox="1"/>
          <p:nvPr/>
        </p:nvSpPr>
        <p:spPr>
          <a:xfrm>
            <a:off x="1354930" y="4656138"/>
            <a:ext cx="2308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书写指导：</a:t>
            </a:r>
          </a:p>
        </p:txBody>
      </p:sp>
      <p:sp>
        <p:nvSpPr>
          <p:cNvPr id="19" name="文本框 7"/>
          <p:cNvSpPr txBox="1"/>
          <p:nvPr/>
        </p:nvSpPr>
        <p:spPr>
          <a:xfrm>
            <a:off x="3217068" y="4664076"/>
            <a:ext cx="5757863" cy="1109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latin typeface="+mn-ea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“敖”三横分布均匀，捺画舒展；四点底托上。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1242218" y="2190751"/>
            <a:ext cx="117157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áo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17"/>
          <p:cNvSpPr txBox="1"/>
          <p:nvPr/>
        </p:nvSpPr>
        <p:spPr>
          <a:xfrm>
            <a:off x="2482056" y="1887538"/>
            <a:ext cx="11811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熬</a:t>
            </a:r>
          </a:p>
        </p:txBody>
      </p:sp>
      <p:sp>
        <p:nvSpPr>
          <p:cNvPr id="22" name="文本框 10"/>
          <p:cNvSpPr txBox="1"/>
          <p:nvPr/>
        </p:nvSpPr>
        <p:spPr>
          <a:xfrm>
            <a:off x="2593181" y="3200401"/>
            <a:ext cx="14732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11"/>
          <p:cNvSpPr txBox="1"/>
          <p:nvPr/>
        </p:nvSpPr>
        <p:spPr>
          <a:xfrm>
            <a:off x="2704306" y="3830638"/>
            <a:ext cx="738188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灬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熬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7431" y="2028826"/>
            <a:ext cx="2482850" cy="234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7" name="矩形 1"/>
          <p:cNvSpPr/>
          <p:nvPr/>
        </p:nvSpPr>
        <p:spPr>
          <a:xfrm>
            <a:off x="2007870" y="2091055"/>
            <a:ext cx="8924290" cy="712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这篇课文围绕腊八粥讲了一件什么事？</a:t>
            </a:r>
          </a:p>
        </p:txBody>
      </p:sp>
      <p:sp>
        <p:nvSpPr>
          <p:cNvPr id="8" name="矩形 7"/>
          <p:cNvSpPr/>
          <p:nvPr/>
        </p:nvSpPr>
        <p:spPr>
          <a:xfrm>
            <a:off x="1006475" y="3542665"/>
            <a:ext cx="10033000" cy="2306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本文讲述了腊八那天八儿等不及要吃粥的嘴馋、对粥的猜想以及看到粥的惊奇，写出了一家人的其乐融融，表现出作者对普通百姓生活的热爱和对亲情的眷恋。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630045" y="1974850"/>
            <a:ext cx="9022080" cy="909955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bixsbwa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1410</Words>
  <Application>Microsoft Office PowerPoint</Application>
  <PresentationFormat>宽屏</PresentationFormat>
  <Paragraphs>183</Paragraphs>
  <Slides>26</Slides>
  <Notes>26</Notes>
  <HiddenSlides>0</HiddenSlides>
  <MMClips>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2020-08-12T08:49:00Z</dcterms:created>
  <dcterms:modified xsi:type="dcterms:W3CDTF">2021-01-08T23:20:35Z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