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7"/>
  </p:notesMasterIdLst>
  <p:sldIdLst>
    <p:sldId id="256" r:id="rId2"/>
    <p:sldId id="258" r:id="rId3"/>
    <p:sldId id="260" r:id="rId4"/>
    <p:sldId id="428" r:id="rId5"/>
    <p:sldId id="429" r:id="rId6"/>
    <p:sldId id="430" r:id="rId7"/>
    <p:sldId id="431" r:id="rId8"/>
    <p:sldId id="432" r:id="rId9"/>
    <p:sldId id="433" r:id="rId10"/>
    <p:sldId id="434" r:id="rId11"/>
    <p:sldId id="435" r:id="rId12"/>
    <p:sldId id="436" r:id="rId13"/>
    <p:sldId id="437" r:id="rId14"/>
    <p:sldId id="438" r:id="rId15"/>
    <p:sldId id="439" r:id="rId16"/>
    <p:sldId id="440" r:id="rId17"/>
    <p:sldId id="441" r:id="rId18"/>
    <p:sldId id="442" r:id="rId19"/>
    <p:sldId id="443" r:id="rId20"/>
    <p:sldId id="444" r:id="rId21"/>
    <p:sldId id="445" r:id="rId22"/>
    <p:sldId id="446" r:id="rId23"/>
    <p:sldId id="447" r:id="rId24"/>
    <p:sldId id="287" r:id="rId25"/>
    <p:sldId id="257" r:id="rId26"/>
  </p:sldIdLst>
  <p:sldSz cx="12192000" cy="6858000"/>
  <p:notesSz cx="6858000" cy="9144000"/>
  <p:embeddedFontLst>
    <p:embeddedFont>
      <p:font typeface="FandolFang R" panose="02010600030101010101" charset="-122"/>
      <p:regular r:id="rId28"/>
    </p:embeddedFont>
    <p:embeddedFont>
      <p:font typeface="思源黑体 CN Light" panose="02010600030101010101" charset="-122"/>
      <p:regular r:id="rId29"/>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44F1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43" autoAdjust="0"/>
    <p:restoredTop sz="94660"/>
  </p:normalViewPr>
  <p:slideViewPr>
    <p:cSldViewPr snapToGrid="0">
      <p:cViewPr varScale="1">
        <p:scale>
          <a:sx n="103" d="100"/>
          <a:sy n="103" d="100"/>
        </p:scale>
        <p:origin x="83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FandolFang R" panose="00000500000000000000" pitchFamily="50" charset="-122"/>
                <a:ea typeface="FandolFang R" panose="00000500000000000000" pitchFamily="50"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FandolFang R" panose="00000500000000000000" pitchFamily="50" charset="-122"/>
                <a:ea typeface="FandolFang R" panose="00000500000000000000" pitchFamily="50" charset="-122"/>
              </a:defRPr>
            </a:lvl1pPr>
          </a:lstStyle>
          <a:p>
            <a:fld id="{A6041630-9B2A-4D8F-AB18-89F8735793C8}" type="datetimeFigureOut">
              <a:rPr lang="zh-CN" altLang="en-US" smtClean="0"/>
              <a:t>2021/1/9</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FandolFang R" panose="00000500000000000000" pitchFamily="50" charset="-122"/>
                <a:ea typeface="FandolFang R" panose="00000500000000000000" pitchFamily="50"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FandolFang R" panose="00000500000000000000" pitchFamily="50" charset="-122"/>
                <a:ea typeface="FandolFang R" panose="00000500000000000000" pitchFamily="50" charset="-122"/>
              </a:defRPr>
            </a:lvl1pPr>
          </a:lstStyle>
          <a:p>
            <a:fld id="{70AE6985-9409-4ED2-8A6F-39FFEEE9924E}"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FandolFang R" panose="00000500000000000000" pitchFamily="50" charset="-122"/>
        <a:ea typeface="FandolFang R" panose="00000500000000000000" pitchFamily="50" charset="-122"/>
        <a:cs typeface="+mn-cs"/>
      </a:defRPr>
    </a:lvl1pPr>
    <a:lvl2pPr marL="457200" algn="l" defTabSz="914400" rtl="0" eaLnBrk="1" latinLnBrk="0" hangingPunct="1">
      <a:defRPr sz="1200" kern="1200">
        <a:solidFill>
          <a:schemeClr val="tx1"/>
        </a:solidFill>
        <a:latin typeface="FandolFang R" panose="00000500000000000000" pitchFamily="50" charset="-122"/>
        <a:ea typeface="FandolFang R" panose="00000500000000000000" pitchFamily="50" charset="-122"/>
        <a:cs typeface="+mn-cs"/>
      </a:defRPr>
    </a:lvl2pPr>
    <a:lvl3pPr marL="914400" algn="l" defTabSz="914400" rtl="0" eaLnBrk="1" latinLnBrk="0" hangingPunct="1">
      <a:defRPr sz="1200" kern="1200">
        <a:solidFill>
          <a:schemeClr val="tx1"/>
        </a:solidFill>
        <a:latin typeface="FandolFang R" panose="00000500000000000000" pitchFamily="50" charset="-122"/>
        <a:ea typeface="FandolFang R" panose="00000500000000000000" pitchFamily="50" charset="-122"/>
        <a:cs typeface="+mn-cs"/>
      </a:defRPr>
    </a:lvl3pPr>
    <a:lvl4pPr marL="1371600" algn="l" defTabSz="914400" rtl="0" eaLnBrk="1" latinLnBrk="0" hangingPunct="1">
      <a:defRPr sz="1200" kern="1200">
        <a:solidFill>
          <a:schemeClr val="tx1"/>
        </a:solidFill>
        <a:latin typeface="FandolFang R" panose="00000500000000000000" pitchFamily="50" charset="-122"/>
        <a:ea typeface="FandolFang R" panose="00000500000000000000" pitchFamily="50" charset="-122"/>
        <a:cs typeface="+mn-cs"/>
      </a:defRPr>
    </a:lvl4pPr>
    <a:lvl5pPr marL="1828800" algn="l" defTabSz="914400" rtl="0" eaLnBrk="1" latinLnBrk="0" hangingPunct="1">
      <a:defRPr sz="1200" kern="1200">
        <a:solidFill>
          <a:schemeClr val="tx1"/>
        </a:solidFill>
        <a:latin typeface="FandolFang R" panose="00000500000000000000" pitchFamily="50" charset="-122"/>
        <a:ea typeface="FandolFang R" panose="00000500000000000000" pitchFamily="50"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0AE6985-9409-4ED2-8A6F-39FFEEE9924E}"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0AE6985-9409-4ED2-8A6F-39FFEEE9924E}"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0AE6985-9409-4ED2-8A6F-39FFEEE9924E}"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0AE6985-9409-4ED2-8A6F-39FFEEE9924E}"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0AE6985-9409-4ED2-8A6F-39FFEEE9924E}"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0AE6985-9409-4ED2-8A6F-39FFEEE9924E}"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0AE6985-9409-4ED2-8A6F-39FFEEE9924E}"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0AE6985-9409-4ED2-8A6F-39FFEEE9924E}"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0AE6985-9409-4ED2-8A6F-39FFEEE9924E}"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0AE6985-9409-4ED2-8A6F-39FFEEE9924E}"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0AE6985-9409-4ED2-8A6F-39FFEEE9924E}"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0AE6985-9409-4ED2-8A6F-39FFEEE9924E}"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0AE6985-9409-4ED2-8A6F-39FFEEE9924E}"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0AE6985-9409-4ED2-8A6F-39FFEEE9924E}"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0AE6985-9409-4ED2-8A6F-39FFEEE9924E}"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0AE6985-9409-4ED2-8A6F-39FFEEE9924E}"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4AF39AF-2281-4A67-BEFF-C4B1DAD081C2}" type="slidenum">
              <a:rPr kumimoji="0" lang="zh-CN" altLang="en-US" sz="1200" b="0" i="0" u="none" strike="noStrike" kern="1200" cap="none" spc="0" normalizeH="0" baseline="0" noProof="0" smtClean="0">
                <a:ln>
                  <a:noFill/>
                </a:ln>
                <a:solidFill>
                  <a:prstClr val="black"/>
                </a:solidFill>
                <a:effectLst/>
                <a:uLnTx/>
                <a:uFillTx/>
                <a:latin typeface="FandolFang R" panose="00000500000000000000" pitchFamily="50" charset="-122"/>
                <a:ea typeface="FandolFang R" panose="00000500000000000000" pitchFamily="50" charset="-122"/>
                <a:cs typeface="+mn-cs"/>
              </a:rPr>
              <a:t>24</a:t>
            </a:fld>
            <a:endParaRPr kumimoji="0" lang="zh-CN" altLang="en-US" sz="1200" b="0" i="0" u="none" strike="noStrike" kern="1200" cap="none" spc="0" normalizeH="0" baseline="0" noProof="0" dirty="0">
              <a:ln>
                <a:noFill/>
              </a:ln>
              <a:solidFill>
                <a:prstClr val="black"/>
              </a:solidFill>
              <a:effectLst/>
              <a:uLnTx/>
              <a:uFillTx/>
              <a:latin typeface="FandolFang R" panose="00000500000000000000" pitchFamily="50" charset="-122"/>
              <a:ea typeface="FandolFang R" panose="00000500000000000000" pitchFamily="50" charset="-122"/>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0AE6985-9409-4ED2-8A6F-39FFEEE9924E}" type="slidenum">
              <a:rPr lang="zh-CN" altLang="en-US" smtClean="0"/>
              <a:t>25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0AE6985-9409-4ED2-8A6F-39FFEEE9924E}"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0AE6985-9409-4ED2-8A6F-39FFEEE9924E}"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0AE6985-9409-4ED2-8A6F-39FFEEE9924E}"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0AE6985-9409-4ED2-8A6F-39FFEEE9924E}"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0AE6985-9409-4ED2-8A6F-39FFEEE9924E}"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0AE6985-9409-4ED2-8A6F-39FFEEE9924E}"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0AE6985-9409-4ED2-8A6F-39FFEEE9924E}"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2E05D328-291A-47AC-BDFD-986BBBD9F7A5}" type="datetimeFigureOut">
              <a:rPr lang="zh-CN" altLang="en-US" smtClean="0"/>
              <a:t>2021/1/9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43A03F8-67D8-4B14-B435-8036BD8CFE83}"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grpSp>
        <p:nvGrpSpPr>
          <p:cNvPr id="8" name="组合 7"/>
          <p:cNvGrpSpPr/>
          <p:nvPr userDrawn="1"/>
        </p:nvGrpSpPr>
        <p:grpSpPr>
          <a:xfrm>
            <a:off x="11518860" y="6235700"/>
            <a:ext cx="673139" cy="424814"/>
            <a:chOff x="11449050" y="6191643"/>
            <a:chExt cx="742950" cy="468871"/>
          </a:xfrm>
        </p:grpSpPr>
        <p:sp>
          <p:nvSpPr>
            <p:cNvPr id="9" name="箭头: 五边形 8"/>
            <p:cNvSpPr/>
            <p:nvPr userDrawn="1"/>
          </p:nvSpPr>
          <p:spPr>
            <a:xfrm rot="10800000">
              <a:off x="11449050" y="6378705"/>
              <a:ext cx="742950" cy="281809"/>
            </a:xfrm>
            <a:prstGeom prst="homePlate">
              <a:avLst/>
            </a:prstGeom>
            <a:solidFill>
              <a:srgbClr val="244F14">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 name="箭头: 五边形 9"/>
            <p:cNvSpPr/>
            <p:nvPr userDrawn="1"/>
          </p:nvSpPr>
          <p:spPr>
            <a:xfrm rot="10800000">
              <a:off x="11610402" y="6191643"/>
              <a:ext cx="581598" cy="220607"/>
            </a:xfrm>
            <a:prstGeom prst="homePlate">
              <a:avLst/>
            </a:prstGeom>
            <a:solidFill>
              <a:srgbClr val="244F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pSp>
        <p:nvGrpSpPr>
          <p:cNvPr id="11" name="组合 10"/>
          <p:cNvGrpSpPr/>
          <p:nvPr userDrawn="1"/>
        </p:nvGrpSpPr>
        <p:grpSpPr>
          <a:xfrm rot="10800000">
            <a:off x="0" y="0"/>
            <a:ext cx="457200" cy="1065988"/>
            <a:chOff x="11080812" y="2484120"/>
            <a:chExt cx="1111188" cy="2590800"/>
          </a:xfrm>
        </p:grpSpPr>
        <p:sp>
          <p:nvSpPr>
            <p:cNvPr id="12" name="任意多边形: 形状 11"/>
            <p:cNvSpPr/>
            <p:nvPr userDrawn="1"/>
          </p:nvSpPr>
          <p:spPr>
            <a:xfrm>
              <a:off x="11080812" y="2852544"/>
              <a:ext cx="1111188" cy="2222376"/>
            </a:xfrm>
            <a:custGeom>
              <a:avLst/>
              <a:gdLst>
                <a:gd name="connsiteX0" fmla="*/ 1524000 w 1524000"/>
                <a:gd name="connsiteY0" fmla="*/ 0 h 3048000"/>
                <a:gd name="connsiteX1" fmla="*/ 1524000 w 1524000"/>
                <a:gd name="connsiteY1" fmla="*/ 3048000 h 3048000"/>
                <a:gd name="connsiteX2" fmla="*/ 0 w 1524000"/>
                <a:gd name="connsiteY2" fmla="*/ 1524000 h 3048000"/>
              </a:gdLst>
              <a:ahLst/>
              <a:cxnLst>
                <a:cxn ang="0">
                  <a:pos x="connsiteX0" y="connsiteY0"/>
                </a:cxn>
                <a:cxn ang="0">
                  <a:pos x="connsiteX1" y="connsiteY1"/>
                </a:cxn>
                <a:cxn ang="0">
                  <a:pos x="connsiteX2" y="connsiteY2"/>
                </a:cxn>
              </a:cxnLst>
              <a:rect l="l" t="t" r="r" b="b"/>
              <a:pathLst>
                <a:path w="1524000" h="3048000">
                  <a:moveTo>
                    <a:pt x="1524000" y="0"/>
                  </a:moveTo>
                  <a:lnTo>
                    <a:pt x="1524000" y="3048000"/>
                  </a:lnTo>
                  <a:lnTo>
                    <a:pt x="0" y="1524000"/>
                  </a:lnTo>
                  <a:close/>
                </a:path>
              </a:pathLst>
            </a:custGeom>
            <a:solidFill>
              <a:srgbClr val="244F14">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3" name="任意多边形: 形状 12"/>
            <p:cNvSpPr/>
            <p:nvPr userDrawn="1"/>
          </p:nvSpPr>
          <p:spPr>
            <a:xfrm>
              <a:off x="11262360" y="2484120"/>
              <a:ext cx="929640" cy="1859280"/>
            </a:xfrm>
            <a:custGeom>
              <a:avLst/>
              <a:gdLst>
                <a:gd name="connsiteX0" fmla="*/ 914400 w 914400"/>
                <a:gd name="connsiteY0" fmla="*/ 0 h 1828800"/>
                <a:gd name="connsiteX1" fmla="*/ 914400 w 914400"/>
                <a:gd name="connsiteY1" fmla="*/ 1828800 h 1828800"/>
                <a:gd name="connsiteX2" fmla="*/ 0 w 914400"/>
                <a:gd name="connsiteY2" fmla="*/ 914400 h 1828800"/>
              </a:gdLst>
              <a:ahLst/>
              <a:cxnLst>
                <a:cxn ang="0">
                  <a:pos x="connsiteX0" y="connsiteY0"/>
                </a:cxn>
                <a:cxn ang="0">
                  <a:pos x="connsiteX1" y="connsiteY1"/>
                </a:cxn>
                <a:cxn ang="0">
                  <a:pos x="connsiteX2" y="connsiteY2"/>
                </a:cxn>
              </a:cxnLst>
              <a:rect l="l" t="t" r="r" b="b"/>
              <a:pathLst>
                <a:path w="914400" h="1828800">
                  <a:moveTo>
                    <a:pt x="914400" y="0"/>
                  </a:moveTo>
                  <a:lnTo>
                    <a:pt x="914400" y="1828800"/>
                  </a:lnTo>
                  <a:lnTo>
                    <a:pt x="0" y="914400"/>
                  </a:lnTo>
                  <a:close/>
                </a:path>
              </a:pathLst>
            </a:custGeom>
            <a:solidFill>
              <a:srgbClr val="244F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2021/1/9</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3">
            <a:extLst>
              <a:ext uri="{28A0092B-C50C-407E-A947-70E740481C1C}">
                <a14:useLocalDpi xmlns:a14="http://schemas.microsoft.com/office/drawing/2010/main" val="0"/>
              </a:ext>
            </a:extLst>
          </a:blip>
          <a:srcRect t="19272" r="12682" b="6590"/>
          <a:stretch>
            <a:fillRect/>
          </a:stretch>
        </p:blipFill>
        <p:spPr>
          <a:xfrm>
            <a:off x="0" y="0"/>
            <a:ext cx="12192000" cy="6858000"/>
          </a:xfrm>
          <a:prstGeom prst="rect">
            <a:avLst/>
          </a:prstGeom>
        </p:spPr>
      </p:pic>
      <p:sp>
        <p:nvSpPr>
          <p:cNvPr id="6" name="矩形 5"/>
          <p:cNvSpPr/>
          <p:nvPr/>
        </p:nvSpPr>
        <p:spPr>
          <a:xfrm>
            <a:off x="-1" y="0"/>
            <a:ext cx="9564915" cy="6858000"/>
          </a:xfrm>
          <a:prstGeom prst="rect">
            <a:avLst/>
          </a:prstGeom>
          <a:gradFill>
            <a:gsLst>
              <a:gs pos="0">
                <a:srgbClr val="244F14"/>
              </a:gs>
              <a:gs pos="100000">
                <a:srgbClr val="244F14">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7" name="组合 6"/>
          <p:cNvGrpSpPr/>
          <p:nvPr/>
        </p:nvGrpSpPr>
        <p:grpSpPr>
          <a:xfrm>
            <a:off x="820087" y="1440958"/>
            <a:ext cx="6318532" cy="2388698"/>
            <a:chOff x="421012" y="2478673"/>
            <a:chExt cx="5412107" cy="2388698"/>
          </a:xfrm>
        </p:grpSpPr>
        <p:sp>
          <p:nvSpPr>
            <p:cNvPr id="8" name="文本框 7"/>
            <p:cNvSpPr txBox="1"/>
            <p:nvPr/>
          </p:nvSpPr>
          <p:spPr>
            <a:xfrm>
              <a:off x="421012" y="2478673"/>
              <a:ext cx="5412107" cy="1323439"/>
            </a:xfrm>
            <a:prstGeom prst="rect">
              <a:avLst/>
            </a:prstGeom>
            <a:noFill/>
          </p:spPr>
          <p:txBody>
            <a:bodyPr wrap="square" rtlCol="0">
              <a:spAutoFit/>
            </a:bodyPr>
            <a:lstStyle/>
            <a:p>
              <a:pPr lvl="0" algn="dist">
                <a:defRPr/>
              </a:pPr>
              <a:r>
                <a:rPr lang="en-US" altLang="zh-CN" sz="8000" b="1" dirty="0">
                  <a:solidFill>
                    <a:schemeClr val="bg1"/>
                  </a:solidFill>
                  <a:cs typeface="+mn-ea"/>
                  <a:sym typeface="+mn-lt"/>
                </a:rPr>
                <a:t>《</a:t>
              </a:r>
              <a:r>
                <a:rPr lang="zh-CN" altLang="en-US" sz="8000" b="1" dirty="0">
                  <a:solidFill>
                    <a:schemeClr val="bg1"/>
                  </a:solidFill>
                  <a:cs typeface="+mn-ea"/>
                  <a:sym typeface="+mn-lt"/>
                </a:rPr>
                <a:t>藏戏</a:t>
              </a:r>
              <a:r>
                <a:rPr lang="en-US" altLang="zh-CN" sz="8000" b="1" dirty="0">
                  <a:solidFill>
                    <a:schemeClr val="bg1"/>
                  </a:solidFill>
                  <a:cs typeface="+mn-ea"/>
                  <a:sym typeface="+mn-lt"/>
                </a:rPr>
                <a:t>》</a:t>
              </a:r>
              <a:endParaRPr kumimoji="0" lang="en-US" altLang="zh-CN" sz="8000" b="1" i="0" u="none" strike="noStrike" kern="1200" cap="none" spc="0" normalizeH="0" baseline="0" noProof="0" dirty="0">
                <a:ln>
                  <a:noFill/>
                </a:ln>
                <a:solidFill>
                  <a:schemeClr val="bg1"/>
                </a:solidFill>
                <a:effectLst/>
                <a:uLnTx/>
                <a:uFillTx/>
                <a:cs typeface="+mn-ea"/>
                <a:sym typeface="+mn-lt"/>
              </a:endParaRPr>
            </a:p>
          </p:txBody>
        </p:sp>
        <p:sp>
          <p:nvSpPr>
            <p:cNvPr id="9" name="文本框 8"/>
            <p:cNvSpPr txBox="1"/>
            <p:nvPr/>
          </p:nvSpPr>
          <p:spPr>
            <a:xfrm>
              <a:off x="752564" y="3750784"/>
              <a:ext cx="4557018" cy="523220"/>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schemeClr val="bg1"/>
                  </a:solidFill>
                  <a:effectLst/>
                  <a:uLnTx/>
                  <a:uFillTx/>
                  <a:cs typeface="+mn-ea"/>
                  <a:sym typeface="+mn-lt"/>
                </a:rPr>
                <a:t>语文精品课件 六年级下册</a:t>
              </a:r>
            </a:p>
          </p:txBody>
        </p:sp>
        <p:sp>
          <p:nvSpPr>
            <p:cNvPr id="10" name="文本框 9"/>
            <p:cNvSpPr txBox="1"/>
            <p:nvPr/>
          </p:nvSpPr>
          <p:spPr>
            <a:xfrm>
              <a:off x="766529" y="4528817"/>
              <a:ext cx="4529088" cy="338554"/>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chemeClr val="bg1"/>
                  </a:solidFill>
                  <a:effectLst/>
                  <a:uLnTx/>
                  <a:uFillTx/>
                  <a:cs typeface="+mn-ea"/>
                  <a:sym typeface="+mn-lt"/>
                </a:rPr>
                <a:t>授课老师：某某 </a:t>
              </a:r>
              <a:r>
                <a:rPr kumimoji="0" lang="en-US" altLang="zh-CN" sz="1600" b="0" i="0" u="none" strike="noStrike" kern="1200" cap="none" spc="0" normalizeH="0" baseline="0" noProof="0" dirty="0">
                  <a:ln>
                    <a:noFill/>
                  </a:ln>
                  <a:solidFill>
                    <a:schemeClr val="bg1"/>
                  </a:solidFill>
                  <a:effectLst/>
                  <a:uLnTx/>
                  <a:uFillTx/>
                  <a:cs typeface="+mn-ea"/>
                  <a:sym typeface="+mn-lt"/>
                </a:rPr>
                <a:t>| </a:t>
              </a:r>
              <a:r>
                <a:rPr kumimoji="0" lang="zh-CN" altLang="en-US" sz="1600" b="0" i="0" u="none" strike="noStrike" kern="1200" cap="none" spc="0" normalizeH="0" baseline="0" noProof="0" dirty="0">
                  <a:ln>
                    <a:noFill/>
                  </a:ln>
                  <a:solidFill>
                    <a:schemeClr val="bg1"/>
                  </a:solidFill>
                  <a:effectLst/>
                  <a:uLnTx/>
                  <a:uFillTx/>
                  <a:cs typeface="+mn-ea"/>
                  <a:sym typeface="+mn-lt"/>
                </a:rPr>
                <a:t>授课时间：</a:t>
              </a:r>
              <a:r>
                <a:rPr kumimoji="0" lang="en-US" altLang="zh-CN" sz="1600" b="0" i="0" u="none" strike="noStrike" kern="1200" cap="none" spc="0" normalizeH="0" baseline="0" noProof="0" dirty="0">
                  <a:ln>
                    <a:noFill/>
                  </a:ln>
                  <a:solidFill>
                    <a:schemeClr val="bg1"/>
                  </a:solidFill>
                  <a:effectLst/>
                  <a:uLnTx/>
                  <a:uFillTx/>
                  <a:cs typeface="+mn-ea"/>
                  <a:sym typeface="+mn-lt"/>
                </a:rPr>
                <a:t>20XX.XX</a:t>
              </a:r>
              <a:endParaRPr kumimoji="0" lang="zh-CN" altLang="en-US" sz="1600" b="0" i="0" u="none" strike="noStrike" kern="1200" cap="none" spc="0" normalizeH="0" baseline="0" noProof="0" dirty="0">
                <a:ln>
                  <a:noFill/>
                </a:ln>
                <a:solidFill>
                  <a:schemeClr val="bg1"/>
                </a:solidFill>
                <a:effectLst/>
                <a:uLnTx/>
                <a:uFillTx/>
                <a:cs typeface="+mn-ea"/>
                <a:sym typeface="+mn-lt"/>
              </a:endParaRPr>
            </a:p>
          </p:txBody>
        </p:sp>
        <p:sp>
          <p:nvSpPr>
            <p:cNvPr id="11" name="矩形: 圆角 10"/>
            <p:cNvSpPr/>
            <p:nvPr/>
          </p:nvSpPr>
          <p:spPr>
            <a:xfrm rot="10800000" flipH="1" flipV="1">
              <a:off x="828764" y="4388395"/>
              <a:ext cx="4404619" cy="47068"/>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bg1"/>
                </a:solidFill>
                <a:effectLst/>
                <a:uLnTx/>
                <a:uFillTx/>
                <a:cs typeface="+mn-ea"/>
                <a:sym typeface="+mn-lt"/>
              </a:endParaRPr>
            </a:p>
          </p:txBody>
        </p:sp>
      </p:grpSp>
      <p:grpSp>
        <p:nvGrpSpPr>
          <p:cNvPr id="12" name="组合 11"/>
          <p:cNvGrpSpPr/>
          <p:nvPr/>
        </p:nvGrpSpPr>
        <p:grpSpPr>
          <a:xfrm flipH="1">
            <a:off x="2745764" y="4647513"/>
            <a:ext cx="2467179" cy="321642"/>
            <a:chOff x="10185400" y="5731858"/>
            <a:chExt cx="1384360" cy="321642"/>
          </a:xfrm>
        </p:grpSpPr>
        <p:sp>
          <p:nvSpPr>
            <p:cNvPr id="13" name="矩形 12"/>
            <p:cNvSpPr/>
            <p:nvPr/>
          </p:nvSpPr>
          <p:spPr>
            <a:xfrm flipH="1">
              <a:off x="10185400" y="5731858"/>
              <a:ext cx="1384360" cy="321642"/>
            </a:xfrm>
            <a:prstGeom prst="rect">
              <a:avLst/>
            </a:prstGeom>
            <a:noFill/>
            <a:ln w="19050" cap="flat" cmpd="sng" algn="ctr">
              <a:solidFill>
                <a:schemeClr val="bg1"/>
              </a:solidFill>
              <a:prstDash val="solid"/>
              <a:miter lim="800000"/>
            </a:ln>
            <a:effectLst>
              <a:outerShdw blurRad="381000" algn="ctr" rotWithShape="0">
                <a:prstClr val="black">
                  <a:alpha val="25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dirty="0">
                <a:ln>
                  <a:noFill/>
                </a:ln>
                <a:solidFill>
                  <a:schemeClr val="bg1"/>
                </a:solidFill>
                <a:effectLst/>
                <a:uLnTx/>
                <a:uFillTx/>
                <a:cs typeface="+mn-ea"/>
                <a:sym typeface="+mn-lt"/>
              </a:endParaRPr>
            </a:p>
          </p:txBody>
        </p:sp>
        <p:sp>
          <p:nvSpPr>
            <p:cNvPr id="14" name="文本框 13"/>
            <p:cNvSpPr txBox="1"/>
            <p:nvPr/>
          </p:nvSpPr>
          <p:spPr>
            <a:xfrm flipH="1">
              <a:off x="10458064" y="5731858"/>
              <a:ext cx="839033" cy="307777"/>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chemeClr val="bg1"/>
                  </a:solidFill>
                  <a:effectLst/>
                  <a:uLnTx/>
                  <a:uFillTx/>
                  <a:cs typeface="+mn-ea"/>
                  <a:sym typeface="+mn-lt"/>
                </a:rPr>
                <a:t>某某小学</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77999" y="333781"/>
            <a:ext cx="41249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lumMod val="75000"/>
                    <a:lumOff val="25000"/>
                  </a:prstClr>
                </a:solidFill>
                <a:effectLst/>
                <a:uLnTx/>
                <a:uFillTx/>
                <a:cs typeface="+mn-ea"/>
                <a:sym typeface="+mn-lt"/>
              </a:rPr>
              <a:t>课文精讲</a:t>
            </a:r>
          </a:p>
        </p:txBody>
      </p:sp>
      <p:sp>
        <p:nvSpPr>
          <p:cNvPr id="4" name="Text Box 10"/>
          <p:cNvSpPr txBox="1"/>
          <p:nvPr/>
        </p:nvSpPr>
        <p:spPr>
          <a:xfrm>
            <a:off x="4886506" y="1798501"/>
            <a:ext cx="3077210" cy="645160"/>
          </a:xfrm>
          <a:prstGeom prst="rect">
            <a:avLst/>
          </a:prstGeom>
          <a:noFill/>
          <a:ln w="9525">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600" b="0" i="0" u="none" strike="noStrike" kern="1200" cap="none" spc="0" normalizeH="0" baseline="0" noProof="0" dirty="0">
                <a:ln>
                  <a:noFill/>
                </a:ln>
                <a:solidFill>
                  <a:prstClr val="black"/>
                </a:solidFill>
                <a:effectLst/>
                <a:uLnTx/>
                <a:uFillTx/>
                <a:cs typeface="+mn-ea"/>
                <a:sym typeface="+mn-lt"/>
              </a:rPr>
              <a:t>藏戏的特点</a:t>
            </a:r>
          </a:p>
        </p:txBody>
      </p:sp>
      <p:sp>
        <p:nvSpPr>
          <p:cNvPr id="5" name="Rectangle 5"/>
          <p:cNvSpPr/>
          <p:nvPr/>
        </p:nvSpPr>
        <p:spPr>
          <a:xfrm>
            <a:off x="4886506" y="2903401"/>
            <a:ext cx="7921625" cy="2584450"/>
          </a:xfrm>
          <a:prstGeom prst="rect">
            <a:avLst/>
          </a:prstGeom>
          <a:noFill/>
          <a:ln w="9525">
            <a:noFill/>
          </a:ln>
        </p:spPr>
        <p:txBody>
          <a:bodyPr wrap="square">
            <a:spAutoFit/>
          </a:bodyPr>
          <a:lstStyle/>
          <a:p>
            <a:pPr marL="514350" marR="0" lvl="0" indent="-514350" algn="l" defTabSz="914400" rtl="0" eaLnBrk="1" fontAlgn="auto" latinLnBrk="0" hangingPunct="1">
              <a:lnSpc>
                <a:spcPct val="150000"/>
              </a:lnSpc>
              <a:spcBef>
                <a:spcPts val="0"/>
              </a:spcBef>
              <a:spcAft>
                <a:spcPts val="0"/>
              </a:spcAft>
              <a:buClrTx/>
              <a:buSzTx/>
              <a:buFont typeface="宋体" panose="02010600030101010101" pitchFamily="2" charset="-122"/>
              <a:buAutoNum type="circleNumDbPlain"/>
              <a:defRPr/>
            </a:pPr>
            <a:r>
              <a:rPr kumimoji="0" lang="zh-CN" altLang="en-US" sz="3600" b="0" i="0" u="none" strike="noStrike" kern="1200" cap="none" spc="0" normalizeH="0" baseline="0" noProof="0" dirty="0">
                <a:ln>
                  <a:noFill/>
                </a:ln>
                <a:solidFill>
                  <a:prstClr val="black"/>
                </a:solidFill>
                <a:effectLst/>
                <a:uLnTx/>
                <a:uFillTx/>
                <a:cs typeface="+mn-ea"/>
                <a:sym typeface="+mn-lt"/>
              </a:rPr>
              <a:t>戴着面具演出；</a:t>
            </a:r>
            <a:endParaRPr kumimoji="0" lang="en-US" altLang="zh-CN" sz="3600" b="0" i="0" u="none" strike="noStrike" kern="1200" cap="none" spc="0" normalizeH="0" baseline="0" noProof="0" dirty="0">
              <a:ln>
                <a:noFill/>
              </a:ln>
              <a:solidFill>
                <a:prstClr val="black"/>
              </a:solidFill>
              <a:effectLst/>
              <a:uLnTx/>
              <a:uFillTx/>
              <a:cs typeface="+mn-ea"/>
              <a:sym typeface="+mn-lt"/>
            </a:endParaRPr>
          </a:p>
          <a:p>
            <a:pPr marL="514350" marR="0" lvl="0" indent="-514350" algn="l" defTabSz="914400" rtl="0" eaLnBrk="1" fontAlgn="auto" latinLnBrk="0" hangingPunct="1">
              <a:lnSpc>
                <a:spcPct val="150000"/>
              </a:lnSpc>
              <a:spcBef>
                <a:spcPts val="0"/>
              </a:spcBef>
              <a:spcAft>
                <a:spcPts val="0"/>
              </a:spcAft>
              <a:buClrTx/>
              <a:buSzTx/>
              <a:buFont typeface="宋体" panose="02010600030101010101" pitchFamily="2" charset="-122"/>
              <a:buAutoNum type="circleNumDbPlain"/>
              <a:defRPr/>
            </a:pPr>
            <a:r>
              <a:rPr kumimoji="0" lang="zh-CN" altLang="en-US" sz="3600" b="0" i="0" u="none" strike="noStrike" kern="1200" cap="none" spc="0" normalizeH="0" baseline="0" noProof="0" dirty="0">
                <a:ln>
                  <a:noFill/>
                </a:ln>
                <a:solidFill>
                  <a:prstClr val="black"/>
                </a:solidFill>
                <a:effectLst/>
                <a:uLnTx/>
                <a:uFillTx/>
                <a:cs typeface="+mn-ea"/>
                <a:sym typeface="+mn-lt"/>
              </a:rPr>
              <a:t>没有舞台；</a:t>
            </a:r>
          </a:p>
          <a:p>
            <a:pPr marL="514350" marR="0" lvl="0" indent="-514350" algn="l" defTabSz="914400" rtl="0" eaLnBrk="1" fontAlgn="auto" latinLnBrk="0" hangingPunct="1">
              <a:lnSpc>
                <a:spcPct val="150000"/>
              </a:lnSpc>
              <a:spcBef>
                <a:spcPts val="0"/>
              </a:spcBef>
              <a:spcAft>
                <a:spcPts val="0"/>
              </a:spcAft>
              <a:buClrTx/>
              <a:buSzTx/>
              <a:buFont typeface="宋体" panose="02010600030101010101" pitchFamily="2" charset="-122"/>
              <a:buAutoNum type="circleNumDbPlain"/>
              <a:defRPr/>
            </a:pPr>
            <a:r>
              <a:rPr kumimoji="0" lang="zh-CN" altLang="en-US" sz="3600" b="0" i="0" u="none" strike="noStrike" kern="1200" cap="none" spc="0" normalizeH="0" baseline="0" noProof="0" dirty="0">
                <a:ln>
                  <a:noFill/>
                </a:ln>
                <a:solidFill>
                  <a:prstClr val="black"/>
                </a:solidFill>
                <a:effectLst/>
                <a:uLnTx/>
                <a:uFillTx/>
                <a:cs typeface="+mn-ea"/>
                <a:sym typeface="+mn-lt"/>
              </a:rPr>
              <a:t>一部戏演三五天还没有结束。</a:t>
            </a: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1301" y="2496457"/>
            <a:ext cx="4525614" cy="436154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barn(inVertical)">
                                      <p:cBhvr>
                                        <p:cTn id="14" dur="500"/>
                                        <p:tgtEl>
                                          <p:spTgt spid="5">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Effect transition="in" filter="barn(inVertical)">
                                      <p:cBhvr>
                                        <p:cTn id="19" dur="500"/>
                                        <p:tgtEl>
                                          <p:spTgt spid="5">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5">
                                            <p:txEl>
                                              <p:pRg st="2" end="2"/>
                                            </p:txEl>
                                          </p:spTgt>
                                        </p:tgtEl>
                                        <p:attrNameLst>
                                          <p:attrName>style.visibility</p:attrName>
                                        </p:attrNameLst>
                                      </p:cBhvr>
                                      <p:to>
                                        <p:strVal val="visible"/>
                                      </p:to>
                                    </p:set>
                                    <p:animEffect transition="in" filter="barn(inVertical)">
                                      <p:cBhvr>
                                        <p:cTn id="24"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77999" y="333781"/>
            <a:ext cx="41249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lumMod val="75000"/>
                    <a:lumOff val="25000"/>
                  </a:prstClr>
                </a:solidFill>
                <a:effectLst/>
                <a:uLnTx/>
                <a:uFillTx/>
                <a:cs typeface="+mn-ea"/>
                <a:sym typeface="+mn-lt"/>
              </a:rPr>
              <a:t>课文精讲</a:t>
            </a:r>
          </a:p>
        </p:txBody>
      </p:sp>
      <p:sp>
        <p:nvSpPr>
          <p:cNvPr id="2" name="矩形 2"/>
          <p:cNvSpPr/>
          <p:nvPr/>
        </p:nvSpPr>
        <p:spPr>
          <a:xfrm>
            <a:off x="695960" y="2816225"/>
            <a:ext cx="10621645" cy="1656415"/>
          </a:xfrm>
          <a:prstGeom prst="rect">
            <a:avLst/>
          </a:prstGeom>
          <a:noFill/>
          <a:ln w="9525">
            <a:noFill/>
          </a:ln>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3600" b="0" i="0" u="none" strike="noStrike" kern="1200" cap="none" spc="0" normalizeH="0" baseline="0" noProof="0" dirty="0">
                <a:ln>
                  <a:noFill/>
                </a:ln>
                <a:solidFill>
                  <a:prstClr val="black"/>
                </a:solidFill>
                <a:effectLst/>
                <a:uLnTx/>
                <a:uFillTx/>
                <a:cs typeface="+mn-ea"/>
                <a:sym typeface="+mn-lt"/>
              </a:rPr>
              <a:t>       </a:t>
            </a:r>
            <a:r>
              <a:rPr kumimoji="0" lang="zh-CN" altLang="zh-CN" sz="3600" b="0" i="0" u="none" strike="noStrike" kern="1200" cap="none" spc="0" normalizeH="0" baseline="0" noProof="0" dirty="0">
                <a:ln>
                  <a:noFill/>
                </a:ln>
                <a:solidFill>
                  <a:prstClr val="black"/>
                </a:solidFill>
                <a:effectLst/>
                <a:uLnTx/>
                <a:uFillTx/>
                <a:cs typeface="+mn-ea"/>
                <a:sym typeface="+mn-lt"/>
              </a:rPr>
              <a:t>自由读第</a:t>
            </a:r>
            <a:r>
              <a:rPr kumimoji="0" lang="en-US" altLang="zh-CN" sz="3600" b="0" i="0" u="none" strike="noStrike" kern="1200" cap="none" spc="0" normalizeH="0" baseline="0" noProof="0" dirty="0">
                <a:ln>
                  <a:noFill/>
                </a:ln>
                <a:solidFill>
                  <a:prstClr val="black"/>
                </a:solidFill>
                <a:effectLst/>
                <a:uLnTx/>
                <a:uFillTx/>
                <a:cs typeface="+mn-ea"/>
                <a:sym typeface="+mn-lt"/>
              </a:rPr>
              <a:t>4—7</a:t>
            </a:r>
            <a:r>
              <a:rPr kumimoji="0" lang="zh-CN" altLang="zh-CN" sz="3600" b="0" i="0" u="none" strike="noStrike" kern="1200" cap="none" spc="0" normalizeH="0" baseline="0" noProof="0" dirty="0">
                <a:ln>
                  <a:noFill/>
                </a:ln>
                <a:solidFill>
                  <a:prstClr val="black"/>
                </a:solidFill>
                <a:effectLst/>
                <a:uLnTx/>
                <a:uFillTx/>
                <a:cs typeface="+mn-ea"/>
                <a:sym typeface="+mn-lt"/>
              </a:rPr>
              <a:t>段</a:t>
            </a:r>
            <a:r>
              <a:rPr kumimoji="0" lang="zh-CN" altLang="en-US" sz="3600" b="0" i="0" u="none" strike="noStrike" kern="1200" cap="none" spc="0" normalizeH="0" baseline="0" noProof="0" dirty="0">
                <a:ln>
                  <a:noFill/>
                </a:ln>
                <a:solidFill>
                  <a:prstClr val="black"/>
                </a:solidFill>
                <a:effectLst/>
                <a:uLnTx/>
                <a:uFillTx/>
                <a:cs typeface="+mn-ea"/>
                <a:sym typeface="+mn-lt"/>
              </a:rPr>
              <a:t>，说说</a:t>
            </a:r>
            <a:r>
              <a:rPr kumimoji="0" lang="zh-CN" altLang="zh-CN" sz="3600" b="0" i="0" u="none" strike="noStrike" kern="1200" cap="none" spc="0" normalizeH="0" baseline="0" noProof="0" dirty="0">
                <a:ln>
                  <a:noFill/>
                </a:ln>
                <a:solidFill>
                  <a:prstClr val="black"/>
                </a:solidFill>
                <a:effectLst/>
                <a:uLnTx/>
                <a:uFillTx/>
                <a:cs typeface="+mn-ea"/>
                <a:sym typeface="+mn-lt"/>
              </a:rPr>
              <a:t>藏戏是怎么形成的</a:t>
            </a:r>
            <a:r>
              <a:rPr kumimoji="0" lang="zh-CN" altLang="en-US" sz="3600" b="0" i="0" u="none" strike="noStrike" kern="1200" cap="none" spc="0" normalizeH="0" baseline="0" noProof="0" dirty="0">
                <a:ln>
                  <a:noFill/>
                </a:ln>
                <a:solidFill>
                  <a:prstClr val="black"/>
                </a:solidFill>
                <a:effectLst/>
                <a:uLnTx/>
                <a:uFillTx/>
                <a:cs typeface="+mn-ea"/>
                <a:sym typeface="+mn-lt"/>
              </a:rPr>
              <a:t>。小组讨论：唐东杰布的传奇故事有哪些传奇色彩？</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77999" y="333781"/>
            <a:ext cx="41249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lumMod val="75000"/>
                    <a:lumOff val="25000"/>
                  </a:prstClr>
                </a:solidFill>
                <a:effectLst/>
                <a:uLnTx/>
                <a:uFillTx/>
                <a:cs typeface="+mn-ea"/>
                <a:sym typeface="+mn-lt"/>
              </a:rPr>
              <a:t>课文精讲</a:t>
            </a:r>
          </a:p>
        </p:txBody>
      </p:sp>
      <p:sp>
        <p:nvSpPr>
          <p:cNvPr id="4" name="矩形 3"/>
          <p:cNvSpPr/>
          <p:nvPr/>
        </p:nvSpPr>
        <p:spPr>
          <a:xfrm>
            <a:off x="4598819" y="1478871"/>
            <a:ext cx="6612334" cy="640432"/>
          </a:xfrm>
          <a:prstGeom prst="rect">
            <a:avLst/>
          </a:prstGeom>
          <a:noFill/>
          <a:ln w="9525">
            <a:noFill/>
          </a:ln>
        </p:spPr>
        <p:txBody>
          <a:bodyPr wrap="square">
            <a:spAutoFit/>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solidFill>
                <a:effectLst/>
                <a:uLnTx/>
                <a:uFillTx/>
                <a:cs typeface="+mn-ea"/>
                <a:sym typeface="+mn-lt"/>
              </a:rPr>
              <a:t>唐东杰布发誓架桥，为民造福。</a:t>
            </a:r>
          </a:p>
        </p:txBody>
      </p:sp>
      <p:sp>
        <p:nvSpPr>
          <p:cNvPr id="5" name="矩形 4"/>
          <p:cNvSpPr/>
          <p:nvPr/>
        </p:nvSpPr>
        <p:spPr>
          <a:xfrm>
            <a:off x="4702959" y="2766333"/>
            <a:ext cx="6612334" cy="1231363"/>
          </a:xfrm>
          <a:prstGeom prst="rect">
            <a:avLst/>
          </a:prstGeom>
          <a:noFill/>
          <a:ln w="9525">
            <a:noFill/>
          </a:ln>
        </p:spPr>
        <p:txBody>
          <a:bodyPr wrap="square">
            <a:spAutoFit/>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solidFill>
                <a:effectLst/>
                <a:uLnTx/>
                <a:uFillTx/>
                <a:cs typeface="+mn-ea"/>
                <a:sym typeface="+mn-lt"/>
              </a:rPr>
              <a:t>唐东杰布组成藏戏班子，人们出钱出力，帮助架桥。</a:t>
            </a:r>
          </a:p>
        </p:txBody>
      </p:sp>
      <p:sp>
        <p:nvSpPr>
          <p:cNvPr id="6" name="矩形 5"/>
          <p:cNvSpPr/>
          <p:nvPr/>
        </p:nvSpPr>
        <p:spPr>
          <a:xfrm>
            <a:off x="5741622" y="4841656"/>
            <a:ext cx="4874218" cy="1231363"/>
          </a:xfrm>
          <a:prstGeom prst="rect">
            <a:avLst/>
          </a:prstGeom>
          <a:noFill/>
          <a:ln w="9525">
            <a:noFill/>
          </a:ln>
        </p:spPr>
        <p:txBody>
          <a:bodyPr wrap="square">
            <a:spAutoFit/>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solidFill>
                <a:effectLst/>
                <a:uLnTx/>
                <a:uFillTx/>
                <a:cs typeface="+mn-ea"/>
                <a:sym typeface="+mn-lt"/>
              </a:rPr>
              <a:t>唐东杰布实现了架桥的宏愿，也成了藏戏的创始人。</a:t>
            </a:r>
          </a:p>
        </p:txBody>
      </p:sp>
      <p:sp>
        <p:nvSpPr>
          <p:cNvPr id="7" name="箭头: 下 4"/>
          <p:cNvSpPr/>
          <p:nvPr/>
        </p:nvSpPr>
        <p:spPr>
          <a:xfrm>
            <a:off x="7192545" y="2234838"/>
            <a:ext cx="588019" cy="474663"/>
          </a:xfrm>
          <a:prstGeom prst="downArrow">
            <a:avLst/>
          </a:prstGeom>
        </p:spPr>
        <p:style>
          <a:lnRef idx="1">
            <a:schemeClr val="accent2"/>
          </a:lnRef>
          <a:fillRef idx="2">
            <a:schemeClr val="accent2"/>
          </a:fillRef>
          <a:effectRef idx="1">
            <a:schemeClr val="accent2"/>
          </a:effectRef>
          <a:fontRef idx="minor">
            <a:schemeClr val="dk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b="0" i="0" u="none" strike="noStrike" kern="1200" cap="none" spc="0" normalizeH="0" baseline="0" noProof="0">
              <a:ln>
                <a:noFill/>
              </a:ln>
              <a:solidFill>
                <a:prstClr val="black"/>
              </a:solidFill>
              <a:effectLst/>
              <a:uLnTx/>
              <a:uFillTx/>
              <a:cs typeface="+mn-ea"/>
              <a:sym typeface="+mn-lt"/>
            </a:endParaRPr>
          </a:p>
        </p:txBody>
      </p:sp>
      <p:sp>
        <p:nvSpPr>
          <p:cNvPr id="8" name="箭头: 下 5"/>
          <p:cNvSpPr/>
          <p:nvPr/>
        </p:nvSpPr>
        <p:spPr>
          <a:xfrm>
            <a:off x="7666890" y="4111581"/>
            <a:ext cx="588019" cy="476250"/>
          </a:xfrm>
          <a:prstGeom prst="downArrow">
            <a:avLst/>
          </a:prstGeom>
        </p:spPr>
        <p:style>
          <a:lnRef idx="1">
            <a:schemeClr val="accent2"/>
          </a:lnRef>
          <a:fillRef idx="2">
            <a:schemeClr val="accent2"/>
          </a:fillRef>
          <a:effectRef idx="1">
            <a:schemeClr val="accent2"/>
          </a:effectRef>
          <a:fontRef idx="minor">
            <a:schemeClr val="dk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b="0" i="0" u="none" strike="noStrike" kern="1200" cap="none" spc="0" normalizeH="0" baseline="0" noProof="0">
              <a:ln>
                <a:noFill/>
              </a:ln>
              <a:solidFill>
                <a:prstClr val="black"/>
              </a:solidFill>
              <a:effectLst/>
              <a:uLnTx/>
              <a:uFillTx/>
              <a:cs typeface="+mn-ea"/>
              <a:sym typeface="+mn-lt"/>
            </a:endParaRPr>
          </a:p>
        </p:txBody>
      </p:sp>
      <p:pic>
        <p:nvPicPr>
          <p:cNvPr id="11" name="图片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1301" y="2496457"/>
            <a:ext cx="4525614" cy="436154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childTnLst>
                          </p:cTn>
                        </p:par>
                        <p:par>
                          <p:cTn id="17" fill="hold">
                            <p:stCondLst>
                              <p:cond delay="5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arn(inVertical)">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bldLvl="0" animBg="1"/>
      <p:bldP spid="8"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77999" y="333781"/>
            <a:ext cx="41249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lumMod val="75000"/>
                    <a:lumOff val="25000"/>
                  </a:prstClr>
                </a:solidFill>
                <a:effectLst/>
                <a:uLnTx/>
                <a:uFillTx/>
                <a:cs typeface="+mn-ea"/>
                <a:sym typeface="+mn-lt"/>
              </a:rPr>
              <a:t>课文精讲</a:t>
            </a:r>
          </a:p>
        </p:txBody>
      </p:sp>
      <p:sp>
        <p:nvSpPr>
          <p:cNvPr id="2" name="矩形 2"/>
          <p:cNvSpPr/>
          <p:nvPr/>
        </p:nvSpPr>
        <p:spPr>
          <a:xfrm>
            <a:off x="969010" y="2254794"/>
            <a:ext cx="10105390" cy="2584450"/>
          </a:xfrm>
          <a:prstGeom prst="rect">
            <a:avLst/>
          </a:prstGeom>
          <a:noFill/>
          <a:ln w="9525">
            <a:noFill/>
          </a:ln>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3600" b="0" i="0" u="none" strike="noStrike" kern="1200" cap="none" spc="0" normalizeH="0" baseline="0" noProof="0" dirty="0">
                <a:ln>
                  <a:noFill/>
                </a:ln>
                <a:solidFill>
                  <a:prstClr val="black"/>
                </a:solidFill>
                <a:effectLst/>
                <a:uLnTx/>
                <a:uFillTx/>
                <a:cs typeface="+mn-ea"/>
                <a:sym typeface="+mn-lt"/>
              </a:rPr>
              <a:t>       </a:t>
            </a:r>
            <a:r>
              <a:rPr kumimoji="0" lang="zh-CN" altLang="en-US" sz="3600" b="0" i="0" u="none" strike="noStrike" kern="1200" cap="none" spc="0" normalizeH="0" baseline="0" noProof="0" dirty="0">
                <a:ln>
                  <a:noFill/>
                </a:ln>
                <a:solidFill>
                  <a:prstClr val="black"/>
                </a:solidFill>
                <a:effectLst/>
                <a:uLnTx/>
                <a:uFillTx/>
                <a:cs typeface="+mn-ea"/>
                <a:sym typeface="+mn-lt"/>
              </a:rPr>
              <a:t>作者在介绍藏戏的形成过程后，详细介绍了藏戏的特点，读</a:t>
            </a:r>
            <a:r>
              <a:rPr kumimoji="0" lang="en-US" altLang="zh-CN" sz="3600" b="0" i="0" u="none" strike="noStrike" kern="1200" cap="none" spc="0" normalizeH="0" baseline="0" noProof="0" dirty="0">
                <a:ln>
                  <a:noFill/>
                </a:ln>
                <a:solidFill>
                  <a:prstClr val="black"/>
                </a:solidFill>
                <a:effectLst/>
                <a:uLnTx/>
                <a:uFillTx/>
                <a:cs typeface="+mn-ea"/>
                <a:sym typeface="+mn-lt"/>
              </a:rPr>
              <a:t>8—17</a:t>
            </a:r>
            <a:r>
              <a:rPr kumimoji="0" lang="zh-CN" altLang="en-US" sz="3600" b="0" i="0" u="none" strike="noStrike" kern="1200" cap="none" spc="0" normalizeH="0" baseline="0" noProof="0" dirty="0">
                <a:ln>
                  <a:noFill/>
                </a:ln>
                <a:solidFill>
                  <a:prstClr val="black"/>
                </a:solidFill>
                <a:effectLst/>
                <a:uLnTx/>
                <a:uFillTx/>
                <a:cs typeface="+mn-ea"/>
                <a:sym typeface="+mn-lt"/>
              </a:rPr>
              <a:t>自然段，感受藏戏的特色，试着用自己的话进行总结。</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77999" y="333781"/>
            <a:ext cx="41249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lumMod val="75000"/>
                    <a:lumOff val="25000"/>
                  </a:prstClr>
                </a:solidFill>
                <a:effectLst/>
                <a:uLnTx/>
                <a:uFillTx/>
                <a:cs typeface="+mn-ea"/>
                <a:sym typeface="+mn-lt"/>
              </a:rPr>
              <a:t>课文精讲</a:t>
            </a:r>
          </a:p>
        </p:txBody>
      </p:sp>
      <p:sp>
        <p:nvSpPr>
          <p:cNvPr id="4" name="Rectangle 5"/>
          <p:cNvSpPr/>
          <p:nvPr/>
        </p:nvSpPr>
        <p:spPr>
          <a:xfrm>
            <a:off x="4312603" y="1265555"/>
            <a:ext cx="6118225" cy="837089"/>
          </a:xfrm>
          <a:prstGeom prst="rect">
            <a:avLst/>
          </a:prstGeom>
          <a:noFill/>
          <a:ln w="9525">
            <a:noFill/>
          </a:ln>
        </p:spPr>
        <p:txBody>
          <a:bodyPr>
            <a:spAutoFit/>
          </a:bodyPr>
          <a:lstStyle/>
          <a:p>
            <a:pPr marL="0" marR="0" lvl="0" indent="0" algn="l" defTabSz="914400" rtl="0" eaLnBrk="1" fontAlgn="auto" latinLnBrk="0" hangingPunct="1">
              <a:lnSpc>
                <a:spcPct val="150000"/>
              </a:lnSpc>
              <a:spcBef>
                <a:spcPts val="0"/>
              </a:spcBef>
              <a:spcAft>
                <a:spcPts val="0"/>
              </a:spcAft>
              <a:buClrTx/>
              <a:buSzTx/>
              <a:buFont typeface="宋体" panose="02010600030101010101" pitchFamily="2" charset="-122"/>
              <a:buNone/>
              <a:defRPr/>
            </a:pPr>
            <a:r>
              <a:rPr kumimoji="0" lang="zh-CN" altLang="en-US" sz="3600" b="0" i="0" u="none" strike="noStrike" kern="1200" cap="none" spc="0" normalizeH="0" baseline="0" noProof="0" dirty="0">
                <a:ln>
                  <a:noFill/>
                </a:ln>
                <a:solidFill>
                  <a:prstClr val="black"/>
                </a:solidFill>
                <a:effectLst/>
                <a:uLnTx/>
                <a:uFillTx/>
                <a:cs typeface="+mn-ea"/>
                <a:sym typeface="+mn-lt"/>
              </a:rPr>
              <a:t>戴着面具演出</a:t>
            </a:r>
          </a:p>
        </p:txBody>
      </p:sp>
      <p:sp>
        <p:nvSpPr>
          <p:cNvPr id="5" name="矩形 4"/>
          <p:cNvSpPr/>
          <p:nvPr/>
        </p:nvSpPr>
        <p:spPr>
          <a:xfrm>
            <a:off x="1234123" y="2805113"/>
            <a:ext cx="6480175" cy="3044190"/>
          </a:xfrm>
          <a:prstGeom prst="rect">
            <a:avLst/>
          </a:prstGeom>
        </p:spPr>
        <p:txBody>
          <a:bodyPr>
            <a:spAutoFit/>
          </a:bodyPr>
          <a:lstStyle/>
          <a:p>
            <a:pPr marL="0" marR="0" lvl="0" indent="0" algn="l" defTabSz="914400" rtl="0" eaLnBrk="1" fontAlgn="base" latinLnBrk="0" hangingPunct="1">
              <a:lnSpc>
                <a:spcPct val="120000"/>
              </a:lnSpc>
              <a:spcBef>
                <a:spcPct val="0"/>
              </a:spcBef>
              <a:spcAft>
                <a:spcPct val="0"/>
              </a:spcAft>
              <a:buClrTx/>
              <a:buSzTx/>
              <a:buFontTx/>
              <a:buNone/>
              <a:defRPr/>
            </a:pPr>
            <a:r>
              <a:rPr kumimoji="0" lang="zh-CN" altLang="en-US" sz="3200" b="0" i="0" u="none" strike="noStrike" kern="1200" cap="none" spc="0" normalizeH="0" baseline="0" noProof="0" dirty="0">
                <a:ln>
                  <a:noFill/>
                </a:ln>
                <a:solidFill>
                  <a:prstClr val="black"/>
                </a:solidFill>
                <a:effectLst/>
                <a:uLnTx/>
                <a:uFillTx/>
                <a:cs typeface="+mn-ea"/>
                <a:sym typeface="+mn-lt"/>
              </a:rPr>
              <a:t>    传说，唐东杰布在母亲的肚子里待了</a:t>
            </a:r>
            <a:r>
              <a:rPr kumimoji="0" lang="en-US" altLang="zh-CN" sz="3200" b="0" i="0" u="none" strike="noStrike" kern="1200" cap="none" spc="0" normalizeH="0" baseline="0" noProof="0" dirty="0">
                <a:ln>
                  <a:noFill/>
                </a:ln>
                <a:solidFill>
                  <a:prstClr val="black"/>
                </a:solidFill>
                <a:effectLst/>
                <a:uLnTx/>
                <a:uFillTx/>
                <a:cs typeface="+mn-ea"/>
                <a:sym typeface="+mn-lt"/>
              </a:rPr>
              <a:t>80</a:t>
            </a:r>
            <a:r>
              <a:rPr kumimoji="0" lang="zh-CN" altLang="en-US" sz="3200" b="0" i="0" u="none" strike="noStrike" kern="1200" cap="none" spc="0" normalizeH="0" baseline="0" noProof="0" dirty="0">
                <a:ln>
                  <a:noFill/>
                </a:ln>
                <a:solidFill>
                  <a:prstClr val="black"/>
                </a:solidFill>
                <a:effectLst/>
                <a:uLnTx/>
                <a:uFillTx/>
                <a:cs typeface="+mn-ea"/>
                <a:sym typeface="+mn-lt"/>
              </a:rPr>
              <a:t>年，出生时头发胡子都白了。因此，在藏戏里，他的面具是白色的，前额饰有日月，两颊贴着短发，眉眼嘴角永远带着神秘的笑。</a:t>
            </a:r>
          </a:p>
        </p:txBody>
      </p:sp>
      <p:pic>
        <p:nvPicPr>
          <p:cNvPr id="6" name="Picture 10"/>
          <p:cNvPicPr>
            <a:picLocks noChangeAspect="1"/>
          </p:cNvPicPr>
          <p:nvPr/>
        </p:nvPicPr>
        <p:blipFill>
          <a:blip r:embed="rId3"/>
          <a:srcRect b="15102"/>
          <a:stretch>
            <a:fillRect/>
          </a:stretch>
        </p:blipFill>
        <p:spPr>
          <a:xfrm>
            <a:off x="7860121" y="2351405"/>
            <a:ext cx="3797935" cy="3951605"/>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77999" y="333781"/>
            <a:ext cx="41249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lumMod val="75000"/>
                    <a:lumOff val="25000"/>
                  </a:prstClr>
                </a:solidFill>
                <a:effectLst/>
                <a:uLnTx/>
                <a:uFillTx/>
                <a:cs typeface="+mn-ea"/>
                <a:sym typeface="+mn-lt"/>
              </a:rPr>
              <a:t>课文精讲</a:t>
            </a:r>
          </a:p>
        </p:txBody>
      </p:sp>
      <p:sp>
        <p:nvSpPr>
          <p:cNvPr id="4" name="矩形 3"/>
          <p:cNvSpPr/>
          <p:nvPr/>
        </p:nvSpPr>
        <p:spPr>
          <a:xfrm>
            <a:off x="904058" y="1579834"/>
            <a:ext cx="10852513" cy="1272540"/>
          </a:xfrm>
          <a:prstGeom prst="rect">
            <a:avLst/>
          </a:prstGeom>
        </p:spPr>
        <p:txBody>
          <a:bodyPr wrap="square">
            <a:spAutoFit/>
          </a:bodyPr>
          <a:lstStyle/>
          <a:p>
            <a:pPr marL="0" marR="0" lvl="0" indent="0" algn="l" defTabSz="914400" rtl="0" eaLnBrk="1" fontAlgn="base" latinLnBrk="0" hangingPunct="1">
              <a:lnSpc>
                <a:spcPct val="120000"/>
              </a:lnSpc>
              <a:spcBef>
                <a:spcPct val="0"/>
              </a:spcBef>
              <a:spcAft>
                <a:spcPct val="0"/>
              </a:spcAft>
              <a:buClrTx/>
              <a:buSzTx/>
              <a:buFontTx/>
              <a:buNone/>
              <a:defRPr/>
            </a:pPr>
            <a:r>
              <a:rPr kumimoji="0" lang="zh-CN" altLang="en-US" sz="3200" b="0" i="0" u="none" strike="noStrike" kern="1200" cap="none" spc="0" normalizeH="0" baseline="0" noProof="0" dirty="0">
                <a:ln>
                  <a:noFill/>
                </a:ln>
                <a:solidFill>
                  <a:prstClr val="black"/>
                </a:solidFill>
                <a:effectLst/>
                <a:uLnTx/>
                <a:uFillTx/>
                <a:cs typeface="+mn-ea"/>
                <a:sym typeface="+mn-lt"/>
              </a:rPr>
              <a:t>    在藏戏里，身份相同的人物所戴的面具，其颜色和形状基本相同。</a:t>
            </a:r>
          </a:p>
        </p:txBody>
      </p:sp>
      <p:sp>
        <p:nvSpPr>
          <p:cNvPr id="5" name="Rectangle 10"/>
          <p:cNvSpPr/>
          <p:nvPr/>
        </p:nvSpPr>
        <p:spPr>
          <a:xfrm>
            <a:off x="2652849" y="4960303"/>
            <a:ext cx="1795145" cy="583565"/>
          </a:xfrm>
          <a:prstGeom prst="rect">
            <a:avLst/>
          </a:prstGeom>
          <a:noFill/>
          <a:ln w="9525">
            <a:noFill/>
          </a:ln>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solidFill>
                <a:effectLst/>
                <a:uLnTx/>
                <a:uFillTx/>
                <a:cs typeface="+mn-ea"/>
                <a:sym typeface="+mn-lt"/>
              </a:rPr>
              <a:t>红色 </a:t>
            </a:r>
          </a:p>
        </p:txBody>
      </p:sp>
      <p:sp>
        <p:nvSpPr>
          <p:cNvPr id="6" name="AutoShape 11"/>
          <p:cNvSpPr/>
          <p:nvPr/>
        </p:nvSpPr>
        <p:spPr>
          <a:xfrm>
            <a:off x="3694249" y="5131435"/>
            <a:ext cx="614045" cy="322580"/>
          </a:xfrm>
          <a:prstGeom prst="rightArrow">
            <a:avLst>
              <a:gd name="adj1" fmla="val 50000"/>
              <a:gd name="adj2" fmla="val 60822"/>
            </a:avLst>
          </a:prstGeom>
          <a:solidFill>
            <a:srgbClr val="FFFFFF"/>
          </a:solidFill>
          <a:ln w="9525" cap="flat" cmpd="sng">
            <a:solidFill>
              <a:schemeClr val="tx1"/>
            </a:solidFill>
            <a:prstDash val="solid"/>
            <a:miter/>
            <a:headEnd type="none" w="med" len="med"/>
            <a:tailEnd type="non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i="0" u="none" strike="noStrike" kern="1200" cap="none" spc="0" normalizeH="0" baseline="0" noProof="0" dirty="0">
              <a:ln>
                <a:noFill/>
              </a:ln>
              <a:solidFill>
                <a:prstClr val="black"/>
              </a:solidFill>
              <a:effectLst/>
              <a:uLnTx/>
              <a:uFillTx/>
              <a:cs typeface="+mn-ea"/>
              <a:sym typeface="+mn-lt"/>
            </a:endParaRPr>
          </a:p>
        </p:txBody>
      </p:sp>
      <p:sp>
        <p:nvSpPr>
          <p:cNvPr id="7" name="Rectangle 12"/>
          <p:cNvSpPr/>
          <p:nvPr/>
        </p:nvSpPr>
        <p:spPr>
          <a:xfrm>
            <a:off x="4308294" y="4966335"/>
            <a:ext cx="1490345" cy="583565"/>
          </a:xfrm>
          <a:prstGeom prst="rect">
            <a:avLst/>
          </a:prstGeom>
          <a:noFill/>
          <a:ln w="9525">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solidFill>
                <a:effectLst/>
                <a:uLnTx/>
                <a:uFillTx/>
                <a:cs typeface="+mn-ea"/>
                <a:sym typeface="+mn-lt"/>
              </a:rPr>
              <a:t>威严</a:t>
            </a:r>
          </a:p>
        </p:txBody>
      </p:sp>
      <p:pic>
        <p:nvPicPr>
          <p:cNvPr id="8" name="Picture 14"/>
          <p:cNvPicPr>
            <a:picLocks noChangeAspect="1"/>
          </p:cNvPicPr>
          <p:nvPr/>
        </p:nvPicPr>
        <p:blipFill>
          <a:blip r:embed="rId3"/>
          <a:srcRect b="31033"/>
          <a:stretch>
            <a:fillRect/>
          </a:stretch>
        </p:blipFill>
        <p:spPr>
          <a:xfrm>
            <a:off x="3017974" y="3152140"/>
            <a:ext cx="2205990" cy="2014855"/>
          </a:xfrm>
          <a:prstGeom prst="rect">
            <a:avLst/>
          </a:prstGeom>
          <a:noFill/>
          <a:ln w="9525">
            <a:noFill/>
          </a:ln>
        </p:spPr>
      </p:pic>
      <p:sp>
        <p:nvSpPr>
          <p:cNvPr id="9" name="Rectangle 16"/>
          <p:cNvSpPr/>
          <p:nvPr/>
        </p:nvSpPr>
        <p:spPr>
          <a:xfrm>
            <a:off x="3431994" y="5569585"/>
            <a:ext cx="1364615" cy="583565"/>
          </a:xfrm>
          <a:prstGeom prst="rect">
            <a:avLst/>
          </a:prstGeom>
          <a:noFill/>
          <a:ln w="9525">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solidFill>
                <a:effectLst/>
                <a:uLnTx/>
                <a:uFillTx/>
                <a:cs typeface="+mn-ea"/>
                <a:sym typeface="+mn-lt"/>
              </a:rPr>
              <a:t>国王</a:t>
            </a:r>
          </a:p>
        </p:txBody>
      </p:sp>
      <p:pic>
        <p:nvPicPr>
          <p:cNvPr id="10" name="Picture 13"/>
          <p:cNvPicPr>
            <a:picLocks noChangeAspect="1"/>
          </p:cNvPicPr>
          <p:nvPr/>
        </p:nvPicPr>
        <p:blipFill>
          <a:blip r:embed="rId4"/>
          <a:stretch>
            <a:fillRect/>
          </a:stretch>
        </p:blipFill>
        <p:spPr>
          <a:xfrm>
            <a:off x="7872549" y="3067685"/>
            <a:ext cx="1631315" cy="2385060"/>
          </a:xfrm>
          <a:prstGeom prst="rect">
            <a:avLst/>
          </a:prstGeom>
          <a:noFill/>
          <a:ln w="9525">
            <a:noFill/>
          </a:ln>
        </p:spPr>
      </p:pic>
      <p:sp>
        <p:nvSpPr>
          <p:cNvPr id="11" name="Rectangle 5"/>
          <p:cNvSpPr/>
          <p:nvPr/>
        </p:nvSpPr>
        <p:spPr>
          <a:xfrm>
            <a:off x="7182304" y="4993323"/>
            <a:ext cx="1490345" cy="583565"/>
          </a:xfrm>
          <a:prstGeom prst="rect">
            <a:avLst/>
          </a:prstGeom>
          <a:noFill/>
          <a:ln w="9525">
            <a:noFill/>
          </a:ln>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solidFill>
                <a:effectLst/>
                <a:uLnTx/>
                <a:uFillTx/>
                <a:cs typeface="+mn-ea"/>
                <a:sym typeface="+mn-lt"/>
              </a:rPr>
              <a:t>绿色       </a:t>
            </a:r>
          </a:p>
        </p:txBody>
      </p:sp>
      <p:sp>
        <p:nvSpPr>
          <p:cNvPr id="12" name="AutoShape 7"/>
          <p:cNvSpPr/>
          <p:nvPr/>
        </p:nvSpPr>
        <p:spPr>
          <a:xfrm>
            <a:off x="8172904" y="5166995"/>
            <a:ext cx="702310" cy="322580"/>
          </a:xfrm>
          <a:prstGeom prst="rightArrow">
            <a:avLst>
              <a:gd name="adj1" fmla="val 50000"/>
              <a:gd name="adj2" fmla="val 60829"/>
            </a:avLst>
          </a:prstGeom>
          <a:solidFill>
            <a:srgbClr val="FFFFFF"/>
          </a:solidFill>
          <a:ln w="9525" cap="flat" cmpd="sng">
            <a:solidFill>
              <a:schemeClr val="tx1"/>
            </a:solidFill>
            <a:prstDash val="solid"/>
            <a:miter/>
            <a:headEnd type="none" w="med" len="med"/>
            <a:tailEnd type="non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i="0" u="none" strike="noStrike" kern="1200" cap="none" spc="0" normalizeH="0" baseline="0" noProof="0" dirty="0">
              <a:ln>
                <a:noFill/>
              </a:ln>
              <a:solidFill>
                <a:prstClr val="black"/>
              </a:solidFill>
              <a:effectLst/>
              <a:uLnTx/>
              <a:uFillTx/>
              <a:cs typeface="+mn-ea"/>
              <a:sym typeface="+mn-lt"/>
            </a:endParaRPr>
          </a:p>
        </p:txBody>
      </p:sp>
      <p:sp>
        <p:nvSpPr>
          <p:cNvPr id="13" name="Rectangle 8"/>
          <p:cNvSpPr/>
          <p:nvPr/>
        </p:nvSpPr>
        <p:spPr>
          <a:xfrm>
            <a:off x="8782504" y="5012690"/>
            <a:ext cx="1201420" cy="583565"/>
          </a:xfrm>
          <a:prstGeom prst="rect">
            <a:avLst/>
          </a:prstGeom>
          <a:noFill/>
          <a:ln w="9525">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solidFill>
                <a:effectLst/>
                <a:uLnTx/>
                <a:uFillTx/>
                <a:cs typeface="+mn-ea"/>
                <a:sym typeface="+mn-lt"/>
              </a:rPr>
              <a:t>柔顺</a:t>
            </a:r>
          </a:p>
        </p:txBody>
      </p:sp>
      <p:sp>
        <p:nvSpPr>
          <p:cNvPr id="14" name="Rectangle 16"/>
          <p:cNvSpPr/>
          <p:nvPr/>
        </p:nvSpPr>
        <p:spPr>
          <a:xfrm>
            <a:off x="8001454" y="5633720"/>
            <a:ext cx="1389380" cy="583565"/>
          </a:xfrm>
          <a:prstGeom prst="rect">
            <a:avLst/>
          </a:prstGeom>
          <a:noFill/>
          <a:ln w="9525">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solidFill>
                <a:effectLst/>
                <a:uLnTx/>
                <a:uFillTx/>
                <a:cs typeface="+mn-ea"/>
                <a:sym typeface="+mn-lt"/>
              </a:rPr>
              <a:t>王妃</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par>
                          <p:cTn id="18" fill="hold">
                            <p:stCondLst>
                              <p:cond delay="500"/>
                            </p:stCondLst>
                            <p:childTnLst>
                              <p:par>
                                <p:cTn id="19" presetID="22" presetClass="entr" presetSubtype="8"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par>
                          <p:cTn id="22" fill="hold">
                            <p:stCondLst>
                              <p:cond delay="1000"/>
                            </p:stCondLst>
                            <p:childTnLst>
                              <p:par>
                                <p:cTn id="23" presetID="22" presetClass="entr" presetSubtype="8"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left)">
                                      <p:cBhvr>
                                        <p:cTn id="25" dur="500"/>
                                        <p:tgtEl>
                                          <p:spTgt spid="7"/>
                                        </p:tgtEl>
                                      </p:cBhvr>
                                    </p:animEffect>
                                  </p:childTnLst>
                                </p:cTn>
                              </p:par>
                            </p:childTnLst>
                          </p:cTn>
                        </p:par>
                        <p:par>
                          <p:cTn id="26" fill="hold">
                            <p:stCondLst>
                              <p:cond delay="1500"/>
                            </p:stCondLst>
                            <p:childTnLst>
                              <p:par>
                                <p:cTn id="27" presetID="22" presetClass="entr" presetSubtype="8"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left)">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11">
                                            <p:txEl>
                                              <p:pRg st="0" end="0"/>
                                            </p:txEl>
                                          </p:spTgt>
                                        </p:tgtEl>
                                        <p:attrNameLst>
                                          <p:attrName>style.visibility</p:attrName>
                                        </p:attrNameLst>
                                      </p:cBhvr>
                                      <p:to>
                                        <p:strVal val="visible"/>
                                      </p:to>
                                    </p:set>
                                    <p:animEffect transition="in" filter="wipe(left)">
                                      <p:cBhvr>
                                        <p:cTn id="39" dur="500"/>
                                        <p:tgtEl>
                                          <p:spTgt spid="11">
                                            <p:txEl>
                                              <p:pRg st="0" end="0"/>
                                            </p:txEl>
                                          </p:spTgt>
                                        </p:tgtEl>
                                      </p:cBhvr>
                                    </p:animEffect>
                                  </p:childTnLst>
                                </p:cTn>
                              </p:par>
                            </p:childTnLst>
                          </p:cTn>
                        </p:par>
                        <p:par>
                          <p:cTn id="40" fill="hold">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1000"/>
                            </p:stCondLst>
                            <p:childTnLst>
                              <p:par>
                                <p:cTn id="45" presetID="22" presetClass="entr" presetSubtype="8"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wipe(left)">
                                      <p:cBhvr>
                                        <p:cTn id="47" dur="500"/>
                                        <p:tgtEl>
                                          <p:spTgt spid="13"/>
                                        </p:tgtEl>
                                      </p:cBhvr>
                                    </p:animEffect>
                                  </p:childTnLst>
                                </p:cTn>
                              </p:par>
                            </p:childTnLst>
                          </p:cTn>
                        </p:par>
                        <p:par>
                          <p:cTn id="48" fill="hold">
                            <p:stCondLst>
                              <p:cond delay="1500"/>
                            </p:stCondLst>
                            <p:childTnLst>
                              <p:par>
                                <p:cTn id="49" presetID="22" presetClass="entr" presetSubtype="8"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left)">
                                      <p:cBhvr>
                                        <p:cTn id="5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bldLvl="0" animBg="1"/>
      <p:bldP spid="7" grpId="0"/>
      <p:bldP spid="9" grpId="0"/>
      <p:bldP spid="12" grpId="0" bldLvl="0" animBg="1"/>
      <p:bldP spid="13" grpId="0"/>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77999" y="333781"/>
            <a:ext cx="41249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lumMod val="75000"/>
                    <a:lumOff val="25000"/>
                  </a:prstClr>
                </a:solidFill>
                <a:effectLst/>
                <a:uLnTx/>
                <a:uFillTx/>
                <a:cs typeface="+mn-ea"/>
                <a:sym typeface="+mn-lt"/>
              </a:rPr>
              <a:t>课文精讲</a:t>
            </a:r>
          </a:p>
        </p:txBody>
      </p:sp>
      <p:pic>
        <p:nvPicPr>
          <p:cNvPr id="16" name="Picture 2"/>
          <p:cNvPicPr>
            <a:picLocks noChangeAspect="1"/>
          </p:cNvPicPr>
          <p:nvPr/>
        </p:nvPicPr>
        <p:blipFill>
          <a:blip r:embed="rId3"/>
          <a:stretch>
            <a:fillRect/>
          </a:stretch>
        </p:blipFill>
        <p:spPr>
          <a:xfrm>
            <a:off x="7183755" y="939800"/>
            <a:ext cx="2640330" cy="3876675"/>
          </a:xfrm>
          <a:prstGeom prst="rect">
            <a:avLst/>
          </a:prstGeom>
          <a:noFill/>
          <a:ln w="9525">
            <a:noFill/>
          </a:ln>
        </p:spPr>
      </p:pic>
      <p:sp>
        <p:nvSpPr>
          <p:cNvPr id="17" name="Rectangle 10"/>
          <p:cNvSpPr/>
          <p:nvPr/>
        </p:nvSpPr>
        <p:spPr>
          <a:xfrm>
            <a:off x="1343025" y="4697422"/>
            <a:ext cx="2900045" cy="523220"/>
          </a:xfrm>
          <a:prstGeom prst="rect">
            <a:avLst/>
          </a:prstGeom>
          <a:noFill/>
          <a:ln w="9525">
            <a:noFill/>
          </a:ln>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prstClr val="black"/>
                </a:solidFill>
                <a:effectLst/>
                <a:uLnTx/>
                <a:uFillTx/>
                <a:cs typeface="+mn-ea"/>
                <a:sym typeface="+mn-lt"/>
              </a:rPr>
              <a:t>半黑半白</a:t>
            </a:r>
          </a:p>
        </p:txBody>
      </p:sp>
      <p:sp>
        <p:nvSpPr>
          <p:cNvPr id="18" name="Rectangle 11"/>
          <p:cNvSpPr/>
          <p:nvPr/>
        </p:nvSpPr>
        <p:spPr>
          <a:xfrm>
            <a:off x="4059555" y="4719955"/>
            <a:ext cx="3211830" cy="523220"/>
          </a:xfrm>
          <a:prstGeom prst="rect">
            <a:avLst/>
          </a:prstGeom>
          <a:noFill/>
          <a:ln w="9525">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prstClr val="black"/>
                </a:solidFill>
                <a:effectLst/>
                <a:uLnTx/>
                <a:uFillTx/>
                <a:cs typeface="+mn-ea"/>
                <a:sym typeface="+mn-lt"/>
              </a:rPr>
              <a:t>两面三刀</a:t>
            </a:r>
          </a:p>
        </p:txBody>
      </p:sp>
      <p:sp>
        <p:nvSpPr>
          <p:cNvPr id="19" name="AutoShape 12"/>
          <p:cNvSpPr/>
          <p:nvPr/>
        </p:nvSpPr>
        <p:spPr>
          <a:xfrm>
            <a:off x="3089275" y="4827894"/>
            <a:ext cx="893445" cy="307340"/>
          </a:xfrm>
          <a:prstGeom prst="rightArrow">
            <a:avLst>
              <a:gd name="adj1" fmla="val 50000"/>
              <a:gd name="adj2" fmla="val 60841"/>
            </a:avLst>
          </a:prstGeom>
          <a:solidFill>
            <a:srgbClr val="FFFFFF"/>
          </a:solidFill>
          <a:ln w="9525" cap="flat" cmpd="sng">
            <a:solidFill>
              <a:schemeClr val="tx1"/>
            </a:solidFill>
            <a:prstDash val="solid"/>
            <a:miter/>
            <a:headEnd type="none" w="med" len="med"/>
            <a:tailEnd type="non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dirty="0">
              <a:ln>
                <a:noFill/>
              </a:ln>
              <a:solidFill>
                <a:prstClr val="black"/>
              </a:solidFill>
              <a:effectLst/>
              <a:uLnTx/>
              <a:uFillTx/>
              <a:cs typeface="+mn-ea"/>
              <a:sym typeface="+mn-lt"/>
            </a:endParaRPr>
          </a:p>
        </p:txBody>
      </p:sp>
      <p:sp>
        <p:nvSpPr>
          <p:cNvPr id="20" name="Rectangle 11"/>
          <p:cNvSpPr/>
          <p:nvPr/>
        </p:nvSpPr>
        <p:spPr>
          <a:xfrm>
            <a:off x="2623820" y="5413375"/>
            <a:ext cx="1824355" cy="523220"/>
          </a:xfrm>
          <a:prstGeom prst="rect">
            <a:avLst/>
          </a:prstGeom>
          <a:noFill/>
          <a:ln w="9525">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prstClr val="black"/>
                </a:solidFill>
                <a:effectLst/>
                <a:uLnTx/>
                <a:uFillTx/>
                <a:cs typeface="+mn-ea"/>
                <a:sym typeface="+mn-lt"/>
              </a:rPr>
              <a:t>巫女</a:t>
            </a:r>
          </a:p>
        </p:txBody>
      </p:sp>
      <p:sp>
        <p:nvSpPr>
          <p:cNvPr id="21" name="Rectangle 10"/>
          <p:cNvSpPr/>
          <p:nvPr/>
        </p:nvSpPr>
        <p:spPr>
          <a:xfrm>
            <a:off x="6592570" y="4781877"/>
            <a:ext cx="2900045" cy="523220"/>
          </a:xfrm>
          <a:prstGeom prst="rect">
            <a:avLst/>
          </a:prstGeom>
          <a:noFill/>
          <a:ln w="9525">
            <a:noFill/>
          </a:ln>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prstClr val="black"/>
                </a:solidFill>
                <a:effectLst/>
                <a:uLnTx/>
                <a:uFillTx/>
                <a:cs typeface="+mn-ea"/>
                <a:sym typeface="+mn-lt"/>
              </a:rPr>
              <a:t>青面獠牙</a:t>
            </a:r>
          </a:p>
        </p:txBody>
      </p:sp>
      <p:sp>
        <p:nvSpPr>
          <p:cNvPr id="22" name="Rectangle 11"/>
          <p:cNvSpPr/>
          <p:nvPr/>
        </p:nvSpPr>
        <p:spPr>
          <a:xfrm>
            <a:off x="9284970" y="4719955"/>
            <a:ext cx="3122930" cy="523220"/>
          </a:xfrm>
          <a:prstGeom prst="rect">
            <a:avLst/>
          </a:prstGeom>
          <a:noFill/>
          <a:ln w="9525">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prstClr val="black"/>
                </a:solidFill>
                <a:effectLst/>
                <a:uLnTx/>
                <a:uFillTx/>
                <a:cs typeface="+mn-ea"/>
                <a:sym typeface="+mn-lt"/>
              </a:rPr>
              <a:t>压抑恐怖</a:t>
            </a:r>
          </a:p>
        </p:txBody>
      </p:sp>
      <p:sp>
        <p:nvSpPr>
          <p:cNvPr id="23" name="AutoShape 12"/>
          <p:cNvSpPr/>
          <p:nvPr/>
        </p:nvSpPr>
        <p:spPr>
          <a:xfrm>
            <a:off x="8381365" y="4833292"/>
            <a:ext cx="704215" cy="296545"/>
          </a:xfrm>
          <a:prstGeom prst="rightArrow">
            <a:avLst>
              <a:gd name="adj1" fmla="val 50000"/>
              <a:gd name="adj2" fmla="val 60841"/>
            </a:avLst>
          </a:prstGeom>
          <a:solidFill>
            <a:srgbClr val="FFFFFF"/>
          </a:solidFill>
          <a:ln w="9525" cap="flat" cmpd="sng">
            <a:solidFill>
              <a:schemeClr val="tx1"/>
            </a:solidFill>
            <a:prstDash val="solid"/>
            <a:miter/>
            <a:headEnd type="none" w="med" len="med"/>
            <a:tailEnd type="non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dirty="0">
              <a:ln>
                <a:noFill/>
              </a:ln>
              <a:solidFill>
                <a:prstClr val="black"/>
              </a:solidFill>
              <a:effectLst/>
              <a:uLnTx/>
              <a:uFillTx/>
              <a:cs typeface="+mn-ea"/>
              <a:sym typeface="+mn-lt"/>
            </a:endParaRPr>
          </a:p>
        </p:txBody>
      </p:sp>
      <p:sp>
        <p:nvSpPr>
          <p:cNvPr id="24" name="Rectangle 11"/>
          <p:cNvSpPr/>
          <p:nvPr/>
        </p:nvSpPr>
        <p:spPr>
          <a:xfrm>
            <a:off x="7748905" y="5413375"/>
            <a:ext cx="1822450" cy="523220"/>
          </a:xfrm>
          <a:prstGeom prst="rect">
            <a:avLst/>
          </a:prstGeom>
          <a:noFill/>
          <a:ln w="9525">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prstClr val="black"/>
                </a:solidFill>
                <a:effectLst/>
                <a:uLnTx/>
                <a:uFillTx/>
                <a:cs typeface="+mn-ea"/>
                <a:sym typeface="+mn-lt"/>
              </a:rPr>
              <a:t>妖魔</a:t>
            </a:r>
          </a:p>
        </p:txBody>
      </p:sp>
      <p:pic>
        <p:nvPicPr>
          <p:cNvPr id="25" name="Picture 2"/>
          <p:cNvPicPr>
            <a:picLocks noChangeAspect="1"/>
          </p:cNvPicPr>
          <p:nvPr/>
        </p:nvPicPr>
        <p:blipFill>
          <a:blip r:embed="rId4"/>
          <a:stretch>
            <a:fillRect/>
          </a:stretch>
        </p:blipFill>
        <p:spPr>
          <a:xfrm>
            <a:off x="2451100" y="845820"/>
            <a:ext cx="3048635" cy="358013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dissolv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left)">
                                      <p:cBhvr>
                                        <p:cTn id="16" dur="500"/>
                                        <p:tgtEl>
                                          <p:spTgt spid="19"/>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left)">
                                      <p:cBhvr>
                                        <p:cTn id="20" dur="500"/>
                                        <p:tgtEl>
                                          <p:spTgt spid="18"/>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wipe(left)">
                                      <p:cBhvr>
                                        <p:cTn id="24" dur="500"/>
                                        <p:tgtEl>
                                          <p:spTgt spid="2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5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wipe(left)">
                                      <p:cBhvr>
                                        <p:cTn id="34" dur="500"/>
                                        <p:tgtEl>
                                          <p:spTgt spid="21"/>
                                        </p:tgtEl>
                                      </p:cBhvr>
                                    </p:animEffect>
                                  </p:childTnLst>
                                </p:cTn>
                              </p:par>
                            </p:childTnLst>
                          </p:cTn>
                        </p:par>
                        <p:par>
                          <p:cTn id="35" fill="hold">
                            <p:stCondLst>
                              <p:cond delay="500"/>
                            </p:stCondLst>
                            <p:childTnLst>
                              <p:par>
                                <p:cTn id="36" presetID="22" presetClass="entr" presetSubtype="8" fill="hold" grpId="0" nodeType="after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wipe(left)">
                                      <p:cBhvr>
                                        <p:cTn id="38" dur="500"/>
                                        <p:tgtEl>
                                          <p:spTgt spid="23"/>
                                        </p:tgtEl>
                                      </p:cBhvr>
                                    </p:animEffect>
                                  </p:childTnLst>
                                </p:cTn>
                              </p:par>
                            </p:childTnLst>
                          </p:cTn>
                        </p:par>
                        <p:par>
                          <p:cTn id="39" fill="hold">
                            <p:stCondLst>
                              <p:cond delay="1000"/>
                            </p:stCondLst>
                            <p:childTnLst>
                              <p:par>
                                <p:cTn id="40" presetID="22" presetClass="entr" presetSubtype="8"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left)">
                                      <p:cBhvr>
                                        <p:cTn id="42" dur="500"/>
                                        <p:tgtEl>
                                          <p:spTgt spid="22"/>
                                        </p:tgtEl>
                                      </p:cBhvr>
                                    </p:animEffect>
                                  </p:childTnLst>
                                </p:cTn>
                              </p:par>
                            </p:childTnLst>
                          </p:cTn>
                        </p:par>
                        <p:par>
                          <p:cTn id="43" fill="hold">
                            <p:stCondLst>
                              <p:cond delay="1500"/>
                            </p:stCondLst>
                            <p:childTnLst>
                              <p:par>
                                <p:cTn id="44" presetID="22" presetClass="entr" presetSubtype="8"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wipe(left)">
                                      <p:cBhvr>
                                        <p:cTn id="4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bldLvl="0" animBg="1"/>
      <p:bldP spid="20" grpId="0"/>
      <p:bldP spid="21" grpId="0"/>
      <p:bldP spid="22" grpId="0"/>
      <p:bldP spid="23" grpId="0" bldLvl="0" animBg="1"/>
      <p:bldP spid="2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77999" y="333781"/>
            <a:ext cx="41249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lumMod val="75000"/>
                    <a:lumOff val="25000"/>
                  </a:prstClr>
                </a:solidFill>
                <a:effectLst/>
                <a:uLnTx/>
                <a:uFillTx/>
                <a:cs typeface="+mn-ea"/>
                <a:sym typeface="+mn-lt"/>
              </a:rPr>
              <a:t>课文精讲</a:t>
            </a:r>
          </a:p>
        </p:txBody>
      </p:sp>
      <p:sp>
        <p:nvSpPr>
          <p:cNvPr id="2" name="Rectangle 5"/>
          <p:cNvSpPr/>
          <p:nvPr/>
        </p:nvSpPr>
        <p:spPr>
          <a:xfrm>
            <a:off x="1050290" y="1755233"/>
            <a:ext cx="8154035" cy="837089"/>
          </a:xfrm>
          <a:prstGeom prst="rect">
            <a:avLst/>
          </a:prstGeom>
          <a:noFill/>
          <a:ln w="9525">
            <a:noFill/>
          </a:ln>
        </p:spPr>
        <p:txBody>
          <a:bodyPr wrap="square">
            <a:spAutoFit/>
          </a:bodyPr>
          <a:lstStyle/>
          <a:p>
            <a:pPr marL="514350" marR="0" lvl="0" indent="-514350" algn="l" defTabSz="914400" rtl="0" eaLnBrk="1" fontAlgn="auto" latinLnBrk="0" hangingPunct="1">
              <a:lnSpc>
                <a:spcPct val="150000"/>
              </a:lnSpc>
              <a:spcBef>
                <a:spcPts val="0"/>
              </a:spcBef>
              <a:spcAft>
                <a:spcPts val="0"/>
              </a:spcAft>
              <a:buClrTx/>
              <a:buSzTx/>
              <a:buFontTx/>
              <a:buAutoNum type="circleNumDbPlain" startAt="2"/>
              <a:defRPr/>
            </a:pPr>
            <a:r>
              <a:rPr kumimoji="0" lang="zh-CN" altLang="en-US" sz="3600" b="0" i="0" u="none" strike="noStrike" kern="1200" cap="none" spc="0" normalizeH="0" baseline="0" noProof="0" dirty="0">
                <a:ln>
                  <a:noFill/>
                </a:ln>
                <a:solidFill>
                  <a:prstClr val="black"/>
                </a:solidFill>
                <a:effectLst/>
                <a:uLnTx/>
                <a:uFillTx/>
                <a:cs typeface="+mn-ea"/>
                <a:sym typeface="+mn-lt"/>
              </a:rPr>
              <a:t>没有舞台</a:t>
            </a:r>
          </a:p>
        </p:txBody>
      </p:sp>
      <p:sp>
        <p:nvSpPr>
          <p:cNvPr id="4" name="矩形 3"/>
          <p:cNvSpPr/>
          <p:nvPr/>
        </p:nvSpPr>
        <p:spPr>
          <a:xfrm>
            <a:off x="721995" y="3429000"/>
            <a:ext cx="10748010" cy="2084070"/>
          </a:xfrm>
          <a:prstGeom prst="rect">
            <a:avLst/>
          </a:prstGeom>
        </p:spPr>
        <p:txBody>
          <a:bodyPr wrap="square">
            <a:spAutoFit/>
          </a:bodyPr>
          <a:lstStyle/>
          <a:p>
            <a:pPr marL="0" marR="0" lvl="0" indent="0" algn="l" defTabSz="914400" rtl="0" eaLnBrk="1" fontAlgn="base" latinLnBrk="0" hangingPunct="1">
              <a:lnSpc>
                <a:spcPct val="120000"/>
              </a:lnSpc>
              <a:spcBef>
                <a:spcPct val="0"/>
              </a:spcBef>
              <a:spcAft>
                <a:spcPct val="0"/>
              </a:spcAft>
              <a:buClrTx/>
              <a:buSzTx/>
              <a:buFontTx/>
              <a:buNone/>
              <a:defRPr/>
            </a:pPr>
            <a:r>
              <a:rPr kumimoji="0" lang="zh-CN" altLang="en-US" sz="3600" b="0" i="0" u="none" strike="noStrike" kern="1200" cap="none" spc="0" normalizeH="0" baseline="0" noProof="0" dirty="0">
                <a:ln>
                  <a:noFill/>
                </a:ln>
                <a:solidFill>
                  <a:prstClr val="black"/>
                </a:solidFill>
                <a:effectLst/>
                <a:uLnTx/>
                <a:uFillTx/>
                <a:cs typeface="+mn-ea"/>
                <a:sym typeface="+mn-lt"/>
              </a:rPr>
              <a:t>       雪山江河作背景，草原大地作背景。藏戏的艺人们席地而唱，不要幕布，不要灯光，不要道具，只要一鼓、一钹为其伴奏。</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77999" y="333781"/>
            <a:ext cx="41249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lumMod val="75000"/>
                    <a:lumOff val="25000"/>
                  </a:prstClr>
                </a:solidFill>
                <a:effectLst/>
                <a:uLnTx/>
                <a:uFillTx/>
                <a:cs typeface="+mn-ea"/>
                <a:sym typeface="+mn-lt"/>
              </a:rPr>
              <a:t>课文精讲</a:t>
            </a:r>
          </a:p>
        </p:txBody>
      </p:sp>
      <p:sp>
        <p:nvSpPr>
          <p:cNvPr id="5" name="Rectangle 5"/>
          <p:cNvSpPr/>
          <p:nvPr/>
        </p:nvSpPr>
        <p:spPr>
          <a:xfrm>
            <a:off x="924560" y="1703070"/>
            <a:ext cx="7200900" cy="837089"/>
          </a:xfrm>
          <a:prstGeom prst="rect">
            <a:avLst/>
          </a:prstGeom>
          <a:noFill/>
          <a:ln w="9525">
            <a:noFill/>
          </a:ln>
        </p:spPr>
        <p:txBody>
          <a:bodyPr wrap="square">
            <a:spAutoFit/>
          </a:bodyPr>
          <a:lstStyle/>
          <a:p>
            <a:pPr marL="514350" marR="0" lvl="0" indent="-514350" algn="l" defTabSz="914400" rtl="0" eaLnBrk="1" fontAlgn="auto" latinLnBrk="0" hangingPunct="1">
              <a:lnSpc>
                <a:spcPct val="150000"/>
              </a:lnSpc>
              <a:spcBef>
                <a:spcPts val="0"/>
              </a:spcBef>
              <a:spcAft>
                <a:spcPts val="0"/>
              </a:spcAft>
              <a:buClrTx/>
              <a:buSzTx/>
              <a:buFontTx/>
              <a:buAutoNum type="circleNumDbPlain" startAt="3"/>
              <a:defRPr/>
            </a:pPr>
            <a:r>
              <a:rPr kumimoji="0" lang="zh-CN" altLang="en-US" sz="3600" b="0" i="0" u="none" strike="noStrike" kern="1200" cap="none" spc="0" normalizeH="0" baseline="0" noProof="0" dirty="0">
                <a:ln>
                  <a:noFill/>
                </a:ln>
                <a:solidFill>
                  <a:prstClr val="black"/>
                </a:solidFill>
                <a:effectLst/>
                <a:uLnTx/>
                <a:uFillTx/>
                <a:cs typeface="+mn-ea"/>
                <a:sym typeface="+mn-lt"/>
              </a:rPr>
              <a:t>表演方式、唱腔、舞蹈动作：</a:t>
            </a:r>
          </a:p>
        </p:txBody>
      </p:sp>
      <p:sp>
        <p:nvSpPr>
          <p:cNvPr id="6" name="矩形 5"/>
          <p:cNvSpPr/>
          <p:nvPr/>
        </p:nvSpPr>
        <p:spPr>
          <a:xfrm>
            <a:off x="924560" y="3061970"/>
            <a:ext cx="10349865" cy="2748280"/>
          </a:xfrm>
          <a:prstGeom prst="rect">
            <a:avLst/>
          </a:prstGeom>
        </p:spPr>
        <p:txBody>
          <a:bodyPr wrap="square">
            <a:spAutoFit/>
          </a:bodyPr>
          <a:lstStyle/>
          <a:p>
            <a:pPr marL="0" marR="0" lvl="0" indent="0" algn="l" defTabSz="914400" rtl="0" eaLnBrk="1" fontAlgn="base" latinLnBrk="0" hangingPunct="1">
              <a:lnSpc>
                <a:spcPct val="120000"/>
              </a:lnSpc>
              <a:spcBef>
                <a:spcPct val="0"/>
              </a:spcBef>
              <a:spcAft>
                <a:spcPct val="0"/>
              </a:spcAft>
              <a:buClrTx/>
              <a:buSzTx/>
              <a:buFontTx/>
              <a:buNone/>
              <a:defRPr/>
            </a:pPr>
            <a:r>
              <a:rPr kumimoji="0" lang="zh-CN" altLang="en-US" sz="3600" b="0" i="0" u="none" strike="noStrike" kern="1200" cap="none" spc="0" normalizeH="0" baseline="0" noProof="0" dirty="0">
                <a:ln>
                  <a:noFill/>
                </a:ln>
                <a:solidFill>
                  <a:prstClr val="black"/>
                </a:solidFill>
                <a:effectLst/>
                <a:uLnTx/>
                <a:uFillTx/>
                <a:cs typeface="+mn-ea"/>
                <a:sym typeface="+mn-lt"/>
              </a:rPr>
              <a:t>       观众团团围坐，所有的剧情全靠艺人们用</a:t>
            </a:r>
            <a:r>
              <a:rPr kumimoji="0" lang="zh-CN" altLang="en-US" sz="3600" b="0" i="0" u="none" strike="noStrike" kern="1200" cap="none" spc="0" normalizeH="0" baseline="0" noProof="0" dirty="0">
                <a:ln>
                  <a:noFill/>
                </a:ln>
                <a:solidFill>
                  <a:srgbClr val="FF0066"/>
                </a:solidFill>
                <a:effectLst/>
                <a:uLnTx/>
                <a:uFillTx/>
                <a:cs typeface="+mn-ea"/>
                <a:sym typeface="+mn-lt"/>
              </a:rPr>
              <a:t>说唱</a:t>
            </a:r>
            <a:r>
              <a:rPr kumimoji="0" lang="zh-CN" altLang="en-US" sz="3600" b="0" i="0" u="none" strike="noStrike" kern="1200" cap="none" spc="0" normalizeH="0" baseline="0" noProof="0" dirty="0">
                <a:ln>
                  <a:noFill/>
                </a:ln>
                <a:solidFill>
                  <a:prstClr val="black"/>
                </a:solidFill>
                <a:effectLst/>
                <a:uLnTx/>
                <a:uFillTx/>
                <a:cs typeface="+mn-ea"/>
                <a:sym typeface="+mn-lt"/>
              </a:rPr>
              <a:t>来描述。</a:t>
            </a:r>
            <a:endParaRPr kumimoji="0" lang="en-US" altLang="zh-CN" sz="3600" b="0" i="0" u="none" strike="noStrike" kern="1200" cap="none" spc="0" normalizeH="0" baseline="0" noProof="0" dirty="0">
              <a:ln>
                <a:noFill/>
              </a:ln>
              <a:solidFill>
                <a:prstClr val="black"/>
              </a:solidFill>
              <a:effectLst/>
              <a:uLnTx/>
              <a:uFillTx/>
              <a:cs typeface="+mn-ea"/>
              <a:sym typeface="+mn-lt"/>
            </a:endParaRPr>
          </a:p>
          <a:p>
            <a:pPr marL="0" marR="0" lvl="0" indent="0" algn="l" defTabSz="914400" rtl="0" eaLnBrk="1" fontAlgn="base" latinLnBrk="0" hangingPunct="1">
              <a:lnSpc>
                <a:spcPct val="120000"/>
              </a:lnSpc>
              <a:spcBef>
                <a:spcPct val="0"/>
              </a:spcBef>
              <a:spcAft>
                <a:spcPct val="0"/>
              </a:spcAft>
              <a:buClrTx/>
              <a:buSzTx/>
              <a:buFontTx/>
              <a:buNone/>
              <a:defRPr/>
            </a:pPr>
            <a:r>
              <a:rPr kumimoji="0" lang="zh-CN" altLang="en-US" sz="3600" b="0" i="0" u="none" strike="noStrike" kern="1200" cap="none" spc="0" normalizeH="0" baseline="0" noProof="0" dirty="0">
                <a:ln>
                  <a:noFill/>
                </a:ln>
                <a:solidFill>
                  <a:prstClr val="black"/>
                </a:solidFill>
                <a:effectLst/>
                <a:uLnTx/>
                <a:uFillTx/>
                <a:cs typeface="+mn-ea"/>
                <a:sym typeface="+mn-lt"/>
              </a:rPr>
              <a:t>       表现在藏戏中，即</a:t>
            </a:r>
            <a:r>
              <a:rPr kumimoji="0" lang="zh-CN" altLang="en-US" sz="3600" b="0" i="0" u="none" strike="noStrike" kern="1200" cap="none" spc="0" normalizeH="0" baseline="0" noProof="0" dirty="0">
                <a:ln>
                  <a:noFill/>
                </a:ln>
                <a:solidFill>
                  <a:srgbClr val="FF0066"/>
                </a:solidFill>
                <a:effectLst/>
                <a:uLnTx/>
                <a:uFillTx/>
                <a:cs typeface="+mn-ea"/>
                <a:sym typeface="+mn-lt"/>
              </a:rPr>
              <a:t>情节</a:t>
            </a:r>
            <a:r>
              <a:rPr kumimoji="0" lang="zh-CN" altLang="en-US" sz="3600" b="0" i="0" u="none" strike="noStrike" kern="1200" cap="none" spc="0" normalizeH="0" baseline="0" noProof="0" dirty="0">
                <a:ln>
                  <a:noFill/>
                </a:ln>
                <a:solidFill>
                  <a:prstClr val="black"/>
                </a:solidFill>
                <a:effectLst/>
                <a:uLnTx/>
                <a:uFillTx/>
                <a:cs typeface="+mn-ea"/>
                <a:sym typeface="+mn-lt"/>
              </a:rPr>
              <a:t>可以任意拖延，艺人们的</a:t>
            </a:r>
            <a:r>
              <a:rPr kumimoji="0" lang="zh-CN" altLang="en-US" sz="3600" b="0" i="0" u="none" strike="noStrike" kern="1200" cap="none" spc="0" normalizeH="0" baseline="0" noProof="0" dirty="0">
                <a:ln>
                  <a:noFill/>
                </a:ln>
                <a:solidFill>
                  <a:srgbClr val="FF0066"/>
                </a:solidFill>
                <a:effectLst/>
                <a:uLnTx/>
                <a:uFillTx/>
                <a:cs typeface="+mn-ea"/>
                <a:sym typeface="+mn-lt"/>
              </a:rPr>
              <a:t>唱腔、舞蹈动作</a:t>
            </a:r>
            <a:r>
              <a:rPr kumimoji="0" lang="zh-CN" altLang="en-US" sz="3600" b="0" i="0" u="none" strike="noStrike" kern="1200" cap="none" spc="0" normalizeH="0" baseline="0" noProof="0" dirty="0">
                <a:ln>
                  <a:noFill/>
                </a:ln>
                <a:solidFill>
                  <a:prstClr val="black"/>
                </a:solidFill>
                <a:effectLst/>
                <a:uLnTx/>
                <a:uFillTx/>
                <a:cs typeface="+mn-ea"/>
                <a:sym typeface="+mn-lt"/>
              </a:rPr>
              <a:t>可以随意发挥。</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charRg st="0" end="29"/>
                                            </p:txEl>
                                          </p:spTgt>
                                        </p:tgtEl>
                                        <p:attrNameLst>
                                          <p:attrName>style.visibility</p:attrName>
                                        </p:attrNameLst>
                                      </p:cBhvr>
                                      <p:to>
                                        <p:strVal val="visible"/>
                                      </p:to>
                                    </p:set>
                                    <p:animEffect transition="in" filter="fade">
                                      <p:cBhvr>
                                        <p:cTn id="7" dur="1000"/>
                                        <p:tgtEl>
                                          <p:spTgt spid="6">
                                            <p:txEl>
                                              <p:charRg st="0" end="29"/>
                                            </p:txEl>
                                          </p:spTgt>
                                        </p:tgtEl>
                                      </p:cBhvr>
                                    </p:animEffect>
                                    <p:anim calcmode="lin" valueType="num">
                                      <p:cBhvr>
                                        <p:cTn id="8" dur="1000" fill="hold"/>
                                        <p:tgtEl>
                                          <p:spTgt spid="6">
                                            <p:txEl>
                                              <p:charRg st="0" end="29"/>
                                            </p:txEl>
                                          </p:spTgt>
                                        </p:tgtEl>
                                        <p:attrNameLst>
                                          <p:attrName>ppt_x</p:attrName>
                                        </p:attrNameLst>
                                      </p:cBhvr>
                                      <p:tavLst>
                                        <p:tav tm="0">
                                          <p:val>
                                            <p:strVal val="#ppt_x"/>
                                          </p:val>
                                        </p:tav>
                                        <p:tav tm="100000">
                                          <p:val>
                                            <p:strVal val="#ppt_x"/>
                                          </p:val>
                                        </p:tav>
                                      </p:tavLst>
                                    </p:anim>
                                    <p:anim calcmode="lin" valueType="num">
                                      <p:cBhvr>
                                        <p:cTn id="9" dur="1000" fill="hold"/>
                                        <p:tgtEl>
                                          <p:spTgt spid="6">
                                            <p:txEl>
                                              <p:charRg st="0" end="29"/>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charRg st="29" end="69"/>
                                            </p:txEl>
                                          </p:spTgt>
                                        </p:tgtEl>
                                        <p:attrNameLst>
                                          <p:attrName>style.visibility</p:attrName>
                                        </p:attrNameLst>
                                      </p:cBhvr>
                                      <p:to>
                                        <p:strVal val="visible"/>
                                      </p:to>
                                    </p:set>
                                    <p:animEffect transition="in" filter="fade">
                                      <p:cBhvr>
                                        <p:cTn id="14" dur="1000"/>
                                        <p:tgtEl>
                                          <p:spTgt spid="6">
                                            <p:txEl>
                                              <p:charRg st="29" end="69"/>
                                            </p:txEl>
                                          </p:spTgt>
                                        </p:tgtEl>
                                      </p:cBhvr>
                                    </p:animEffect>
                                    <p:anim calcmode="lin" valueType="num">
                                      <p:cBhvr>
                                        <p:cTn id="15" dur="1000" fill="hold"/>
                                        <p:tgtEl>
                                          <p:spTgt spid="6">
                                            <p:txEl>
                                              <p:charRg st="29" end="69"/>
                                            </p:txEl>
                                          </p:spTgt>
                                        </p:tgtEl>
                                        <p:attrNameLst>
                                          <p:attrName>ppt_x</p:attrName>
                                        </p:attrNameLst>
                                      </p:cBhvr>
                                      <p:tavLst>
                                        <p:tav tm="0">
                                          <p:val>
                                            <p:strVal val="#ppt_x"/>
                                          </p:val>
                                        </p:tav>
                                        <p:tav tm="100000">
                                          <p:val>
                                            <p:strVal val="#ppt_x"/>
                                          </p:val>
                                        </p:tav>
                                      </p:tavLst>
                                    </p:anim>
                                    <p:anim calcmode="lin" valueType="num">
                                      <p:cBhvr>
                                        <p:cTn id="16" dur="1000" fill="hold"/>
                                        <p:tgtEl>
                                          <p:spTgt spid="6">
                                            <p:txEl>
                                              <p:charRg st="29" end="6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77999" y="333781"/>
            <a:ext cx="41249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lumMod val="75000"/>
                    <a:lumOff val="25000"/>
                  </a:prstClr>
                </a:solidFill>
                <a:effectLst/>
                <a:uLnTx/>
                <a:uFillTx/>
                <a:cs typeface="+mn-ea"/>
                <a:sym typeface="+mn-lt"/>
              </a:rPr>
              <a:t>课文精讲</a:t>
            </a:r>
          </a:p>
        </p:txBody>
      </p:sp>
      <p:sp>
        <p:nvSpPr>
          <p:cNvPr id="2" name="Rectangle 5"/>
          <p:cNvSpPr/>
          <p:nvPr/>
        </p:nvSpPr>
        <p:spPr>
          <a:xfrm>
            <a:off x="1016000" y="1842135"/>
            <a:ext cx="8330565" cy="837089"/>
          </a:xfrm>
          <a:prstGeom prst="rect">
            <a:avLst/>
          </a:prstGeom>
          <a:noFill/>
          <a:ln w="9525">
            <a:noFill/>
          </a:ln>
        </p:spPr>
        <p:txBody>
          <a:bodyPr wrap="square">
            <a:spAutoFit/>
          </a:bodyPr>
          <a:lstStyle/>
          <a:p>
            <a:pPr marL="514350" marR="0" lvl="0" indent="-514350" algn="l" defTabSz="914400" rtl="0" eaLnBrk="1" fontAlgn="auto" latinLnBrk="0" hangingPunct="1">
              <a:lnSpc>
                <a:spcPct val="150000"/>
              </a:lnSpc>
              <a:spcBef>
                <a:spcPts val="0"/>
              </a:spcBef>
              <a:spcAft>
                <a:spcPts val="0"/>
              </a:spcAft>
              <a:buClrTx/>
              <a:buSzTx/>
              <a:buFontTx/>
              <a:buAutoNum type="circleNumDbPlain" startAt="4"/>
              <a:defRPr/>
            </a:pPr>
            <a:r>
              <a:rPr kumimoji="0" lang="zh-CN" altLang="en-US" sz="3600" b="0" i="0" u="none" strike="noStrike" kern="1200" cap="none" spc="0" normalizeH="0" baseline="0" noProof="0" dirty="0">
                <a:ln>
                  <a:noFill/>
                </a:ln>
                <a:solidFill>
                  <a:prstClr val="black"/>
                </a:solidFill>
                <a:effectLst/>
                <a:uLnTx/>
                <a:uFillTx/>
                <a:cs typeface="+mn-ea"/>
                <a:sym typeface="+mn-lt"/>
              </a:rPr>
              <a:t>一部戏演三五天还没有结束：</a:t>
            </a:r>
          </a:p>
        </p:txBody>
      </p:sp>
      <p:sp>
        <p:nvSpPr>
          <p:cNvPr id="6" name="矩形 5"/>
          <p:cNvSpPr/>
          <p:nvPr/>
        </p:nvSpPr>
        <p:spPr>
          <a:xfrm>
            <a:off x="1016000" y="3018632"/>
            <a:ext cx="10292715" cy="2905667"/>
          </a:xfrm>
          <a:prstGeom prst="rect">
            <a:avLst/>
          </a:prstGeom>
        </p:spPr>
        <p:txBody>
          <a:bodyPr wrap="square">
            <a:spAutoFit/>
          </a:bodyPr>
          <a:lstStyle/>
          <a:p>
            <a:pPr marL="0" marR="0" lvl="0" indent="0" algn="l" defTabSz="914400" rtl="0" eaLnBrk="1" fontAlgn="base" latinLnBrk="0" hangingPunct="1">
              <a:lnSpc>
                <a:spcPct val="200000"/>
              </a:lnSpc>
              <a:spcBef>
                <a:spcPct val="0"/>
              </a:spcBef>
              <a:spcAft>
                <a:spcPct val="0"/>
              </a:spcAft>
              <a:buClrTx/>
              <a:buSzTx/>
              <a:buFontTx/>
              <a:buNone/>
              <a:defRPr/>
            </a:pPr>
            <a:r>
              <a:rPr kumimoji="0" lang="zh-CN" altLang="en-US" sz="3200" b="0" i="0" u="none" strike="noStrike" kern="1200" cap="none" spc="0" normalizeH="0" baseline="0" noProof="0" dirty="0">
                <a:ln>
                  <a:noFill/>
                </a:ln>
                <a:solidFill>
                  <a:prstClr val="black"/>
                </a:solidFill>
                <a:effectLst/>
                <a:uLnTx/>
                <a:uFillTx/>
                <a:cs typeface="+mn-ea"/>
                <a:sym typeface="+mn-lt"/>
              </a:rPr>
              <a:t>    一段戏可以一而再、再而三地重复，观众也在吃喝玩耍中看戏，双方随心所欲、优哉游哉，一出戏演他个三五天毫不稀奇。</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3">
            <a:extLst>
              <a:ext uri="{28A0092B-C50C-407E-A947-70E740481C1C}">
                <a14:useLocalDpi xmlns:a14="http://schemas.microsoft.com/office/drawing/2010/main" val="0"/>
              </a:ext>
            </a:extLst>
          </a:blip>
          <a:srcRect t="19272" r="12682" b="6590"/>
          <a:stretch>
            <a:fillRect/>
          </a:stretch>
        </p:blipFill>
        <p:spPr>
          <a:xfrm>
            <a:off x="0" y="0"/>
            <a:ext cx="12192000" cy="6858000"/>
          </a:xfrm>
          <a:prstGeom prst="rect">
            <a:avLst/>
          </a:prstGeom>
        </p:spPr>
      </p:pic>
      <p:sp>
        <p:nvSpPr>
          <p:cNvPr id="6" name="矩形 5"/>
          <p:cNvSpPr/>
          <p:nvPr/>
        </p:nvSpPr>
        <p:spPr>
          <a:xfrm>
            <a:off x="-1" y="0"/>
            <a:ext cx="9564915" cy="6858000"/>
          </a:xfrm>
          <a:prstGeom prst="rect">
            <a:avLst/>
          </a:prstGeom>
          <a:gradFill>
            <a:gsLst>
              <a:gs pos="0">
                <a:srgbClr val="244F14"/>
              </a:gs>
              <a:gs pos="100000">
                <a:srgbClr val="244F14">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15" name="组合 14"/>
          <p:cNvGrpSpPr/>
          <p:nvPr/>
        </p:nvGrpSpPr>
        <p:grpSpPr>
          <a:xfrm>
            <a:off x="2320472" y="1297801"/>
            <a:ext cx="3168015" cy="912495"/>
            <a:chOff x="360" y="260"/>
            <a:chExt cx="4989" cy="1437"/>
          </a:xfrm>
        </p:grpSpPr>
        <p:pic>
          <p:nvPicPr>
            <p:cNvPr id="16" name="图片 15"/>
            <p:cNvPicPr>
              <a:picLocks noChangeAspect="1"/>
            </p:cNvPicPr>
            <p:nvPr/>
          </p:nvPicPr>
          <p:blipFill>
            <a:blip r:embed="rId4" cstate="email">
              <a:grayscl/>
            </a:blip>
            <a:srcRect/>
            <a:stretch>
              <a:fillRect/>
            </a:stretch>
          </p:blipFill>
          <p:spPr>
            <a:xfrm>
              <a:off x="360" y="260"/>
              <a:ext cx="1437" cy="1437"/>
            </a:xfrm>
            <a:prstGeom prst="ellipse">
              <a:avLst/>
            </a:prstGeom>
          </p:spPr>
        </p:pic>
        <p:sp>
          <p:nvSpPr>
            <p:cNvPr id="17" name="文本框 16"/>
            <p:cNvSpPr txBox="1"/>
            <p:nvPr/>
          </p:nvSpPr>
          <p:spPr>
            <a:xfrm>
              <a:off x="983" y="663"/>
              <a:ext cx="191" cy="630"/>
            </a:xfrm>
            <a:prstGeom prst="rect">
              <a:avLst/>
            </a:prstGeom>
            <a:noFill/>
          </p:spPr>
          <p:txBody>
            <a:bodyPr wrap="square" rtlCol="0" anchor="ctr">
              <a:spAutoFit/>
            </a:bodyPr>
            <a:lstStyle/>
            <a:p>
              <a:pPr algn="ctr"/>
              <a:r>
                <a:rPr lang="zh-CN" altLang="en-US" sz="2000" b="1" dirty="0">
                  <a:solidFill>
                    <a:schemeClr val="bg1"/>
                  </a:solidFill>
                  <a:cs typeface="+mn-ea"/>
                  <a:sym typeface="+mn-lt"/>
                </a:rPr>
                <a:t>壹</a:t>
              </a:r>
            </a:p>
          </p:txBody>
        </p:sp>
        <p:sp>
          <p:nvSpPr>
            <p:cNvPr id="18" name="文本框 17"/>
            <p:cNvSpPr txBox="1"/>
            <p:nvPr/>
          </p:nvSpPr>
          <p:spPr>
            <a:xfrm>
              <a:off x="1797" y="604"/>
              <a:ext cx="3552" cy="824"/>
            </a:xfrm>
            <a:prstGeom prst="rect">
              <a:avLst/>
            </a:prstGeom>
            <a:noFill/>
          </p:spPr>
          <p:txBody>
            <a:bodyPr wrap="square" rtlCol="0" anchor="ctr">
              <a:spAutoFit/>
            </a:bodyPr>
            <a:lstStyle/>
            <a:p>
              <a:pPr algn="dist"/>
              <a:r>
                <a:rPr lang="zh-CN" altLang="en-US" sz="2800" b="1" dirty="0">
                  <a:solidFill>
                    <a:schemeClr val="bg1"/>
                  </a:solidFill>
                  <a:cs typeface="+mn-ea"/>
                  <a:sym typeface="+mn-lt"/>
                </a:rPr>
                <a:t>课前导读</a:t>
              </a:r>
            </a:p>
          </p:txBody>
        </p:sp>
      </p:grpSp>
      <p:grpSp>
        <p:nvGrpSpPr>
          <p:cNvPr id="19" name="组合 18"/>
          <p:cNvGrpSpPr/>
          <p:nvPr/>
        </p:nvGrpSpPr>
        <p:grpSpPr>
          <a:xfrm>
            <a:off x="2320472" y="2251391"/>
            <a:ext cx="3168015" cy="912495"/>
            <a:chOff x="360" y="260"/>
            <a:chExt cx="4989" cy="1437"/>
          </a:xfrm>
        </p:grpSpPr>
        <p:pic>
          <p:nvPicPr>
            <p:cNvPr id="20" name="图片 19"/>
            <p:cNvPicPr>
              <a:picLocks noChangeAspect="1"/>
            </p:cNvPicPr>
            <p:nvPr/>
          </p:nvPicPr>
          <p:blipFill>
            <a:blip r:embed="rId4" cstate="email">
              <a:grayscl/>
            </a:blip>
            <a:srcRect/>
            <a:stretch>
              <a:fillRect/>
            </a:stretch>
          </p:blipFill>
          <p:spPr>
            <a:xfrm>
              <a:off x="360" y="260"/>
              <a:ext cx="1437" cy="1437"/>
            </a:xfrm>
            <a:prstGeom prst="ellipse">
              <a:avLst/>
            </a:prstGeom>
          </p:spPr>
        </p:pic>
        <p:sp>
          <p:nvSpPr>
            <p:cNvPr id="21" name="文本框 20"/>
            <p:cNvSpPr txBox="1"/>
            <p:nvPr/>
          </p:nvSpPr>
          <p:spPr>
            <a:xfrm>
              <a:off x="983" y="663"/>
              <a:ext cx="191" cy="630"/>
            </a:xfrm>
            <a:prstGeom prst="rect">
              <a:avLst/>
            </a:prstGeom>
            <a:noFill/>
          </p:spPr>
          <p:txBody>
            <a:bodyPr wrap="square" rtlCol="0" anchor="ctr">
              <a:spAutoFit/>
            </a:bodyPr>
            <a:lstStyle/>
            <a:p>
              <a:pPr algn="ctr"/>
              <a:r>
                <a:rPr lang="zh-CN" altLang="en-US" sz="2000" b="1" dirty="0">
                  <a:solidFill>
                    <a:schemeClr val="bg1"/>
                  </a:solidFill>
                  <a:cs typeface="+mn-ea"/>
                  <a:sym typeface="+mn-lt"/>
                </a:rPr>
                <a:t>贰</a:t>
              </a:r>
            </a:p>
          </p:txBody>
        </p:sp>
        <p:sp>
          <p:nvSpPr>
            <p:cNvPr id="22" name="文本框 21"/>
            <p:cNvSpPr txBox="1"/>
            <p:nvPr/>
          </p:nvSpPr>
          <p:spPr>
            <a:xfrm>
              <a:off x="1797" y="585"/>
              <a:ext cx="3552" cy="824"/>
            </a:xfrm>
            <a:prstGeom prst="rect">
              <a:avLst/>
            </a:prstGeom>
            <a:noFill/>
          </p:spPr>
          <p:txBody>
            <a:bodyPr wrap="square" rtlCol="0" anchor="ctr">
              <a:spAutoFit/>
            </a:bodyPr>
            <a:lstStyle/>
            <a:p>
              <a:pPr algn="dist"/>
              <a:r>
                <a:rPr lang="zh-CN" altLang="en-US" sz="2800" b="1" dirty="0">
                  <a:solidFill>
                    <a:schemeClr val="bg1"/>
                  </a:solidFill>
                  <a:cs typeface="+mn-ea"/>
                  <a:sym typeface="+mn-lt"/>
                </a:rPr>
                <a:t>字词揭秘</a:t>
              </a:r>
            </a:p>
          </p:txBody>
        </p:sp>
      </p:grpSp>
      <p:grpSp>
        <p:nvGrpSpPr>
          <p:cNvPr id="23" name="组合 22"/>
          <p:cNvGrpSpPr/>
          <p:nvPr/>
        </p:nvGrpSpPr>
        <p:grpSpPr>
          <a:xfrm>
            <a:off x="2320472" y="3204981"/>
            <a:ext cx="3168015" cy="912495"/>
            <a:chOff x="360" y="260"/>
            <a:chExt cx="4989" cy="1437"/>
          </a:xfrm>
        </p:grpSpPr>
        <p:pic>
          <p:nvPicPr>
            <p:cNvPr id="24" name="图片 23"/>
            <p:cNvPicPr>
              <a:picLocks noChangeAspect="1"/>
            </p:cNvPicPr>
            <p:nvPr/>
          </p:nvPicPr>
          <p:blipFill>
            <a:blip r:embed="rId4" cstate="email">
              <a:grayscl/>
            </a:blip>
            <a:srcRect/>
            <a:stretch>
              <a:fillRect/>
            </a:stretch>
          </p:blipFill>
          <p:spPr>
            <a:xfrm>
              <a:off x="360" y="260"/>
              <a:ext cx="1437" cy="1437"/>
            </a:xfrm>
            <a:prstGeom prst="ellipse">
              <a:avLst/>
            </a:prstGeom>
          </p:spPr>
        </p:pic>
        <p:sp>
          <p:nvSpPr>
            <p:cNvPr id="25" name="文本框 24"/>
            <p:cNvSpPr txBox="1"/>
            <p:nvPr/>
          </p:nvSpPr>
          <p:spPr>
            <a:xfrm>
              <a:off x="983" y="663"/>
              <a:ext cx="191" cy="630"/>
            </a:xfrm>
            <a:prstGeom prst="rect">
              <a:avLst/>
            </a:prstGeom>
            <a:noFill/>
          </p:spPr>
          <p:txBody>
            <a:bodyPr wrap="square" rtlCol="0" anchor="ctr">
              <a:spAutoFit/>
            </a:bodyPr>
            <a:lstStyle/>
            <a:p>
              <a:pPr algn="ctr"/>
              <a:r>
                <a:rPr lang="zh-CN" altLang="en-US" sz="2000" b="1" dirty="0">
                  <a:solidFill>
                    <a:schemeClr val="bg1"/>
                  </a:solidFill>
                  <a:cs typeface="+mn-ea"/>
                  <a:sym typeface="+mn-lt"/>
                </a:rPr>
                <a:t>叁</a:t>
              </a:r>
            </a:p>
          </p:txBody>
        </p:sp>
        <p:sp>
          <p:nvSpPr>
            <p:cNvPr id="26" name="文本框 25"/>
            <p:cNvSpPr txBox="1"/>
            <p:nvPr/>
          </p:nvSpPr>
          <p:spPr>
            <a:xfrm>
              <a:off x="1797" y="585"/>
              <a:ext cx="3552" cy="824"/>
            </a:xfrm>
            <a:prstGeom prst="rect">
              <a:avLst/>
            </a:prstGeom>
            <a:noFill/>
          </p:spPr>
          <p:txBody>
            <a:bodyPr wrap="square" rtlCol="0" anchor="ctr">
              <a:spAutoFit/>
            </a:bodyPr>
            <a:lstStyle/>
            <a:p>
              <a:pPr algn="dist"/>
              <a:r>
                <a:rPr lang="zh-CN" altLang="en-US" sz="2800" b="1" dirty="0">
                  <a:solidFill>
                    <a:schemeClr val="bg1"/>
                  </a:solidFill>
                  <a:cs typeface="+mn-ea"/>
                  <a:sym typeface="+mn-lt"/>
                </a:rPr>
                <a:t>课文讲解</a:t>
              </a:r>
            </a:p>
          </p:txBody>
        </p:sp>
      </p:grpSp>
      <p:grpSp>
        <p:nvGrpSpPr>
          <p:cNvPr id="27" name="组合 26"/>
          <p:cNvGrpSpPr/>
          <p:nvPr/>
        </p:nvGrpSpPr>
        <p:grpSpPr>
          <a:xfrm>
            <a:off x="2320472" y="4158571"/>
            <a:ext cx="3168015" cy="912495"/>
            <a:chOff x="360" y="260"/>
            <a:chExt cx="4989" cy="1437"/>
          </a:xfrm>
        </p:grpSpPr>
        <p:pic>
          <p:nvPicPr>
            <p:cNvPr id="28" name="图片 27"/>
            <p:cNvPicPr>
              <a:picLocks noChangeAspect="1"/>
            </p:cNvPicPr>
            <p:nvPr/>
          </p:nvPicPr>
          <p:blipFill>
            <a:blip r:embed="rId4" cstate="email">
              <a:grayscl/>
            </a:blip>
            <a:srcRect/>
            <a:stretch>
              <a:fillRect/>
            </a:stretch>
          </p:blipFill>
          <p:spPr>
            <a:xfrm>
              <a:off x="360" y="260"/>
              <a:ext cx="1437" cy="1437"/>
            </a:xfrm>
            <a:prstGeom prst="ellipse">
              <a:avLst/>
            </a:prstGeom>
          </p:spPr>
        </p:pic>
        <p:sp>
          <p:nvSpPr>
            <p:cNvPr id="29" name="文本框 28"/>
            <p:cNvSpPr txBox="1"/>
            <p:nvPr/>
          </p:nvSpPr>
          <p:spPr>
            <a:xfrm>
              <a:off x="983" y="663"/>
              <a:ext cx="191" cy="630"/>
            </a:xfrm>
            <a:prstGeom prst="rect">
              <a:avLst/>
            </a:prstGeom>
            <a:noFill/>
          </p:spPr>
          <p:txBody>
            <a:bodyPr wrap="square" rtlCol="0" anchor="ctr">
              <a:spAutoFit/>
            </a:bodyPr>
            <a:lstStyle/>
            <a:p>
              <a:pPr algn="ctr"/>
              <a:r>
                <a:rPr lang="zh-CN" altLang="en-US" sz="2000" b="1" dirty="0">
                  <a:solidFill>
                    <a:schemeClr val="bg1"/>
                  </a:solidFill>
                  <a:cs typeface="+mn-ea"/>
                  <a:sym typeface="+mn-lt"/>
                </a:rPr>
                <a:t>肆</a:t>
              </a:r>
            </a:p>
          </p:txBody>
        </p:sp>
        <p:sp>
          <p:nvSpPr>
            <p:cNvPr id="30" name="文本框 29"/>
            <p:cNvSpPr txBox="1"/>
            <p:nvPr/>
          </p:nvSpPr>
          <p:spPr>
            <a:xfrm>
              <a:off x="1797" y="585"/>
              <a:ext cx="3552" cy="824"/>
            </a:xfrm>
            <a:prstGeom prst="rect">
              <a:avLst/>
            </a:prstGeom>
            <a:noFill/>
          </p:spPr>
          <p:txBody>
            <a:bodyPr wrap="square" rtlCol="0" anchor="ctr">
              <a:spAutoFit/>
            </a:bodyPr>
            <a:lstStyle/>
            <a:p>
              <a:pPr algn="dist"/>
              <a:r>
                <a:rPr lang="zh-CN" altLang="en-US" sz="2800" b="1" dirty="0">
                  <a:solidFill>
                    <a:schemeClr val="bg1"/>
                  </a:solidFill>
                  <a:cs typeface="+mn-ea"/>
                  <a:sym typeface="+mn-lt"/>
                </a:rPr>
                <a:t>课堂小结</a:t>
              </a:r>
            </a:p>
          </p:txBody>
        </p:sp>
      </p:grpSp>
      <p:grpSp>
        <p:nvGrpSpPr>
          <p:cNvPr id="31" name="组合 30"/>
          <p:cNvGrpSpPr/>
          <p:nvPr/>
        </p:nvGrpSpPr>
        <p:grpSpPr>
          <a:xfrm>
            <a:off x="2320472" y="5112162"/>
            <a:ext cx="3168015" cy="912495"/>
            <a:chOff x="360" y="260"/>
            <a:chExt cx="4989" cy="1437"/>
          </a:xfrm>
        </p:grpSpPr>
        <p:pic>
          <p:nvPicPr>
            <p:cNvPr id="32" name="图片 31"/>
            <p:cNvPicPr>
              <a:picLocks noChangeAspect="1"/>
            </p:cNvPicPr>
            <p:nvPr/>
          </p:nvPicPr>
          <p:blipFill>
            <a:blip r:embed="rId4" cstate="email">
              <a:grayscl/>
            </a:blip>
            <a:srcRect/>
            <a:stretch>
              <a:fillRect/>
            </a:stretch>
          </p:blipFill>
          <p:spPr>
            <a:xfrm>
              <a:off x="360" y="260"/>
              <a:ext cx="1437" cy="1437"/>
            </a:xfrm>
            <a:prstGeom prst="ellipse">
              <a:avLst/>
            </a:prstGeom>
          </p:spPr>
        </p:pic>
        <p:sp>
          <p:nvSpPr>
            <p:cNvPr id="33" name="文本框 32"/>
            <p:cNvSpPr txBox="1"/>
            <p:nvPr/>
          </p:nvSpPr>
          <p:spPr>
            <a:xfrm>
              <a:off x="983" y="663"/>
              <a:ext cx="191" cy="630"/>
            </a:xfrm>
            <a:prstGeom prst="rect">
              <a:avLst/>
            </a:prstGeom>
            <a:noFill/>
          </p:spPr>
          <p:txBody>
            <a:bodyPr wrap="square" rtlCol="0" anchor="ctr">
              <a:spAutoFit/>
            </a:bodyPr>
            <a:lstStyle/>
            <a:p>
              <a:pPr algn="ctr"/>
              <a:r>
                <a:rPr lang="zh-CN" altLang="en-US" sz="2000" b="1" dirty="0">
                  <a:solidFill>
                    <a:schemeClr val="bg1"/>
                  </a:solidFill>
                  <a:cs typeface="+mn-ea"/>
                  <a:sym typeface="+mn-lt"/>
                </a:rPr>
                <a:t>伍</a:t>
              </a:r>
            </a:p>
          </p:txBody>
        </p:sp>
        <p:sp>
          <p:nvSpPr>
            <p:cNvPr id="34" name="文本框 33"/>
            <p:cNvSpPr txBox="1"/>
            <p:nvPr/>
          </p:nvSpPr>
          <p:spPr>
            <a:xfrm>
              <a:off x="1797" y="585"/>
              <a:ext cx="3552" cy="824"/>
            </a:xfrm>
            <a:prstGeom prst="rect">
              <a:avLst/>
            </a:prstGeom>
            <a:noFill/>
          </p:spPr>
          <p:txBody>
            <a:bodyPr wrap="square" rtlCol="0" anchor="ctr">
              <a:spAutoFit/>
            </a:bodyPr>
            <a:lstStyle/>
            <a:p>
              <a:pPr algn="dist"/>
              <a:r>
                <a:rPr lang="zh-CN" altLang="en-US" sz="2800" b="1" dirty="0">
                  <a:solidFill>
                    <a:schemeClr val="bg1"/>
                  </a:solidFill>
                  <a:cs typeface="+mn-ea"/>
                  <a:sym typeface="+mn-lt"/>
                </a:rPr>
                <a:t>课堂练习</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p:cTn id="13" dur="500" fill="hold"/>
                                        <p:tgtEl>
                                          <p:spTgt spid="19"/>
                                        </p:tgtEl>
                                        <p:attrNameLst>
                                          <p:attrName>ppt_w</p:attrName>
                                        </p:attrNameLst>
                                      </p:cBhvr>
                                      <p:tavLst>
                                        <p:tav tm="0">
                                          <p:val>
                                            <p:fltVal val="0"/>
                                          </p:val>
                                        </p:tav>
                                        <p:tav tm="100000">
                                          <p:val>
                                            <p:strVal val="#ppt_w"/>
                                          </p:val>
                                        </p:tav>
                                      </p:tavLst>
                                    </p:anim>
                                    <p:anim calcmode="lin" valueType="num">
                                      <p:cBhvr>
                                        <p:cTn id="14" dur="500" fill="hold"/>
                                        <p:tgtEl>
                                          <p:spTgt spid="19"/>
                                        </p:tgtEl>
                                        <p:attrNameLst>
                                          <p:attrName>ppt_h</p:attrName>
                                        </p:attrNameLst>
                                      </p:cBhvr>
                                      <p:tavLst>
                                        <p:tav tm="0">
                                          <p:val>
                                            <p:fltVal val="0"/>
                                          </p:val>
                                        </p:tav>
                                        <p:tav tm="100000">
                                          <p:val>
                                            <p:strVal val="#ppt_h"/>
                                          </p:val>
                                        </p:tav>
                                      </p:tavLst>
                                    </p:anim>
                                    <p:animEffect transition="in" filter="fade">
                                      <p:cBhvr>
                                        <p:cTn id="15" dur="500"/>
                                        <p:tgtEl>
                                          <p:spTgt spid="19"/>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p:cTn id="19" dur="500" fill="hold"/>
                                        <p:tgtEl>
                                          <p:spTgt spid="23"/>
                                        </p:tgtEl>
                                        <p:attrNameLst>
                                          <p:attrName>ppt_w</p:attrName>
                                        </p:attrNameLst>
                                      </p:cBhvr>
                                      <p:tavLst>
                                        <p:tav tm="0">
                                          <p:val>
                                            <p:fltVal val="0"/>
                                          </p:val>
                                        </p:tav>
                                        <p:tav tm="100000">
                                          <p:val>
                                            <p:strVal val="#ppt_w"/>
                                          </p:val>
                                        </p:tav>
                                      </p:tavLst>
                                    </p:anim>
                                    <p:anim calcmode="lin" valueType="num">
                                      <p:cBhvr>
                                        <p:cTn id="20" dur="500" fill="hold"/>
                                        <p:tgtEl>
                                          <p:spTgt spid="23"/>
                                        </p:tgtEl>
                                        <p:attrNameLst>
                                          <p:attrName>ppt_h</p:attrName>
                                        </p:attrNameLst>
                                      </p:cBhvr>
                                      <p:tavLst>
                                        <p:tav tm="0">
                                          <p:val>
                                            <p:fltVal val="0"/>
                                          </p:val>
                                        </p:tav>
                                        <p:tav tm="100000">
                                          <p:val>
                                            <p:strVal val="#ppt_h"/>
                                          </p:val>
                                        </p:tav>
                                      </p:tavLst>
                                    </p:anim>
                                    <p:animEffect transition="in" filter="fade">
                                      <p:cBhvr>
                                        <p:cTn id="21" dur="500"/>
                                        <p:tgtEl>
                                          <p:spTgt spid="23"/>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p:cTn id="25" dur="500" fill="hold"/>
                                        <p:tgtEl>
                                          <p:spTgt spid="27"/>
                                        </p:tgtEl>
                                        <p:attrNameLst>
                                          <p:attrName>ppt_w</p:attrName>
                                        </p:attrNameLst>
                                      </p:cBhvr>
                                      <p:tavLst>
                                        <p:tav tm="0">
                                          <p:val>
                                            <p:fltVal val="0"/>
                                          </p:val>
                                        </p:tav>
                                        <p:tav tm="100000">
                                          <p:val>
                                            <p:strVal val="#ppt_w"/>
                                          </p:val>
                                        </p:tav>
                                      </p:tavLst>
                                    </p:anim>
                                    <p:anim calcmode="lin" valueType="num">
                                      <p:cBhvr>
                                        <p:cTn id="26" dur="500" fill="hold"/>
                                        <p:tgtEl>
                                          <p:spTgt spid="27"/>
                                        </p:tgtEl>
                                        <p:attrNameLst>
                                          <p:attrName>ppt_h</p:attrName>
                                        </p:attrNameLst>
                                      </p:cBhvr>
                                      <p:tavLst>
                                        <p:tav tm="0">
                                          <p:val>
                                            <p:fltVal val="0"/>
                                          </p:val>
                                        </p:tav>
                                        <p:tav tm="100000">
                                          <p:val>
                                            <p:strVal val="#ppt_h"/>
                                          </p:val>
                                        </p:tav>
                                      </p:tavLst>
                                    </p:anim>
                                    <p:animEffect transition="in" filter="fade">
                                      <p:cBhvr>
                                        <p:cTn id="27" dur="500"/>
                                        <p:tgtEl>
                                          <p:spTgt spid="27"/>
                                        </p:tgtEl>
                                      </p:cBhvr>
                                    </p:animEffect>
                                  </p:childTnLst>
                                </p:cTn>
                              </p:par>
                            </p:childTnLst>
                          </p:cTn>
                        </p:par>
                        <p:par>
                          <p:cTn id="28" fill="hold">
                            <p:stCondLst>
                              <p:cond delay="2000"/>
                            </p:stCondLst>
                            <p:childTnLst>
                              <p:par>
                                <p:cTn id="29" presetID="53" presetClass="entr" presetSubtype="16" fill="hold" nodeType="after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p:cTn id="31" dur="500" fill="hold"/>
                                        <p:tgtEl>
                                          <p:spTgt spid="31"/>
                                        </p:tgtEl>
                                        <p:attrNameLst>
                                          <p:attrName>ppt_w</p:attrName>
                                        </p:attrNameLst>
                                      </p:cBhvr>
                                      <p:tavLst>
                                        <p:tav tm="0">
                                          <p:val>
                                            <p:fltVal val="0"/>
                                          </p:val>
                                        </p:tav>
                                        <p:tav tm="100000">
                                          <p:val>
                                            <p:strVal val="#ppt_w"/>
                                          </p:val>
                                        </p:tav>
                                      </p:tavLst>
                                    </p:anim>
                                    <p:anim calcmode="lin" valueType="num">
                                      <p:cBhvr>
                                        <p:cTn id="32" dur="500" fill="hold"/>
                                        <p:tgtEl>
                                          <p:spTgt spid="31"/>
                                        </p:tgtEl>
                                        <p:attrNameLst>
                                          <p:attrName>ppt_h</p:attrName>
                                        </p:attrNameLst>
                                      </p:cBhvr>
                                      <p:tavLst>
                                        <p:tav tm="0">
                                          <p:val>
                                            <p:fltVal val="0"/>
                                          </p:val>
                                        </p:tav>
                                        <p:tav tm="100000">
                                          <p:val>
                                            <p:strVal val="#ppt_h"/>
                                          </p:val>
                                        </p:tav>
                                      </p:tavLst>
                                    </p:anim>
                                    <p:animEffect transition="in" filter="fade">
                                      <p:cBhvr>
                                        <p:cTn id="33"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77999" y="333781"/>
            <a:ext cx="41249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lumMod val="75000"/>
                    <a:lumOff val="25000"/>
                  </a:prstClr>
                </a:solidFill>
                <a:effectLst/>
                <a:uLnTx/>
                <a:uFillTx/>
                <a:cs typeface="+mn-ea"/>
                <a:sym typeface="+mn-lt"/>
              </a:rPr>
              <a:t>课文精讲</a:t>
            </a:r>
          </a:p>
        </p:txBody>
      </p:sp>
      <p:sp>
        <p:nvSpPr>
          <p:cNvPr id="4" name="矩形 3"/>
          <p:cNvSpPr/>
          <p:nvPr/>
        </p:nvSpPr>
        <p:spPr>
          <a:xfrm>
            <a:off x="878522" y="3601720"/>
            <a:ext cx="10434955" cy="1863090"/>
          </a:xfrm>
          <a:prstGeom prst="rect">
            <a:avLst/>
          </a:prstGeom>
        </p:spPr>
        <p:txBody>
          <a:bodyPr wrap="square">
            <a:spAutoFit/>
          </a:bodyPr>
          <a:lstStyle/>
          <a:p>
            <a:pPr marL="0" marR="0" lvl="0" indent="0" algn="l" defTabSz="914400" rtl="0" eaLnBrk="1" fontAlgn="base" latinLnBrk="0" hangingPunct="1">
              <a:lnSpc>
                <a:spcPct val="120000"/>
              </a:lnSpc>
              <a:spcBef>
                <a:spcPct val="0"/>
              </a:spcBef>
              <a:spcAft>
                <a:spcPct val="0"/>
              </a:spcAft>
              <a:buClrTx/>
              <a:buSzTx/>
              <a:buFontTx/>
              <a:buNone/>
              <a:defRPr/>
            </a:pPr>
            <a:r>
              <a:rPr kumimoji="0" lang="zh-CN" altLang="en-US" sz="3200" b="1" i="0" u="none" strike="noStrike" kern="1200" cap="none" spc="0" normalizeH="0" baseline="0" noProof="0" dirty="0">
                <a:ln>
                  <a:noFill/>
                </a:ln>
                <a:solidFill>
                  <a:prstClr val="black"/>
                </a:solidFill>
                <a:effectLst/>
                <a:uLnTx/>
                <a:uFillTx/>
                <a:cs typeface="+mn-ea"/>
                <a:sym typeface="+mn-lt"/>
              </a:rPr>
              <a:t>    </a:t>
            </a:r>
            <a:r>
              <a:rPr kumimoji="0" lang="zh-CN" altLang="en-US" sz="3200" b="0" i="0" u="none" strike="noStrike" kern="1200" cap="none" spc="0" normalizeH="0" baseline="0" noProof="0" dirty="0">
                <a:ln>
                  <a:noFill/>
                </a:ln>
                <a:solidFill>
                  <a:prstClr val="black"/>
                </a:solidFill>
                <a:effectLst/>
                <a:uLnTx/>
                <a:uFillTx/>
                <a:cs typeface="+mn-ea"/>
                <a:sym typeface="+mn-lt"/>
              </a:rPr>
              <a:t>本文采用</a:t>
            </a:r>
            <a:r>
              <a:rPr kumimoji="0" lang="zh-CN" altLang="en-US" sz="3200" b="0" i="0" u="none" strike="noStrike" kern="1200" cap="none" spc="0" normalizeH="0" baseline="0" noProof="0" dirty="0">
                <a:ln>
                  <a:noFill/>
                </a:ln>
                <a:solidFill>
                  <a:srgbClr val="FF0066"/>
                </a:solidFill>
                <a:effectLst/>
                <a:uLnTx/>
                <a:uFillTx/>
                <a:cs typeface="+mn-ea"/>
                <a:sym typeface="+mn-lt"/>
              </a:rPr>
              <a:t>“总</a:t>
            </a:r>
            <a:r>
              <a:rPr kumimoji="0" lang="en-US" altLang="zh-CN" sz="3200" b="0" i="0" u="none" strike="noStrike" kern="1200" cap="none" spc="0" normalizeH="0" baseline="0" noProof="0" dirty="0">
                <a:ln>
                  <a:noFill/>
                </a:ln>
                <a:solidFill>
                  <a:srgbClr val="FF0066"/>
                </a:solidFill>
                <a:effectLst/>
                <a:uLnTx/>
                <a:uFillTx/>
                <a:cs typeface="+mn-ea"/>
                <a:sym typeface="+mn-lt"/>
              </a:rPr>
              <a:t>—</a:t>
            </a:r>
            <a:r>
              <a:rPr kumimoji="0" lang="zh-CN" altLang="en-US" sz="3200" b="0" i="0" u="none" strike="noStrike" kern="1200" cap="none" spc="0" normalizeH="0" baseline="0" noProof="0" dirty="0">
                <a:ln>
                  <a:noFill/>
                </a:ln>
                <a:solidFill>
                  <a:srgbClr val="FF0066"/>
                </a:solidFill>
                <a:effectLst/>
                <a:uLnTx/>
                <a:uFillTx/>
                <a:cs typeface="+mn-ea"/>
                <a:sym typeface="+mn-lt"/>
              </a:rPr>
              <a:t>分</a:t>
            </a:r>
            <a:r>
              <a:rPr kumimoji="0" lang="en-US" altLang="zh-CN" sz="3200" b="0" i="0" u="none" strike="noStrike" kern="1200" cap="none" spc="0" normalizeH="0" baseline="0" noProof="0" dirty="0">
                <a:ln>
                  <a:noFill/>
                </a:ln>
                <a:solidFill>
                  <a:srgbClr val="FF0066"/>
                </a:solidFill>
                <a:effectLst/>
                <a:uLnTx/>
                <a:uFillTx/>
                <a:cs typeface="+mn-ea"/>
                <a:sym typeface="+mn-lt"/>
              </a:rPr>
              <a:t>—</a:t>
            </a:r>
            <a:r>
              <a:rPr kumimoji="0" lang="zh-CN" altLang="en-US" sz="3200" b="0" i="0" u="none" strike="noStrike" kern="1200" cap="none" spc="0" normalizeH="0" baseline="0" noProof="0" dirty="0">
                <a:ln>
                  <a:noFill/>
                </a:ln>
                <a:solidFill>
                  <a:srgbClr val="FF0066"/>
                </a:solidFill>
                <a:effectLst/>
                <a:uLnTx/>
                <a:uFillTx/>
                <a:cs typeface="+mn-ea"/>
                <a:sym typeface="+mn-lt"/>
              </a:rPr>
              <a:t>总”</a:t>
            </a:r>
            <a:r>
              <a:rPr kumimoji="0" lang="zh-CN" altLang="en-US" sz="3200" b="0" i="0" u="none" strike="noStrike" kern="1200" cap="none" spc="0" normalizeH="0" baseline="0" noProof="0" dirty="0">
                <a:ln>
                  <a:noFill/>
                </a:ln>
                <a:solidFill>
                  <a:prstClr val="black"/>
                </a:solidFill>
                <a:effectLst/>
                <a:uLnTx/>
                <a:uFillTx/>
                <a:cs typeface="+mn-ea"/>
                <a:sym typeface="+mn-lt"/>
              </a:rPr>
              <a:t>的结构方式，从不同的角度介绍了藏戏：先概述藏戏的主要特点，然后分述藏戏的形成过程、艺术特色，最后总结全文。</a:t>
            </a:r>
          </a:p>
        </p:txBody>
      </p:sp>
      <p:sp>
        <p:nvSpPr>
          <p:cNvPr id="5" name="矩形 2"/>
          <p:cNvSpPr/>
          <p:nvPr/>
        </p:nvSpPr>
        <p:spPr>
          <a:xfrm>
            <a:off x="1048702" y="2040255"/>
            <a:ext cx="10094595" cy="1272540"/>
          </a:xfrm>
          <a:prstGeom prst="rect">
            <a:avLst/>
          </a:prstGeom>
          <a:noFill/>
          <a:ln w="9525">
            <a:noFill/>
          </a:ln>
        </p:spPr>
        <p:txBody>
          <a:bodyPr wrap="square">
            <a:spAutoFit/>
          </a:bodyPr>
          <a:lstStyle/>
          <a:p>
            <a:pPr marL="0" marR="0" lvl="0" indent="0" algn="l" defTabSz="914400" rtl="0" eaLnBrk="1" fontAlgn="auto" latinLnBrk="0" hangingPunct="1">
              <a:lnSpc>
                <a:spcPct val="120000"/>
              </a:lnSpc>
              <a:spcBef>
                <a:spcPts val="0"/>
              </a:spcBef>
              <a:spcAft>
                <a:spcPts val="0"/>
              </a:spcAft>
              <a:buClrTx/>
              <a:buSzTx/>
              <a:buFont typeface="Wingdings" panose="05000000000000000000" pitchFamily="2" charset="2"/>
              <a:buNone/>
              <a:defRPr/>
            </a:pPr>
            <a:r>
              <a:rPr kumimoji="0" lang="en-US" altLang="zh-CN" sz="3200" b="1" i="0" u="none" strike="noStrike" kern="1200" cap="none" spc="0" normalizeH="0" baseline="0" noProof="0" dirty="0">
                <a:ln>
                  <a:noFill/>
                </a:ln>
                <a:solidFill>
                  <a:prstClr val="black"/>
                </a:solidFill>
                <a:effectLst/>
                <a:uLnTx/>
                <a:uFillTx/>
                <a:cs typeface="+mn-ea"/>
                <a:sym typeface="+mn-lt"/>
              </a:rPr>
              <a:t>    </a:t>
            </a:r>
            <a:r>
              <a:rPr kumimoji="0" lang="zh-CN" altLang="en-US" sz="3200" b="0" i="0" u="none" strike="noStrike" kern="1200" cap="none" spc="0" normalizeH="0" baseline="0" noProof="0" dirty="0">
                <a:ln>
                  <a:noFill/>
                </a:ln>
                <a:solidFill>
                  <a:prstClr val="black"/>
                </a:solidFill>
                <a:effectLst/>
                <a:uLnTx/>
                <a:uFillTx/>
                <a:cs typeface="+mn-ea"/>
                <a:sym typeface="+mn-lt"/>
              </a:rPr>
              <a:t>回顾全文，简要说说本文是采用什么结构方式介绍藏戏的？</a:t>
            </a:r>
            <a:endParaRPr kumimoji="0" lang="en-US" altLang="zh-CN" sz="3200" b="0" i="0" u="none" strike="noStrike" kern="1200" cap="none" spc="0" normalizeH="0" baseline="0" noProof="0" dirty="0">
              <a:ln>
                <a:noFill/>
              </a:ln>
              <a:solidFill>
                <a:prstClr val="black"/>
              </a:solidFill>
              <a:effectLst/>
              <a:uLnTx/>
              <a:uFillTx/>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77999" y="333781"/>
            <a:ext cx="41249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lumMod val="75000"/>
                    <a:lumOff val="25000"/>
                  </a:prstClr>
                </a:solidFill>
                <a:effectLst/>
                <a:uLnTx/>
                <a:uFillTx/>
                <a:cs typeface="+mn-ea"/>
                <a:sym typeface="+mn-lt"/>
              </a:rPr>
              <a:t>课堂小结</a:t>
            </a:r>
          </a:p>
        </p:txBody>
      </p:sp>
      <p:sp>
        <p:nvSpPr>
          <p:cNvPr id="6" name="矩形 5"/>
          <p:cNvSpPr/>
          <p:nvPr/>
        </p:nvSpPr>
        <p:spPr>
          <a:xfrm>
            <a:off x="828674" y="1899285"/>
            <a:ext cx="10715625" cy="3634740"/>
          </a:xfrm>
          <a:prstGeom prst="rect">
            <a:avLst/>
          </a:prstGeom>
          <a:noFill/>
          <a:ln w="9525">
            <a:noFill/>
          </a:ln>
        </p:spPr>
        <p:txBody>
          <a:bodyPr wrap="square">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en-US" altLang="zh-CN" sz="3200" b="0" i="0" u="none" strike="noStrike" kern="1200" cap="none" spc="0" normalizeH="0" baseline="0" noProof="0" dirty="0">
                <a:ln>
                  <a:noFill/>
                </a:ln>
                <a:solidFill>
                  <a:prstClr val="black"/>
                </a:solidFill>
                <a:effectLst/>
                <a:uLnTx/>
                <a:uFillTx/>
                <a:cs typeface="+mn-ea"/>
                <a:sym typeface="+mn-lt"/>
              </a:rPr>
              <a:t>       </a:t>
            </a:r>
            <a:r>
              <a:rPr kumimoji="0" lang="zh-CN" altLang="en-US" sz="3200" b="0" i="0" u="none" strike="noStrike" kern="1200" cap="none" spc="0" normalizeH="0" baseline="0" noProof="0" dirty="0">
                <a:ln>
                  <a:noFill/>
                </a:ln>
                <a:solidFill>
                  <a:prstClr val="black"/>
                </a:solidFill>
                <a:effectLst/>
                <a:uLnTx/>
                <a:uFillTx/>
                <a:cs typeface="+mn-ea"/>
                <a:sym typeface="+mn-lt"/>
              </a:rPr>
              <a:t>有着千年悠久历史的藏戏，在经历了一次又一次的风雨洗礼之后，时至今日，犹如一朵盛开在青藏高原上的雪莲花，深深扎根在西藏人民心灵深处。藏族人民通过它歌颂生活中的真、善、美，鞭挞现实生活中的假、丑、恶。可以说，它是藏族群众的精神寄托，是高原儿女创造的一个艺术珍品。</a:t>
            </a:r>
            <a:endParaRPr kumimoji="0" lang="en-US" altLang="zh-CN" sz="3200" b="0" i="0" u="none" strike="noStrike" kern="1200" cap="none" spc="0" normalizeH="0" baseline="0" noProof="0" dirty="0">
              <a:ln>
                <a:noFill/>
              </a:ln>
              <a:solidFill>
                <a:prstClr val="black"/>
              </a:solidFill>
              <a:effectLst/>
              <a:uLnTx/>
              <a:uFillTx/>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77999" y="333781"/>
            <a:ext cx="41249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lumMod val="75000"/>
                    <a:lumOff val="25000"/>
                  </a:prstClr>
                </a:solidFill>
                <a:effectLst/>
                <a:uLnTx/>
                <a:uFillTx/>
                <a:cs typeface="+mn-ea"/>
                <a:sym typeface="+mn-lt"/>
              </a:rPr>
              <a:t>课堂练习</a:t>
            </a:r>
          </a:p>
        </p:txBody>
      </p:sp>
      <p:sp>
        <p:nvSpPr>
          <p:cNvPr id="2" name="文本框 1"/>
          <p:cNvSpPr txBox="1"/>
          <p:nvPr/>
        </p:nvSpPr>
        <p:spPr>
          <a:xfrm>
            <a:off x="577532" y="1483360"/>
            <a:ext cx="11036935" cy="4464492"/>
          </a:xfrm>
          <a:prstGeom prst="rect">
            <a:avLst/>
          </a:prstGeom>
          <a:noFill/>
          <a:ln w="9525">
            <a:noFill/>
          </a:ln>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cs typeface="+mn-ea"/>
                <a:sym typeface="+mn-lt"/>
              </a:rPr>
              <a:t>一、照样子，写词语。</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cs typeface="+mn-ea"/>
                <a:sym typeface="+mn-lt"/>
              </a:rPr>
              <a:t>    </a:t>
            </a:r>
            <a:r>
              <a:rPr kumimoji="0" lang="en-US" altLang="zh-CN" sz="2400" b="0" i="0" u="none" strike="noStrike" kern="1200" cap="none" spc="0" normalizeH="0" baseline="0" noProof="0" dirty="0">
                <a:ln>
                  <a:noFill/>
                </a:ln>
                <a:solidFill>
                  <a:prstClr val="black"/>
                </a:solidFill>
                <a:effectLst/>
                <a:uLnTx/>
                <a:uFillTx/>
                <a:cs typeface="+mn-ea"/>
                <a:sym typeface="+mn-lt"/>
              </a:rPr>
              <a:t>1.</a:t>
            </a:r>
            <a:r>
              <a:rPr kumimoji="0" lang="zh-CN" altLang="en-US" sz="2400" b="0" i="0" u="none" strike="noStrike" kern="1200" cap="none" spc="0" normalizeH="0" baseline="0" noProof="0" dirty="0">
                <a:ln>
                  <a:noFill/>
                </a:ln>
                <a:solidFill>
                  <a:prstClr val="black"/>
                </a:solidFill>
                <a:effectLst/>
                <a:uLnTx/>
                <a:uFillTx/>
                <a:cs typeface="+mn-ea"/>
                <a:sym typeface="+mn-lt"/>
              </a:rPr>
              <a:t>两面三刀（带数字的词语）：</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cs typeface="+mn-ea"/>
                <a:sym typeface="+mn-lt"/>
              </a:rPr>
              <a:t>    </a:t>
            </a:r>
            <a:r>
              <a:rPr kumimoji="0" lang="en-US" altLang="zh-CN" sz="2400" b="0" i="0" u="none" strike="noStrike" kern="1200" cap="none" spc="0" normalizeH="0" baseline="0" noProof="0" dirty="0">
                <a:ln>
                  <a:noFill/>
                </a:ln>
                <a:solidFill>
                  <a:prstClr val="black"/>
                </a:solidFill>
                <a:effectLst/>
                <a:uLnTx/>
                <a:uFillTx/>
                <a:cs typeface="+mn-ea"/>
                <a:sym typeface="+mn-lt"/>
              </a:rPr>
              <a:t>2.</a:t>
            </a:r>
            <a:r>
              <a:rPr kumimoji="0" lang="zh-CN" altLang="en-US" sz="2400" b="0" i="0" u="none" strike="noStrike" kern="1200" cap="none" spc="0" normalizeH="0" baseline="0" noProof="0" dirty="0">
                <a:ln>
                  <a:noFill/>
                </a:ln>
                <a:solidFill>
                  <a:prstClr val="black"/>
                </a:solidFill>
                <a:effectLst/>
                <a:uLnTx/>
                <a:uFillTx/>
                <a:cs typeface="+mn-ea"/>
                <a:sym typeface="+mn-lt"/>
              </a:rPr>
              <a:t>优哉优哉（</a:t>
            </a:r>
            <a:r>
              <a:rPr kumimoji="0" lang="en-US" altLang="zh-CN" sz="2400" b="0" i="0" u="none" strike="noStrike" kern="1200" cap="none" spc="0" normalizeH="0" baseline="0" noProof="0" dirty="0">
                <a:ln>
                  <a:noFill/>
                </a:ln>
                <a:solidFill>
                  <a:prstClr val="black"/>
                </a:solidFill>
                <a:effectLst/>
                <a:uLnTx/>
                <a:uFillTx/>
                <a:cs typeface="+mn-ea"/>
                <a:sym typeface="+mn-lt"/>
              </a:rPr>
              <a:t>ABAB</a:t>
            </a:r>
            <a:r>
              <a:rPr kumimoji="0" lang="zh-CN" altLang="en-US" sz="2400" b="0" i="0" u="none" strike="noStrike" kern="1200" cap="none" spc="0" normalizeH="0" baseline="0" noProof="0" dirty="0">
                <a:ln>
                  <a:noFill/>
                </a:ln>
                <a:solidFill>
                  <a:prstClr val="black"/>
                </a:solidFill>
                <a:effectLst/>
                <a:uLnTx/>
                <a:uFillTx/>
                <a:cs typeface="+mn-ea"/>
                <a:sym typeface="+mn-lt"/>
              </a:rPr>
              <a:t>式）：</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cs typeface="+mn-ea"/>
                <a:sym typeface="+mn-lt"/>
              </a:rPr>
              <a:t>二、将词语补充完整</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cs typeface="+mn-ea"/>
                <a:sym typeface="+mn-lt"/>
              </a:rPr>
              <a:t>     随心所（  ） </a:t>
            </a:r>
            <a:r>
              <a:rPr kumimoji="0" lang="en-US" sz="2400" b="0" i="0" u="none" strike="noStrike" kern="1200" cap="none" spc="0" normalizeH="0" baseline="0" noProof="0" dirty="0">
                <a:ln>
                  <a:noFill/>
                </a:ln>
                <a:solidFill>
                  <a:prstClr val="black"/>
                </a:solidFill>
                <a:effectLst/>
                <a:uLnTx/>
                <a:uFillTx/>
                <a:cs typeface="+mn-ea"/>
                <a:sym typeface="+mn-lt"/>
              </a:rPr>
              <a:t>  </a:t>
            </a:r>
            <a:r>
              <a:rPr kumimoji="0" lang="zh-CN" altLang="en-US" sz="2400" b="0" i="0" u="none" strike="noStrike" kern="1200" cap="none" spc="0" normalizeH="0" baseline="0" noProof="0" dirty="0">
                <a:ln>
                  <a:noFill/>
                </a:ln>
                <a:solidFill>
                  <a:prstClr val="black"/>
                </a:solidFill>
                <a:effectLst/>
                <a:uLnTx/>
                <a:uFillTx/>
                <a:cs typeface="+mn-ea"/>
                <a:sym typeface="+mn-lt"/>
              </a:rPr>
              <a:t>（  ）面獠牙  </a:t>
            </a:r>
            <a:r>
              <a:rPr kumimoji="0" lang="en-US" sz="2400" b="0" i="0" u="none" strike="noStrike" kern="1200" cap="none" spc="0" normalizeH="0" baseline="0" noProof="0" dirty="0">
                <a:ln>
                  <a:noFill/>
                </a:ln>
                <a:solidFill>
                  <a:prstClr val="black"/>
                </a:solidFill>
                <a:effectLst/>
                <a:uLnTx/>
                <a:uFillTx/>
                <a:cs typeface="+mn-ea"/>
                <a:sym typeface="+mn-lt"/>
              </a:rPr>
              <a:t>    </a:t>
            </a:r>
            <a:r>
              <a:rPr kumimoji="0" lang="zh-CN" altLang="en-US" sz="2400" b="0" i="0" u="none" strike="noStrike" kern="1200" cap="none" spc="0" normalizeH="0" baseline="0" noProof="0" dirty="0">
                <a:ln>
                  <a:noFill/>
                </a:ln>
                <a:solidFill>
                  <a:prstClr val="black"/>
                </a:solidFill>
                <a:effectLst/>
                <a:uLnTx/>
                <a:uFillTx/>
                <a:cs typeface="+mn-ea"/>
                <a:sym typeface="+mn-lt"/>
              </a:rPr>
              <a:t>不一（  ）足  </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cs typeface="+mn-ea"/>
                <a:sym typeface="+mn-lt"/>
              </a:rPr>
              <a:t>     毫无（  ）意 </a:t>
            </a:r>
            <a:r>
              <a:rPr kumimoji="0" lang="en-US" sz="2400" b="0" i="0" u="none" strike="noStrike" kern="1200" cap="none" spc="0" normalizeH="0" baseline="0" noProof="0" dirty="0">
                <a:ln>
                  <a:noFill/>
                </a:ln>
                <a:solidFill>
                  <a:prstClr val="black"/>
                </a:solidFill>
                <a:effectLst/>
                <a:uLnTx/>
                <a:uFillTx/>
                <a:cs typeface="+mn-ea"/>
                <a:sym typeface="+mn-lt"/>
              </a:rPr>
              <a:t>   </a:t>
            </a:r>
            <a:r>
              <a:rPr kumimoji="0" lang="zh-CN" altLang="en-US" sz="2400" b="0" i="0" u="none" strike="noStrike" kern="1200" cap="none" spc="0" normalizeH="0" baseline="0" noProof="0" dirty="0">
                <a:ln>
                  <a:noFill/>
                </a:ln>
                <a:solidFill>
                  <a:prstClr val="black"/>
                </a:solidFill>
                <a:effectLst/>
                <a:uLnTx/>
                <a:uFillTx/>
                <a:cs typeface="+mn-ea"/>
                <a:sym typeface="+mn-lt"/>
              </a:rPr>
              <a:t>开山（  ）祖</a:t>
            </a:r>
            <a:r>
              <a:rPr kumimoji="0" lang="en-US" sz="2400" b="0" i="0" u="none" strike="noStrike" kern="1200" cap="none" spc="0" normalizeH="0" baseline="0" noProof="0" dirty="0">
                <a:ln>
                  <a:noFill/>
                </a:ln>
                <a:solidFill>
                  <a:prstClr val="black"/>
                </a:solidFill>
                <a:effectLst/>
                <a:uLnTx/>
                <a:uFillTx/>
                <a:cs typeface="+mn-ea"/>
                <a:sym typeface="+mn-lt"/>
              </a:rPr>
              <a:t>       </a:t>
            </a:r>
            <a:r>
              <a:rPr kumimoji="0" lang="zh-CN" altLang="en-US" sz="2400" b="0" i="0" u="none" strike="noStrike" kern="1200" cap="none" spc="0" normalizeH="0" baseline="0" noProof="0" dirty="0">
                <a:ln>
                  <a:noFill/>
                </a:ln>
                <a:solidFill>
                  <a:prstClr val="black"/>
                </a:solidFill>
                <a:effectLst/>
                <a:uLnTx/>
                <a:uFillTx/>
                <a:cs typeface="+mn-ea"/>
                <a:sym typeface="+mn-lt"/>
              </a:rPr>
              <a:t>两（</a:t>
            </a:r>
            <a:r>
              <a:rPr kumimoji="0" lang="en-US" sz="2400" b="0" i="0" u="none" strike="noStrike" kern="1200" cap="none" spc="0" normalizeH="0" baseline="0" noProof="0" dirty="0">
                <a:ln>
                  <a:noFill/>
                </a:ln>
                <a:solidFill>
                  <a:prstClr val="black"/>
                </a:solidFill>
                <a:effectLst/>
                <a:uLnTx/>
                <a:uFillTx/>
                <a:cs typeface="+mn-ea"/>
                <a:sym typeface="+mn-lt"/>
              </a:rPr>
              <a:t>   </a:t>
            </a:r>
            <a:r>
              <a:rPr kumimoji="0" lang="zh-CN" altLang="en-US" sz="2400" b="0" i="0" u="none" strike="noStrike" kern="1200" cap="none" spc="0" normalizeH="0" baseline="0" noProof="0" dirty="0">
                <a:ln>
                  <a:noFill/>
                </a:ln>
                <a:solidFill>
                  <a:prstClr val="black"/>
                </a:solidFill>
                <a:effectLst/>
                <a:uLnTx/>
                <a:uFillTx/>
                <a:cs typeface="+mn-ea"/>
                <a:sym typeface="+mn-lt"/>
              </a:rPr>
              <a:t>）三（</a:t>
            </a:r>
            <a:r>
              <a:rPr kumimoji="0" lang="en-US" sz="2400" b="0" i="0" u="none" strike="noStrike" kern="1200" cap="none" spc="0" normalizeH="0" baseline="0" noProof="0" dirty="0">
                <a:ln>
                  <a:noFill/>
                </a:ln>
                <a:solidFill>
                  <a:prstClr val="black"/>
                </a:solidFill>
                <a:effectLst/>
                <a:uLnTx/>
                <a:uFillTx/>
                <a:cs typeface="+mn-ea"/>
                <a:sym typeface="+mn-lt"/>
              </a:rPr>
              <a:t>    </a:t>
            </a:r>
            <a:r>
              <a:rPr kumimoji="0" lang="zh-CN" altLang="en-US" sz="2400" b="0" i="0" u="none" strike="noStrike" kern="1200" cap="none" spc="0" normalizeH="0" baseline="0" noProof="0" dirty="0">
                <a:ln>
                  <a:noFill/>
                </a:ln>
                <a:solidFill>
                  <a:prstClr val="black"/>
                </a:solidFill>
                <a:effectLst/>
                <a:uLnTx/>
                <a:uFillTx/>
                <a:cs typeface="+mn-ea"/>
                <a:sym typeface="+mn-lt"/>
              </a:rPr>
              <a:t>）</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cs typeface="+mn-ea"/>
                <a:sym typeface="+mn-lt"/>
              </a:rPr>
              <a:t>三、在括号里填上合适的词语。</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cs typeface="+mn-ea"/>
                <a:sym typeface="+mn-lt"/>
              </a:rPr>
              <a:t>     （   ）的歌声  （   ）的容貌  （   ）的舞姿  （  ）的江水</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77999" y="333781"/>
            <a:ext cx="41249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lumMod val="75000"/>
                    <a:lumOff val="25000"/>
                  </a:prstClr>
                </a:solidFill>
                <a:effectLst/>
                <a:uLnTx/>
                <a:uFillTx/>
                <a:cs typeface="+mn-ea"/>
                <a:sym typeface="+mn-lt"/>
              </a:rPr>
              <a:t>板书设计</a:t>
            </a:r>
          </a:p>
        </p:txBody>
      </p:sp>
      <p:sp>
        <p:nvSpPr>
          <p:cNvPr id="4" name="左大括号 3"/>
          <p:cNvSpPr/>
          <p:nvPr/>
        </p:nvSpPr>
        <p:spPr>
          <a:xfrm>
            <a:off x="2074055" y="1935469"/>
            <a:ext cx="292100" cy="3322638"/>
          </a:xfrm>
          <a:prstGeom prst="leftBrace">
            <a:avLst>
              <a:gd name="adj1" fmla="val 37548"/>
              <a:gd name="adj2" fmla="val 50000"/>
            </a:avLst>
          </a:prstGeom>
          <a:noFill/>
          <a:ln w="31750" cap="flat" cmpd="sng">
            <a:solidFill>
              <a:srgbClr val="00B0F0"/>
            </a:solidFill>
            <a:prstDash val="solid"/>
            <a:headEnd type="none" w="med" len="med"/>
            <a:tailEnd type="none" w="med" len="med"/>
          </a:ln>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800" b="0" i="0" u="none" strike="noStrike" kern="1200" cap="none" spc="0" normalizeH="0" baseline="0" noProof="0" dirty="0">
              <a:ln>
                <a:noFill/>
              </a:ln>
              <a:solidFill>
                <a:prstClr val="black"/>
              </a:solidFill>
              <a:effectLst/>
              <a:uLnTx/>
              <a:uFillTx/>
              <a:cs typeface="+mn-ea"/>
              <a:sym typeface="+mn-lt"/>
            </a:endParaRPr>
          </a:p>
        </p:txBody>
      </p:sp>
      <p:sp>
        <p:nvSpPr>
          <p:cNvPr id="5" name="Text Box 14"/>
          <p:cNvSpPr txBox="1">
            <a:spLocks noChangeArrowheads="1"/>
          </p:cNvSpPr>
          <p:nvPr/>
        </p:nvSpPr>
        <p:spPr bwMode="auto">
          <a:xfrm>
            <a:off x="2473325" y="2031365"/>
            <a:ext cx="2830513" cy="583565"/>
          </a:xfrm>
          <a:prstGeom prst="rect">
            <a:avLst/>
          </a:prstGeom>
          <a:noFill/>
          <a:ln>
            <a:noFill/>
          </a:ln>
          <a:effec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3200" b="0" i="0" u="none" strike="noStrike" kern="1200" cap="none" spc="0" normalizeH="0" baseline="0" noProof="0" dirty="0">
                <a:ln>
                  <a:noFill/>
                </a:ln>
                <a:solidFill>
                  <a:prstClr val="black"/>
                </a:solidFill>
                <a:effectLst/>
                <a:uLnTx/>
                <a:uFillTx/>
                <a:latin typeface="+mn-lt"/>
                <a:ea typeface="+mn-ea"/>
                <a:cs typeface="+mn-ea"/>
                <a:sym typeface="+mn-lt"/>
              </a:rPr>
              <a:t>概括特点</a:t>
            </a:r>
            <a:r>
              <a:rPr kumimoji="1" lang="en-US" altLang="zh-CN" sz="3200" b="0" i="0" u="none" strike="noStrike" kern="1200" cap="none" spc="0" normalizeH="0" baseline="0" noProof="0" dirty="0">
                <a:ln>
                  <a:noFill/>
                </a:ln>
                <a:solidFill>
                  <a:prstClr val="black"/>
                </a:solidFill>
                <a:effectLst/>
                <a:uLnTx/>
                <a:uFillTx/>
                <a:latin typeface="+mn-lt"/>
                <a:ea typeface="+mn-ea"/>
                <a:cs typeface="+mn-ea"/>
                <a:sym typeface="+mn-lt"/>
              </a:rPr>
              <a:t>——</a:t>
            </a:r>
            <a:endParaRPr kumimoji="1" lang="zh-CN" altLang="en-US" sz="3200" b="0" i="0" u="none" strike="noStrike" kern="1200" cap="none" spc="0" normalizeH="0" baseline="0" noProof="0" dirty="0">
              <a:ln>
                <a:noFill/>
              </a:ln>
              <a:solidFill>
                <a:prstClr val="black"/>
              </a:solidFill>
              <a:effectLst/>
              <a:uLnTx/>
              <a:uFillTx/>
              <a:latin typeface="+mn-lt"/>
              <a:ea typeface="+mn-ea"/>
              <a:cs typeface="+mn-ea"/>
              <a:sym typeface="+mn-lt"/>
            </a:endParaRPr>
          </a:p>
        </p:txBody>
      </p:sp>
      <p:sp>
        <p:nvSpPr>
          <p:cNvPr id="6" name="Text Box 14"/>
          <p:cNvSpPr txBox="1">
            <a:spLocks noChangeArrowheads="1"/>
          </p:cNvSpPr>
          <p:nvPr/>
        </p:nvSpPr>
        <p:spPr bwMode="auto">
          <a:xfrm>
            <a:off x="2473325" y="3036253"/>
            <a:ext cx="2830513" cy="583565"/>
          </a:xfrm>
          <a:prstGeom prst="rect">
            <a:avLst/>
          </a:prstGeom>
          <a:noFill/>
          <a:ln>
            <a:noFill/>
          </a:ln>
          <a:effec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3200" b="0" i="0" u="none" strike="noStrike" kern="1200" cap="none" spc="0" normalizeH="0" baseline="0" noProof="0" dirty="0">
                <a:ln>
                  <a:noFill/>
                </a:ln>
                <a:solidFill>
                  <a:prstClr val="black"/>
                </a:solidFill>
                <a:effectLst/>
                <a:uLnTx/>
                <a:uFillTx/>
                <a:latin typeface="+mn-lt"/>
                <a:ea typeface="+mn-ea"/>
                <a:cs typeface="+mn-ea"/>
                <a:sym typeface="+mn-lt"/>
              </a:rPr>
              <a:t>形成过程</a:t>
            </a:r>
            <a:r>
              <a:rPr kumimoji="1" lang="en-US" altLang="zh-CN" sz="3200" b="0" i="0" u="none" strike="noStrike" kern="1200" cap="none" spc="0" normalizeH="0" baseline="0" noProof="0" dirty="0">
                <a:ln>
                  <a:noFill/>
                </a:ln>
                <a:solidFill>
                  <a:prstClr val="black"/>
                </a:solidFill>
                <a:effectLst/>
                <a:uLnTx/>
                <a:uFillTx/>
                <a:latin typeface="+mn-lt"/>
                <a:ea typeface="+mn-ea"/>
                <a:cs typeface="+mn-ea"/>
                <a:sym typeface="+mn-lt"/>
              </a:rPr>
              <a:t>——</a:t>
            </a:r>
            <a:endParaRPr kumimoji="1" lang="zh-CN" altLang="en-US" sz="3200" b="0" i="0" u="none" strike="noStrike" kern="1200" cap="none" spc="0" normalizeH="0" baseline="0" noProof="0" dirty="0">
              <a:ln>
                <a:noFill/>
              </a:ln>
              <a:solidFill>
                <a:prstClr val="black"/>
              </a:solidFill>
              <a:effectLst/>
              <a:uLnTx/>
              <a:uFillTx/>
              <a:latin typeface="+mn-lt"/>
              <a:ea typeface="+mn-ea"/>
              <a:cs typeface="+mn-ea"/>
              <a:sym typeface="+mn-lt"/>
            </a:endParaRPr>
          </a:p>
        </p:txBody>
      </p:sp>
      <p:sp>
        <p:nvSpPr>
          <p:cNvPr id="7" name="Text Box 14"/>
          <p:cNvSpPr txBox="1">
            <a:spLocks noChangeArrowheads="1"/>
          </p:cNvSpPr>
          <p:nvPr/>
        </p:nvSpPr>
        <p:spPr bwMode="auto">
          <a:xfrm>
            <a:off x="2473325" y="4188778"/>
            <a:ext cx="2901950" cy="583565"/>
          </a:xfrm>
          <a:prstGeom prst="rect">
            <a:avLst/>
          </a:prstGeom>
          <a:noFill/>
          <a:ln>
            <a:noFill/>
          </a:ln>
          <a:effec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3200" b="0" i="0" u="none" strike="noStrike" kern="1200" cap="none" spc="0" normalizeH="0" baseline="0" noProof="0" dirty="0">
                <a:ln>
                  <a:noFill/>
                </a:ln>
                <a:solidFill>
                  <a:prstClr val="black"/>
                </a:solidFill>
                <a:effectLst/>
                <a:uLnTx/>
                <a:uFillTx/>
                <a:latin typeface="+mn-lt"/>
                <a:ea typeface="+mn-ea"/>
                <a:cs typeface="+mn-ea"/>
                <a:sym typeface="+mn-lt"/>
              </a:rPr>
              <a:t>艺术特色</a:t>
            </a:r>
            <a:r>
              <a:rPr kumimoji="1" lang="en-US" altLang="zh-CN" sz="3200" b="0" i="0" u="none" strike="noStrike" kern="1200" cap="none" spc="0" normalizeH="0" baseline="0" noProof="0" dirty="0">
                <a:ln>
                  <a:noFill/>
                </a:ln>
                <a:solidFill>
                  <a:prstClr val="black"/>
                </a:solidFill>
                <a:effectLst/>
                <a:uLnTx/>
                <a:uFillTx/>
                <a:latin typeface="+mn-lt"/>
                <a:ea typeface="+mn-ea"/>
                <a:cs typeface="+mn-ea"/>
                <a:sym typeface="+mn-lt"/>
              </a:rPr>
              <a:t>——</a:t>
            </a:r>
            <a:endParaRPr kumimoji="1" lang="zh-CN" altLang="en-US" sz="3200" b="0" i="0" u="none" strike="noStrike" kern="1200" cap="none" spc="0" normalizeH="0" baseline="0" noProof="0" dirty="0">
              <a:ln>
                <a:noFill/>
              </a:ln>
              <a:solidFill>
                <a:prstClr val="black"/>
              </a:solidFill>
              <a:effectLst/>
              <a:uLnTx/>
              <a:uFillTx/>
              <a:latin typeface="+mn-lt"/>
              <a:ea typeface="+mn-ea"/>
              <a:cs typeface="+mn-ea"/>
              <a:sym typeface="+mn-lt"/>
            </a:endParaRPr>
          </a:p>
        </p:txBody>
      </p:sp>
      <p:sp>
        <p:nvSpPr>
          <p:cNvPr id="8" name="Text Box 14"/>
          <p:cNvSpPr txBox="1">
            <a:spLocks noChangeArrowheads="1"/>
          </p:cNvSpPr>
          <p:nvPr/>
        </p:nvSpPr>
        <p:spPr bwMode="auto">
          <a:xfrm>
            <a:off x="2473324" y="4990465"/>
            <a:ext cx="3380567" cy="584775"/>
          </a:xfrm>
          <a:prstGeom prst="rect">
            <a:avLst/>
          </a:prstGeom>
          <a:noFill/>
          <a:ln>
            <a:noFill/>
          </a:ln>
          <a:effec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3200" b="0" i="0" u="none" strike="noStrike" kern="1200" cap="none" spc="0" normalizeH="0" baseline="0" noProof="0" dirty="0">
                <a:ln>
                  <a:noFill/>
                </a:ln>
                <a:solidFill>
                  <a:prstClr val="black"/>
                </a:solidFill>
                <a:effectLst/>
                <a:uLnTx/>
                <a:uFillTx/>
                <a:latin typeface="+mn-lt"/>
                <a:ea typeface="+mn-ea"/>
                <a:cs typeface="+mn-ea"/>
                <a:sym typeface="+mn-lt"/>
              </a:rPr>
              <a:t>传承方式</a:t>
            </a:r>
            <a:r>
              <a:rPr kumimoji="1" lang="en-US" altLang="zh-CN" sz="3200" b="0" i="0" u="none" strike="noStrike" kern="1200" cap="none" spc="0" normalizeH="0" baseline="0" noProof="0" dirty="0">
                <a:ln>
                  <a:noFill/>
                </a:ln>
                <a:solidFill>
                  <a:prstClr val="black"/>
                </a:solidFill>
                <a:effectLst/>
                <a:uLnTx/>
                <a:uFillTx/>
                <a:latin typeface="+mn-lt"/>
                <a:ea typeface="+mn-ea"/>
                <a:cs typeface="+mn-ea"/>
                <a:sym typeface="+mn-lt"/>
              </a:rPr>
              <a:t>——</a:t>
            </a:r>
            <a:endParaRPr kumimoji="1" lang="zh-CN" altLang="en-US" sz="3200" b="0" i="0" u="none" strike="noStrike" kern="1200" cap="none" spc="0" normalizeH="0" baseline="0" noProof="0" dirty="0">
              <a:ln>
                <a:noFill/>
              </a:ln>
              <a:solidFill>
                <a:prstClr val="black"/>
              </a:solidFill>
              <a:effectLst/>
              <a:uLnTx/>
              <a:uFillTx/>
              <a:latin typeface="+mn-lt"/>
              <a:ea typeface="+mn-ea"/>
              <a:cs typeface="+mn-ea"/>
              <a:sym typeface="+mn-lt"/>
            </a:endParaRPr>
          </a:p>
        </p:txBody>
      </p:sp>
      <p:sp>
        <p:nvSpPr>
          <p:cNvPr id="9" name="右大括号 8"/>
          <p:cNvSpPr/>
          <p:nvPr/>
        </p:nvSpPr>
        <p:spPr bwMode="auto">
          <a:xfrm>
            <a:off x="8791575" y="2144078"/>
            <a:ext cx="293688" cy="3322638"/>
          </a:xfrm>
          <a:prstGeom prst="rightBrace">
            <a:avLst>
              <a:gd name="adj1" fmla="val 23663"/>
              <a:gd name="adj2" fmla="val 50000"/>
            </a:avLst>
          </a:prstGeom>
          <a:noFill/>
          <a:ln w="31750" algn="ctr">
            <a:solidFill>
              <a:srgbClr val="00B0F0"/>
            </a:solidFill>
            <a:round/>
          </a:ln>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prstClr val="black"/>
              </a:solidFill>
              <a:effectLst/>
              <a:uLnTx/>
              <a:uFillTx/>
              <a:latin typeface="+mn-lt"/>
              <a:ea typeface="+mn-ea"/>
              <a:cs typeface="+mn-ea"/>
              <a:sym typeface="+mn-lt"/>
            </a:endParaRPr>
          </a:p>
        </p:txBody>
      </p:sp>
      <p:sp>
        <p:nvSpPr>
          <p:cNvPr id="10" name="TextBox 5"/>
          <p:cNvSpPr txBox="1"/>
          <p:nvPr/>
        </p:nvSpPr>
        <p:spPr>
          <a:xfrm>
            <a:off x="1118962" y="3118157"/>
            <a:ext cx="677108" cy="957263"/>
          </a:xfrm>
          <a:prstGeom prst="rect">
            <a:avLst/>
          </a:prstGeom>
          <a:noFill/>
          <a:ln w="9525">
            <a:noFill/>
          </a:ln>
        </p:spPr>
        <p:txBody>
          <a:bodyPr vert="eaVert">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solidFill>
                <a:effectLst/>
                <a:uLnTx/>
                <a:uFillTx/>
                <a:cs typeface="+mn-ea"/>
                <a:sym typeface="+mn-lt"/>
              </a:rPr>
              <a:t>藏戏</a:t>
            </a:r>
          </a:p>
        </p:txBody>
      </p:sp>
      <p:sp>
        <p:nvSpPr>
          <p:cNvPr id="11" name="Text Box 14"/>
          <p:cNvSpPr txBox="1">
            <a:spLocks noChangeArrowheads="1"/>
          </p:cNvSpPr>
          <p:nvPr/>
        </p:nvSpPr>
        <p:spPr bwMode="auto">
          <a:xfrm>
            <a:off x="5105400" y="1807528"/>
            <a:ext cx="3902075" cy="1014730"/>
          </a:xfrm>
          <a:prstGeom prst="rect">
            <a:avLst/>
          </a:prstGeom>
          <a:noFill/>
          <a:ln>
            <a:noFill/>
          </a:ln>
          <a:effec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3000" b="0" i="0" u="none" strike="noStrike" kern="1200" cap="none" spc="0" normalizeH="0" baseline="0" noProof="0" dirty="0">
                <a:ln>
                  <a:noFill/>
                </a:ln>
                <a:solidFill>
                  <a:prstClr val="black"/>
                </a:solidFill>
                <a:effectLst/>
                <a:uLnTx/>
                <a:uFillTx/>
                <a:latin typeface="+mn-lt"/>
                <a:ea typeface="+mn-ea"/>
                <a:cs typeface="+mn-ea"/>
                <a:sym typeface="+mn-lt"/>
              </a:rPr>
              <a:t>戴着面具</a:t>
            </a:r>
            <a:r>
              <a:rPr kumimoji="1" lang="en-US" altLang="zh-CN" sz="3000" b="0" i="0" u="none" strike="noStrike" kern="1200" cap="none" spc="0" normalizeH="0" baseline="0" noProof="0" dirty="0">
                <a:ln>
                  <a:noFill/>
                </a:ln>
                <a:solidFill>
                  <a:prstClr val="black"/>
                </a:solidFill>
                <a:effectLst/>
                <a:uLnTx/>
                <a:uFillTx/>
                <a:latin typeface="+mn-lt"/>
                <a:ea typeface="+mn-ea"/>
                <a:cs typeface="+mn-ea"/>
                <a:sym typeface="+mn-lt"/>
              </a:rPr>
              <a:t>  </a:t>
            </a:r>
            <a:r>
              <a:rPr kumimoji="1" lang="zh-CN" altLang="en-US" sz="3000" b="0" i="0" u="none" strike="noStrike" kern="1200" cap="none" spc="0" normalizeH="0" baseline="0" noProof="0" dirty="0">
                <a:ln>
                  <a:noFill/>
                </a:ln>
                <a:solidFill>
                  <a:prstClr val="black"/>
                </a:solidFill>
                <a:effectLst/>
                <a:uLnTx/>
                <a:uFillTx/>
                <a:latin typeface="+mn-lt"/>
                <a:ea typeface="+mn-ea"/>
                <a:cs typeface="+mn-ea"/>
                <a:sym typeface="+mn-lt"/>
              </a:rPr>
              <a:t>没有舞台</a:t>
            </a:r>
            <a:endParaRPr kumimoji="1" lang="en-US" altLang="zh-CN" sz="3000" b="0" i="0" u="none" strike="noStrike" kern="1200" cap="none" spc="0" normalizeH="0" baseline="0" noProof="0" dirty="0">
              <a:ln>
                <a:noFill/>
              </a:ln>
              <a:solidFill>
                <a:prstClr val="black"/>
              </a:solidFill>
              <a:effectLst/>
              <a:uLnTx/>
              <a:uFillTx/>
              <a:latin typeface="+mn-lt"/>
              <a:ea typeface="+mn-ea"/>
              <a:cs typeface="+mn-ea"/>
              <a:sym typeface="+mn-lt"/>
            </a:endParaRPr>
          </a:p>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3000" b="0" i="0" u="none" strike="noStrike" kern="1200" cap="none" spc="0" normalizeH="0" baseline="0" noProof="0" dirty="0">
                <a:ln>
                  <a:noFill/>
                </a:ln>
                <a:solidFill>
                  <a:prstClr val="black"/>
                </a:solidFill>
                <a:effectLst/>
                <a:uLnTx/>
                <a:uFillTx/>
                <a:latin typeface="+mn-lt"/>
                <a:ea typeface="+mn-ea"/>
                <a:cs typeface="+mn-ea"/>
                <a:sym typeface="+mn-lt"/>
              </a:rPr>
              <a:t>演三五天</a:t>
            </a:r>
          </a:p>
        </p:txBody>
      </p:sp>
      <p:sp>
        <p:nvSpPr>
          <p:cNvPr id="12" name="文本框 11"/>
          <p:cNvSpPr txBox="1"/>
          <p:nvPr/>
        </p:nvSpPr>
        <p:spPr>
          <a:xfrm>
            <a:off x="9007912" y="2579053"/>
            <a:ext cx="1169551" cy="2201862"/>
          </a:xfrm>
          <a:prstGeom prst="rect">
            <a:avLst/>
          </a:prstGeom>
          <a:noFill/>
          <a:ln w="9525">
            <a:noFill/>
          </a:ln>
        </p:spPr>
        <p:txBody>
          <a:bodyPr vert="eaVert">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solidFill>
                <a:effectLst/>
                <a:uLnTx/>
                <a:uFillTx/>
                <a:cs typeface="+mn-ea"/>
                <a:sym typeface="+mn-lt"/>
              </a:rPr>
              <a:t>民族特色</a:t>
            </a:r>
            <a:endParaRPr kumimoji="0" lang="en-US" altLang="zh-CN" sz="3200" b="0" i="0" u="none" strike="noStrike" kern="1200" cap="none" spc="0" normalizeH="0" baseline="0" noProof="0" dirty="0">
              <a:ln>
                <a:noFill/>
              </a:ln>
              <a:solidFill>
                <a:prstClr val="black"/>
              </a:solidFill>
              <a:effectLst/>
              <a:uLnTx/>
              <a:uFillTx/>
              <a:cs typeface="+mn-ea"/>
              <a:sym typeface="+mn-lt"/>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solidFill>
                <a:effectLst/>
                <a:uLnTx/>
                <a:uFillTx/>
                <a:cs typeface="+mn-ea"/>
                <a:sym typeface="+mn-lt"/>
              </a:rPr>
              <a:t>艺术魅力</a:t>
            </a:r>
          </a:p>
        </p:txBody>
      </p:sp>
      <p:sp>
        <p:nvSpPr>
          <p:cNvPr id="13" name="Text Box 14"/>
          <p:cNvSpPr txBox="1">
            <a:spLocks noChangeArrowheads="1"/>
          </p:cNvSpPr>
          <p:nvPr/>
        </p:nvSpPr>
        <p:spPr bwMode="auto">
          <a:xfrm>
            <a:off x="5062538" y="2848928"/>
            <a:ext cx="3902075" cy="1014730"/>
          </a:xfrm>
          <a:prstGeom prst="rect">
            <a:avLst/>
          </a:prstGeom>
          <a:noFill/>
          <a:ln>
            <a:noFill/>
          </a:ln>
          <a:effec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3000" b="0" i="0" u="none" strike="noStrike" kern="1200" cap="none" spc="0" normalizeH="0" baseline="0" noProof="0" dirty="0">
                <a:ln>
                  <a:noFill/>
                </a:ln>
                <a:solidFill>
                  <a:prstClr val="black"/>
                </a:solidFill>
                <a:effectLst/>
                <a:uLnTx/>
                <a:uFillTx/>
                <a:latin typeface="+mn-lt"/>
                <a:ea typeface="+mn-ea"/>
                <a:cs typeface="+mn-ea"/>
                <a:sym typeface="+mn-lt"/>
              </a:rPr>
              <a:t>发誓架桥  募捐架桥</a:t>
            </a:r>
            <a:endParaRPr kumimoji="1" lang="en-US" altLang="zh-CN" sz="3000" b="0" i="0" u="none" strike="noStrike" kern="1200" cap="none" spc="0" normalizeH="0" baseline="0" noProof="0" dirty="0">
              <a:ln>
                <a:noFill/>
              </a:ln>
              <a:solidFill>
                <a:prstClr val="black"/>
              </a:solidFill>
              <a:effectLst/>
              <a:uLnTx/>
              <a:uFillTx/>
              <a:latin typeface="+mn-lt"/>
              <a:ea typeface="+mn-ea"/>
              <a:cs typeface="+mn-ea"/>
              <a:sym typeface="+mn-lt"/>
            </a:endParaRPr>
          </a:p>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3000" b="0" i="0" u="none" strike="noStrike" kern="1200" cap="none" spc="0" normalizeH="0" baseline="0" noProof="0" dirty="0">
                <a:ln>
                  <a:noFill/>
                </a:ln>
                <a:solidFill>
                  <a:prstClr val="black"/>
                </a:solidFill>
                <a:effectLst/>
                <a:uLnTx/>
                <a:uFillTx/>
                <a:latin typeface="+mn-lt"/>
                <a:ea typeface="+mn-ea"/>
                <a:cs typeface="+mn-ea"/>
                <a:sym typeface="+mn-lt"/>
              </a:rPr>
              <a:t>创立藏戏</a:t>
            </a:r>
          </a:p>
        </p:txBody>
      </p:sp>
      <p:sp>
        <p:nvSpPr>
          <p:cNvPr id="14" name="Text Box 14"/>
          <p:cNvSpPr txBox="1">
            <a:spLocks noChangeArrowheads="1"/>
          </p:cNvSpPr>
          <p:nvPr/>
        </p:nvSpPr>
        <p:spPr bwMode="auto">
          <a:xfrm>
            <a:off x="5081588" y="3939540"/>
            <a:ext cx="3902075" cy="1014730"/>
          </a:xfrm>
          <a:prstGeom prst="rect">
            <a:avLst/>
          </a:prstGeom>
          <a:noFill/>
          <a:ln>
            <a:noFill/>
          </a:ln>
          <a:effec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3000" b="0" i="0" u="none" strike="noStrike" kern="1200" cap="none" spc="0" normalizeH="0" baseline="0" noProof="0" dirty="0">
                <a:ln>
                  <a:noFill/>
                </a:ln>
                <a:solidFill>
                  <a:prstClr val="black"/>
                </a:solidFill>
                <a:effectLst/>
                <a:uLnTx/>
                <a:uFillTx/>
                <a:latin typeface="+mn-lt"/>
                <a:ea typeface="+mn-ea"/>
                <a:cs typeface="+mn-ea"/>
                <a:sym typeface="+mn-lt"/>
              </a:rPr>
              <a:t>面具 舞台 剧情 唱腔</a:t>
            </a:r>
            <a:endParaRPr kumimoji="1" lang="en-US" altLang="zh-CN" sz="3000" b="0" i="0" u="none" strike="noStrike" kern="1200" cap="none" spc="0" normalizeH="0" baseline="0" noProof="0" dirty="0">
              <a:ln>
                <a:noFill/>
              </a:ln>
              <a:solidFill>
                <a:prstClr val="black"/>
              </a:solidFill>
              <a:effectLst/>
              <a:uLnTx/>
              <a:uFillTx/>
              <a:latin typeface="+mn-lt"/>
              <a:ea typeface="+mn-ea"/>
              <a:cs typeface="+mn-ea"/>
              <a:sym typeface="+mn-lt"/>
            </a:endParaRPr>
          </a:p>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3000" b="0" i="0" u="none" strike="noStrike" kern="1200" cap="none" spc="0" normalizeH="0" baseline="0" noProof="0" dirty="0">
                <a:ln>
                  <a:noFill/>
                </a:ln>
                <a:solidFill>
                  <a:prstClr val="black"/>
                </a:solidFill>
                <a:effectLst/>
                <a:uLnTx/>
                <a:uFillTx/>
                <a:latin typeface="+mn-lt"/>
                <a:ea typeface="+mn-ea"/>
                <a:cs typeface="+mn-ea"/>
                <a:sym typeface="+mn-lt"/>
              </a:rPr>
              <a:t>动作 时长</a:t>
            </a:r>
          </a:p>
        </p:txBody>
      </p:sp>
      <p:sp>
        <p:nvSpPr>
          <p:cNvPr id="15" name="Text Box 14"/>
          <p:cNvSpPr txBox="1">
            <a:spLocks noChangeArrowheads="1"/>
          </p:cNvSpPr>
          <p:nvPr/>
        </p:nvSpPr>
        <p:spPr bwMode="auto">
          <a:xfrm>
            <a:off x="5105400" y="5011103"/>
            <a:ext cx="2462213" cy="553085"/>
          </a:xfrm>
          <a:prstGeom prst="rect">
            <a:avLst/>
          </a:prstGeom>
          <a:noFill/>
          <a:ln>
            <a:noFill/>
          </a:ln>
          <a:effec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3000" b="0" i="0" u="none" strike="noStrike" kern="1200" cap="none" spc="0" normalizeH="0" baseline="0" noProof="0" dirty="0">
                <a:ln>
                  <a:noFill/>
                </a:ln>
                <a:solidFill>
                  <a:prstClr val="black"/>
                </a:solidFill>
                <a:effectLst/>
                <a:uLnTx/>
                <a:uFillTx/>
                <a:latin typeface="+mn-lt"/>
                <a:ea typeface="+mn-ea"/>
                <a:cs typeface="+mn-ea"/>
                <a:sym typeface="+mn-lt"/>
              </a:rPr>
              <a:t>师传身授</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5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par>
                          <p:cTn id="53" fill="hold">
                            <p:stCondLst>
                              <p:cond delay="500"/>
                            </p:stCondLst>
                            <p:childTnLst>
                              <p:par>
                                <p:cTn id="54" presetID="16" presetClass="entr" presetSubtype="21"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barn(inVertical)">
                                      <p:cBhvr>
                                        <p:cTn id="5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bldLvl="0" animBg="1"/>
      <p:bldP spid="6" grpId="0" bldLvl="0" animBg="1"/>
      <p:bldP spid="7" grpId="0" bldLvl="0" animBg="1"/>
      <p:bldP spid="8" grpId="0" bldLvl="0" animBg="1"/>
      <p:bldP spid="9" grpId="0" bldLvl="0" animBg="1"/>
      <p:bldP spid="11" grpId="0" bldLvl="0" animBg="1"/>
      <p:bldP spid="12" grpId="0"/>
      <p:bldP spid="13" grpId="0" bldLvl="0" animBg="1"/>
      <p:bldP spid="14" grpId="0" bldLvl="0" animBg="1"/>
      <p:bldP spid="15" grpId="0" bldLvl="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矩形 1"/>
          <p:cNvSpPr/>
          <p:nvPr/>
        </p:nvSpPr>
        <p:spPr>
          <a:xfrm>
            <a:off x="431800" y="349250"/>
            <a:ext cx="11328400" cy="61595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FandolFang R" panose="00000500000000000000" pitchFamily="50" charset="-122"/>
              <a:ea typeface="FandolFang R" panose="00000500000000000000" pitchFamily="50" charset="-122"/>
              <a:cs typeface="+mn-ea"/>
              <a:sym typeface="+mn-lt"/>
            </a:endParaRPr>
          </a:p>
        </p:txBody>
      </p:sp>
      <p:sp>
        <p:nvSpPr>
          <p:cNvPr id="3" name="矩形 2"/>
          <p:cNvSpPr/>
          <p:nvPr/>
        </p:nvSpPr>
        <p:spPr>
          <a:xfrm>
            <a:off x="1422400" y="2078962"/>
            <a:ext cx="9347200" cy="3371500"/>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感谢您下载</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平台上提供的</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作品，为了您和</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以及原创作者的利益，请勿复制、传播、销售，否则将承担法律责任！</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将对作品进行维权，按照传播下载次数进行十倍的索取赔偿！</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  </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1. </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在</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出售的</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模板是免版税类</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(RF:</a:t>
            </a:r>
          </a:p>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Royalty-Free)</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正版受</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中国人民共和国著作法</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和</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世界版权公约</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的保护，作品的所有权、版权和著作权归</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所有</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您下载的是</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模板素材的使用权。</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  </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2. </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不得将</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的</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模板、</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素材，本身用于再出售</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或者出租、出借、转让、分销、发布或者作为礼物供他人使用，不得转授权、出卖、转让本协议或者本协议中的权利。</a:t>
            </a:r>
            <a:endParaRPr kumimoji="0" lang="zh-CN" altLang="en-US" sz="1800" b="0" i="0" u="none" strike="noStrike" kern="1200" cap="none" spc="0" normalizeH="0" baseline="0" noProof="0" dirty="0">
              <a:ln>
                <a:noFill/>
              </a:ln>
              <a:solidFill>
                <a:prstClr val="black"/>
              </a:solidFill>
              <a:effectLst/>
              <a:uLnTx/>
              <a:uFillTx/>
              <a:latin typeface="思源黑体 CN Light" panose="020B0300000000000000" pitchFamily="34" charset="-122"/>
              <a:ea typeface="思源黑体 CN Light" panose="020B0300000000000000" pitchFamily="34" charset="-122"/>
              <a:cs typeface="+mn-ea"/>
              <a:sym typeface="+mn-lt"/>
            </a:endParaRPr>
          </a:p>
        </p:txBody>
      </p:sp>
      <p:sp>
        <p:nvSpPr>
          <p:cNvPr id="4" name="矩形 3"/>
          <p:cNvSpPr/>
          <p:nvPr/>
        </p:nvSpPr>
        <p:spPr>
          <a:xfrm>
            <a:off x="5182930" y="1025730"/>
            <a:ext cx="1871025" cy="677365"/>
          </a:xfrm>
          <a:prstGeom prst="rect">
            <a:avLst/>
          </a:prstGeom>
        </p:spPr>
        <p:txBody>
          <a:bodyPr wrap="none">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3200" b="1" i="0" u="none" strike="noStrike" kern="1200" cap="none" spc="0" normalizeH="0" baseline="0" noProof="0" dirty="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版权声明</a:t>
            </a:r>
            <a:endParaRPr kumimoji="0" lang="zh-CN" altLang="en-US" sz="3200" b="1" i="0" u="none" strike="noStrike" kern="1200" cap="none" spc="0" normalizeH="0" baseline="0" noProof="0" dirty="0">
              <a:ln>
                <a:noFill/>
              </a:ln>
              <a:solidFill>
                <a:prstClr val="black"/>
              </a:solidFill>
              <a:effectLst/>
              <a:uLnTx/>
              <a:uFillTx/>
              <a:latin typeface="思源黑体 CN Light" panose="020B0300000000000000" pitchFamily="34" charset="-122"/>
              <a:ea typeface="思源黑体 CN Light" panose="020B0300000000000000" pitchFamily="34" charset="-122"/>
              <a:cs typeface="+mn-ea"/>
              <a:sym typeface="+mn-lt"/>
            </a:endParaRPr>
          </a:p>
        </p:txBody>
      </p:sp>
      <p:cxnSp>
        <p:nvCxnSpPr>
          <p:cNvPr id="5" name="直接连接符 4"/>
          <p:cNvCxnSpPr/>
          <p:nvPr/>
        </p:nvCxnSpPr>
        <p:spPr>
          <a:xfrm>
            <a:off x="5816600" y="1852612"/>
            <a:ext cx="558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Click="0" advTm="3000">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3">
            <a:extLst>
              <a:ext uri="{28A0092B-C50C-407E-A947-70E740481C1C}">
                <a14:useLocalDpi xmlns:a14="http://schemas.microsoft.com/office/drawing/2010/main" val="0"/>
              </a:ext>
            </a:extLst>
          </a:blip>
          <a:srcRect t="19272" r="12682" b="6590"/>
          <a:stretch>
            <a:fillRect/>
          </a:stretch>
        </p:blipFill>
        <p:spPr>
          <a:xfrm>
            <a:off x="0" y="0"/>
            <a:ext cx="12192000" cy="6858000"/>
          </a:xfrm>
          <a:prstGeom prst="rect">
            <a:avLst/>
          </a:prstGeom>
        </p:spPr>
      </p:pic>
      <p:sp>
        <p:nvSpPr>
          <p:cNvPr id="6" name="矩形 5"/>
          <p:cNvSpPr/>
          <p:nvPr/>
        </p:nvSpPr>
        <p:spPr>
          <a:xfrm>
            <a:off x="-1" y="0"/>
            <a:ext cx="9564915" cy="6858000"/>
          </a:xfrm>
          <a:prstGeom prst="rect">
            <a:avLst/>
          </a:prstGeom>
          <a:gradFill>
            <a:gsLst>
              <a:gs pos="0">
                <a:srgbClr val="244F14"/>
              </a:gs>
              <a:gs pos="100000">
                <a:srgbClr val="244F14">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7" name="组合 6"/>
          <p:cNvGrpSpPr/>
          <p:nvPr/>
        </p:nvGrpSpPr>
        <p:grpSpPr>
          <a:xfrm>
            <a:off x="1262743" y="1571587"/>
            <a:ext cx="5955734" cy="2388698"/>
            <a:chOff x="576388" y="2478673"/>
            <a:chExt cx="5101354" cy="2388698"/>
          </a:xfrm>
        </p:grpSpPr>
        <p:sp>
          <p:nvSpPr>
            <p:cNvPr id="8" name="文本框 7"/>
            <p:cNvSpPr txBox="1"/>
            <p:nvPr/>
          </p:nvSpPr>
          <p:spPr>
            <a:xfrm>
              <a:off x="576388" y="2478673"/>
              <a:ext cx="5101354" cy="1107996"/>
            </a:xfrm>
            <a:prstGeom prst="rect">
              <a:avLst/>
            </a:prstGeom>
            <a:noFill/>
          </p:spPr>
          <p:txBody>
            <a:bodyPr wrap="square" rtlCol="0">
              <a:spAutoFit/>
            </a:bodyPr>
            <a:lstStyle/>
            <a:p>
              <a:pPr lvl="0" algn="dist">
                <a:defRPr/>
              </a:pPr>
              <a:r>
                <a:rPr lang="zh-CN" altLang="en-US" sz="6600" dirty="0">
                  <a:solidFill>
                    <a:schemeClr val="bg1"/>
                  </a:solidFill>
                  <a:cs typeface="+mn-ea"/>
                  <a:sym typeface="+mn-lt"/>
                </a:rPr>
                <a:t>感谢各位聆听</a:t>
              </a:r>
              <a:endParaRPr kumimoji="0" lang="en-US" altLang="zh-CN" sz="6600" i="0" u="none" strike="noStrike" kern="1200" cap="none" spc="0" normalizeH="0" baseline="0" noProof="0" dirty="0">
                <a:ln>
                  <a:noFill/>
                </a:ln>
                <a:solidFill>
                  <a:schemeClr val="bg1"/>
                </a:solidFill>
                <a:effectLst/>
                <a:uLnTx/>
                <a:uFillTx/>
                <a:cs typeface="+mn-ea"/>
                <a:sym typeface="+mn-lt"/>
              </a:endParaRPr>
            </a:p>
          </p:txBody>
        </p:sp>
        <p:sp>
          <p:nvSpPr>
            <p:cNvPr id="9" name="文本框 8"/>
            <p:cNvSpPr txBox="1"/>
            <p:nvPr/>
          </p:nvSpPr>
          <p:spPr>
            <a:xfrm>
              <a:off x="752564" y="3750784"/>
              <a:ext cx="4557018" cy="523220"/>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schemeClr val="bg1"/>
                  </a:solidFill>
                  <a:effectLst/>
                  <a:uLnTx/>
                  <a:uFillTx/>
                  <a:cs typeface="+mn-ea"/>
                  <a:sym typeface="+mn-lt"/>
                </a:rPr>
                <a:t>语文精品课件 六年级下册</a:t>
              </a:r>
            </a:p>
          </p:txBody>
        </p:sp>
        <p:sp>
          <p:nvSpPr>
            <p:cNvPr id="10" name="文本框 9"/>
            <p:cNvSpPr txBox="1"/>
            <p:nvPr/>
          </p:nvSpPr>
          <p:spPr>
            <a:xfrm>
              <a:off x="766529" y="4528817"/>
              <a:ext cx="4529088" cy="338554"/>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chemeClr val="bg1"/>
                  </a:solidFill>
                  <a:effectLst/>
                  <a:uLnTx/>
                  <a:uFillTx/>
                  <a:cs typeface="+mn-ea"/>
                  <a:sym typeface="+mn-lt"/>
                </a:rPr>
                <a:t>授课老师：某某 </a:t>
              </a:r>
              <a:r>
                <a:rPr kumimoji="0" lang="en-US" altLang="zh-CN" sz="1600" b="0" i="0" u="none" strike="noStrike" kern="1200" cap="none" spc="0" normalizeH="0" baseline="0" noProof="0" dirty="0">
                  <a:ln>
                    <a:noFill/>
                  </a:ln>
                  <a:solidFill>
                    <a:schemeClr val="bg1"/>
                  </a:solidFill>
                  <a:effectLst/>
                  <a:uLnTx/>
                  <a:uFillTx/>
                  <a:cs typeface="+mn-ea"/>
                  <a:sym typeface="+mn-lt"/>
                </a:rPr>
                <a:t>| </a:t>
              </a:r>
              <a:r>
                <a:rPr kumimoji="0" lang="zh-CN" altLang="en-US" sz="1600" b="0" i="0" u="none" strike="noStrike" kern="1200" cap="none" spc="0" normalizeH="0" baseline="0" noProof="0" dirty="0">
                  <a:ln>
                    <a:noFill/>
                  </a:ln>
                  <a:solidFill>
                    <a:schemeClr val="bg1"/>
                  </a:solidFill>
                  <a:effectLst/>
                  <a:uLnTx/>
                  <a:uFillTx/>
                  <a:cs typeface="+mn-ea"/>
                  <a:sym typeface="+mn-lt"/>
                </a:rPr>
                <a:t>授课时间：</a:t>
              </a:r>
              <a:r>
                <a:rPr kumimoji="0" lang="en-US" altLang="zh-CN" sz="1600" b="0" i="0" u="none" strike="noStrike" kern="1200" cap="none" spc="0" normalizeH="0" baseline="0" noProof="0" dirty="0">
                  <a:ln>
                    <a:noFill/>
                  </a:ln>
                  <a:solidFill>
                    <a:schemeClr val="bg1"/>
                  </a:solidFill>
                  <a:effectLst/>
                  <a:uLnTx/>
                  <a:uFillTx/>
                  <a:cs typeface="+mn-ea"/>
                  <a:sym typeface="+mn-lt"/>
                </a:rPr>
                <a:t>20XX.XX</a:t>
              </a:r>
              <a:endParaRPr kumimoji="0" lang="zh-CN" altLang="en-US" sz="1600" b="0" i="0" u="none" strike="noStrike" kern="1200" cap="none" spc="0" normalizeH="0" baseline="0" noProof="0" dirty="0">
                <a:ln>
                  <a:noFill/>
                </a:ln>
                <a:solidFill>
                  <a:schemeClr val="bg1"/>
                </a:solidFill>
                <a:effectLst/>
                <a:uLnTx/>
                <a:uFillTx/>
                <a:cs typeface="+mn-ea"/>
                <a:sym typeface="+mn-lt"/>
              </a:endParaRPr>
            </a:p>
          </p:txBody>
        </p:sp>
        <p:sp>
          <p:nvSpPr>
            <p:cNvPr id="11" name="矩形: 圆角 10"/>
            <p:cNvSpPr/>
            <p:nvPr/>
          </p:nvSpPr>
          <p:spPr>
            <a:xfrm rot="10800000" flipH="1" flipV="1">
              <a:off x="828764" y="4388395"/>
              <a:ext cx="4404619" cy="47068"/>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bg1"/>
                </a:solidFill>
                <a:effectLst/>
                <a:uLnTx/>
                <a:uFillTx/>
                <a:cs typeface="+mn-ea"/>
                <a:sym typeface="+mn-lt"/>
              </a:endParaRPr>
            </a:p>
          </p:txBody>
        </p:sp>
      </p:grpSp>
      <p:grpSp>
        <p:nvGrpSpPr>
          <p:cNvPr id="12" name="组合 11"/>
          <p:cNvGrpSpPr/>
          <p:nvPr/>
        </p:nvGrpSpPr>
        <p:grpSpPr>
          <a:xfrm flipH="1">
            <a:off x="3007021" y="4778142"/>
            <a:ext cx="2467179" cy="321642"/>
            <a:chOff x="10185400" y="5731858"/>
            <a:chExt cx="1384360" cy="321642"/>
          </a:xfrm>
        </p:grpSpPr>
        <p:sp>
          <p:nvSpPr>
            <p:cNvPr id="13" name="矩形 12"/>
            <p:cNvSpPr/>
            <p:nvPr/>
          </p:nvSpPr>
          <p:spPr>
            <a:xfrm flipH="1">
              <a:off x="10185400" y="5731858"/>
              <a:ext cx="1384360" cy="321642"/>
            </a:xfrm>
            <a:prstGeom prst="rect">
              <a:avLst/>
            </a:prstGeom>
            <a:noFill/>
            <a:ln w="19050" cap="flat" cmpd="sng" algn="ctr">
              <a:solidFill>
                <a:schemeClr val="bg1"/>
              </a:solidFill>
              <a:prstDash val="solid"/>
              <a:miter lim="800000"/>
            </a:ln>
            <a:effectLst>
              <a:outerShdw blurRad="381000" algn="ctr" rotWithShape="0">
                <a:prstClr val="black">
                  <a:alpha val="25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dirty="0">
                <a:ln>
                  <a:noFill/>
                </a:ln>
                <a:solidFill>
                  <a:schemeClr val="bg1"/>
                </a:solidFill>
                <a:effectLst/>
                <a:uLnTx/>
                <a:uFillTx/>
                <a:cs typeface="+mn-ea"/>
                <a:sym typeface="+mn-lt"/>
              </a:endParaRPr>
            </a:p>
          </p:txBody>
        </p:sp>
        <p:sp>
          <p:nvSpPr>
            <p:cNvPr id="14" name="文本框 13"/>
            <p:cNvSpPr txBox="1"/>
            <p:nvPr/>
          </p:nvSpPr>
          <p:spPr>
            <a:xfrm flipH="1">
              <a:off x="10458064" y="5731858"/>
              <a:ext cx="839033" cy="307777"/>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chemeClr val="bg1"/>
                  </a:solidFill>
                  <a:effectLst/>
                  <a:uLnTx/>
                  <a:uFillTx/>
                  <a:cs typeface="+mn-ea"/>
                  <a:sym typeface="+mn-lt"/>
                </a:rPr>
                <a:t>某某小学</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77999" y="333781"/>
            <a:ext cx="41249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lumMod val="75000"/>
                    <a:lumOff val="25000"/>
                  </a:prstClr>
                </a:solidFill>
                <a:effectLst/>
                <a:uLnTx/>
                <a:uFillTx/>
                <a:cs typeface="+mn-ea"/>
                <a:sym typeface="+mn-lt"/>
              </a:rPr>
              <a:t>课前导读</a:t>
            </a:r>
          </a:p>
        </p:txBody>
      </p:sp>
      <p:sp>
        <p:nvSpPr>
          <p:cNvPr id="4" name="矩形 3"/>
          <p:cNvSpPr>
            <a:spLocks noChangeArrowheads="1"/>
          </p:cNvSpPr>
          <p:nvPr/>
        </p:nvSpPr>
        <p:spPr bwMode="auto">
          <a:xfrm>
            <a:off x="768667" y="1805305"/>
            <a:ext cx="10654665" cy="3876675"/>
          </a:xfrm>
          <a:prstGeom prst="rect">
            <a:avLst/>
          </a:prstGeom>
          <a:noFill/>
          <a:ln>
            <a:noFill/>
          </a:ln>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50000"/>
              </a:lnSpc>
              <a:spcBef>
                <a:spcPct val="0"/>
              </a:spcBef>
              <a:spcAft>
                <a:spcPct val="0"/>
              </a:spcAft>
              <a:buClrTx/>
              <a:buSzTx/>
              <a:buFont typeface="Arial" panose="020B0604020202020204" pitchFamily="34" charset="0"/>
              <a:buNone/>
              <a:defRPr/>
            </a:pPr>
            <a:r>
              <a:rPr kumimoji="0" lang="zh-CN" altLang="en-US" sz="3600" b="0" i="0" u="none" strike="noStrike" kern="1200" cap="none" spc="0" normalizeH="0" baseline="0" noProof="0" dirty="0">
                <a:ln>
                  <a:noFill/>
                </a:ln>
                <a:solidFill>
                  <a:prstClr val="black"/>
                </a:solidFill>
                <a:effectLst/>
                <a:uLnTx/>
                <a:uFillTx/>
                <a:latin typeface="+mn-lt"/>
                <a:ea typeface="+mn-ea"/>
                <a:cs typeface="+mn-ea"/>
                <a:sym typeface="+mn-lt"/>
              </a:rPr>
              <a:t>藏 戏</a:t>
            </a:r>
            <a:r>
              <a:rPr kumimoji="0" lang="en-US" altLang="zh-CN" sz="3200" b="0" i="0" u="none" strike="noStrike" kern="1200" cap="none" spc="0" normalizeH="0" baseline="0" noProof="0" dirty="0">
                <a:ln>
                  <a:noFill/>
                </a:ln>
                <a:solidFill>
                  <a:prstClr val="black"/>
                </a:solidFill>
                <a:effectLst/>
                <a:uLnTx/>
                <a:uFillTx/>
                <a:latin typeface="+mn-lt"/>
                <a:ea typeface="+mn-ea"/>
                <a:cs typeface="+mn-ea"/>
                <a:sym typeface="+mn-lt"/>
              </a:rPr>
              <a:t> </a:t>
            </a:r>
          </a:p>
          <a:p>
            <a:pPr marL="0" marR="0" lvl="0" indent="0" algn="l" defTabSz="914400" rtl="0" eaLnBrk="1" fontAlgn="base" latinLnBrk="0" hangingPunct="1">
              <a:lnSpc>
                <a:spcPct val="150000"/>
              </a:lnSpc>
              <a:spcBef>
                <a:spcPct val="0"/>
              </a:spcBef>
              <a:spcAft>
                <a:spcPct val="0"/>
              </a:spcAft>
              <a:buClrTx/>
              <a:buSzTx/>
              <a:buFont typeface="Arial" panose="020B0604020202020204" pitchFamily="34" charset="0"/>
              <a:buNone/>
              <a:defRPr/>
            </a:pPr>
            <a:r>
              <a:rPr kumimoji="0" lang="en-US" altLang="zh-CN" sz="3200" b="0" i="0" u="none" strike="noStrike" kern="1200" cap="none" spc="0" normalizeH="0" baseline="0" noProof="0" dirty="0">
                <a:ln>
                  <a:noFill/>
                </a:ln>
                <a:solidFill>
                  <a:prstClr val="black"/>
                </a:solidFill>
                <a:effectLst/>
                <a:uLnTx/>
                <a:uFillTx/>
                <a:latin typeface="+mn-lt"/>
                <a:ea typeface="+mn-ea"/>
                <a:cs typeface="+mn-ea"/>
                <a:sym typeface="+mn-lt"/>
              </a:rPr>
              <a:t>       </a:t>
            </a:r>
            <a:r>
              <a:rPr kumimoji="0" lang="zh-CN" altLang="en-US" sz="3200" b="0" i="0" u="none" strike="noStrike" kern="1200" cap="none" spc="0" normalizeH="0" baseline="0" noProof="0" dirty="0">
                <a:ln>
                  <a:noFill/>
                </a:ln>
                <a:solidFill>
                  <a:prstClr val="black"/>
                </a:solidFill>
                <a:effectLst/>
                <a:uLnTx/>
                <a:uFillTx/>
                <a:latin typeface="+mn-lt"/>
                <a:ea typeface="+mn-ea"/>
                <a:cs typeface="+mn-ea"/>
                <a:sym typeface="+mn-lt"/>
              </a:rPr>
              <a:t>藏族戏剧的泛称，是以民间歌舞形式表现故事内容的综合表演艺术，其形式和风格带有强烈鲜明的藏民族特点和浓郁突出的雪域神奇色彩。贴近群众、易于被接受，是藏戏最大的特点和优势。</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77999" y="333781"/>
            <a:ext cx="41249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lumMod val="75000"/>
                    <a:lumOff val="25000"/>
                  </a:prstClr>
                </a:solidFill>
                <a:effectLst/>
                <a:uLnTx/>
                <a:uFillTx/>
                <a:cs typeface="+mn-ea"/>
                <a:sym typeface="+mn-lt"/>
              </a:rPr>
              <a:t>字词揭秘</a:t>
            </a:r>
          </a:p>
        </p:txBody>
      </p:sp>
      <p:sp>
        <p:nvSpPr>
          <p:cNvPr id="2" name="矩形 2"/>
          <p:cNvSpPr/>
          <p:nvPr/>
        </p:nvSpPr>
        <p:spPr>
          <a:xfrm>
            <a:off x="757872" y="1353910"/>
            <a:ext cx="10676255" cy="4859151"/>
          </a:xfrm>
          <a:prstGeom prst="rect">
            <a:avLst/>
          </a:prstGeom>
          <a:noFill/>
          <a:ln w="9525">
            <a:noFill/>
          </a:ln>
        </p:spPr>
        <p:txBody>
          <a:bodyPr wrap="square">
            <a:spAutoFit/>
          </a:bodyPr>
          <a:lstStyle/>
          <a:p>
            <a:pPr marL="0" marR="0" lvl="0" indent="0" algn="l" defTabSz="914400" rtl="0" eaLnBrk="1" fontAlgn="auto" latinLnBrk="0" hangingPunct="1">
              <a:lnSpc>
                <a:spcPct val="250000"/>
              </a:lnSpc>
              <a:spcBef>
                <a:spcPts val="0"/>
              </a:spcBef>
              <a:spcAft>
                <a:spcPts val="0"/>
              </a:spcAft>
              <a:buClrTx/>
              <a:buSzTx/>
              <a:buFont typeface="Wingdings" panose="05000000000000000000" pitchFamily="2" charset="2"/>
              <a:buNone/>
              <a:defRPr/>
            </a:pPr>
            <a:r>
              <a:rPr kumimoji="0" sz="3200" b="0" i="0" u="none" strike="noStrike" kern="1200" cap="none" spc="0" normalizeH="0" baseline="0" noProof="0" dirty="0">
                <a:ln>
                  <a:noFill/>
                </a:ln>
                <a:solidFill>
                  <a:prstClr val="black"/>
                </a:solidFill>
                <a:effectLst/>
                <a:uLnTx/>
                <a:uFillTx/>
                <a:cs typeface="+mn-ea"/>
                <a:sym typeface="+mn-lt"/>
              </a:rPr>
              <a:t>阅读课前导语，明确自读要求</a:t>
            </a:r>
            <a:r>
              <a:rPr kumimoji="0" lang="zh-CN" altLang="en-US" sz="3200" b="0" i="0" u="none" strike="noStrike" kern="1200" cap="none" spc="0" normalizeH="0" baseline="0" noProof="0" dirty="0">
                <a:ln>
                  <a:noFill/>
                </a:ln>
                <a:solidFill>
                  <a:prstClr val="black"/>
                </a:solidFill>
                <a:effectLst/>
                <a:uLnTx/>
                <a:uFillTx/>
                <a:cs typeface="+mn-ea"/>
                <a:sym typeface="+mn-lt"/>
              </a:rPr>
              <a:t>：</a:t>
            </a:r>
            <a:endParaRPr kumimoji="0" sz="3200" b="0" i="0" u="none" strike="noStrike" kern="1200" cap="none" spc="0" normalizeH="0" baseline="0" noProof="0" dirty="0">
              <a:ln>
                <a:noFill/>
              </a:ln>
              <a:solidFill>
                <a:prstClr val="black"/>
              </a:solidFill>
              <a:effectLst/>
              <a:uLnTx/>
              <a:uFillTx/>
              <a:cs typeface="+mn-ea"/>
              <a:sym typeface="+mn-lt"/>
            </a:endParaRPr>
          </a:p>
          <a:p>
            <a:pPr marL="0" marR="0" lvl="0" indent="0" algn="l" defTabSz="914400" rtl="0" eaLnBrk="1" fontAlgn="auto" latinLnBrk="0" hangingPunct="1">
              <a:lnSpc>
                <a:spcPct val="250000"/>
              </a:lnSpc>
              <a:spcBef>
                <a:spcPts val="0"/>
              </a:spcBef>
              <a:spcAft>
                <a:spcPts val="0"/>
              </a:spcAft>
              <a:buClrTx/>
              <a:buSzTx/>
              <a:buFont typeface="Wingdings" panose="05000000000000000000" pitchFamily="2" charset="2"/>
              <a:buNone/>
              <a:defRPr/>
            </a:pPr>
            <a:r>
              <a:rPr kumimoji="0" lang="en-US" sz="2400" b="0" i="0" u="none" strike="noStrike" kern="1200" cap="none" spc="0" normalizeH="0" baseline="0" noProof="0" dirty="0">
                <a:ln>
                  <a:noFill/>
                </a:ln>
                <a:solidFill>
                  <a:prstClr val="black"/>
                </a:solidFill>
                <a:effectLst/>
                <a:uLnTx/>
                <a:uFillTx/>
                <a:cs typeface="+mn-ea"/>
                <a:sym typeface="+mn-lt"/>
              </a:rPr>
              <a:t>      1.</a:t>
            </a:r>
            <a:r>
              <a:rPr kumimoji="0" sz="2400" b="0" i="0" u="none" strike="noStrike" kern="1200" cap="none" spc="0" normalizeH="0" baseline="0" noProof="0" dirty="0">
                <a:ln>
                  <a:noFill/>
                </a:ln>
                <a:solidFill>
                  <a:prstClr val="black"/>
                </a:solidFill>
                <a:effectLst/>
                <a:uLnTx/>
                <a:uFillTx/>
                <a:cs typeface="+mn-ea"/>
                <a:sym typeface="+mn-lt"/>
              </a:rPr>
              <a:t>默读课文，注意默读速度。边读边画出文中不懂的词语，利用工具书或者联系上下文理解其意思。</a:t>
            </a:r>
          </a:p>
          <a:p>
            <a:pPr marL="0" marR="0" lvl="0" indent="0" algn="l" defTabSz="914400" rtl="0" eaLnBrk="1" fontAlgn="auto" latinLnBrk="0" hangingPunct="1">
              <a:lnSpc>
                <a:spcPct val="250000"/>
              </a:lnSpc>
              <a:spcBef>
                <a:spcPts val="0"/>
              </a:spcBef>
              <a:spcAft>
                <a:spcPts val="0"/>
              </a:spcAft>
              <a:buClrTx/>
              <a:buSzTx/>
              <a:buFont typeface="Wingdings" panose="05000000000000000000" pitchFamily="2" charset="2"/>
              <a:buNone/>
              <a:defRPr/>
            </a:pPr>
            <a:r>
              <a:rPr kumimoji="0" lang="en-US" sz="2400" b="0" i="0" u="none" strike="noStrike" kern="1200" cap="none" spc="0" normalizeH="0" baseline="0" noProof="0" dirty="0">
                <a:ln>
                  <a:noFill/>
                </a:ln>
                <a:solidFill>
                  <a:prstClr val="black"/>
                </a:solidFill>
                <a:effectLst/>
                <a:uLnTx/>
                <a:uFillTx/>
                <a:cs typeface="+mn-ea"/>
                <a:sym typeface="+mn-lt"/>
              </a:rPr>
              <a:t>       2.</a:t>
            </a:r>
            <a:r>
              <a:rPr kumimoji="0" sz="2400" b="0" i="0" u="none" strike="noStrike" kern="1200" cap="none" spc="0" normalizeH="0" baseline="0" noProof="0" dirty="0">
                <a:ln>
                  <a:noFill/>
                </a:ln>
                <a:solidFill>
                  <a:prstClr val="black"/>
                </a:solidFill>
                <a:effectLst/>
                <a:uLnTx/>
                <a:uFillTx/>
                <a:cs typeface="+mn-ea"/>
                <a:sym typeface="+mn-lt"/>
              </a:rPr>
              <a:t>同桌相互交流自己不懂的词语。</a:t>
            </a:r>
          </a:p>
          <a:p>
            <a:pPr marL="0" marR="0" lvl="0" indent="0" algn="l" defTabSz="914400" rtl="0" eaLnBrk="1" fontAlgn="auto" latinLnBrk="0" hangingPunct="1">
              <a:lnSpc>
                <a:spcPct val="250000"/>
              </a:lnSpc>
              <a:spcBef>
                <a:spcPts val="0"/>
              </a:spcBef>
              <a:spcAft>
                <a:spcPts val="0"/>
              </a:spcAft>
              <a:buClrTx/>
              <a:buSzTx/>
              <a:buFont typeface="Wingdings" panose="05000000000000000000" pitchFamily="2" charset="2"/>
              <a:buNone/>
              <a:defRPr/>
            </a:pPr>
            <a:r>
              <a:rPr kumimoji="0" lang="en-US" sz="2400" b="0" i="0" u="none" strike="noStrike" kern="1200" cap="none" spc="0" normalizeH="0" baseline="0" noProof="0" dirty="0">
                <a:ln>
                  <a:noFill/>
                </a:ln>
                <a:solidFill>
                  <a:prstClr val="black"/>
                </a:solidFill>
                <a:effectLst/>
                <a:uLnTx/>
                <a:uFillTx/>
                <a:cs typeface="+mn-ea"/>
                <a:sym typeface="+mn-lt"/>
              </a:rPr>
              <a:t>       3.</a:t>
            </a:r>
            <a:r>
              <a:rPr kumimoji="0" lang="zh-CN" altLang="en-US" sz="2400" b="0" i="0" u="none" strike="noStrike" kern="1200" cap="none" spc="0" normalizeH="0" baseline="0" noProof="0" dirty="0">
                <a:ln>
                  <a:noFill/>
                </a:ln>
                <a:solidFill>
                  <a:prstClr val="black"/>
                </a:solidFill>
                <a:effectLst/>
                <a:uLnTx/>
                <a:uFillTx/>
                <a:cs typeface="+mn-ea"/>
                <a:sym typeface="+mn-lt"/>
              </a:rPr>
              <a:t>思考：这篇文章写了藏戏哪些方面的内容。</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77999" y="333781"/>
            <a:ext cx="41249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lumMod val="75000"/>
                    <a:lumOff val="25000"/>
                  </a:prstClr>
                </a:solidFill>
                <a:effectLst/>
                <a:uLnTx/>
                <a:uFillTx/>
                <a:cs typeface="+mn-ea"/>
                <a:sym typeface="+mn-lt"/>
              </a:rPr>
              <a:t>字词揭秘</a:t>
            </a:r>
          </a:p>
        </p:txBody>
      </p:sp>
      <p:sp>
        <p:nvSpPr>
          <p:cNvPr id="4" name="云形 3"/>
          <p:cNvSpPr/>
          <p:nvPr/>
        </p:nvSpPr>
        <p:spPr>
          <a:xfrm>
            <a:off x="4284027" y="1585177"/>
            <a:ext cx="3623945" cy="1007745"/>
          </a:xfrm>
          <a:prstGeom prst="cloud">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600" b="0" i="0" u="none" strike="noStrike" kern="1200" cap="none" spc="0" normalizeH="0" baseline="0" noProof="0">
                <a:ln>
                  <a:noFill/>
                </a:ln>
                <a:solidFill>
                  <a:prstClr val="black"/>
                </a:solidFill>
                <a:effectLst/>
                <a:uLnTx/>
                <a:uFillTx/>
                <a:cs typeface="+mn-ea"/>
                <a:sym typeface="+mn-lt"/>
              </a:rPr>
              <a:t>我会读</a:t>
            </a:r>
          </a:p>
        </p:txBody>
      </p:sp>
      <p:sp>
        <p:nvSpPr>
          <p:cNvPr id="5" name="TextBox 1"/>
          <p:cNvSpPr txBox="1"/>
          <p:nvPr/>
        </p:nvSpPr>
        <p:spPr>
          <a:xfrm>
            <a:off x="1577339" y="3242672"/>
            <a:ext cx="9262745" cy="2307106"/>
          </a:xfrm>
          <a:prstGeom prst="rect">
            <a:avLst/>
          </a:prstGeom>
          <a:noFill/>
          <a:ln w="9525">
            <a:noFill/>
          </a:ln>
        </p:spPr>
        <p:txBody>
          <a:bodyPr wrap="square">
            <a:spAutoFit/>
          </a:bodyPr>
          <a:lstStyle/>
          <a:p>
            <a:pPr marL="0" marR="0" lvl="0" indent="0" algn="l" defTabSz="914400" rtl="0" eaLnBrk="1" fontAlgn="auto" latinLnBrk="0" hangingPunct="1">
              <a:lnSpc>
                <a:spcPct val="160000"/>
              </a:lnSpc>
              <a:spcBef>
                <a:spcPts val="0"/>
              </a:spcBef>
              <a:spcAft>
                <a:spcPts val="0"/>
              </a:spcAft>
              <a:buClrTx/>
              <a:buSzTx/>
              <a:buFontTx/>
              <a:buNone/>
              <a:defRPr/>
            </a:pPr>
            <a:r>
              <a:rPr kumimoji="0" lang="en-US" altLang="zh-CN" sz="4800" b="0" i="0" u="none" strike="noStrike" kern="1200" cap="none" spc="0" normalizeH="0" baseline="0" noProof="0" dirty="0">
                <a:ln>
                  <a:noFill/>
                </a:ln>
                <a:solidFill>
                  <a:srgbClr val="FF00FF"/>
                </a:solidFill>
                <a:effectLst/>
                <a:uLnTx/>
                <a:uFillTx/>
                <a:cs typeface="+mn-ea"/>
                <a:sym typeface="+mn-lt"/>
              </a:rPr>
              <a:t>      </a:t>
            </a:r>
            <a:r>
              <a:rPr kumimoji="0" lang="zh-CN" altLang="en-US" sz="4800" b="0" i="0" u="none" strike="noStrike" kern="1200" cap="none" spc="0" normalizeH="0" baseline="0" noProof="0" dirty="0">
                <a:ln>
                  <a:noFill/>
                </a:ln>
                <a:solidFill>
                  <a:srgbClr val="FF00FF"/>
                </a:solidFill>
                <a:effectLst/>
                <a:uLnTx/>
                <a:uFillTx/>
                <a:cs typeface="+mn-ea"/>
                <a:sym typeface="+mn-lt"/>
              </a:rPr>
              <a:t>僧</a:t>
            </a:r>
            <a:r>
              <a:rPr kumimoji="0" lang="zh-CN" altLang="en-US" sz="4800" b="0" i="0" u="none" strike="noStrike" kern="1200" cap="none" spc="0" normalizeH="0" baseline="0" noProof="0" dirty="0">
                <a:ln>
                  <a:noFill/>
                </a:ln>
                <a:solidFill>
                  <a:prstClr val="black"/>
                </a:solidFill>
                <a:effectLst/>
                <a:uLnTx/>
                <a:uFillTx/>
                <a:cs typeface="+mn-ea"/>
                <a:sym typeface="+mn-lt"/>
              </a:rPr>
              <a:t>人</a:t>
            </a:r>
            <a:r>
              <a:rPr kumimoji="0" lang="zh-CN" altLang="en-US" sz="4800" b="0" i="0" u="none" strike="noStrike" kern="1200" cap="none" spc="0" normalizeH="0" baseline="0" noProof="0" dirty="0">
                <a:ln>
                  <a:noFill/>
                </a:ln>
                <a:solidFill>
                  <a:prstClr val="white"/>
                </a:solidFill>
                <a:effectLst/>
                <a:uLnTx/>
                <a:uFillTx/>
                <a:cs typeface="+mn-ea"/>
                <a:sym typeface="+mn-lt"/>
              </a:rPr>
              <a:t>   </a:t>
            </a:r>
            <a:r>
              <a:rPr kumimoji="0" lang="zh-CN" altLang="en-US" sz="4800" b="0" i="0" u="none" strike="noStrike" kern="1200" cap="none" spc="0" normalizeH="0" baseline="0" noProof="0" dirty="0">
                <a:ln>
                  <a:noFill/>
                </a:ln>
                <a:solidFill>
                  <a:prstClr val="black"/>
                </a:solidFill>
                <a:effectLst/>
                <a:uLnTx/>
                <a:uFillTx/>
                <a:cs typeface="+mn-ea"/>
                <a:sym typeface="+mn-lt"/>
              </a:rPr>
              <a:t>脱</a:t>
            </a:r>
            <a:r>
              <a:rPr kumimoji="0" lang="zh-CN" altLang="en-US" sz="4800" b="0" i="0" u="none" strike="noStrike" kern="1200" cap="none" spc="0" normalizeH="0" baseline="0" noProof="0" dirty="0">
                <a:ln>
                  <a:noFill/>
                </a:ln>
                <a:solidFill>
                  <a:srgbClr val="FF00FF"/>
                </a:solidFill>
                <a:effectLst/>
                <a:uLnTx/>
                <a:uFillTx/>
                <a:cs typeface="+mn-ea"/>
                <a:sym typeface="+mn-lt"/>
              </a:rPr>
              <a:t>缰</a:t>
            </a:r>
            <a:r>
              <a:rPr kumimoji="0" lang="zh-CN" altLang="en-US" sz="4800" b="0" i="0" u="none" strike="noStrike" kern="1200" cap="none" spc="0" normalizeH="0" baseline="0" noProof="0" dirty="0">
                <a:ln>
                  <a:noFill/>
                </a:ln>
                <a:solidFill>
                  <a:prstClr val="white"/>
                </a:solidFill>
                <a:effectLst/>
                <a:uLnTx/>
                <a:uFillTx/>
                <a:cs typeface="+mn-ea"/>
                <a:sym typeface="+mn-lt"/>
              </a:rPr>
              <a:t>   </a:t>
            </a:r>
            <a:r>
              <a:rPr kumimoji="0" lang="zh-CN" altLang="en-US" sz="4800" b="0" i="0" u="none" strike="noStrike" kern="1200" cap="none" spc="0" normalizeH="0" baseline="0" noProof="0" dirty="0">
                <a:ln>
                  <a:noFill/>
                </a:ln>
                <a:solidFill>
                  <a:prstClr val="black"/>
                </a:solidFill>
                <a:effectLst/>
                <a:uLnTx/>
                <a:uFillTx/>
                <a:cs typeface="+mn-ea"/>
                <a:sym typeface="+mn-lt"/>
              </a:rPr>
              <a:t>吞</a:t>
            </a:r>
            <a:r>
              <a:rPr kumimoji="0" lang="zh-CN" altLang="en-US" sz="4800" b="0" i="0" u="none" strike="noStrike" kern="1200" cap="none" spc="0" normalizeH="0" baseline="0" noProof="0" dirty="0">
                <a:ln>
                  <a:noFill/>
                </a:ln>
                <a:solidFill>
                  <a:srgbClr val="FF00FF"/>
                </a:solidFill>
                <a:effectLst/>
                <a:uLnTx/>
                <a:uFillTx/>
                <a:cs typeface="+mn-ea"/>
                <a:sym typeface="+mn-lt"/>
              </a:rPr>
              <a:t>噬     琼</a:t>
            </a:r>
            <a:r>
              <a:rPr kumimoji="0" lang="zh-CN" altLang="en-US" sz="4800" b="0" i="0" u="none" strike="noStrike" kern="1200" cap="none" spc="0" normalizeH="0" baseline="0" noProof="0" dirty="0">
                <a:ln>
                  <a:noFill/>
                </a:ln>
                <a:solidFill>
                  <a:prstClr val="black"/>
                </a:solidFill>
                <a:effectLst/>
                <a:uLnTx/>
                <a:uFillTx/>
                <a:cs typeface="+mn-ea"/>
                <a:sym typeface="+mn-lt"/>
              </a:rPr>
              <a:t>结</a:t>
            </a:r>
            <a:r>
              <a:rPr kumimoji="0" lang="zh-CN" altLang="en-US" sz="4800" b="0" i="0" u="none" strike="noStrike" kern="1200" cap="none" spc="0" normalizeH="0" baseline="0" noProof="0" dirty="0">
                <a:ln>
                  <a:noFill/>
                </a:ln>
                <a:solidFill>
                  <a:prstClr val="white"/>
                </a:solidFill>
                <a:effectLst/>
                <a:uLnTx/>
                <a:uFillTx/>
                <a:cs typeface="+mn-ea"/>
                <a:sym typeface="+mn-lt"/>
              </a:rPr>
              <a:t>   </a:t>
            </a:r>
          </a:p>
          <a:p>
            <a:pPr marL="0" marR="0" lvl="0" indent="0" algn="l" defTabSz="914400" rtl="0" eaLnBrk="1" fontAlgn="auto" latinLnBrk="0" hangingPunct="1">
              <a:lnSpc>
                <a:spcPct val="160000"/>
              </a:lnSpc>
              <a:spcBef>
                <a:spcPts val="0"/>
              </a:spcBef>
              <a:spcAft>
                <a:spcPts val="0"/>
              </a:spcAft>
              <a:buClrTx/>
              <a:buSzTx/>
              <a:buFontTx/>
              <a:buNone/>
              <a:defRPr/>
            </a:pPr>
            <a:r>
              <a:rPr kumimoji="0" lang="zh-CN" altLang="en-US" sz="4800" b="0" i="0" u="none" strike="noStrike" kern="1200" cap="none" spc="0" normalizeH="0" baseline="0" noProof="0" dirty="0">
                <a:ln>
                  <a:noFill/>
                </a:ln>
                <a:solidFill>
                  <a:prstClr val="black"/>
                </a:solidFill>
                <a:effectLst/>
                <a:uLnTx/>
                <a:uFillTx/>
                <a:cs typeface="+mn-ea"/>
                <a:sym typeface="+mn-lt"/>
              </a:rPr>
              <a:t>王</a:t>
            </a:r>
            <a:r>
              <a:rPr kumimoji="0" lang="zh-CN" altLang="en-US" sz="4800" b="0" i="0" u="none" strike="noStrike" kern="1200" cap="none" spc="0" normalizeH="0" baseline="0" noProof="0" dirty="0">
                <a:ln>
                  <a:noFill/>
                </a:ln>
                <a:solidFill>
                  <a:srgbClr val="FF00FF"/>
                </a:solidFill>
                <a:effectLst/>
                <a:uLnTx/>
                <a:uFillTx/>
                <a:cs typeface="+mn-ea"/>
                <a:sym typeface="+mn-lt"/>
              </a:rPr>
              <a:t>妃</a:t>
            </a:r>
            <a:r>
              <a:rPr kumimoji="0" lang="zh-CN" altLang="en-US" sz="4800" b="0" i="0" u="none" strike="noStrike" kern="1200" cap="none" spc="0" normalizeH="0" baseline="0" noProof="0" dirty="0">
                <a:ln>
                  <a:noFill/>
                </a:ln>
                <a:solidFill>
                  <a:prstClr val="white"/>
                </a:solidFill>
                <a:effectLst/>
                <a:uLnTx/>
                <a:uFillTx/>
                <a:cs typeface="+mn-ea"/>
                <a:sym typeface="+mn-lt"/>
              </a:rPr>
              <a:t>   </a:t>
            </a:r>
            <a:r>
              <a:rPr kumimoji="0" lang="zh-CN" altLang="en-US" sz="4800" b="0" i="0" u="none" strike="noStrike" kern="1200" cap="none" spc="0" normalizeH="0" baseline="0" noProof="0" dirty="0">
                <a:ln>
                  <a:noFill/>
                </a:ln>
                <a:solidFill>
                  <a:srgbClr val="FF00FF"/>
                </a:solidFill>
                <a:effectLst/>
                <a:uLnTx/>
                <a:uFillTx/>
                <a:cs typeface="+mn-ea"/>
                <a:sym typeface="+mn-lt"/>
              </a:rPr>
              <a:t>獠</a:t>
            </a:r>
            <a:r>
              <a:rPr kumimoji="0" lang="zh-CN" altLang="en-US" sz="4800" b="0" i="0" u="none" strike="noStrike" kern="1200" cap="none" spc="0" normalizeH="0" baseline="0" noProof="0" dirty="0">
                <a:ln>
                  <a:noFill/>
                </a:ln>
                <a:solidFill>
                  <a:prstClr val="black"/>
                </a:solidFill>
                <a:effectLst/>
                <a:uLnTx/>
                <a:uFillTx/>
                <a:cs typeface="+mn-ea"/>
                <a:sym typeface="+mn-lt"/>
              </a:rPr>
              <a:t>牙   </a:t>
            </a:r>
            <a:r>
              <a:rPr kumimoji="0" lang="zh-CN" altLang="en-US" sz="4800" b="0" i="0" u="none" strike="noStrike" kern="1200" cap="none" spc="0" normalizeH="0" baseline="0" noProof="0" dirty="0">
                <a:ln>
                  <a:noFill/>
                </a:ln>
                <a:solidFill>
                  <a:srgbClr val="FF00FF"/>
                </a:solidFill>
                <a:effectLst/>
                <a:uLnTx/>
                <a:uFillTx/>
                <a:cs typeface="+mn-ea"/>
                <a:sym typeface="+mn-lt"/>
              </a:rPr>
              <a:t>敦</a:t>
            </a:r>
            <a:r>
              <a:rPr kumimoji="0" lang="zh-CN" altLang="en-US" sz="4800" b="0" i="0" u="none" strike="noStrike" kern="1200" cap="none" spc="0" normalizeH="0" baseline="0" noProof="0" dirty="0">
                <a:ln>
                  <a:noFill/>
                </a:ln>
                <a:solidFill>
                  <a:prstClr val="black"/>
                </a:solidFill>
                <a:effectLst/>
                <a:uLnTx/>
                <a:uFillTx/>
                <a:cs typeface="+mn-ea"/>
                <a:sym typeface="+mn-lt"/>
              </a:rPr>
              <a:t>厚   </a:t>
            </a:r>
            <a:r>
              <a:rPr kumimoji="0" lang="zh-CN" altLang="en-US" sz="4800" b="0" i="0" u="none" strike="noStrike" kern="1200" cap="none" spc="0" normalizeH="0" baseline="0" noProof="0" dirty="0">
                <a:ln>
                  <a:noFill/>
                </a:ln>
                <a:solidFill>
                  <a:srgbClr val="FF00FF"/>
                </a:solidFill>
                <a:effectLst/>
                <a:uLnTx/>
                <a:uFillTx/>
                <a:cs typeface="+mn-ea"/>
                <a:sym typeface="+mn-lt"/>
              </a:rPr>
              <a:t>钹     </a:t>
            </a:r>
            <a:r>
              <a:rPr kumimoji="0" lang="zh-CN" altLang="en-US" sz="4800" b="0" i="0" u="none" strike="noStrike" kern="1200" cap="none" spc="0" normalizeH="0" baseline="0" noProof="0" dirty="0">
                <a:ln>
                  <a:noFill/>
                </a:ln>
                <a:solidFill>
                  <a:prstClr val="black"/>
                </a:solidFill>
                <a:effectLst/>
                <a:uLnTx/>
                <a:uFillTx/>
                <a:cs typeface="+mn-ea"/>
                <a:sym typeface="+mn-lt"/>
              </a:rPr>
              <a:t>演</a:t>
            </a:r>
            <a:r>
              <a:rPr kumimoji="0" lang="zh-CN" altLang="en-US" sz="4800" b="0" i="0" u="none" strike="noStrike" kern="1200" cap="none" spc="0" normalizeH="0" baseline="0" noProof="0" dirty="0">
                <a:ln>
                  <a:noFill/>
                </a:ln>
                <a:solidFill>
                  <a:srgbClr val="FF00FF"/>
                </a:solidFill>
                <a:effectLst/>
                <a:uLnTx/>
                <a:uFillTx/>
                <a:cs typeface="+mn-ea"/>
                <a:sym typeface="+mn-lt"/>
              </a:rPr>
              <a:t>绎</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77999" y="333781"/>
            <a:ext cx="41249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lumMod val="75000"/>
                    <a:lumOff val="25000"/>
                  </a:prstClr>
                </a:solidFill>
                <a:effectLst/>
                <a:uLnTx/>
                <a:uFillTx/>
                <a:cs typeface="+mn-ea"/>
                <a:sym typeface="+mn-lt"/>
              </a:rPr>
              <a:t>字词揭秘</a:t>
            </a:r>
          </a:p>
        </p:txBody>
      </p:sp>
      <p:grpSp>
        <p:nvGrpSpPr>
          <p:cNvPr id="4" name="组合 3"/>
          <p:cNvGrpSpPr/>
          <p:nvPr/>
        </p:nvGrpSpPr>
        <p:grpSpPr>
          <a:xfrm>
            <a:off x="1182549" y="1363160"/>
            <a:ext cx="10525034" cy="4494863"/>
            <a:chOff x="237" y="3012"/>
            <a:chExt cx="17895" cy="7079"/>
          </a:xfrm>
        </p:grpSpPr>
        <p:sp>
          <p:nvSpPr>
            <p:cNvPr id="9" name="Freeform 13"/>
            <p:cNvSpPr>
              <a:spLocks noEditPoints="1"/>
            </p:cNvSpPr>
            <p:nvPr/>
          </p:nvSpPr>
          <p:spPr bwMode="auto">
            <a:xfrm>
              <a:off x="17760" y="9750"/>
              <a:ext cx="372" cy="295"/>
            </a:xfrm>
            <a:custGeom>
              <a:avLst/>
              <a:gdLst>
                <a:gd name="T0" fmla="*/ 47 w 47"/>
                <a:gd name="T1" fmla="*/ 2 h 37"/>
                <a:gd name="T2" fmla="*/ 47 w 47"/>
                <a:gd name="T3" fmla="*/ 2 h 37"/>
                <a:gd name="T4" fmla="*/ 47 w 47"/>
                <a:gd name="T5" fmla="*/ 2 h 37"/>
                <a:gd name="T6" fmla="*/ 47 w 47"/>
                <a:gd name="T7" fmla="*/ 2 h 37"/>
                <a:gd name="T8" fmla="*/ 47 w 47"/>
                <a:gd name="T9" fmla="*/ 2 h 37"/>
                <a:gd name="T10" fmla="*/ 47 w 47"/>
                <a:gd name="T11" fmla="*/ 2 h 37"/>
                <a:gd name="T12" fmla="*/ 47 w 47"/>
                <a:gd name="T13" fmla="*/ 2 h 37"/>
                <a:gd name="T14" fmla="*/ 47 w 47"/>
                <a:gd name="T15" fmla="*/ 2 h 37"/>
                <a:gd name="T16" fmla="*/ 47 w 47"/>
                <a:gd name="T17" fmla="*/ 2 h 37"/>
                <a:gd name="T18" fmla="*/ 47 w 47"/>
                <a:gd name="T19" fmla="*/ 2 h 37"/>
                <a:gd name="T20" fmla="*/ 47 w 47"/>
                <a:gd name="T21" fmla="*/ 2 h 37"/>
                <a:gd name="T22" fmla="*/ 47 w 47"/>
                <a:gd name="T23" fmla="*/ 2 h 37"/>
                <a:gd name="T24" fmla="*/ 47 w 47"/>
                <a:gd name="T25" fmla="*/ 2 h 37"/>
                <a:gd name="T26" fmla="*/ 47 w 47"/>
                <a:gd name="T27" fmla="*/ 2 h 37"/>
                <a:gd name="T28" fmla="*/ 47 w 47"/>
                <a:gd name="T29" fmla="*/ 2 h 37"/>
                <a:gd name="T30" fmla="*/ 47 w 47"/>
                <a:gd name="T31" fmla="*/ 2 h 37"/>
                <a:gd name="T32" fmla="*/ 47 w 47"/>
                <a:gd name="T33" fmla="*/ 2 h 37"/>
                <a:gd name="T34" fmla="*/ 47 w 47"/>
                <a:gd name="T35" fmla="*/ 2 h 37"/>
                <a:gd name="T36" fmla="*/ 47 w 47"/>
                <a:gd name="T37" fmla="*/ 1 h 37"/>
                <a:gd name="T38" fmla="*/ 47 w 47"/>
                <a:gd name="T39" fmla="*/ 1 h 37"/>
                <a:gd name="T40" fmla="*/ 47 w 47"/>
                <a:gd name="T41" fmla="*/ 1 h 37"/>
                <a:gd name="T42" fmla="*/ 47 w 47"/>
                <a:gd name="T43" fmla="*/ 1 h 37"/>
                <a:gd name="T44" fmla="*/ 47 w 47"/>
                <a:gd name="T45" fmla="*/ 1 h 37"/>
                <a:gd name="T46" fmla="*/ 47 w 47"/>
                <a:gd name="T47" fmla="*/ 1 h 37"/>
                <a:gd name="T48" fmla="*/ 47 w 47"/>
                <a:gd name="T49" fmla="*/ 1 h 37"/>
                <a:gd name="T50" fmla="*/ 47 w 47"/>
                <a:gd name="T51" fmla="*/ 1 h 37"/>
                <a:gd name="T52" fmla="*/ 47 w 47"/>
                <a:gd name="T53" fmla="*/ 1 h 37"/>
                <a:gd name="T54" fmla="*/ 47 w 47"/>
                <a:gd name="T55" fmla="*/ 1 h 37"/>
                <a:gd name="T56" fmla="*/ 47 w 47"/>
                <a:gd name="T57" fmla="*/ 1 h 37"/>
                <a:gd name="T58" fmla="*/ 47 w 47"/>
                <a:gd name="T59" fmla="*/ 1 h 37"/>
                <a:gd name="T60" fmla="*/ 47 w 47"/>
                <a:gd name="T61" fmla="*/ 1 h 37"/>
                <a:gd name="T62" fmla="*/ 47 w 47"/>
                <a:gd name="T63" fmla="*/ 1 h 37"/>
                <a:gd name="T64" fmla="*/ 47 w 47"/>
                <a:gd name="T65" fmla="*/ 1 h 37"/>
                <a:gd name="T66" fmla="*/ 47 w 47"/>
                <a:gd name="T67" fmla="*/ 1 h 37"/>
                <a:gd name="T68" fmla="*/ 47 w 47"/>
                <a:gd name="T69" fmla="*/ 1 h 37"/>
                <a:gd name="T70" fmla="*/ 47 w 47"/>
                <a:gd name="T71" fmla="*/ 1 h 37"/>
                <a:gd name="T72" fmla="*/ 37 w 47"/>
                <a:gd name="T73" fmla="*/ 1 h 37"/>
                <a:gd name="T74" fmla="*/ 0 w 47"/>
                <a:gd name="T75" fmla="*/ 37 h 37"/>
                <a:gd name="T76" fmla="*/ 0 w 47"/>
                <a:gd name="T77" fmla="*/ 37 h 37"/>
                <a:gd name="T78" fmla="*/ 37 w 47"/>
                <a:gd name="T79" fmla="*/ 1 h 37"/>
                <a:gd name="T80" fmla="*/ 47 w 47"/>
                <a:gd name="T81" fmla="*/ 2 h 37"/>
                <a:gd name="T82" fmla="*/ 47 w 47"/>
                <a:gd name="T83" fmla="*/ 2 h 37"/>
                <a:gd name="T84" fmla="*/ 47 w 47"/>
                <a:gd name="T85" fmla="*/ 2 h 37"/>
                <a:gd name="T86" fmla="*/ 37 w 47"/>
                <a:gd name="T87" fmla="*/ 1 h 37"/>
                <a:gd name="T88" fmla="*/ 47 w 47"/>
                <a:gd name="T89" fmla="*/ 1 h 37"/>
                <a:gd name="T90" fmla="*/ 47 w 47"/>
                <a:gd name="T91" fmla="*/ 1 h 37"/>
                <a:gd name="T92" fmla="*/ 47 w 47"/>
                <a:gd name="T93" fmla="*/ 1 h 37"/>
                <a:gd name="T94" fmla="*/ 47 w 47"/>
                <a:gd name="T95" fmla="*/ 1 h 37"/>
                <a:gd name="T96" fmla="*/ 47 w 47"/>
                <a:gd name="T97" fmla="*/ 1 h 37"/>
                <a:gd name="T98" fmla="*/ 47 w 47"/>
                <a:gd name="T99" fmla="*/ 1 h 37"/>
                <a:gd name="T100" fmla="*/ 47 w 47"/>
                <a:gd name="T101" fmla="*/ 0 h 37"/>
                <a:gd name="T102" fmla="*/ 47 w 47"/>
                <a:gd name="T103" fmla="*/ 0 h 37"/>
                <a:gd name="T104" fmla="*/ 47 w 47"/>
                <a:gd name="T105" fmla="*/ 0 h 37"/>
                <a:gd name="T106" fmla="*/ 47 w 47"/>
                <a:gd name="T107" fmla="*/ 0 h 37"/>
                <a:gd name="T108" fmla="*/ 47 w 47"/>
                <a:gd name="T109" fmla="*/ 0 h 37"/>
                <a:gd name="T110" fmla="*/ 47 w 47"/>
                <a:gd name="T111"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7" h="37">
                  <a:moveTo>
                    <a:pt x="47" y="2"/>
                  </a:moveTo>
                  <a:cubicBezTo>
                    <a:pt x="47" y="2"/>
                    <a:pt x="47" y="2"/>
                    <a:pt x="47" y="2"/>
                  </a:cubicBezTo>
                  <a:cubicBezTo>
                    <a:pt x="47" y="2"/>
                    <a:pt x="47" y="2"/>
                    <a:pt x="47" y="2"/>
                  </a:cubicBezTo>
                  <a:moveTo>
                    <a:pt x="47" y="2"/>
                  </a:moveTo>
                  <a:cubicBezTo>
                    <a:pt x="47" y="2"/>
                    <a:pt x="47" y="2"/>
                    <a:pt x="47" y="2"/>
                  </a:cubicBezTo>
                  <a:cubicBezTo>
                    <a:pt x="47" y="2"/>
                    <a:pt x="47" y="2"/>
                    <a:pt x="47" y="2"/>
                  </a:cubicBezTo>
                  <a:moveTo>
                    <a:pt x="47" y="2"/>
                  </a:moveTo>
                  <a:cubicBezTo>
                    <a:pt x="47" y="2"/>
                    <a:pt x="47" y="2"/>
                    <a:pt x="47" y="2"/>
                  </a:cubicBezTo>
                  <a:cubicBezTo>
                    <a:pt x="47" y="2"/>
                    <a:pt x="47" y="2"/>
                    <a:pt x="47" y="2"/>
                  </a:cubicBezTo>
                  <a:moveTo>
                    <a:pt x="47" y="2"/>
                  </a:moveTo>
                  <a:cubicBezTo>
                    <a:pt x="47" y="2"/>
                    <a:pt x="47" y="2"/>
                    <a:pt x="47" y="2"/>
                  </a:cubicBezTo>
                  <a:cubicBezTo>
                    <a:pt x="47" y="2"/>
                    <a:pt x="47" y="2"/>
                    <a:pt x="47" y="2"/>
                  </a:cubicBezTo>
                  <a:moveTo>
                    <a:pt x="47" y="2"/>
                  </a:moveTo>
                  <a:cubicBezTo>
                    <a:pt x="47" y="2"/>
                    <a:pt x="47" y="2"/>
                    <a:pt x="47" y="2"/>
                  </a:cubicBezTo>
                  <a:cubicBezTo>
                    <a:pt x="47" y="2"/>
                    <a:pt x="47" y="2"/>
                    <a:pt x="47" y="2"/>
                  </a:cubicBezTo>
                  <a:moveTo>
                    <a:pt x="47" y="2"/>
                  </a:moveTo>
                  <a:cubicBezTo>
                    <a:pt x="47" y="2"/>
                    <a:pt x="47" y="2"/>
                    <a:pt x="47" y="2"/>
                  </a:cubicBezTo>
                  <a:cubicBezTo>
                    <a:pt x="47" y="2"/>
                    <a:pt x="47" y="2"/>
                    <a:pt x="47" y="2"/>
                  </a:cubicBezTo>
                  <a:moveTo>
                    <a:pt x="47" y="1"/>
                  </a:moveTo>
                  <a:cubicBezTo>
                    <a:pt x="47" y="1"/>
                    <a:pt x="47" y="1"/>
                    <a:pt x="47" y="1"/>
                  </a:cubicBezTo>
                  <a:cubicBezTo>
                    <a:pt x="47" y="1"/>
                    <a:pt x="47" y="1"/>
                    <a:pt x="47" y="1"/>
                  </a:cubicBezTo>
                  <a:moveTo>
                    <a:pt x="47" y="1"/>
                  </a:moveTo>
                  <a:cubicBezTo>
                    <a:pt x="47" y="1"/>
                    <a:pt x="47" y="1"/>
                    <a:pt x="47" y="1"/>
                  </a:cubicBezTo>
                  <a:cubicBezTo>
                    <a:pt x="47" y="1"/>
                    <a:pt x="47" y="1"/>
                    <a:pt x="47" y="1"/>
                  </a:cubicBezTo>
                  <a:moveTo>
                    <a:pt x="47" y="1"/>
                  </a:moveTo>
                  <a:cubicBezTo>
                    <a:pt x="47" y="1"/>
                    <a:pt x="47" y="1"/>
                    <a:pt x="47" y="1"/>
                  </a:cubicBezTo>
                  <a:cubicBezTo>
                    <a:pt x="47" y="1"/>
                    <a:pt x="47" y="1"/>
                    <a:pt x="47" y="1"/>
                  </a:cubicBezTo>
                  <a:moveTo>
                    <a:pt x="47" y="1"/>
                  </a:moveTo>
                  <a:cubicBezTo>
                    <a:pt x="47" y="1"/>
                    <a:pt x="47" y="1"/>
                    <a:pt x="47" y="1"/>
                  </a:cubicBezTo>
                  <a:cubicBezTo>
                    <a:pt x="47" y="1"/>
                    <a:pt x="47" y="1"/>
                    <a:pt x="47" y="1"/>
                  </a:cubicBezTo>
                  <a:moveTo>
                    <a:pt x="47" y="1"/>
                  </a:moveTo>
                  <a:cubicBezTo>
                    <a:pt x="47" y="1"/>
                    <a:pt x="47" y="1"/>
                    <a:pt x="47" y="1"/>
                  </a:cubicBezTo>
                  <a:cubicBezTo>
                    <a:pt x="47" y="1"/>
                    <a:pt x="47" y="1"/>
                    <a:pt x="47" y="1"/>
                  </a:cubicBezTo>
                  <a:moveTo>
                    <a:pt x="47" y="1"/>
                  </a:moveTo>
                  <a:cubicBezTo>
                    <a:pt x="47" y="1"/>
                    <a:pt x="47" y="1"/>
                    <a:pt x="47" y="1"/>
                  </a:cubicBezTo>
                  <a:cubicBezTo>
                    <a:pt x="47" y="1"/>
                    <a:pt x="47" y="1"/>
                    <a:pt x="47" y="1"/>
                  </a:cubicBezTo>
                  <a:moveTo>
                    <a:pt x="37" y="1"/>
                  </a:moveTo>
                  <a:cubicBezTo>
                    <a:pt x="17" y="1"/>
                    <a:pt x="0" y="17"/>
                    <a:pt x="0" y="37"/>
                  </a:cubicBezTo>
                  <a:cubicBezTo>
                    <a:pt x="0" y="37"/>
                    <a:pt x="0" y="37"/>
                    <a:pt x="0" y="37"/>
                  </a:cubicBezTo>
                  <a:cubicBezTo>
                    <a:pt x="0" y="17"/>
                    <a:pt x="17" y="1"/>
                    <a:pt x="37" y="1"/>
                  </a:cubicBezTo>
                  <a:cubicBezTo>
                    <a:pt x="41" y="1"/>
                    <a:pt x="44" y="1"/>
                    <a:pt x="47" y="2"/>
                  </a:cubicBezTo>
                  <a:cubicBezTo>
                    <a:pt x="47" y="2"/>
                    <a:pt x="47" y="2"/>
                    <a:pt x="47" y="2"/>
                  </a:cubicBezTo>
                  <a:cubicBezTo>
                    <a:pt x="47" y="2"/>
                    <a:pt x="47" y="2"/>
                    <a:pt x="47" y="2"/>
                  </a:cubicBezTo>
                  <a:cubicBezTo>
                    <a:pt x="44" y="1"/>
                    <a:pt x="41" y="1"/>
                    <a:pt x="37" y="1"/>
                  </a:cubicBezTo>
                  <a:moveTo>
                    <a:pt x="47" y="1"/>
                  </a:moveTo>
                  <a:cubicBezTo>
                    <a:pt x="47" y="1"/>
                    <a:pt x="47" y="1"/>
                    <a:pt x="47" y="1"/>
                  </a:cubicBezTo>
                  <a:cubicBezTo>
                    <a:pt x="47" y="1"/>
                    <a:pt x="47" y="1"/>
                    <a:pt x="47" y="1"/>
                  </a:cubicBezTo>
                  <a:moveTo>
                    <a:pt x="47" y="1"/>
                  </a:moveTo>
                  <a:cubicBezTo>
                    <a:pt x="47" y="1"/>
                    <a:pt x="47" y="1"/>
                    <a:pt x="47" y="1"/>
                  </a:cubicBezTo>
                  <a:cubicBezTo>
                    <a:pt x="47" y="1"/>
                    <a:pt x="47" y="1"/>
                    <a:pt x="47" y="1"/>
                  </a:cubicBezTo>
                  <a:moveTo>
                    <a:pt x="47" y="0"/>
                  </a:moveTo>
                  <a:cubicBezTo>
                    <a:pt x="47" y="0"/>
                    <a:pt x="47" y="0"/>
                    <a:pt x="47" y="0"/>
                  </a:cubicBezTo>
                  <a:cubicBezTo>
                    <a:pt x="47" y="0"/>
                    <a:pt x="47" y="0"/>
                    <a:pt x="47" y="0"/>
                  </a:cubicBezTo>
                  <a:moveTo>
                    <a:pt x="47" y="0"/>
                  </a:moveTo>
                  <a:cubicBezTo>
                    <a:pt x="47" y="0"/>
                    <a:pt x="47" y="0"/>
                    <a:pt x="47" y="0"/>
                  </a:cubicBezTo>
                  <a:cubicBezTo>
                    <a:pt x="47" y="0"/>
                    <a:pt x="47" y="0"/>
                    <a:pt x="47"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15" name="Text Box 14"/>
            <p:cNvSpPr txBox="1"/>
            <p:nvPr/>
          </p:nvSpPr>
          <p:spPr>
            <a:xfrm>
              <a:off x="5980" y="7763"/>
              <a:ext cx="7721" cy="921"/>
            </a:xfrm>
            <a:prstGeom prst="rect">
              <a:avLst/>
            </a:prstGeom>
            <a:noFill/>
            <a:ln w="9525">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srgbClr val="0000FF"/>
                  </a:solidFill>
                  <a:effectLst/>
                  <a:uLnTx/>
                  <a:uFillTx/>
                  <a:cs typeface="+mn-ea"/>
                  <a:sym typeface="+mn-lt"/>
                </a:rPr>
                <a:t>详细介绍</a:t>
              </a:r>
              <a:r>
                <a:rPr kumimoji="0" lang="zh-CN" altLang="en-US" sz="3200" b="0" i="0" u="none" strike="noStrike" kern="1200" cap="none" spc="0" normalizeH="0" baseline="0" noProof="0" dirty="0">
                  <a:ln>
                    <a:noFill/>
                  </a:ln>
                  <a:solidFill>
                    <a:srgbClr val="FF00FF"/>
                  </a:solidFill>
                  <a:effectLst/>
                  <a:uLnTx/>
                  <a:uFillTx/>
                  <a:cs typeface="+mn-ea"/>
                  <a:sym typeface="+mn-lt"/>
                </a:rPr>
                <a:t>藏戏的特点。</a:t>
              </a:r>
            </a:p>
          </p:txBody>
        </p:sp>
        <p:sp>
          <p:nvSpPr>
            <p:cNvPr id="16" name="Text Box 14"/>
            <p:cNvSpPr txBox="1"/>
            <p:nvPr/>
          </p:nvSpPr>
          <p:spPr>
            <a:xfrm>
              <a:off x="5866" y="5100"/>
              <a:ext cx="6547" cy="921"/>
            </a:xfrm>
            <a:prstGeom prst="rect">
              <a:avLst/>
            </a:prstGeom>
            <a:noFill/>
            <a:ln w="9525">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srgbClr val="0000FF"/>
                  </a:solidFill>
                  <a:effectLst/>
                  <a:uLnTx/>
                  <a:uFillTx/>
                  <a:cs typeface="+mn-ea"/>
                  <a:sym typeface="+mn-lt"/>
                </a:rPr>
                <a:t>概括</a:t>
              </a:r>
              <a:r>
                <a:rPr kumimoji="0" lang="zh-CN" altLang="en-US" sz="3200" b="0" i="0" u="none" strike="noStrike" kern="1200" cap="none" spc="0" normalizeH="0" baseline="0" noProof="0" dirty="0">
                  <a:ln>
                    <a:noFill/>
                  </a:ln>
                  <a:solidFill>
                    <a:srgbClr val="FF00FF"/>
                  </a:solidFill>
                  <a:effectLst/>
                  <a:uLnTx/>
                  <a:uFillTx/>
                  <a:cs typeface="+mn-ea"/>
                  <a:sym typeface="+mn-lt"/>
                </a:rPr>
                <a:t>藏戏的特点。</a:t>
              </a:r>
            </a:p>
          </p:txBody>
        </p:sp>
        <p:sp>
          <p:nvSpPr>
            <p:cNvPr id="17" name="Text Box 14"/>
            <p:cNvSpPr txBox="1"/>
            <p:nvPr/>
          </p:nvSpPr>
          <p:spPr>
            <a:xfrm>
              <a:off x="5980" y="6542"/>
              <a:ext cx="7979" cy="921"/>
            </a:xfrm>
            <a:prstGeom prst="rect">
              <a:avLst/>
            </a:prstGeom>
            <a:noFill/>
            <a:ln w="9525">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srgbClr val="FF00FF"/>
                  </a:solidFill>
                  <a:effectLst/>
                  <a:uLnTx/>
                  <a:uFillTx/>
                  <a:cs typeface="+mn-ea"/>
                  <a:sym typeface="+mn-lt"/>
                </a:rPr>
                <a:t>写藏戏的</a:t>
              </a:r>
              <a:r>
                <a:rPr kumimoji="0" lang="zh-CN" altLang="en-US" sz="3200" b="0" i="0" u="none" strike="noStrike" kern="1200" cap="none" spc="0" normalizeH="0" baseline="0" noProof="0" dirty="0">
                  <a:ln>
                    <a:noFill/>
                  </a:ln>
                  <a:solidFill>
                    <a:srgbClr val="0000FF"/>
                  </a:solidFill>
                  <a:effectLst/>
                  <a:uLnTx/>
                  <a:uFillTx/>
                  <a:cs typeface="+mn-ea"/>
                  <a:sym typeface="+mn-lt"/>
                </a:rPr>
                <a:t>形成</a:t>
              </a:r>
              <a:r>
                <a:rPr kumimoji="0" lang="zh-CN" altLang="en-US" sz="3200" b="0" i="0" u="none" strike="noStrike" kern="1200" cap="none" spc="0" normalizeH="0" baseline="0" noProof="0" dirty="0">
                  <a:ln>
                    <a:noFill/>
                  </a:ln>
                  <a:solidFill>
                    <a:srgbClr val="FF00FF"/>
                  </a:solidFill>
                  <a:effectLst/>
                  <a:uLnTx/>
                  <a:uFillTx/>
                  <a:cs typeface="+mn-ea"/>
                  <a:sym typeface="+mn-lt"/>
                </a:rPr>
                <a:t>过程。</a:t>
              </a:r>
            </a:p>
          </p:txBody>
        </p:sp>
        <p:sp>
          <p:nvSpPr>
            <p:cNvPr id="18" name="Text Box 14"/>
            <p:cNvSpPr txBox="1"/>
            <p:nvPr/>
          </p:nvSpPr>
          <p:spPr>
            <a:xfrm>
              <a:off x="5899" y="9150"/>
              <a:ext cx="11428" cy="921"/>
            </a:xfrm>
            <a:prstGeom prst="rect">
              <a:avLst/>
            </a:prstGeom>
            <a:noFill/>
            <a:ln w="9525">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srgbClr val="0000FF"/>
                  </a:solidFill>
                  <a:effectLst/>
                  <a:uLnTx/>
                  <a:uFillTx/>
                  <a:cs typeface="+mn-ea"/>
                  <a:sym typeface="+mn-lt"/>
                </a:rPr>
                <a:t>总结</a:t>
              </a:r>
              <a:r>
                <a:rPr kumimoji="0" lang="zh-CN" altLang="en-US" sz="3200" b="0" i="0" u="none" strike="noStrike" kern="1200" cap="none" spc="0" normalizeH="0" baseline="0" noProof="0" dirty="0">
                  <a:ln>
                    <a:noFill/>
                  </a:ln>
                  <a:solidFill>
                    <a:srgbClr val="FF00FF"/>
                  </a:solidFill>
                  <a:effectLst/>
                  <a:uLnTx/>
                  <a:uFillTx/>
                  <a:cs typeface="+mn-ea"/>
                  <a:sym typeface="+mn-lt"/>
                </a:rPr>
                <a:t>全文，介绍藏戏的传承方式。</a:t>
              </a:r>
            </a:p>
          </p:txBody>
        </p:sp>
        <p:sp>
          <p:nvSpPr>
            <p:cNvPr id="19" name="TextBox 1"/>
            <p:cNvSpPr txBox="1"/>
            <p:nvPr/>
          </p:nvSpPr>
          <p:spPr>
            <a:xfrm>
              <a:off x="3747" y="3012"/>
              <a:ext cx="11701" cy="1122"/>
            </a:xfrm>
            <a:prstGeom prst="rect">
              <a:avLst/>
            </a:prstGeom>
            <a:noFill/>
            <a:ln w="9525">
              <a:noFill/>
            </a:ln>
          </p:spPr>
          <p:txBody>
            <a:bodyPr wrap="square">
              <a:spAutoFit/>
            </a:bodyPr>
            <a:lstStyle/>
            <a:p>
              <a:pPr marL="0" marR="0" lvl="0" indent="0" algn="l" defTabSz="914400" rtl="0" eaLnBrk="1" fontAlgn="auto" latinLnBrk="0" hangingPunct="1">
                <a:lnSpc>
                  <a:spcPct val="120000"/>
                </a:lnSpc>
                <a:spcBef>
                  <a:spcPts val="0"/>
                </a:spcBef>
                <a:spcAft>
                  <a:spcPts val="0"/>
                </a:spcAft>
                <a:buClrTx/>
                <a:buSzTx/>
                <a:buFont typeface="Wingdings" panose="05000000000000000000" pitchFamily="2" charset="2"/>
                <a:buNone/>
                <a:defRPr/>
              </a:pPr>
              <a:r>
                <a:rPr kumimoji="0" lang="zh-CN" altLang="en-US" sz="3600" b="0" i="0" u="none" strike="noStrike" kern="1200" cap="none" spc="0" normalizeH="0" baseline="0" noProof="0" dirty="0">
                  <a:ln>
                    <a:noFill/>
                  </a:ln>
                  <a:solidFill>
                    <a:prstClr val="black"/>
                  </a:solidFill>
                  <a:effectLst/>
                  <a:uLnTx/>
                  <a:uFillTx/>
                  <a:cs typeface="+mn-ea"/>
                  <a:sym typeface="+mn-lt"/>
                </a:rPr>
                <a:t>课文从哪几个方面介绍藏戏的？</a:t>
              </a:r>
            </a:p>
          </p:txBody>
        </p:sp>
        <p:sp>
          <p:nvSpPr>
            <p:cNvPr id="20" name="Text Box 9"/>
            <p:cNvSpPr txBox="1">
              <a:spLocks noChangeArrowheads="1"/>
            </p:cNvSpPr>
            <p:nvPr/>
          </p:nvSpPr>
          <p:spPr bwMode="auto">
            <a:xfrm>
              <a:off x="501" y="5100"/>
              <a:ext cx="5652" cy="921"/>
            </a:xfrm>
            <a:prstGeom prst="rect">
              <a:avLst/>
            </a:prstGeom>
            <a:noFill/>
            <a:ln>
              <a:noFill/>
            </a:ln>
            <a:effectLst/>
          </p:spPr>
          <p:txBody>
            <a:bodyPr wrap="square">
              <a:spAutoFit/>
            </a:bodyPr>
            <a:lstStyle>
              <a:lvl1pPr>
                <a:defRPr sz="1600">
                  <a:solidFill>
                    <a:schemeClr val="tx1"/>
                  </a:solidFill>
                  <a:latin typeface="Arial" panose="020B0604020202020204" pitchFamily="34" charset="0"/>
                  <a:ea typeface="宋体" panose="02010600030101010101" pitchFamily="2" charset="-122"/>
                </a:defRPr>
              </a:lvl1pPr>
              <a:lvl2pPr marL="742950" indent="-285750">
                <a:defRPr sz="1600">
                  <a:solidFill>
                    <a:schemeClr val="tx1"/>
                  </a:solidFill>
                  <a:latin typeface="Arial" panose="020B0604020202020204" pitchFamily="34" charset="0"/>
                  <a:ea typeface="宋体" panose="02010600030101010101" pitchFamily="2" charset="-122"/>
                </a:defRPr>
              </a:lvl2pPr>
              <a:lvl3pPr marL="1143000" indent="-228600">
                <a:defRPr sz="1600">
                  <a:solidFill>
                    <a:schemeClr val="tx1"/>
                  </a:solidFill>
                  <a:latin typeface="Arial" panose="020B0604020202020204" pitchFamily="34" charset="0"/>
                  <a:ea typeface="宋体" panose="02010600030101010101" pitchFamily="2" charset="-122"/>
                </a:defRPr>
              </a:lvl3pPr>
              <a:lvl4pPr marL="1600200" indent="-228600">
                <a:defRPr sz="1600">
                  <a:solidFill>
                    <a:schemeClr val="tx1"/>
                  </a:solidFill>
                  <a:latin typeface="Arial" panose="020B0604020202020204" pitchFamily="34" charset="0"/>
                  <a:ea typeface="宋体" panose="02010600030101010101" pitchFamily="2" charset="-122"/>
                </a:defRPr>
              </a:lvl4pPr>
              <a:lvl5pPr marL="2057400" indent="-22860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1" lang="zh-CN" altLang="en-US" sz="3200" b="0" i="0" u="none" strike="noStrike" kern="1200" cap="none" spc="0" normalizeH="0" baseline="0" noProof="0" dirty="0">
                  <a:ln>
                    <a:noFill/>
                  </a:ln>
                  <a:solidFill>
                    <a:prstClr val="black"/>
                  </a:solidFill>
                  <a:effectLst/>
                  <a:uLnTx/>
                  <a:uFillTx/>
                  <a:latin typeface="+mn-lt"/>
                  <a:ea typeface="+mn-ea"/>
                  <a:cs typeface="+mn-ea"/>
                  <a:sym typeface="+mn-lt"/>
                </a:rPr>
                <a:t>第</a:t>
              </a:r>
              <a:r>
                <a:rPr kumimoji="1" lang="en-US" altLang="zh-CN" sz="3200" b="0" i="0" u="none" strike="noStrike" kern="1200" cap="none" spc="0" normalizeH="0" baseline="0" noProof="0" dirty="0">
                  <a:ln>
                    <a:noFill/>
                  </a:ln>
                  <a:solidFill>
                    <a:prstClr val="black"/>
                  </a:solidFill>
                  <a:effectLst/>
                  <a:uLnTx/>
                  <a:uFillTx/>
                  <a:latin typeface="+mn-lt"/>
                  <a:ea typeface="+mn-ea"/>
                  <a:cs typeface="+mn-ea"/>
                  <a:sym typeface="+mn-lt"/>
                </a:rPr>
                <a:t>1—3</a:t>
              </a:r>
              <a:r>
                <a:rPr kumimoji="1" lang="zh-CN" altLang="en-US" sz="3200" b="0" i="0" u="none" strike="noStrike" kern="1200" cap="none" spc="0" normalizeH="0" baseline="0" noProof="0" dirty="0">
                  <a:ln>
                    <a:noFill/>
                  </a:ln>
                  <a:solidFill>
                    <a:prstClr val="black"/>
                  </a:solidFill>
                  <a:effectLst/>
                  <a:uLnTx/>
                  <a:uFillTx/>
                  <a:latin typeface="+mn-lt"/>
                  <a:ea typeface="+mn-ea"/>
                  <a:cs typeface="+mn-ea"/>
                  <a:sym typeface="+mn-lt"/>
                </a:rPr>
                <a:t>自然段</a:t>
              </a:r>
            </a:p>
          </p:txBody>
        </p:sp>
        <p:sp>
          <p:nvSpPr>
            <p:cNvPr id="21" name="Text Box 9"/>
            <p:cNvSpPr txBox="1">
              <a:spLocks noChangeArrowheads="1"/>
            </p:cNvSpPr>
            <p:nvPr/>
          </p:nvSpPr>
          <p:spPr bwMode="auto">
            <a:xfrm>
              <a:off x="412" y="6542"/>
              <a:ext cx="5568" cy="921"/>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3200" b="0" i="0" u="none" strike="noStrike" kern="1200" cap="none" spc="0" normalizeH="0" baseline="0" noProof="0" dirty="0">
                  <a:ln>
                    <a:noFill/>
                  </a:ln>
                  <a:solidFill>
                    <a:prstClr val="black"/>
                  </a:solidFill>
                  <a:effectLst/>
                  <a:uLnTx/>
                  <a:uFillTx/>
                  <a:latin typeface="+mn-lt"/>
                  <a:ea typeface="+mn-ea"/>
                  <a:cs typeface="+mn-ea"/>
                  <a:sym typeface="+mn-lt"/>
                </a:rPr>
                <a:t>第</a:t>
              </a:r>
              <a:r>
                <a:rPr kumimoji="1" lang="en-US" altLang="zh-CN" sz="3200" b="0" i="0" u="none" strike="noStrike" kern="1200" cap="none" spc="0" normalizeH="0" baseline="0" noProof="0" dirty="0">
                  <a:ln>
                    <a:noFill/>
                  </a:ln>
                  <a:solidFill>
                    <a:prstClr val="black"/>
                  </a:solidFill>
                  <a:effectLst/>
                  <a:uLnTx/>
                  <a:uFillTx/>
                  <a:latin typeface="+mn-lt"/>
                  <a:ea typeface="+mn-ea"/>
                  <a:cs typeface="+mn-ea"/>
                  <a:sym typeface="+mn-lt"/>
                </a:rPr>
                <a:t>4—7</a:t>
              </a:r>
              <a:r>
                <a:rPr kumimoji="1" lang="zh-CN" altLang="en-US" sz="3200" b="0" i="0" u="none" strike="noStrike" kern="1200" cap="none" spc="0" normalizeH="0" baseline="0" noProof="0" dirty="0">
                  <a:ln>
                    <a:noFill/>
                  </a:ln>
                  <a:solidFill>
                    <a:prstClr val="black"/>
                  </a:solidFill>
                  <a:effectLst/>
                  <a:uLnTx/>
                  <a:uFillTx/>
                  <a:latin typeface="+mn-lt"/>
                  <a:ea typeface="+mn-ea"/>
                  <a:cs typeface="+mn-ea"/>
                  <a:sym typeface="+mn-lt"/>
                </a:rPr>
                <a:t>自然段</a:t>
              </a:r>
            </a:p>
          </p:txBody>
        </p:sp>
        <p:sp>
          <p:nvSpPr>
            <p:cNvPr id="22" name="Text Box 9"/>
            <p:cNvSpPr txBox="1">
              <a:spLocks noChangeArrowheads="1"/>
            </p:cNvSpPr>
            <p:nvPr/>
          </p:nvSpPr>
          <p:spPr bwMode="auto">
            <a:xfrm>
              <a:off x="237" y="7860"/>
              <a:ext cx="5743" cy="824"/>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en-US" altLang="zh-CN" sz="2800" b="0" i="0" u="none" strike="noStrike" kern="1200" cap="none" spc="0" normalizeH="0" baseline="0" noProof="0" dirty="0">
                  <a:ln>
                    <a:noFill/>
                  </a:ln>
                  <a:solidFill>
                    <a:prstClr val="black"/>
                  </a:solidFill>
                  <a:effectLst/>
                  <a:uLnTx/>
                  <a:uFillTx/>
                  <a:latin typeface="+mn-lt"/>
                  <a:ea typeface="+mn-ea"/>
                  <a:cs typeface="+mn-ea"/>
                  <a:sym typeface="+mn-lt"/>
                </a:rPr>
                <a:t> </a:t>
              </a:r>
              <a:r>
                <a:rPr kumimoji="1" lang="zh-CN" altLang="en-US" sz="2800" b="0" i="0" u="none" strike="noStrike" kern="1200" cap="none" spc="0" normalizeH="0" baseline="0" noProof="0" dirty="0">
                  <a:ln>
                    <a:noFill/>
                  </a:ln>
                  <a:solidFill>
                    <a:prstClr val="black"/>
                  </a:solidFill>
                  <a:effectLst/>
                  <a:uLnTx/>
                  <a:uFillTx/>
                  <a:latin typeface="+mn-lt"/>
                  <a:ea typeface="+mn-ea"/>
                  <a:cs typeface="+mn-ea"/>
                  <a:sym typeface="+mn-lt"/>
                </a:rPr>
                <a:t>第</a:t>
              </a:r>
              <a:r>
                <a:rPr kumimoji="1" lang="en-US" altLang="zh-CN" sz="2800" b="0" i="0" u="none" strike="noStrike" kern="1200" cap="none" spc="0" normalizeH="0" baseline="0" noProof="0" dirty="0">
                  <a:ln>
                    <a:noFill/>
                  </a:ln>
                  <a:solidFill>
                    <a:prstClr val="black"/>
                  </a:solidFill>
                  <a:effectLst/>
                  <a:uLnTx/>
                  <a:uFillTx/>
                  <a:latin typeface="+mn-lt"/>
                  <a:ea typeface="+mn-ea"/>
                  <a:cs typeface="+mn-ea"/>
                  <a:sym typeface="+mn-lt"/>
                </a:rPr>
                <a:t>8—17</a:t>
              </a:r>
              <a:r>
                <a:rPr kumimoji="1" lang="zh-CN" altLang="en-US" sz="2800" b="0" i="0" u="none" strike="noStrike" kern="1200" cap="none" spc="0" normalizeH="0" baseline="0" noProof="0" dirty="0">
                  <a:ln>
                    <a:noFill/>
                  </a:ln>
                  <a:solidFill>
                    <a:prstClr val="black"/>
                  </a:solidFill>
                  <a:effectLst/>
                  <a:uLnTx/>
                  <a:uFillTx/>
                  <a:latin typeface="+mn-lt"/>
                  <a:ea typeface="+mn-ea"/>
                  <a:cs typeface="+mn-ea"/>
                  <a:sym typeface="+mn-lt"/>
                </a:rPr>
                <a:t>自然段</a:t>
              </a:r>
            </a:p>
          </p:txBody>
        </p:sp>
        <p:sp>
          <p:nvSpPr>
            <p:cNvPr id="23" name="Text Box 9"/>
            <p:cNvSpPr txBox="1">
              <a:spLocks noChangeArrowheads="1"/>
            </p:cNvSpPr>
            <p:nvPr/>
          </p:nvSpPr>
          <p:spPr bwMode="auto">
            <a:xfrm>
              <a:off x="412" y="9170"/>
              <a:ext cx="4756" cy="921"/>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3200" b="0" i="0" u="none" strike="noStrike" kern="1200" cap="none" spc="0" normalizeH="0" baseline="0" noProof="0" dirty="0">
                  <a:ln>
                    <a:noFill/>
                  </a:ln>
                  <a:solidFill>
                    <a:prstClr val="black"/>
                  </a:solidFill>
                  <a:effectLst/>
                  <a:uLnTx/>
                  <a:uFillTx/>
                  <a:latin typeface="+mn-lt"/>
                  <a:ea typeface="+mn-ea"/>
                  <a:cs typeface="+mn-ea"/>
                  <a:sym typeface="+mn-lt"/>
                </a:rPr>
                <a:t>第</a:t>
              </a:r>
              <a:r>
                <a:rPr kumimoji="1" lang="en-US" altLang="zh-CN" sz="3200" b="0" i="0" u="none" strike="noStrike" kern="1200" cap="none" spc="0" normalizeH="0" baseline="0" noProof="0" dirty="0">
                  <a:ln>
                    <a:noFill/>
                  </a:ln>
                  <a:solidFill>
                    <a:prstClr val="black"/>
                  </a:solidFill>
                  <a:effectLst/>
                  <a:uLnTx/>
                  <a:uFillTx/>
                  <a:latin typeface="+mn-lt"/>
                  <a:ea typeface="+mn-ea"/>
                  <a:cs typeface="+mn-ea"/>
                  <a:sym typeface="+mn-lt"/>
                </a:rPr>
                <a:t>18</a:t>
              </a:r>
              <a:r>
                <a:rPr kumimoji="1" lang="zh-CN" altLang="en-US" sz="3200" b="0" i="0" u="none" strike="noStrike" kern="1200" cap="none" spc="0" normalizeH="0" baseline="0" noProof="0" dirty="0">
                  <a:ln>
                    <a:noFill/>
                  </a:ln>
                  <a:solidFill>
                    <a:prstClr val="black"/>
                  </a:solidFill>
                  <a:effectLst/>
                  <a:uLnTx/>
                  <a:uFillTx/>
                  <a:latin typeface="+mn-lt"/>
                  <a:ea typeface="+mn-ea"/>
                  <a:cs typeface="+mn-ea"/>
                  <a:sym typeface="+mn-lt"/>
                </a:rPr>
                <a:t>自然段</a:t>
              </a: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77999" y="333781"/>
            <a:ext cx="41249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lumMod val="75000"/>
                    <a:lumOff val="25000"/>
                  </a:prstClr>
                </a:solidFill>
                <a:effectLst/>
                <a:uLnTx/>
                <a:uFillTx/>
                <a:cs typeface="+mn-ea"/>
                <a:sym typeface="+mn-lt"/>
              </a:rPr>
              <a:t>字词揭秘</a:t>
            </a:r>
          </a:p>
        </p:txBody>
      </p:sp>
      <p:sp>
        <p:nvSpPr>
          <p:cNvPr id="4" name="TextBox 2"/>
          <p:cNvSpPr txBox="1">
            <a:spLocks noChangeArrowheads="1"/>
          </p:cNvSpPr>
          <p:nvPr/>
        </p:nvSpPr>
        <p:spPr bwMode="auto">
          <a:xfrm>
            <a:off x="4081599" y="918556"/>
            <a:ext cx="2011680" cy="645160"/>
          </a:xfrm>
          <a:prstGeom prst="rect">
            <a:avLst/>
          </a:prstGeom>
          <a:solidFill>
            <a:schemeClr val="bg1"/>
          </a:solidFill>
          <a:ln>
            <a:noFill/>
          </a:ln>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3600" b="0" i="0" u="none" strike="noStrike" kern="1200" cap="none" spc="0" normalizeH="0" baseline="0" noProof="0" dirty="0">
                <a:ln>
                  <a:noFill/>
                </a:ln>
                <a:solidFill>
                  <a:srgbClr val="A5A5A5">
                    <a:lumMod val="50000"/>
                  </a:srgbClr>
                </a:solidFill>
                <a:effectLst/>
                <a:uLnTx/>
                <a:uFillTx/>
                <a:latin typeface="+mn-lt"/>
                <a:ea typeface="+mn-ea"/>
                <a:cs typeface="+mn-ea"/>
                <a:sym typeface="+mn-lt"/>
              </a:rPr>
              <a:t>词语解释</a:t>
            </a:r>
          </a:p>
        </p:txBody>
      </p:sp>
      <p:sp>
        <p:nvSpPr>
          <p:cNvPr id="5" name="矩形 2"/>
          <p:cNvSpPr/>
          <p:nvPr/>
        </p:nvSpPr>
        <p:spPr>
          <a:xfrm>
            <a:off x="699907" y="1735166"/>
            <a:ext cx="2627312" cy="643574"/>
          </a:xfrm>
          <a:prstGeom prst="rect">
            <a:avLst/>
          </a:prstGeom>
          <a:noFill/>
          <a:ln w="9525">
            <a:noFill/>
          </a:ln>
        </p:spPr>
        <p:txBody>
          <a:bodyPr>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en-US" altLang="zh-CN" sz="3200" b="0" i="0" u="none" strike="noStrike" kern="1200" cap="none" spc="0" normalizeH="0" baseline="0" noProof="0" dirty="0">
                <a:ln>
                  <a:noFill/>
                </a:ln>
                <a:solidFill>
                  <a:srgbClr val="FF0066"/>
                </a:solidFill>
                <a:effectLst/>
                <a:uLnTx/>
                <a:uFillTx/>
                <a:cs typeface="+mn-ea"/>
                <a:sym typeface="+mn-lt"/>
              </a:rPr>
              <a:t>【</a:t>
            </a:r>
            <a:r>
              <a:rPr kumimoji="0" lang="zh-CN" altLang="en-US" sz="3200" b="0" i="0" u="none" strike="noStrike" kern="1200" cap="none" spc="0" normalizeH="0" baseline="0" noProof="0" dirty="0">
                <a:ln>
                  <a:noFill/>
                </a:ln>
                <a:solidFill>
                  <a:srgbClr val="FF0066"/>
                </a:solidFill>
                <a:effectLst/>
                <a:uLnTx/>
                <a:uFillTx/>
                <a:cs typeface="+mn-ea"/>
                <a:sym typeface="+mn-lt"/>
              </a:rPr>
              <a:t>咆哮</a:t>
            </a:r>
            <a:r>
              <a:rPr kumimoji="0" lang="en-US" altLang="zh-CN" sz="3200" b="0" i="0" u="none" strike="noStrike" kern="1200" cap="none" spc="0" normalizeH="0" baseline="0" noProof="0" dirty="0">
                <a:ln>
                  <a:noFill/>
                </a:ln>
                <a:solidFill>
                  <a:srgbClr val="FF0066"/>
                </a:solidFill>
                <a:effectLst/>
                <a:uLnTx/>
                <a:uFillTx/>
                <a:cs typeface="+mn-ea"/>
                <a:sym typeface="+mn-lt"/>
              </a:rPr>
              <a:t>】</a:t>
            </a:r>
          </a:p>
        </p:txBody>
      </p:sp>
      <p:sp>
        <p:nvSpPr>
          <p:cNvPr id="6" name="矩形 5"/>
          <p:cNvSpPr/>
          <p:nvPr/>
        </p:nvSpPr>
        <p:spPr>
          <a:xfrm>
            <a:off x="2498544" y="1735166"/>
            <a:ext cx="8333740" cy="643574"/>
          </a:xfrm>
          <a:prstGeom prst="rect">
            <a:avLst/>
          </a:prstGeom>
          <a:noFill/>
          <a:ln w="9525">
            <a:noFill/>
          </a:ln>
        </p:spPr>
        <p:txBody>
          <a:bodyPr wrap="square">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solidFill>
                <a:effectLst/>
                <a:uLnTx/>
                <a:uFillTx/>
                <a:cs typeface="+mn-ea"/>
                <a:sym typeface="+mn-lt"/>
              </a:rPr>
              <a:t>形容水流奔腾轰鸣，也形容人暴怒喊叫。</a:t>
            </a:r>
          </a:p>
        </p:txBody>
      </p:sp>
      <p:sp>
        <p:nvSpPr>
          <p:cNvPr id="7" name="矩形 4"/>
          <p:cNvSpPr/>
          <p:nvPr/>
        </p:nvSpPr>
        <p:spPr>
          <a:xfrm>
            <a:off x="699907" y="2782281"/>
            <a:ext cx="2627312" cy="643574"/>
          </a:xfrm>
          <a:prstGeom prst="rect">
            <a:avLst/>
          </a:prstGeom>
          <a:noFill/>
          <a:ln w="9525">
            <a:noFill/>
          </a:ln>
        </p:spPr>
        <p:txBody>
          <a:bodyPr>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en-US" altLang="zh-CN" sz="3200" b="0" i="0" u="none" strike="noStrike" kern="1200" cap="none" spc="0" normalizeH="0" baseline="0" noProof="0" dirty="0">
                <a:ln>
                  <a:noFill/>
                </a:ln>
                <a:solidFill>
                  <a:srgbClr val="FF0066"/>
                </a:solidFill>
                <a:effectLst/>
                <a:uLnTx/>
                <a:uFillTx/>
                <a:cs typeface="+mn-ea"/>
                <a:sym typeface="+mn-lt"/>
              </a:rPr>
              <a:t>【</a:t>
            </a:r>
            <a:r>
              <a:rPr kumimoji="0" lang="zh-CN" altLang="en-US" sz="3200" b="0" i="0" u="none" strike="noStrike" kern="1200" cap="none" spc="0" normalizeH="0" baseline="0" noProof="0" dirty="0">
                <a:ln>
                  <a:noFill/>
                </a:ln>
                <a:solidFill>
                  <a:srgbClr val="FF0066"/>
                </a:solidFill>
                <a:effectLst/>
                <a:uLnTx/>
                <a:uFillTx/>
                <a:cs typeface="+mn-ea"/>
                <a:sym typeface="+mn-lt"/>
              </a:rPr>
              <a:t>雄浑</a:t>
            </a:r>
            <a:r>
              <a:rPr kumimoji="0" lang="en-US" altLang="zh-CN" sz="3200" b="0" i="0" u="none" strike="noStrike" kern="1200" cap="none" spc="0" normalizeH="0" baseline="0" noProof="0" dirty="0">
                <a:ln>
                  <a:noFill/>
                </a:ln>
                <a:solidFill>
                  <a:srgbClr val="FF0066"/>
                </a:solidFill>
                <a:effectLst/>
                <a:uLnTx/>
                <a:uFillTx/>
                <a:cs typeface="+mn-ea"/>
                <a:sym typeface="+mn-lt"/>
              </a:rPr>
              <a:t>】</a:t>
            </a:r>
          </a:p>
        </p:txBody>
      </p:sp>
      <p:sp>
        <p:nvSpPr>
          <p:cNvPr id="8" name="矩形 5"/>
          <p:cNvSpPr/>
          <p:nvPr/>
        </p:nvSpPr>
        <p:spPr>
          <a:xfrm>
            <a:off x="699907" y="3651914"/>
            <a:ext cx="2627312" cy="643574"/>
          </a:xfrm>
          <a:prstGeom prst="rect">
            <a:avLst/>
          </a:prstGeom>
          <a:noFill/>
          <a:ln w="9525">
            <a:noFill/>
          </a:ln>
        </p:spPr>
        <p:txBody>
          <a:bodyPr>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en-US" altLang="zh-CN" sz="3200" b="0" i="0" u="none" strike="noStrike" kern="1200" cap="none" spc="0" normalizeH="0" baseline="0" noProof="0" dirty="0">
                <a:ln>
                  <a:noFill/>
                </a:ln>
                <a:solidFill>
                  <a:srgbClr val="FF0066"/>
                </a:solidFill>
                <a:effectLst/>
                <a:uLnTx/>
                <a:uFillTx/>
                <a:cs typeface="+mn-ea"/>
                <a:sym typeface="+mn-lt"/>
              </a:rPr>
              <a:t>【</a:t>
            </a:r>
            <a:r>
              <a:rPr kumimoji="0" lang="zh-CN" altLang="en-US" sz="3200" b="0" i="0" u="none" strike="noStrike" kern="1200" cap="none" spc="0" normalizeH="0" baseline="0" noProof="0" dirty="0">
                <a:ln>
                  <a:noFill/>
                </a:ln>
                <a:solidFill>
                  <a:srgbClr val="FF0066"/>
                </a:solidFill>
                <a:effectLst/>
                <a:uLnTx/>
                <a:uFillTx/>
                <a:cs typeface="+mn-ea"/>
                <a:sym typeface="+mn-lt"/>
              </a:rPr>
              <a:t>两面三刀</a:t>
            </a:r>
            <a:r>
              <a:rPr kumimoji="0" lang="en-US" altLang="zh-CN" sz="3200" b="0" i="0" u="none" strike="noStrike" kern="1200" cap="none" spc="0" normalizeH="0" baseline="0" noProof="0" dirty="0">
                <a:ln>
                  <a:noFill/>
                </a:ln>
                <a:solidFill>
                  <a:srgbClr val="FF0066"/>
                </a:solidFill>
                <a:effectLst/>
                <a:uLnTx/>
                <a:uFillTx/>
                <a:cs typeface="+mn-ea"/>
                <a:sym typeface="+mn-lt"/>
              </a:rPr>
              <a:t>】</a:t>
            </a:r>
            <a:endParaRPr kumimoji="0" lang="en-US" altLang="zh-CN" sz="3200" b="0" i="0" u="none" strike="noStrike" kern="1200" cap="none" spc="0" normalizeH="0" baseline="0" noProof="0" dirty="0">
              <a:ln>
                <a:noFill/>
              </a:ln>
              <a:solidFill>
                <a:prstClr val="black"/>
              </a:solidFill>
              <a:effectLst/>
              <a:uLnTx/>
              <a:uFillTx/>
              <a:cs typeface="+mn-ea"/>
              <a:sym typeface="+mn-lt"/>
            </a:endParaRPr>
          </a:p>
        </p:txBody>
      </p:sp>
      <p:sp>
        <p:nvSpPr>
          <p:cNvPr id="9" name="矩形 8"/>
          <p:cNvSpPr/>
          <p:nvPr/>
        </p:nvSpPr>
        <p:spPr>
          <a:xfrm>
            <a:off x="2692219" y="2782281"/>
            <a:ext cx="6510338" cy="643574"/>
          </a:xfrm>
          <a:prstGeom prst="rect">
            <a:avLst/>
          </a:prstGeom>
          <a:noFill/>
          <a:ln w="9525">
            <a:noFill/>
          </a:ln>
        </p:spPr>
        <p:txBody>
          <a:bodyPr>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solidFill>
                <a:effectLst/>
                <a:uLnTx/>
                <a:uFillTx/>
                <a:cs typeface="+mn-ea"/>
                <a:sym typeface="+mn-lt"/>
              </a:rPr>
              <a:t>本文指歌声雄壮浑厚。</a:t>
            </a:r>
          </a:p>
        </p:txBody>
      </p:sp>
      <p:sp>
        <p:nvSpPr>
          <p:cNvPr id="10" name="矩形 9"/>
          <p:cNvSpPr/>
          <p:nvPr/>
        </p:nvSpPr>
        <p:spPr>
          <a:xfrm>
            <a:off x="3197679" y="3652231"/>
            <a:ext cx="6934835" cy="643574"/>
          </a:xfrm>
          <a:prstGeom prst="rect">
            <a:avLst/>
          </a:prstGeom>
          <a:noFill/>
          <a:ln w="9525">
            <a:noFill/>
          </a:ln>
        </p:spPr>
        <p:txBody>
          <a:bodyPr wrap="square">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solidFill>
                <a:effectLst/>
                <a:uLnTx/>
                <a:uFillTx/>
                <a:cs typeface="+mn-ea"/>
                <a:sym typeface="+mn-lt"/>
              </a:rPr>
              <a:t>比喻阴险狡猾，当面一套，背地一套。</a:t>
            </a:r>
          </a:p>
        </p:txBody>
      </p:sp>
      <p:sp>
        <p:nvSpPr>
          <p:cNvPr id="11" name="矩形 8"/>
          <p:cNvSpPr/>
          <p:nvPr/>
        </p:nvSpPr>
        <p:spPr>
          <a:xfrm>
            <a:off x="699907" y="4659341"/>
            <a:ext cx="2627312" cy="643574"/>
          </a:xfrm>
          <a:prstGeom prst="rect">
            <a:avLst/>
          </a:prstGeom>
          <a:noFill/>
          <a:ln w="9525">
            <a:noFill/>
          </a:ln>
        </p:spPr>
        <p:txBody>
          <a:bodyPr>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en-US" altLang="zh-CN" sz="3200" b="0" i="0" u="none" strike="noStrike" kern="1200" cap="none" spc="0" normalizeH="0" baseline="0" noProof="0" dirty="0">
                <a:ln>
                  <a:noFill/>
                </a:ln>
                <a:solidFill>
                  <a:srgbClr val="FF0066"/>
                </a:solidFill>
                <a:effectLst/>
                <a:uLnTx/>
                <a:uFillTx/>
                <a:cs typeface="+mn-ea"/>
                <a:sym typeface="+mn-lt"/>
              </a:rPr>
              <a:t>【</a:t>
            </a:r>
            <a:r>
              <a:rPr kumimoji="0" lang="zh-CN" altLang="en-US" sz="3200" b="0" i="0" u="none" strike="noStrike" kern="1200" cap="none" spc="0" normalizeH="0" baseline="0" noProof="0" dirty="0">
                <a:ln>
                  <a:noFill/>
                </a:ln>
                <a:solidFill>
                  <a:srgbClr val="FF0066"/>
                </a:solidFill>
                <a:effectLst/>
                <a:uLnTx/>
                <a:uFillTx/>
                <a:cs typeface="+mn-ea"/>
                <a:sym typeface="+mn-lt"/>
              </a:rPr>
              <a:t>随心所欲</a:t>
            </a:r>
            <a:r>
              <a:rPr kumimoji="0" lang="en-US" altLang="zh-CN" sz="3200" b="0" i="0" u="none" strike="noStrike" kern="1200" cap="none" spc="0" normalizeH="0" baseline="0" noProof="0" dirty="0">
                <a:ln>
                  <a:noFill/>
                </a:ln>
                <a:solidFill>
                  <a:srgbClr val="FF0066"/>
                </a:solidFill>
                <a:effectLst/>
                <a:uLnTx/>
                <a:uFillTx/>
                <a:cs typeface="+mn-ea"/>
                <a:sym typeface="+mn-lt"/>
              </a:rPr>
              <a:t>】</a:t>
            </a:r>
            <a:endParaRPr kumimoji="0" lang="zh-CN" altLang="en-US" sz="3200" b="0" i="0" u="none" strike="noStrike" kern="1200" cap="none" spc="0" normalizeH="0" baseline="0" noProof="0" dirty="0">
              <a:ln>
                <a:noFill/>
              </a:ln>
              <a:solidFill>
                <a:prstClr val="black"/>
              </a:solidFill>
              <a:effectLst/>
              <a:uLnTx/>
              <a:uFillTx/>
              <a:cs typeface="+mn-ea"/>
              <a:sym typeface="+mn-lt"/>
            </a:endParaRPr>
          </a:p>
        </p:txBody>
      </p:sp>
      <p:sp>
        <p:nvSpPr>
          <p:cNvPr id="12" name="矩形 11"/>
          <p:cNvSpPr/>
          <p:nvPr/>
        </p:nvSpPr>
        <p:spPr>
          <a:xfrm>
            <a:off x="3327219" y="4659341"/>
            <a:ext cx="5789613" cy="643574"/>
          </a:xfrm>
          <a:prstGeom prst="rect">
            <a:avLst/>
          </a:prstGeom>
          <a:noFill/>
          <a:ln w="9525">
            <a:noFill/>
          </a:ln>
        </p:spPr>
        <p:txBody>
          <a:bodyPr>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solidFill>
                <a:effectLst/>
                <a:uLnTx/>
                <a:uFillTx/>
                <a:cs typeface="+mn-ea"/>
                <a:sym typeface="+mn-lt"/>
              </a:rPr>
              <a:t>心里想要怎么做就怎么做。</a:t>
            </a:r>
          </a:p>
        </p:txBody>
      </p:sp>
      <p:pic>
        <p:nvPicPr>
          <p:cNvPr id="13" name="图片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00342" y="4145795"/>
            <a:ext cx="2145439" cy="284034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77999" y="333781"/>
            <a:ext cx="41249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lumMod val="75000"/>
                    <a:lumOff val="25000"/>
                  </a:prstClr>
                </a:solidFill>
                <a:effectLst/>
                <a:uLnTx/>
                <a:uFillTx/>
                <a:cs typeface="+mn-ea"/>
                <a:sym typeface="+mn-lt"/>
              </a:rPr>
              <a:t>字词揭秘</a:t>
            </a:r>
          </a:p>
        </p:txBody>
      </p:sp>
      <p:sp>
        <p:nvSpPr>
          <p:cNvPr id="14" name="矩形 2"/>
          <p:cNvSpPr/>
          <p:nvPr/>
        </p:nvSpPr>
        <p:spPr>
          <a:xfrm>
            <a:off x="577999" y="1401310"/>
            <a:ext cx="8642350" cy="643574"/>
          </a:xfrm>
          <a:prstGeom prst="rect">
            <a:avLst/>
          </a:prstGeom>
          <a:noFill/>
          <a:ln w="9525">
            <a:noFill/>
          </a:ln>
        </p:spPr>
        <p:txBody>
          <a:bodyPr>
            <a:spAutoFit/>
          </a:bodyPr>
          <a:lstStyle/>
          <a:p>
            <a:pPr marL="0" marR="0" lvl="0" indent="0" algn="l" defTabSz="914400" rtl="0" eaLnBrk="1" fontAlgn="auto" latinLnBrk="0" hangingPunct="1">
              <a:lnSpc>
                <a:spcPct val="120000"/>
              </a:lnSpc>
              <a:spcBef>
                <a:spcPts val="0"/>
              </a:spcBef>
              <a:spcAft>
                <a:spcPts val="0"/>
              </a:spcAft>
              <a:buClrTx/>
              <a:buSzTx/>
              <a:buFont typeface="Wingdings" panose="05000000000000000000" pitchFamily="2" charset="2"/>
              <a:buNone/>
              <a:defRPr/>
            </a:pPr>
            <a:r>
              <a:rPr kumimoji="0" lang="en-US" altLang="zh-CN" sz="3200" b="0" i="0" u="none" strike="noStrike" kern="1200" cap="none" spc="0" normalizeH="0" baseline="0" noProof="0" dirty="0">
                <a:ln>
                  <a:noFill/>
                </a:ln>
                <a:solidFill>
                  <a:prstClr val="black"/>
                </a:solidFill>
                <a:effectLst/>
                <a:uLnTx/>
                <a:uFillTx/>
                <a:cs typeface="+mn-ea"/>
                <a:sym typeface="+mn-lt"/>
              </a:rPr>
              <a:t> </a:t>
            </a:r>
            <a:r>
              <a:rPr kumimoji="0" lang="zh-CN" altLang="en-US" sz="3200" b="0" i="0" u="none" strike="noStrike" kern="1200" cap="none" spc="0" normalizeH="0" baseline="0" noProof="0" dirty="0">
                <a:ln>
                  <a:noFill/>
                </a:ln>
                <a:solidFill>
                  <a:prstClr val="black"/>
                </a:solidFill>
                <a:effectLst/>
                <a:uLnTx/>
                <a:uFillTx/>
                <a:cs typeface="+mn-ea"/>
                <a:sym typeface="+mn-lt"/>
              </a:rPr>
              <a:t>读</a:t>
            </a:r>
            <a:r>
              <a:rPr kumimoji="0" lang="en-US" altLang="zh-CN" sz="3200" b="0" i="0" u="none" strike="noStrike" kern="1200" cap="none" spc="0" normalizeH="0" baseline="0" noProof="0" dirty="0">
                <a:ln>
                  <a:noFill/>
                </a:ln>
                <a:solidFill>
                  <a:prstClr val="black"/>
                </a:solidFill>
                <a:effectLst/>
                <a:uLnTx/>
                <a:uFillTx/>
                <a:cs typeface="+mn-ea"/>
                <a:sym typeface="+mn-lt"/>
              </a:rPr>
              <a:t>1—3</a:t>
            </a:r>
            <a:r>
              <a:rPr kumimoji="0" lang="zh-CN" altLang="en-US" sz="3200" b="0" i="0" u="none" strike="noStrike" kern="1200" cap="none" spc="0" normalizeH="0" baseline="0" noProof="0" dirty="0">
                <a:ln>
                  <a:noFill/>
                </a:ln>
                <a:solidFill>
                  <a:prstClr val="black"/>
                </a:solidFill>
                <a:effectLst/>
                <a:uLnTx/>
                <a:uFillTx/>
                <a:cs typeface="+mn-ea"/>
                <a:sym typeface="+mn-lt"/>
              </a:rPr>
              <a:t>自然段，初步了解藏戏的特点。</a:t>
            </a:r>
            <a:endParaRPr kumimoji="0" lang="en-US" altLang="zh-CN" sz="3200" b="0" i="0" u="none" strike="noStrike" kern="1200" cap="none" spc="0" normalizeH="0" baseline="0" noProof="0" dirty="0">
              <a:ln>
                <a:noFill/>
              </a:ln>
              <a:solidFill>
                <a:prstClr val="black"/>
              </a:solidFill>
              <a:effectLst/>
              <a:uLnTx/>
              <a:uFillTx/>
              <a:cs typeface="+mn-ea"/>
              <a:sym typeface="+mn-lt"/>
            </a:endParaRPr>
          </a:p>
        </p:txBody>
      </p:sp>
      <p:grpSp>
        <p:nvGrpSpPr>
          <p:cNvPr id="15" name="组合 14"/>
          <p:cNvGrpSpPr/>
          <p:nvPr/>
        </p:nvGrpSpPr>
        <p:grpSpPr>
          <a:xfrm>
            <a:off x="806145" y="2527638"/>
            <a:ext cx="9963455" cy="3139321"/>
            <a:chOff x="352641" y="1647455"/>
            <a:chExt cx="9139572" cy="3138437"/>
          </a:xfrm>
        </p:grpSpPr>
        <p:sp>
          <p:nvSpPr>
            <p:cNvPr id="16" name="矩形 15"/>
            <p:cNvSpPr/>
            <p:nvPr/>
          </p:nvSpPr>
          <p:spPr>
            <a:xfrm>
              <a:off x="467819" y="1925576"/>
              <a:ext cx="8208447" cy="2452948"/>
            </a:xfrm>
            <a:prstGeom prst="rect">
              <a:avLst/>
            </a:prstGeom>
          </p:spPr>
          <p:txBody>
            <a:bodyPr>
              <a:spAutoFit/>
            </a:bodyPr>
            <a:lstStyle/>
            <a:p>
              <a:pPr marL="514350" marR="0" lvl="0" indent="-514350" algn="l" defTabSz="914400" rtl="0" eaLnBrk="1" fontAlgn="base" latinLnBrk="0" hangingPunct="1">
                <a:lnSpc>
                  <a:spcPct val="120000"/>
                </a:lnSpc>
                <a:spcBef>
                  <a:spcPct val="0"/>
                </a:spcBef>
                <a:spcAft>
                  <a:spcPct val="0"/>
                </a:spcAft>
                <a:buClrTx/>
                <a:buSzTx/>
                <a:buFont typeface="+mj-ea"/>
                <a:buAutoNum type="circleNumDbPlain"/>
                <a:defRPr/>
              </a:pPr>
              <a:r>
                <a:rPr kumimoji="0" lang="zh-CN" altLang="en-US" sz="3200" b="0" i="0" u="none" strike="noStrike" kern="1200" cap="none" spc="0" normalizeH="0" baseline="0" noProof="0" dirty="0">
                  <a:ln>
                    <a:noFill/>
                  </a:ln>
                  <a:solidFill>
                    <a:prstClr val="black"/>
                  </a:solidFill>
                  <a:effectLst/>
                  <a:uLnTx/>
                  <a:uFillTx/>
                  <a:cs typeface="+mn-ea"/>
                  <a:sym typeface="+mn-lt"/>
                </a:rPr>
                <a:t>世界上还有几个剧种是戴着面具演出的呢？</a:t>
              </a:r>
              <a:endParaRPr kumimoji="0" lang="en-US" altLang="zh-CN" sz="3200" b="0" i="0" u="none" strike="noStrike" kern="1200" cap="none" spc="0" normalizeH="0" baseline="0" noProof="0" dirty="0">
                <a:ln>
                  <a:noFill/>
                </a:ln>
                <a:solidFill>
                  <a:prstClr val="black"/>
                </a:solidFill>
                <a:effectLst/>
                <a:uLnTx/>
                <a:uFillTx/>
                <a:cs typeface="+mn-ea"/>
                <a:sym typeface="+mn-lt"/>
              </a:endParaRPr>
            </a:p>
            <a:p>
              <a:pPr marL="514350" marR="0" lvl="0" indent="-514350" algn="l" defTabSz="914400" rtl="0" eaLnBrk="1" fontAlgn="base" latinLnBrk="0" hangingPunct="1">
                <a:lnSpc>
                  <a:spcPct val="120000"/>
                </a:lnSpc>
                <a:spcBef>
                  <a:spcPct val="0"/>
                </a:spcBef>
                <a:spcAft>
                  <a:spcPct val="0"/>
                </a:spcAft>
                <a:buClrTx/>
                <a:buSzTx/>
                <a:buFont typeface="+mj-ea"/>
                <a:buAutoNum type="circleNumDbPlain"/>
                <a:defRPr/>
              </a:pPr>
              <a:r>
                <a:rPr kumimoji="0" lang="zh-CN" altLang="en-US" sz="3200" b="0" i="0" u="none" strike="noStrike" kern="1200" cap="none" spc="0" normalizeH="0" baseline="0" noProof="0" dirty="0">
                  <a:ln>
                    <a:noFill/>
                  </a:ln>
                  <a:solidFill>
                    <a:prstClr val="black"/>
                  </a:solidFill>
                  <a:effectLst/>
                  <a:uLnTx/>
                  <a:uFillTx/>
                  <a:cs typeface="+mn-ea"/>
                  <a:sym typeface="+mn-lt"/>
                </a:rPr>
                <a:t>世界上还有几个剧种在演出时是没有舞台的呢？</a:t>
              </a:r>
              <a:endParaRPr kumimoji="0" lang="en-US" altLang="zh-CN" sz="3200" b="0" i="0" u="none" strike="noStrike" kern="1200" cap="none" spc="0" normalizeH="0" baseline="0" noProof="0" dirty="0">
                <a:ln>
                  <a:noFill/>
                </a:ln>
                <a:solidFill>
                  <a:prstClr val="black"/>
                </a:solidFill>
                <a:effectLst/>
                <a:uLnTx/>
                <a:uFillTx/>
                <a:cs typeface="+mn-ea"/>
                <a:sym typeface="+mn-lt"/>
              </a:endParaRPr>
            </a:p>
            <a:p>
              <a:pPr marL="514350" marR="0" lvl="0" indent="-514350" algn="l" defTabSz="914400" rtl="0" eaLnBrk="1" fontAlgn="base" latinLnBrk="0" hangingPunct="1">
                <a:lnSpc>
                  <a:spcPct val="120000"/>
                </a:lnSpc>
                <a:spcBef>
                  <a:spcPct val="0"/>
                </a:spcBef>
                <a:spcAft>
                  <a:spcPct val="0"/>
                </a:spcAft>
                <a:buClrTx/>
                <a:buSzTx/>
                <a:buFont typeface="+mj-ea"/>
                <a:buAutoNum type="circleNumDbPlain"/>
                <a:defRPr/>
              </a:pPr>
              <a:r>
                <a:rPr kumimoji="0" lang="zh-CN" altLang="en-US" sz="3200" b="0" i="0" u="none" strike="noStrike" kern="1200" cap="none" spc="0" normalizeH="0" baseline="0" noProof="0" dirty="0">
                  <a:ln>
                    <a:noFill/>
                  </a:ln>
                  <a:solidFill>
                    <a:prstClr val="black"/>
                  </a:solidFill>
                  <a:effectLst/>
                  <a:uLnTx/>
                  <a:uFillTx/>
                  <a:cs typeface="+mn-ea"/>
                  <a:sym typeface="+mn-lt"/>
                </a:rPr>
                <a:t>世界上还有几个剧种一部戏可以演出三五天还没有结束的呢？</a:t>
              </a:r>
              <a:endParaRPr kumimoji="0" lang="en-US" altLang="zh-CN" sz="3200" b="0" i="0" u="none" strike="noStrike" kern="1200" cap="none" spc="0" normalizeH="0" baseline="0" noProof="0" dirty="0">
                <a:ln>
                  <a:noFill/>
                </a:ln>
                <a:solidFill>
                  <a:prstClr val="black"/>
                </a:solidFill>
                <a:effectLst/>
                <a:uLnTx/>
                <a:uFillTx/>
                <a:cs typeface="+mn-ea"/>
                <a:sym typeface="+mn-lt"/>
              </a:endParaRPr>
            </a:p>
          </p:txBody>
        </p:sp>
        <p:sp>
          <p:nvSpPr>
            <p:cNvPr id="17" name="文本框 4"/>
            <p:cNvSpPr txBox="1"/>
            <p:nvPr/>
          </p:nvSpPr>
          <p:spPr>
            <a:xfrm>
              <a:off x="352641" y="1647455"/>
              <a:ext cx="9139572" cy="3138437"/>
            </a:xfrm>
            <a:prstGeom prst="rect">
              <a:avLst/>
            </a:prstGeom>
            <a:noFill/>
            <a:ln w="38100" cap="flat" cmpd="sng">
              <a:solidFill>
                <a:srgbClr val="633432"/>
              </a:solidFill>
              <a:prstDash val="dash"/>
              <a:miter/>
              <a:headEnd type="none" w="med" len="med"/>
              <a:tailEnd type="none" w="med" len="me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zh-CN" sz="1800" b="0" i="0" u="none" strike="noStrike" kern="1200" cap="none" spc="0" normalizeH="0" baseline="0" noProof="0" dirty="0">
                <a:ln>
                  <a:noFill/>
                </a:ln>
                <a:solidFill>
                  <a:prstClr val="black"/>
                </a:solidFill>
                <a:effectLst/>
                <a:uLnTx/>
                <a:uFillTx/>
                <a:cs typeface="+mn-ea"/>
                <a:sym typeface="+mn-lt"/>
              </a:endParaRPr>
            </a:p>
            <a:p>
              <a:pPr marL="0" marR="0" lvl="0" indent="0" algn="l" defTabSz="914400" rtl="0" eaLnBrk="1" fontAlgn="auto" latinLnBrk="0" hangingPunct="1">
                <a:lnSpc>
                  <a:spcPct val="100000"/>
                </a:lnSpc>
                <a:spcBef>
                  <a:spcPts val="0"/>
                </a:spcBef>
                <a:spcAft>
                  <a:spcPts val="0"/>
                </a:spcAft>
                <a:buClrTx/>
                <a:buSzTx/>
                <a:buFontTx/>
                <a:buNone/>
                <a:defRPr/>
              </a:pPr>
              <a:endParaRPr lang="en-US" altLang="zh-CN" dirty="0">
                <a:solidFill>
                  <a:prstClr val="black"/>
                </a:solidFill>
                <a:cs typeface="+mn-ea"/>
                <a:sym typeface="+mn-lt"/>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zh-CN" sz="1800" b="0" i="0" u="none" strike="noStrike" kern="1200" cap="none" spc="0" normalizeH="0" baseline="0" noProof="0" dirty="0">
                <a:ln>
                  <a:noFill/>
                </a:ln>
                <a:solidFill>
                  <a:prstClr val="black"/>
                </a:solidFill>
                <a:effectLst/>
                <a:uLnTx/>
                <a:uFillTx/>
                <a:cs typeface="+mn-ea"/>
                <a:sym typeface="+mn-lt"/>
              </a:endParaRPr>
            </a:p>
            <a:p>
              <a:pPr marL="0" marR="0" lvl="0" indent="0" algn="l" defTabSz="914400" rtl="0" eaLnBrk="1" fontAlgn="auto" latinLnBrk="0" hangingPunct="1">
                <a:lnSpc>
                  <a:spcPct val="100000"/>
                </a:lnSpc>
                <a:spcBef>
                  <a:spcPts val="0"/>
                </a:spcBef>
                <a:spcAft>
                  <a:spcPts val="0"/>
                </a:spcAft>
                <a:buClrTx/>
                <a:buSzTx/>
                <a:buFontTx/>
                <a:buNone/>
                <a:defRPr/>
              </a:pPr>
              <a:endParaRPr lang="en-US" altLang="zh-CN" dirty="0">
                <a:solidFill>
                  <a:prstClr val="black"/>
                </a:solidFill>
                <a:cs typeface="+mn-ea"/>
                <a:sym typeface="+mn-lt"/>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zh-CN" sz="1800" b="0" i="0" u="none" strike="noStrike" kern="1200" cap="none" spc="0" normalizeH="0" baseline="0" noProof="0" dirty="0">
                <a:ln>
                  <a:noFill/>
                </a:ln>
                <a:solidFill>
                  <a:prstClr val="black"/>
                </a:solidFill>
                <a:effectLst/>
                <a:uLnTx/>
                <a:uFillTx/>
                <a:cs typeface="+mn-ea"/>
                <a:sym typeface="+mn-lt"/>
              </a:endParaRPr>
            </a:p>
            <a:p>
              <a:pPr marL="0" marR="0" lvl="0" indent="0" algn="l" defTabSz="914400" rtl="0" eaLnBrk="1" fontAlgn="auto" latinLnBrk="0" hangingPunct="1">
                <a:lnSpc>
                  <a:spcPct val="100000"/>
                </a:lnSpc>
                <a:spcBef>
                  <a:spcPts val="0"/>
                </a:spcBef>
                <a:spcAft>
                  <a:spcPts val="0"/>
                </a:spcAft>
                <a:buClrTx/>
                <a:buSzTx/>
                <a:buFontTx/>
                <a:buNone/>
                <a:defRPr/>
              </a:pPr>
              <a:endParaRPr lang="en-US" altLang="zh-CN" dirty="0">
                <a:solidFill>
                  <a:prstClr val="black"/>
                </a:solidFill>
                <a:cs typeface="+mn-ea"/>
                <a:sym typeface="+mn-lt"/>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zh-CN" sz="1800" b="0" i="0" u="none" strike="noStrike" kern="1200" cap="none" spc="0" normalizeH="0" baseline="0" noProof="0" dirty="0">
                <a:ln>
                  <a:noFill/>
                </a:ln>
                <a:solidFill>
                  <a:prstClr val="black"/>
                </a:solidFill>
                <a:effectLst/>
                <a:uLnTx/>
                <a:uFillTx/>
                <a:cs typeface="+mn-ea"/>
                <a:sym typeface="+mn-lt"/>
              </a:endParaRPr>
            </a:p>
            <a:p>
              <a:pPr marL="0" marR="0" lvl="0" indent="0" algn="l" defTabSz="914400" rtl="0" eaLnBrk="1" fontAlgn="auto" latinLnBrk="0" hangingPunct="1">
                <a:lnSpc>
                  <a:spcPct val="100000"/>
                </a:lnSpc>
                <a:spcBef>
                  <a:spcPts val="0"/>
                </a:spcBef>
                <a:spcAft>
                  <a:spcPts val="0"/>
                </a:spcAft>
                <a:buClrTx/>
                <a:buSzTx/>
                <a:buFontTx/>
                <a:buNone/>
                <a:defRPr/>
              </a:pPr>
              <a:endParaRPr lang="en-US" altLang="zh-CN" dirty="0">
                <a:solidFill>
                  <a:prstClr val="black"/>
                </a:solidFill>
                <a:cs typeface="+mn-ea"/>
                <a:sym typeface="+mn-lt"/>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zh-CN" sz="1800" b="0" i="0" u="none" strike="noStrike" kern="1200" cap="none" spc="0" normalizeH="0" baseline="0" noProof="0" dirty="0">
                <a:ln>
                  <a:noFill/>
                </a:ln>
                <a:solidFill>
                  <a:prstClr val="black"/>
                </a:solidFill>
                <a:effectLst/>
                <a:uLnTx/>
                <a:uFillTx/>
                <a:cs typeface="+mn-ea"/>
                <a:sym typeface="+mn-lt"/>
              </a:endParaRPr>
            </a:p>
            <a:p>
              <a:pPr marL="0" marR="0" lvl="0" indent="0" algn="l" defTabSz="914400" rtl="0" eaLnBrk="1" fontAlgn="auto" latinLnBrk="0" hangingPunct="1">
                <a:lnSpc>
                  <a:spcPct val="100000"/>
                </a:lnSpc>
                <a:spcBef>
                  <a:spcPts val="0"/>
                </a:spcBef>
                <a:spcAft>
                  <a:spcPts val="0"/>
                </a:spcAft>
                <a:buClrTx/>
                <a:buSzTx/>
                <a:buFontTx/>
                <a:buNone/>
                <a:defRPr/>
              </a:pPr>
              <a:endParaRPr lang="en-US" altLang="zh-CN" dirty="0">
                <a:solidFill>
                  <a:prstClr val="black"/>
                </a:solidFill>
                <a:cs typeface="+mn-ea"/>
                <a:sym typeface="+mn-lt"/>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cs typeface="+mn-ea"/>
                <a:sym typeface="+mn-lt"/>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77999" y="333781"/>
            <a:ext cx="41249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lumMod val="75000"/>
                    <a:lumOff val="25000"/>
                  </a:prstClr>
                </a:solidFill>
                <a:effectLst/>
                <a:uLnTx/>
                <a:uFillTx/>
                <a:cs typeface="+mn-ea"/>
                <a:sym typeface="+mn-lt"/>
              </a:rPr>
              <a:t>课文精讲</a:t>
            </a:r>
          </a:p>
        </p:txBody>
      </p:sp>
      <p:sp>
        <p:nvSpPr>
          <p:cNvPr id="2" name="矩形 1"/>
          <p:cNvSpPr/>
          <p:nvPr/>
        </p:nvSpPr>
        <p:spPr>
          <a:xfrm>
            <a:off x="5617029" y="2333624"/>
            <a:ext cx="5853670" cy="2607893"/>
          </a:xfrm>
          <a:prstGeom prst="rect">
            <a:avLst/>
          </a:prstGeom>
          <a:noFill/>
          <a:ln w="9525">
            <a:noFill/>
          </a:ln>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cs typeface="+mn-ea"/>
                <a:sym typeface="+mn-lt"/>
              </a:rPr>
              <a:t>       课文连用了三个独立成段的反问句进行开篇，形成强烈的气势，突出了藏戏的三大特点，充分表达了作者对藏戏的赞美之情。</a:t>
            </a:r>
          </a:p>
        </p:txBody>
      </p:sp>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1301" y="2496457"/>
            <a:ext cx="4525614" cy="4361543"/>
          </a:xfrm>
          <a:prstGeom prst="rect">
            <a:avLst/>
          </a:prstGeom>
        </p:spPr>
      </p:pic>
    </p:spTree>
  </p:cSld>
  <p:clrMapOvr>
    <a:masterClrMapping/>
  </p:clrMapOvr>
</p:sld>
</file>

<file path=ppt/theme/theme1.xml><?xml version="1.0" encoding="utf-8"?>
<a:theme xmlns:a="http://schemas.openxmlformats.org/drawingml/2006/main" name="办公资源网：www.bangongziyuan.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ulnced3">
      <a:majorFont>
        <a:latin typeface="Arial"/>
        <a:ea typeface="思源黑体 CN Regular"/>
        <a:cs typeface=""/>
      </a:majorFont>
      <a:minorFont>
        <a:latin typeface="Arial"/>
        <a:ea typeface="思源黑体 CN Regular"/>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1202</Words>
  <Application>Microsoft Office PowerPoint</Application>
  <PresentationFormat>宽屏</PresentationFormat>
  <Paragraphs>166</Paragraphs>
  <Slides>25</Slides>
  <Notes>25</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25</vt:i4>
      </vt:variant>
    </vt:vector>
  </HeadingPairs>
  <TitlesOfParts>
    <vt:vector size="31" baseType="lpstr">
      <vt:lpstr>思源黑体 CN Light</vt:lpstr>
      <vt:lpstr>Wingdings</vt:lpstr>
      <vt:lpstr>Arial</vt:lpstr>
      <vt:lpstr>FandolFang R</vt:lpstr>
      <vt:lpstr>宋体</vt:lpstr>
      <vt:lpstr>办公资源网：www.bangongziyuan.com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cp:lastModifiedBy>天 下</cp:lastModifiedBy>
  <cp:revision>1</cp:revision>
  <dcterms:created xsi:type="dcterms:W3CDTF">2020-08-12T08:54:00Z</dcterms:created>
  <dcterms:modified xsi:type="dcterms:W3CDTF">2021-01-08T23:20:58Z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2052-11.1.0.9912</vt:lpwstr>
  </property>
</Properties>
</file>