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8" r:id="rId2"/>
    <p:sldId id="256" r:id="rId3"/>
    <p:sldId id="260" r:id="rId4"/>
    <p:sldId id="507" r:id="rId5"/>
    <p:sldId id="508" r:id="rId6"/>
    <p:sldId id="509" r:id="rId7"/>
    <p:sldId id="510" r:id="rId8"/>
    <p:sldId id="512" r:id="rId9"/>
    <p:sldId id="511"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287" r:id="rId27"/>
    <p:sldId id="257" r:id="rId28"/>
  </p:sldIdLst>
  <p:sldSz cx="12192000" cy="6858000"/>
  <p:notesSz cx="6858000" cy="9144000"/>
  <p:embeddedFontLst>
    <p:embeddedFont>
      <p:font typeface="FandolFang R" panose="02010600030101010101" charset="-122"/>
      <p:regular r:id="rId31"/>
    </p:embeddedFont>
    <p:embeddedFont>
      <p:font typeface="思源黑体 CN Light" panose="02010600030101010101"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notesViewPr>
    <p:cSldViewPr snapToGrid="0">
      <p:cViewPr varScale="1">
        <p:scale>
          <a:sx n="78" d="100"/>
          <a:sy n="78" d="100"/>
        </p:scale>
        <p:origin x="396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74559A-359B-4EFE-8CDB-B1DC900261F5}" type="datetimeFigureOut">
              <a:rPr lang="zh-CN" altLang="en-US" smtClean="0">
                <a:latin typeface="FandolFang R" panose="00000500000000000000" pitchFamily="50" charset="-122"/>
                <a:ea typeface="FandolFang R" panose="00000500000000000000" pitchFamily="50" charset="-122"/>
              </a:rPr>
              <a:t>2021/1/9</a:t>
            </a:fld>
            <a:endParaRPr lang="zh-CN" altLang="en-US" dirty="0">
              <a:latin typeface="FandolFang R" panose="00000500000000000000" pitchFamily="50" charset="-122"/>
              <a:ea typeface="FandolFang R" panose="00000500000000000000" pitchFamily="5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62B1CD-53D8-4E6A-BA50-D7823BC8B066}" type="slidenum">
              <a:rPr lang="zh-CN" altLang="en-US" smtClean="0">
                <a:latin typeface="FandolFang R" panose="00000500000000000000" pitchFamily="50" charset="-122"/>
                <a:ea typeface="FandolFang R" panose="00000500000000000000" pitchFamily="50" charset="-122"/>
              </a:rPr>
              <a:t>‹#›</a:t>
            </a:fld>
            <a:endParaRPr lang="zh-CN" altLang="en-US" dirty="0">
              <a:latin typeface="FandolFang R" panose="00000500000000000000" pitchFamily="50" charset="-122"/>
              <a:ea typeface="FandolFang R" panose="00000500000000000000" pitchFamily="5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224294D6-6123-4599-AA41-8909F3DD65E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8304A85-0D18-4B0A-AA48-256C99F9036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8304A85-0D18-4B0A-AA48-256C99F903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rgbClr val="DDB4C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rgbClr val="DD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rgbClr val="DDB4C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rgbClr val="DD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D:\&#25335;&#36807;&#26469;&#30340;&#24494;&#35838;\&#24494;&#35838;&#26469;&#31295;\&#20840;&#37096;&#26410;&#23457;&#26680;&#36164;&#28304;&#21253;\&#20248;&#20808;&#23457;\&#12304;&#31934;&#21697;&#12305;&#20845;&#24180;&#32423;&#19979;&#20876;&#35821;&#25991;&#21516;&#27493;&#35838;&#20214;%20&#25945;&#23398;&#35774;&#35745;-11&#21313;&#20845;&#24180;&#21069;&#30340;&#22238;&#24518;&#65288;&#20154;&#25945;&#37096;&#32534;&#29256;&#65289;&#34945;&#26149;&#33395;\&#39764;.wmv" TargetMode="External"/><Relationship Id="rId1" Type="http://schemas.microsoft.com/office/2007/relationships/media" Target="file:///D:\&#25335;&#36807;&#26469;&#30340;&#24494;&#35838;\&#24494;&#35838;&#26469;&#31295;\&#20840;&#37096;&#26410;&#23457;&#26680;&#36164;&#28304;&#21253;\&#20248;&#20808;&#23457;\&#12304;&#31934;&#21697;&#12305;&#20845;&#24180;&#32423;&#19979;&#20876;&#35821;&#25991;&#21516;&#27493;&#35838;&#20214;%20&#25945;&#23398;&#35774;&#35745;-11&#21313;&#20845;&#24180;&#21069;&#30340;&#22238;&#24518;&#65288;&#20154;&#25945;&#37096;&#32534;&#29256;&#65289;&#34945;&#26149;&#33395;\&#39764;.wmv" TargetMode="Externa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pc-2\&#19978;&#35838;&#35838;&#20214;&#27719;&#24635;\&#24453;&#26657;&#23545;\R&#20845;&#35821;&#19979;&#12304;&#20132;&#20114;&#29256;&#12305;\&#31532;&#22235;&#21333;&#20803;\11%20&#21313;&#20845;&#24180;&#21069;&#30340;&#22238;&#24518;&#12304;&#20132;&#20114;&#29256;&#12305;\&#21756;.wmv" TargetMode="External"/><Relationship Id="rId1" Type="http://schemas.microsoft.com/office/2007/relationships/media" Target="file:///\\pc-2\&#19978;&#35838;&#35838;&#20214;&#27719;&#24635;\&#24453;&#26657;&#23545;\R&#20845;&#35821;&#19979;&#12304;&#20132;&#20114;&#29256;&#12305;\&#31532;&#22235;&#21333;&#20803;\11%20&#21313;&#20845;&#24180;&#21069;&#30340;&#22238;&#24518;&#12304;&#20132;&#20114;&#29256;&#12305;\&#21756;.wmv" TargetMode="External"/><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6" name="组合 5"/>
          <p:cNvGrpSpPr/>
          <p:nvPr/>
        </p:nvGrpSpPr>
        <p:grpSpPr>
          <a:xfrm>
            <a:off x="749022" y="1807057"/>
            <a:ext cx="5928852" cy="2242596"/>
            <a:chOff x="231253" y="2624775"/>
            <a:chExt cx="5078329" cy="2242596"/>
          </a:xfrm>
        </p:grpSpPr>
        <p:sp>
          <p:nvSpPr>
            <p:cNvPr id="7" name="文本框 6"/>
            <p:cNvSpPr txBox="1"/>
            <p:nvPr/>
          </p:nvSpPr>
          <p:spPr>
            <a:xfrm>
              <a:off x="231253" y="2624775"/>
              <a:ext cx="5078329" cy="923330"/>
            </a:xfrm>
            <a:prstGeom prst="rect">
              <a:avLst/>
            </a:prstGeom>
            <a:noFill/>
          </p:spPr>
          <p:txBody>
            <a:bodyPr wrap="square" rtlCol="0">
              <a:spAutoFit/>
            </a:bodyPr>
            <a:lstStyle/>
            <a:p>
              <a:pPr lvl="0" algn="dist">
                <a:defRPr/>
              </a:pPr>
              <a:r>
                <a:rPr lang="en-US" altLang="zh-CN" sz="5200" b="1" dirty="0">
                  <a:cs typeface="+mn-ea"/>
                  <a:sym typeface="+mn-lt"/>
                </a:rPr>
                <a:t>《</a:t>
              </a:r>
              <a:r>
                <a:rPr lang="zh-CN" altLang="en-US" sz="5200" b="1" dirty="0">
                  <a:cs typeface="+mn-ea"/>
                  <a:sym typeface="+mn-lt"/>
                </a:rPr>
                <a:t>十六年前的回忆</a:t>
              </a:r>
              <a:r>
                <a:rPr lang="en-US" altLang="zh-CN" sz="5200" b="1" dirty="0">
                  <a:cs typeface="+mn-ea"/>
                  <a:sym typeface="+mn-lt"/>
                </a:rPr>
                <a:t>》</a:t>
              </a:r>
              <a:endParaRPr kumimoji="0" lang="en-US" altLang="zh-CN" sz="5200" b="1"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2896239" y="48675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702959" y="2063387"/>
            <a:ext cx="6165124" cy="332655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快速阅读“被捕前”部分，找出李大钊说的两句话，反复读，在读中品味词语所包含的意思。</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10"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736419" y="2539910"/>
            <a:ext cx="8796655" cy="2306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父亲坚决地对母亲说：“不是常对你说吗？我是不能轻易离开北京的。你要知道现在是什么时候，这里的工作多么重要。我哪能离开呢？”</a:t>
            </a:r>
          </a:p>
        </p:txBody>
      </p:sp>
      <p:cxnSp>
        <p:nvCxnSpPr>
          <p:cNvPr id="5" name="直接连接符 4"/>
          <p:cNvCxnSpPr/>
          <p:nvPr/>
        </p:nvCxnSpPr>
        <p:spPr>
          <a:xfrm>
            <a:off x="2452027" y="3252879"/>
            <a:ext cx="86518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直接连接符 5"/>
          <p:cNvCxnSpPr/>
          <p:nvPr/>
        </p:nvCxnSpPr>
        <p:spPr>
          <a:xfrm>
            <a:off x="6977834" y="3252879"/>
            <a:ext cx="48736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a:xfrm>
            <a:off x="2452027" y="4041413"/>
            <a:ext cx="863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a:xfrm>
            <a:off x="4364920" y="4846865"/>
            <a:ext cx="1684338"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文本框 11"/>
          <p:cNvSpPr txBox="1"/>
          <p:nvPr/>
        </p:nvSpPr>
        <p:spPr>
          <a:xfrm>
            <a:off x="577999" y="1719808"/>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说说从这些词语中你体会到了什么？</a:t>
            </a:r>
          </a:p>
        </p:txBody>
      </p:sp>
      <p:sp>
        <p:nvSpPr>
          <p:cNvPr id="10" name="文本框 9"/>
          <p:cNvSpPr txBox="1"/>
          <p:nvPr/>
        </p:nvSpPr>
        <p:spPr>
          <a:xfrm>
            <a:off x="865336" y="5291683"/>
            <a:ext cx="7669213" cy="712439"/>
          </a:xfrm>
          <a:prstGeom prst="rect">
            <a:avLst/>
          </a:prstGeom>
          <a:noFill/>
          <a:ln w="9525">
            <a:noFill/>
          </a:ln>
        </p:spPr>
        <p:txBody>
          <a:bodyPr>
            <a:spAutoFit/>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父亲的坚决无私和大无畏精神。</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653" y="3904343"/>
            <a:ext cx="2231028" cy="295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200616" y="1565799"/>
            <a:ext cx="3982720" cy="837089"/>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我哪能离开呢？</a:t>
            </a:r>
          </a:p>
        </p:txBody>
      </p:sp>
      <p:sp>
        <p:nvSpPr>
          <p:cNvPr id="5" name="文本框 11"/>
          <p:cNvSpPr txBox="1"/>
          <p:nvPr/>
        </p:nvSpPr>
        <p:spPr>
          <a:xfrm>
            <a:off x="1632132" y="2796897"/>
            <a:ext cx="8626475"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谁能把这句话换种说法，保持意思不变。</a:t>
            </a:r>
          </a:p>
        </p:txBody>
      </p:sp>
      <p:pic>
        <p:nvPicPr>
          <p:cNvPr id="6" name="图片 5"/>
          <p:cNvPicPr>
            <a:picLocks noChangeAspect="1"/>
          </p:cNvPicPr>
          <p:nvPr/>
        </p:nvPicPr>
        <p:blipFill>
          <a:blip r:embed="rId3"/>
          <a:stretch>
            <a:fillRect/>
          </a:stretch>
        </p:blipFill>
        <p:spPr>
          <a:xfrm>
            <a:off x="6961687" y="4306046"/>
            <a:ext cx="1567815" cy="1859280"/>
          </a:xfrm>
          <a:prstGeom prst="rect">
            <a:avLst/>
          </a:prstGeom>
          <a:noFill/>
          <a:ln w="9525">
            <a:noFill/>
          </a:ln>
        </p:spPr>
      </p:pic>
      <p:pic>
        <p:nvPicPr>
          <p:cNvPr id="7" name="图片 6"/>
          <p:cNvPicPr>
            <a:picLocks noChangeAspect="1"/>
          </p:cNvPicPr>
          <p:nvPr/>
        </p:nvPicPr>
        <p:blipFill>
          <a:blip r:embed="rId4"/>
          <a:stretch>
            <a:fillRect/>
          </a:stretch>
        </p:blipFill>
        <p:spPr>
          <a:xfrm>
            <a:off x="3543572" y="4419076"/>
            <a:ext cx="1662430" cy="1746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4963886" y="2624455"/>
            <a:ext cx="5689509"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快速阅读“被捕时”部分，找出描写人物神态的句子，从中领悟人物的思想感情。</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10"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a:spLocks noChangeArrowheads="1"/>
          </p:cNvSpPr>
          <p:nvPr/>
        </p:nvSpPr>
        <p:spPr bwMode="auto">
          <a:xfrm>
            <a:off x="577999" y="1616528"/>
            <a:ext cx="8906510" cy="83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mn-lt"/>
                <a:ea typeface="+mn-ea"/>
                <a:cs typeface="+mn-ea"/>
                <a:sym typeface="+mn-lt"/>
              </a:rPr>
              <a:t>    父亲不慌不忙地向外走去。</a:t>
            </a:r>
          </a:p>
        </p:txBody>
      </p:sp>
      <p:cxnSp>
        <p:nvCxnSpPr>
          <p:cNvPr id="5" name="直接连接符 4"/>
          <p:cNvCxnSpPr/>
          <p:nvPr/>
        </p:nvCxnSpPr>
        <p:spPr>
          <a:xfrm>
            <a:off x="2225824" y="2538231"/>
            <a:ext cx="1908810"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文本框 11"/>
          <p:cNvSpPr txBox="1"/>
          <p:nvPr/>
        </p:nvSpPr>
        <p:spPr>
          <a:xfrm>
            <a:off x="604034" y="3051628"/>
            <a:ext cx="8701405" cy="208407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    “不慌不忙”不仅让我们看到了李大钊早已将生死置之度外的革命精神，更与敌人的来势汹汹形成强烈对比。</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970" y="3429000"/>
            <a:ext cx="2590076"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6"/>
          <p:cNvSpPr>
            <a:spLocks noChangeArrowheads="1"/>
          </p:cNvSpPr>
          <p:nvPr/>
        </p:nvSpPr>
        <p:spPr bwMode="auto">
          <a:xfrm>
            <a:off x="2822031" y="2120311"/>
            <a:ext cx="6337300" cy="18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短短的一段新闻还没看完，就听见啪，啪</a:t>
            </a: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几声尖锐的枪声，接着是一阵纷乱的喊叫。</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8" name="矩形 7"/>
          <p:cNvSpPr>
            <a:spLocks noChangeArrowheads="1"/>
          </p:cNvSpPr>
          <p:nvPr/>
        </p:nvSpPr>
        <p:spPr bwMode="auto">
          <a:xfrm>
            <a:off x="2822031" y="4361861"/>
            <a:ext cx="6337300"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父亲不慌不忙地向外走去。</a:t>
            </a:r>
          </a:p>
        </p:txBody>
      </p:sp>
      <p:cxnSp>
        <p:nvCxnSpPr>
          <p:cNvPr id="9" name="直接连接符 8"/>
          <p:cNvCxnSpPr/>
          <p:nvPr/>
        </p:nvCxnSpPr>
        <p:spPr>
          <a:xfrm>
            <a:off x="6374221" y="3370943"/>
            <a:ext cx="20129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32454" y="3983401"/>
            <a:ext cx="208756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014869" y="2120311"/>
            <a:ext cx="2160587" cy="1426210"/>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虚张声势</a:t>
            </a:r>
            <a:endParaRPr kumimoji="0" lang="en-US" altLang="zh-CN" sz="3200" b="0" i="0" u="none" strike="noStrike" kern="1200" cap="none" spc="0" normalizeH="0" baseline="0" noProof="0" dirty="0">
              <a:ln>
                <a:noFill/>
              </a:ln>
              <a:solidFill>
                <a:srgbClr val="0070C0"/>
              </a:solidFill>
              <a:effectLst/>
              <a:uLnTx/>
              <a:uFillTx/>
              <a:cs typeface="+mn-ea"/>
              <a:sym typeface="+mn-lt"/>
            </a:endParaRPr>
          </a:p>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来势汹汹</a:t>
            </a:r>
            <a:endParaRPr kumimoji="0" lang="zh-CN" altLang="zh-CN" sz="3200" b="0" i="0" u="none" strike="noStrike" kern="1200" cap="none" spc="0" normalizeH="0" baseline="0" noProof="0" dirty="0">
              <a:ln>
                <a:noFill/>
              </a:ln>
              <a:solidFill>
                <a:srgbClr val="0070C0"/>
              </a:solidFill>
              <a:effectLst/>
              <a:uLnTx/>
              <a:uFillTx/>
              <a:cs typeface="+mn-ea"/>
              <a:sym typeface="+mn-lt"/>
            </a:endParaRPr>
          </a:p>
        </p:txBody>
      </p:sp>
      <p:cxnSp>
        <p:nvCxnSpPr>
          <p:cNvPr id="12" name="直接连接符 11"/>
          <p:cNvCxnSpPr/>
          <p:nvPr/>
        </p:nvCxnSpPr>
        <p:spPr>
          <a:xfrm>
            <a:off x="4388576" y="5044168"/>
            <a:ext cx="14058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9014869" y="4598398"/>
            <a:ext cx="2160588"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沉着镇定</a:t>
            </a:r>
          </a:p>
        </p:txBody>
      </p:sp>
      <p:sp>
        <p:nvSpPr>
          <p:cNvPr id="14" name="上下箭头 1"/>
          <p:cNvSpPr/>
          <p:nvPr/>
        </p:nvSpPr>
        <p:spPr>
          <a:xfrm>
            <a:off x="9951494" y="3469686"/>
            <a:ext cx="288925" cy="1198563"/>
          </a:xfrm>
          <a:prstGeom prst="upDown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5" name="矩形 14"/>
          <p:cNvSpPr/>
          <p:nvPr/>
        </p:nvSpPr>
        <p:spPr>
          <a:xfrm>
            <a:off x="9357769" y="3734798"/>
            <a:ext cx="1476375" cy="712439"/>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24"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outHorizontal)">
                                      <p:cBhvr>
                                        <p:cTn id="49" dur="500"/>
                                        <p:tgtEl>
                                          <p:spTgt spid="14"/>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bldLvl="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750660" y="1530169"/>
            <a:ext cx="899795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穿灰制服和长筒皮靴的宪兵，穿便衣的侦探，穿黑制服的警察，一拥而入，挤满了这间小屋。他们像一群魔鬼似的，把我们包围起来。他们每人拿着一把手枪，枪口对着父亲和我。</a:t>
            </a:r>
          </a:p>
        </p:txBody>
      </p:sp>
      <p:cxnSp>
        <p:nvCxnSpPr>
          <p:cNvPr id="5" name="直接连接符 4"/>
          <p:cNvCxnSpPr/>
          <p:nvPr/>
        </p:nvCxnSpPr>
        <p:spPr>
          <a:xfrm>
            <a:off x="3918040" y="2756989"/>
            <a:ext cx="166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39258" y="2756989"/>
            <a:ext cx="8540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781765" y="3944122"/>
            <a:ext cx="1663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130958" y="4446089"/>
            <a:ext cx="2160587" cy="643574"/>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兴师动众</a:t>
            </a:r>
          </a:p>
        </p:txBody>
      </p:sp>
      <p:sp>
        <p:nvSpPr>
          <p:cNvPr id="9" name="矩形 8"/>
          <p:cNvSpPr>
            <a:spLocks noChangeArrowheads="1"/>
          </p:cNvSpPr>
          <p:nvPr/>
        </p:nvSpPr>
        <p:spPr bwMode="auto">
          <a:xfrm>
            <a:off x="6345645" y="4446089"/>
            <a:ext cx="2160588"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父亲和我</a:t>
            </a:r>
          </a:p>
        </p:txBody>
      </p:sp>
      <p:sp>
        <p:nvSpPr>
          <p:cNvPr id="10" name="上下箭头 1"/>
          <p:cNvSpPr/>
          <p:nvPr/>
        </p:nvSpPr>
        <p:spPr>
          <a:xfrm rot="16200000">
            <a:off x="5657464" y="4164308"/>
            <a:ext cx="288925" cy="1306513"/>
          </a:xfrm>
          <a:prstGeom prst="upDown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5342345" y="4120652"/>
            <a:ext cx="919163" cy="1419860"/>
          </a:xfrm>
          <a:prstGeom prst="rect">
            <a:avLst/>
          </a:prstGeom>
          <a:noFill/>
          <a:ln w="9525">
            <a:noFill/>
          </a:ln>
        </p:spPr>
        <p:txBody>
          <a:bodyPr>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cxnSp>
        <p:nvCxnSpPr>
          <p:cNvPr id="12" name="直接连接符 11"/>
          <p:cNvCxnSpPr/>
          <p:nvPr/>
        </p:nvCxnSpPr>
        <p:spPr>
          <a:xfrm>
            <a:off x="1675220" y="3290072"/>
            <a:ext cx="244633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Vertical)">
                                      <p:cBhvr>
                                        <p:cTn id="45" dur="500"/>
                                        <p:tgtEl>
                                          <p:spTgt spid="10"/>
                                        </p:tgtEl>
                                      </p:cBhvr>
                                    </p:animEffect>
                                  </p:childTnLst>
                                </p:cTn>
                              </p:par>
                            </p:childTnLst>
                          </p:cTn>
                        </p:par>
                        <p:par>
                          <p:cTn id="46" fill="hold">
                            <p:stCondLst>
                              <p:cond delay="500"/>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636387" y="1423761"/>
            <a:ext cx="8846185" cy="201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父亲保持着他那惯有的严峻态度，没有向他们讲任何道理。因为他明白，对他们是没有道理可讲的。</a:t>
            </a:r>
          </a:p>
        </p:txBody>
      </p:sp>
      <p:cxnSp>
        <p:nvCxnSpPr>
          <p:cNvPr id="5" name="直接连接符 4"/>
          <p:cNvCxnSpPr/>
          <p:nvPr/>
        </p:nvCxnSpPr>
        <p:spPr>
          <a:xfrm>
            <a:off x="5608437" y="2037806"/>
            <a:ext cx="16338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a:spLocks noChangeArrowheads="1"/>
          </p:cNvSpPr>
          <p:nvPr/>
        </p:nvSpPr>
        <p:spPr bwMode="auto">
          <a:xfrm>
            <a:off x="2197217" y="3593556"/>
            <a:ext cx="5928995" cy="64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70AD47">
                    <a:lumMod val="75000"/>
                  </a:srgbClr>
                </a:solidFill>
                <a:effectLst/>
                <a:uLnTx/>
                <a:uFillTx/>
                <a:latin typeface="+mn-lt"/>
                <a:ea typeface="+mn-ea"/>
                <a:cs typeface="+mn-ea"/>
                <a:sym typeface="+mn-lt"/>
              </a:rPr>
              <a:t>父亲的态度：惯有的严峻</a:t>
            </a:r>
          </a:p>
        </p:txBody>
      </p:sp>
      <p:sp>
        <p:nvSpPr>
          <p:cNvPr id="7" name="矩形 6"/>
          <p:cNvSpPr/>
          <p:nvPr/>
        </p:nvSpPr>
        <p:spPr>
          <a:xfrm>
            <a:off x="2268337" y="4450806"/>
            <a:ext cx="291655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敌人的态度：</a:t>
            </a:r>
          </a:p>
        </p:txBody>
      </p:sp>
      <p:sp>
        <p:nvSpPr>
          <p:cNvPr id="8" name="矩形 7"/>
          <p:cNvSpPr/>
          <p:nvPr/>
        </p:nvSpPr>
        <p:spPr>
          <a:xfrm>
            <a:off x="845937" y="3685631"/>
            <a:ext cx="908685" cy="1419860"/>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sp>
        <p:nvSpPr>
          <p:cNvPr id="9" name="矩形 8"/>
          <p:cNvSpPr/>
          <p:nvPr/>
        </p:nvSpPr>
        <p:spPr>
          <a:xfrm>
            <a:off x="4718167" y="4450806"/>
            <a:ext cx="241808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粗暴的吼声</a:t>
            </a:r>
          </a:p>
        </p:txBody>
      </p:sp>
      <p:sp>
        <p:nvSpPr>
          <p:cNvPr id="10" name="左弧形箭头 18"/>
          <p:cNvSpPr/>
          <p:nvPr/>
        </p:nvSpPr>
        <p:spPr>
          <a:xfrm rot="21363311">
            <a:off x="1701917" y="4039961"/>
            <a:ext cx="497840" cy="792480"/>
          </a:xfrm>
          <a:prstGeom prst="curvedRight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7166092" y="4434931"/>
            <a:ext cx="140652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冷笑着</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bldLvl="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12" name="文本框 11"/>
          <p:cNvSpPr txBox="1"/>
          <p:nvPr/>
        </p:nvSpPr>
        <p:spPr>
          <a:xfrm>
            <a:off x="674914" y="1816463"/>
            <a:ext cx="8485868"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再读文章“被捕前”“被捕时”两部分内容，说说这两部分采用了什么样的描写手法，说说这样写有什么好处。</a:t>
            </a:r>
          </a:p>
        </p:txBody>
      </p:sp>
      <p:sp>
        <p:nvSpPr>
          <p:cNvPr id="13" name="椭圆 12"/>
          <p:cNvSpPr/>
          <p:nvPr/>
        </p:nvSpPr>
        <p:spPr>
          <a:xfrm>
            <a:off x="3117215" y="4805136"/>
            <a:ext cx="2978785" cy="909320"/>
          </a:xfrm>
          <a:prstGeom prst="ellipse">
            <a:avLst/>
          </a:prstGeom>
          <a:gradFill>
            <a:gsLst>
              <a:gs pos="0">
                <a:srgbClr val="FBFB11"/>
              </a:gs>
              <a:gs pos="100000">
                <a:srgbClr val="838309"/>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prstClr val="black"/>
                </a:solidFill>
                <a:effectLst/>
                <a:uLnTx/>
                <a:uFillTx/>
                <a:cs typeface="+mn-ea"/>
                <a:sym typeface="+mn-lt"/>
              </a:rPr>
              <a:t>对比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文本框 11"/>
          <p:cNvSpPr txBox="1"/>
          <p:nvPr/>
        </p:nvSpPr>
        <p:spPr>
          <a:xfrm>
            <a:off x="1930730" y="2195376"/>
            <a:ext cx="9802495" cy="2306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我总爱向父亲问许多幼稚可笑的问题。他不论多忙，对我的问题总是很感兴趣，总是耐心地讲给我听。这一次不知道为什么，父亲竟这样含糊地回答我。</a:t>
            </a:r>
          </a:p>
        </p:txBody>
      </p:sp>
      <p:cxnSp>
        <p:nvCxnSpPr>
          <p:cNvPr id="7" name="直接连接符 6"/>
          <p:cNvCxnSpPr/>
          <p:nvPr/>
        </p:nvCxnSpPr>
        <p:spPr>
          <a:xfrm>
            <a:off x="8527428" y="3671434"/>
            <a:ext cx="863600"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文本框 11"/>
          <p:cNvSpPr txBox="1"/>
          <p:nvPr/>
        </p:nvSpPr>
        <p:spPr>
          <a:xfrm>
            <a:off x="2784805" y="4787129"/>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父亲烧文件“我”提出问题时的态度。</a:t>
            </a:r>
          </a:p>
        </p:txBody>
      </p:sp>
      <p:sp>
        <p:nvSpPr>
          <p:cNvPr id="9" name="文本框 11"/>
          <p:cNvSpPr txBox="1"/>
          <p:nvPr/>
        </p:nvSpPr>
        <p:spPr>
          <a:xfrm>
            <a:off x="2784488" y="1623876"/>
            <a:ext cx="76676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父亲平时对“我”提问的态度。</a:t>
            </a:r>
          </a:p>
        </p:txBody>
      </p:sp>
      <p:sp>
        <p:nvSpPr>
          <p:cNvPr id="10" name="左弧形箭头 18"/>
          <p:cNvSpPr/>
          <p:nvPr/>
        </p:nvSpPr>
        <p:spPr>
          <a:xfrm rot="21363311">
            <a:off x="1626565" y="2189661"/>
            <a:ext cx="1030605" cy="3162935"/>
          </a:xfrm>
          <a:prstGeom prst="curvedRightArrow">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1" name="矩形 10"/>
          <p:cNvSpPr/>
          <p:nvPr/>
        </p:nvSpPr>
        <p:spPr>
          <a:xfrm>
            <a:off x="345770" y="2967536"/>
            <a:ext cx="908685" cy="1419860"/>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120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对 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ldLvl="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14" name="组合 13"/>
          <p:cNvGrpSpPr/>
          <p:nvPr/>
        </p:nvGrpSpPr>
        <p:grpSpPr>
          <a:xfrm>
            <a:off x="1664520" y="1297801"/>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cs typeface="+mn-ea"/>
                  <a:sym typeface="+mn-lt"/>
                </a:rPr>
                <a:t>课前导读</a:t>
              </a:r>
            </a:p>
          </p:txBody>
        </p:sp>
      </p:grpSp>
      <p:grpSp>
        <p:nvGrpSpPr>
          <p:cNvPr id="18" name="组合 17"/>
          <p:cNvGrpSpPr/>
          <p:nvPr/>
        </p:nvGrpSpPr>
        <p:grpSpPr>
          <a:xfrm>
            <a:off x="1664520" y="2251391"/>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字词揭秘</a:t>
              </a:r>
            </a:p>
          </p:txBody>
        </p:sp>
      </p:grpSp>
      <p:grpSp>
        <p:nvGrpSpPr>
          <p:cNvPr id="22" name="组合 21"/>
          <p:cNvGrpSpPr/>
          <p:nvPr/>
        </p:nvGrpSpPr>
        <p:grpSpPr>
          <a:xfrm>
            <a:off x="1664520" y="3204981"/>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课文讲解</a:t>
              </a:r>
            </a:p>
          </p:txBody>
        </p:sp>
      </p:grpSp>
      <p:grpSp>
        <p:nvGrpSpPr>
          <p:cNvPr id="26" name="组合 25"/>
          <p:cNvGrpSpPr/>
          <p:nvPr/>
        </p:nvGrpSpPr>
        <p:grpSpPr>
          <a:xfrm>
            <a:off x="1664520" y="4158571"/>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课堂小结</a:t>
              </a:r>
            </a:p>
          </p:txBody>
        </p:sp>
      </p:grpSp>
      <p:grpSp>
        <p:nvGrpSpPr>
          <p:cNvPr id="30" name="组合 29"/>
          <p:cNvGrpSpPr/>
          <p:nvPr/>
        </p:nvGrpSpPr>
        <p:grpSpPr>
          <a:xfrm>
            <a:off x="1664520" y="5112162"/>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12" name="文本框 11"/>
          <p:cNvSpPr txBox="1"/>
          <p:nvPr/>
        </p:nvSpPr>
        <p:spPr>
          <a:xfrm>
            <a:off x="1091248" y="2105977"/>
            <a:ext cx="7669212" cy="2646045"/>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前后态度的对比：</a:t>
            </a:r>
          </a:p>
          <a:p>
            <a:pPr marL="0" marR="0" lvl="0" indent="0" algn="l" defTabSz="914400" rtl="0" eaLnBrk="1" fontAlgn="auto" latinLnBrk="0" hangingPunct="1">
              <a:lnSpc>
                <a:spcPct val="15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父亲前后态度的不同，有力地突出了父亲</a:t>
            </a:r>
            <a:r>
              <a:rPr kumimoji="0" lang="zh-CN" altLang="en-US" sz="3600" b="0" i="0" u="none" strike="noStrike" kern="1200" cap="none" spc="0" normalizeH="0" baseline="0" noProof="0" dirty="0">
                <a:ln>
                  <a:noFill/>
                </a:ln>
                <a:solidFill>
                  <a:srgbClr val="0000FF"/>
                </a:solidFill>
                <a:effectLst/>
                <a:uLnTx/>
                <a:uFillTx/>
                <a:cs typeface="+mn-ea"/>
                <a:sym typeface="+mn-lt"/>
              </a:rPr>
              <a:t>忠于革命的精神</a:t>
            </a:r>
            <a:r>
              <a:rPr kumimoji="0" lang="zh-CN" altLang="en-US" sz="36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charRg st="9" end="40"/>
                                            </p:txEl>
                                          </p:spTgt>
                                        </p:tgtEl>
                                        <p:attrNameLst>
                                          <p:attrName>style.visibility</p:attrName>
                                        </p:attrNameLst>
                                      </p:cBhvr>
                                      <p:to>
                                        <p:strVal val="visible"/>
                                      </p:to>
                                    </p:set>
                                    <p:animEffect transition="in" filter="barn(inVertical)">
                                      <p:cBhvr>
                                        <p:cTn id="7" dur="500"/>
                                        <p:tgtEl>
                                          <p:spTgt spid="12">
                                            <p:txEl>
                                              <p:charRg st="9" end="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5" name="TextBox 10"/>
          <p:cNvSpPr txBox="1"/>
          <p:nvPr/>
        </p:nvSpPr>
        <p:spPr>
          <a:xfrm>
            <a:off x="980612" y="2087767"/>
            <a:ext cx="8064500" cy="3294062"/>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31816"/>
                </a:solidFill>
                <a:effectLst/>
                <a:uLnTx/>
                <a:uFillTx/>
                <a:cs typeface="+mn-ea"/>
                <a:sym typeface="+mn-lt"/>
              </a:rPr>
              <a:t>    本文是一篇回忆录，通过对父亲李大钊被捕前到被害后的回忆，展现了革命先烈忠于革命事业的伟大精神和面对敌人坚贞不屈的高贵品质，表达了作者对父亲的敬仰与深切怀念。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4" name="TextBox 10"/>
          <p:cNvSpPr txBox="1">
            <a:spLocks noChangeArrowheads="1"/>
          </p:cNvSpPr>
          <p:nvPr/>
        </p:nvSpPr>
        <p:spPr bwMode="auto">
          <a:xfrm>
            <a:off x="509929" y="1734322"/>
            <a:ext cx="83121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8355" marR="0" lvl="0" indent="-808355" algn="l" defTabSz="914400" rtl="0" eaLnBrk="1" fontAlgn="base" latinLnBrk="0" hangingPunct="1">
              <a:lnSpc>
                <a:spcPct val="120000"/>
              </a:lnSpc>
              <a:spcBef>
                <a:spcPts val="0"/>
              </a:spcBef>
              <a:spcAft>
                <a:spcPct val="0"/>
              </a:spcAft>
              <a:buClrTx/>
              <a:buSzTx/>
              <a:buFontTx/>
              <a:buNone/>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一、根据意思选择正确的词语。</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808355" marR="0" lvl="0" indent="-808355" algn="l" defTabSz="914400" rtl="0" eaLnBrk="1" fontAlgn="base" latinLnBrk="0" hangingPunct="1">
              <a:lnSpc>
                <a:spcPct val="120000"/>
              </a:lnSpc>
              <a:spcBef>
                <a:spcPts val="0"/>
              </a:spcBef>
              <a:spcAft>
                <a:spcPct val="0"/>
              </a:spcAft>
              <a:buClrTx/>
              <a:buSzTx/>
              <a:buFontTx/>
              <a:buNone/>
              <a:defRPr/>
            </a:pP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（政治、军事等）一个时期内的发展情况。</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（地方）偏僻清静。</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严厉；严肃。</a:t>
            </a:r>
            <a:endParaRPr kumimoji="0" lang="en-US" altLang="zh-CN" sz="3200" b="1" i="0" u="none" strike="noStrike" kern="1200" cap="none" spc="0" normalizeH="0" baseline="0" noProof="0" dirty="0">
              <a:ln>
                <a:noFill/>
              </a:ln>
              <a:solidFill>
                <a:srgbClr val="231816"/>
              </a:solidFill>
              <a:effectLst/>
              <a:uLnTx/>
              <a:uFillTx/>
              <a:latin typeface="+mn-lt"/>
              <a:ea typeface="+mn-ea"/>
              <a:cs typeface="+mn-ea"/>
              <a:sym typeface="+mn-lt"/>
            </a:endParaRPr>
          </a:p>
          <a:p>
            <a:pPr marL="1257300" marR="0" lvl="0" indent="-449580" algn="just" defTabSz="914400" rtl="0" eaLnBrk="1" fontAlgn="base" latinLnBrk="0" hangingPunct="1">
              <a:lnSpc>
                <a:spcPct val="120000"/>
              </a:lnSpc>
              <a:spcBef>
                <a:spcPts val="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rgbClr val="231816"/>
                </a:solidFill>
                <a:effectLst/>
                <a:uLnTx/>
                <a:uFillTx/>
                <a:latin typeface="+mn-lt"/>
                <a:ea typeface="+mn-ea"/>
                <a:cs typeface="+mn-ea"/>
                <a:sym typeface="+mn-lt"/>
              </a:rPr>
              <a:t>用强力取得或保持（地域、场所等）。</a:t>
            </a:r>
          </a:p>
        </p:txBody>
      </p:sp>
      <p:sp>
        <p:nvSpPr>
          <p:cNvPr id="5" name="文本框 4"/>
          <p:cNvSpPr txBox="1"/>
          <p:nvPr/>
        </p:nvSpPr>
        <p:spPr>
          <a:xfrm>
            <a:off x="1014754" y="2342334"/>
            <a:ext cx="1317489"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僻静</a:t>
            </a:r>
          </a:p>
        </p:txBody>
      </p:sp>
      <p:sp>
        <p:nvSpPr>
          <p:cNvPr id="6" name="文本框 5"/>
          <p:cNvSpPr txBox="1"/>
          <p:nvPr/>
        </p:nvSpPr>
        <p:spPr>
          <a:xfrm>
            <a:off x="3118191" y="2342334"/>
            <a:ext cx="1319563"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严峻</a:t>
            </a:r>
          </a:p>
        </p:txBody>
      </p:sp>
      <p:sp>
        <p:nvSpPr>
          <p:cNvPr id="7" name="文本框 6"/>
          <p:cNvSpPr txBox="1"/>
          <p:nvPr/>
        </p:nvSpPr>
        <p:spPr>
          <a:xfrm>
            <a:off x="5223217" y="2342334"/>
            <a:ext cx="1317488" cy="640432"/>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占据</a:t>
            </a:r>
          </a:p>
        </p:txBody>
      </p:sp>
      <p:sp>
        <p:nvSpPr>
          <p:cNvPr id="8" name="文本框 7"/>
          <p:cNvSpPr txBox="1"/>
          <p:nvPr/>
        </p:nvSpPr>
        <p:spPr>
          <a:xfrm>
            <a:off x="7213624" y="2342334"/>
            <a:ext cx="1122680" cy="643574"/>
          </a:xfrm>
          <a:prstGeom prst="rect">
            <a:avLst/>
          </a:prstGeom>
          <a:noFill/>
          <a:ln w="9525">
            <a:noFill/>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cs typeface="+mn-ea"/>
                <a:sym typeface="+mn-lt"/>
              </a:rPr>
              <a:t>局势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1458 0.018519 L 0.361719 0.274260 " pathEditMode="relative" rAng="0" ptsTypes="">
                                      <p:cBhvr>
                                        <p:cTn id="6" dur="2000" fill="hold"/>
                                        <p:tgtEl>
                                          <p:spTgt spid="5"/>
                                        </p:tgtEl>
                                        <p:attrNameLst>
                                          <p:attrName>ppt_x</p:attrName>
                                          <p:attrName>ppt_y</p:attrName>
                                        </p:attrNameLst>
                                      </p:cBhvr>
                                      <p:rCtr x="16000" y="128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4427 0.009630 L 0.087760 0.355834 " pathEditMode="relative" rAng="0" ptsTypes="">
                                      <p:cBhvr>
                                        <p:cTn id="10" dur="2000" fill="hold"/>
                                        <p:tgtEl>
                                          <p:spTgt spid="6"/>
                                        </p:tgtEl>
                                        <p:attrNameLst>
                                          <p:attrName>ppt_x</p:attrName>
                                          <p:attrName>ppt_y</p:attrName>
                                        </p:attrNameLst>
                                      </p:cBhvr>
                                      <p:rCtr x="3200" y="173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48073 0.044722 L 0.284167 0.399259 " pathEditMode="relative" ptsTypes="">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000 0.000000 L -0.338646 0.181759 " pathEditMode="relative" rAng="0" ptsTypes="">
                                      <p:cBhvr>
                                        <p:cTn id="18" dur="2000" fill="hold"/>
                                        <p:tgtEl>
                                          <p:spTgt spid="8"/>
                                        </p:tgtEl>
                                        <p:attrNameLst>
                                          <p:attrName>ppt_x</p:attrName>
                                          <p:attrName>ppt_y</p:attrName>
                                        </p:attrNameLst>
                                      </p:cBhvr>
                                      <p:rCtr x="-15100" y="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4" name="TextBox 10"/>
          <p:cNvSpPr txBox="1">
            <a:spLocks noChangeArrowheads="1"/>
          </p:cNvSpPr>
          <p:nvPr/>
        </p:nvSpPr>
        <p:spPr bwMode="auto">
          <a:xfrm>
            <a:off x="1226969" y="2526756"/>
            <a:ext cx="7423545" cy="290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ts val="1200"/>
              </a:spcBef>
              <a:spcAft>
                <a:spcPct val="0"/>
              </a:spcAft>
              <a:buClrTx/>
              <a:buSzTx/>
              <a:buFont typeface="+mj-lt"/>
              <a:buNone/>
              <a:defRPr/>
            </a:pPr>
            <a:r>
              <a:rPr kumimoji="0" lang="en-US" altLang="zh-CN" sz="3200" b="0" i="0" u="none" strike="noStrike" kern="1200" cap="none" spc="0" normalizeH="0" baseline="0" noProof="0" dirty="0">
                <a:ln>
                  <a:noFill/>
                </a:ln>
                <a:solidFill>
                  <a:srgbClr val="231816"/>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慈祥    慈爱</a:t>
            </a:r>
          </a:p>
          <a:p>
            <a:pPr marL="504190" marR="0" lvl="0" indent="-504190" algn="l" defTabSz="914400" rtl="0" eaLnBrk="1" fontAlgn="base" latinLnBrk="0" hangingPunct="1">
              <a:lnSpc>
                <a:spcPct val="130000"/>
              </a:lnSpc>
              <a:spcBef>
                <a:spcPts val="1200"/>
              </a:spcBef>
              <a:spcAft>
                <a:spcPct val="0"/>
              </a:spcAft>
              <a:buClrTx/>
              <a:buSzTx/>
              <a:buFont typeface="+mj-lt"/>
              <a:buAutoNum type="arabicPeriod"/>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祖母脸上露出了（          ）的笑容。</a:t>
            </a:r>
            <a:endParaRPr kumimoji="0" lang="en-US" altLang="zh-CN" sz="3200" b="0" i="0" u="none" strike="noStrike" kern="1200" cap="none" spc="0" normalizeH="0" baseline="0" noProof="0" dirty="0">
              <a:ln>
                <a:noFill/>
              </a:ln>
              <a:solidFill>
                <a:srgbClr val="231816"/>
              </a:solidFill>
              <a:effectLst/>
              <a:uLnTx/>
              <a:uFillTx/>
              <a:latin typeface="+mn-lt"/>
              <a:ea typeface="+mn-ea"/>
              <a:cs typeface="+mn-ea"/>
              <a:sym typeface="+mn-lt"/>
            </a:endParaRPr>
          </a:p>
          <a:p>
            <a:pPr marL="504190" marR="0" lvl="0" indent="-504190" algn="l" defTabSz="914400" rtl="0" eaLnBrk="1" fontAlgn="base" latinLnBrk="0" hangingPunct="1">
              <a:lnSpc>
                <a:spcPct val="130000"/>
              </a:lnSpc>
              <a:spcBef>
                <a:spcPts val="1200"/>
              </a:spcBef>
              <a:spcAft>
                <a:spcPct val="0"/>
              </a:spcAft>
              <a:buClrTx/>
              <a:buSzTx/>
              <a:buFont typeface="+mj-lt"/>
              <a:buAutoNum type="arabicPeriod"/>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卖糖葫芦的老奶奶（         ）地抚摸着我的头。</a:t>
            </a:r>
            <a:endParaRPr kumimoji="0" lang="en-US" altLang="zh-CN"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5" name="TextBox 10"/>
          <p:cNvSpPr txBox="1">
            <a:spLocks noChangeArrowheads="1"/>
          </p:cNvSpPr>
          <p:nvPr/>
        </p:nvSpPr>
        <p:spPr bwMode="auto">
          <a:xfrm>
            <a:off x="902484" y="1556476"/>
            <a:ext cx="7600950" cy="6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355" indent="-80835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8355" marR="0" lvl="0" indent="-808355" algn="l" defTabSz="914400" rtl="0" eaLnBrk="1" fontAlgn="base" latinLnBrk="0" hangingPunct="1">
              <a:lnSpc>
                <a:spcPct val="130000"/>
              </a:lnSpc>
              <a:spcBef>
                <a:spcPts val="1200"/>
              </a:spcBef>
              <a:spcAft>
                <a:spcPct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latin typeface="+mn-lt"/>
                <a:ea typeface="+mn-ea"/>
                <a:cs typeface="+mn-ea"/>
                <a:sym typeface="+mn-lt"/>
              </a:rPr>
              <a:t>二、练一练</a:t>
            </a:r>
            <a:r>
              <a:rPr kumimoji="0" lang="zh-CN" altLang="en-US"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rPr>
              <a:t>。</a:t>
            </a:r>
            <a:endParaRPr kumimoji="0" lang="en-US" altLang="zh-CN" sz="3200" b="0" i="0" u="none" strike="noStrike" kern="1200" cap="none" spc="0"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6" name="文本框 5"/>
          <p:cNvSpPr txBox="1"/>
          <p:nvPr/>
        </p:nvSpPr>
        <p:spPr>
          <a:xfrm>
            <a:off x="5180012" y="3394801"/>
            <a:ext cx="18319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慈祥</a:t>
            </a:r>
          </a:p>
        </p:txBody>
      </p:sp>
      <p:sp>
        <p:nvSpPr>
          <p:cNvPr id="7" name="文本框 6"/>
          <p:cNvSpPr txBox="1"/>
          <p:nvPr/>
        </p:nvSpPr>
        <p:spPr>
          <a:xfrm>
            <a:off x="5529261" y="4213316"/>
            <a:ext cx="11334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慈爱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10" y="3734798"/>
            <a:ext cx="2359093" cy="3123202"/>
          </a:xfrm>
          <a:prstGeom prst="rect">
            <a:avLst/>
          </a:prstGeom>
        </p:spPr>
      </p:pic>
      <p:sp>
        <p:nvSpPr>
          <p:cNvPr id="9" name="文本框 8"/>
          <p:cNvSpPr txBox="1"/>
          <p:nvPr/>
        </p:nvSpPr>
        <p:spPr>
          <a:xfrm>
            <a:off x="421368" y="1602785"/>
            <a:ext cx="9229725" cy="583565"/>
          </a:xfrm>
          <a:prstGeom prst="rect">
            <a:avLst/>
          </a:prstGeom>
          <a:noFill/>
          <a:ln w="9525">
            <a:noFill/>
          </a:ln>
        </p:spPr>
        <p:txBody>
          <a:bodyPr wrap="square">
            <a:spAutoFit/>
          </a:bodyPr>
          <a:lstStyle/>
          <a:p>
            <a:pPr marL="0" marR="0" lvl="0" indent="30480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三、学了</a:t>
            </a:r>
            <a:r>
              <a:rPr kumimoji="0" lang="en-US" altLang="zh-CN" sz="3200" b="0" i="0" u="none" strike="noStrike" kern="1200" cap="none" spc="0" normalizeH="0" baseline="0" noProof="0">
                <a:ln>
                  <a:noFill/>
                </a:ln>
                <a:solidFill>
                  <a:prstClr val="black"/>
                </a:solidFill>
                <a:effectLst/>
                <a:uLnTx/>
                <a:uFillTx/>
                <a:cs typeface="+mn-ea"/>
                <a:sym typeface="+mn-lt"/>
              </a:rPr>
              <a:t>《</a:t>
            </a:r>
            <a:r>
              <a:rPr kumimoji="0" lang="zh-CN" altLang="en-US" sz="3200" b="0" i="0" u="none" strike="noStrike" kern="1200" cap="none" spc="0" normalizeH="0" baseline="0" noProof="0">
                <a:ln>
                  <a:noFill/>
                </a:ln>
                <a:solidFill>
                  <a:prstClr val="black"/>
                </a:solidFill>
                <a:effectLst/>
                <a:uLnTx/>
                <a:uFillTx/>
                <a:cs typeface="+mn-ea"/>
                <a:sym typeface="+mn-lt"/>
              </a:rPr>
              <a:t>匆匆</a:t>
            </a:r>
            <a:r>
              <a:rPr kumimoji="0" lang="en-US" altLang="zh-CN" sz="3200" b="0" i="0" u="none" strike="noStrike" kern="1200" cap="none" spc="0" normalizeH="0" baseline="0" noProof="0">
                <a:ln>
                  <a:noFill/>
                </a:ln>
                <a:solidFill>
                  <a:prstClr val="black"/>
                </a:solidFill>
                <a:effectLst/>
                <a:uLnTx/>
                <a:uFillTx/>
                <a:cs typeface="+mn-ea"/>
                <a:sym typeface="+mn-lt"/>
              </a:rPr>
              <a:t>》</a:t>
            </a:r>
            <a:r>
              <a:rPr kumimoji="0" lang="zh-CN" altLang="en-US" sz="3200" b="0" i="0" u="none" strike="noStrike" kern="1200" cap="none" spc="0" normalizeH="0" baseline="0" noProof="0">
                <a:ln>
                  <a:noFill/>
                </a:ln>
                <a:solidFill>
                  <a:prstClr val="black"/>
                </a:solidFill>
                <a:effectLst/>
                <a:uLnTx/>
                <a:uFillTx/>
                <a:cs typeface="+mn-ea"/>
                <a:sym typeface="+mn-lt"/>
              </a:rPr>
              <a:t>这篇文章，你有什么感受？</a:t>
            </a:r>
          </a:p>
        </p:txBody>
      </p:sp>
      <p:sp>
        <p:nvSpPr>
          <p:cNvPr id="11" name="流程图: 可选过程 10"/>
          <p:cNvSpPr/>
          <p:nvPr/>
        </p:nvSpPr>
        <p:spPr>
          <a:xfrm>
            <a:off x="1108982" y="2583860"/>
            <a:ext cx="6888389" cy="3352483"/>
          </a:xfrm>
          <a:prstGeom prst="flowChartAlternateProcess">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srgbClr val="FF0000"/>
                </a:solidFill>
                <a:effectLst/>
                <a:uLnTx/>
                <a:uFillTx/>
                <a:cs typeface="+mn-ea"/>
                <a:sym typeface="+mn-lt"/>
              </a:rPr>
              <a:t>学习了这篇课文， 我感受到了时间如流水一般，一去不返，就这样在不经意间匆匆流逝，我吗要珍惜时间，抓紧时间做有意义的事，不能虚度光阴。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6" name="Text Box 4"/>
          <p:cNvSpPr txBox="1">
            <a:spLocks noChangeArrowheads="1"/>
          </p:cNvSpPr>
          <p:nvPr/>
        </p:nvSpPr>
        <p:spPr bwMode="auto">
          <a:xfrm>
            <a:off x="1965643" y="1965643"/>
            <a:ext cx="7685088" cy="3784600"/>
          </a:xfrm>
          <a:prstGeom prst="rect">
            <a:avLst/>
          </a:prstGeom>
          <a:noFill/>
          <a:ln w="9525">
            <a:noFill/>
            <a:miter lim="800000"/>
          </a:ln>
          <a:effectLst/>
        </p:spPr>
        <p:txBody>
          <a:bodyPr>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被捕前：局势严重，留守北京</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忠于革命</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被捕时：沉着镇定，态度严峻</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视死如归</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法庭上：平静慈祥，安定沉着</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坚贞不屈</a:t>
            </a:r>
            <a:endParaRPr kumimoji="0" lang="en-US" altLang="zh-CN" sz="3000" b="0" i="0" u="none" strike="noStrike" kern="0" cap="none" spc="0" normalizeH="0" baseline="0" noProof="0" dirty="0">
              <a:ln>
                <a:noFill/>
              </a:ln>
              <a:solidFill>
                <a:srgbClr val="231816"/>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000" b="0" i="0" u="none" strike="noStrike" kern="0" cap="none" spc="0" normalizeH="0" baseline="0" noProof="0" dirty="0">
                <a:ln>
                  <a:noFill/>
                </a:ln>
                <a:solidFill>
                  <a:srgbClr val="231816"/>
                </a:solidFill>
                <a:effectLst/>
                <a:uLnTx/>
                <a:uFillTx/>
                <a:cs typeface="+mn-ea"/>
                <a:sym typeface="+mn-lt"/>
              </a:rPr>
              <a:t>被害后：家人悲痛，永远缅怀</a:t>
            </a:r>
            <a:r>
              <a:rPr kumimoji="0" lang="en-US" altLang="zh-CN" sz="3000" b="0" i="0" u="none" strike="noStrike" kern="0" cap="none" spc="0" normalizeH="0" baseline="0" noProof="0" dirty="0">
                <a:ln>
                  <a:noFill/>
                </a:ln>
                <a:solidFill>
                  <a:srgbClr val="231816"/>
                </a:solidFill>
                <a:effectLst/>
                <a:uLnTx/>
                <a:uFillTx/>
                <a:cs typeface="+mn-ea"/>
                <a:sym typeface="+mn-lt"/>
              </a:rPr>
              <a:t>—</a:t>
            </a:r>
            <a:r>
              <a:rPr kumimoji="0" lang="zh-CN" altLang="en-US" sz="3000" b="0" i="0" u="none" strike="noStrike" kern="0" cap="none" spc="0" normalizeH="0" baseline="0" noProof="0" dirty="0">
                <a:ln>
                  <a:noFill/>
                </a:ln>
                <a:solidFill>
                  <a:srgbClr val="231816"/>
                </a:solidFill>
                <a:effectLst/>
                <a:uLnTx/>
                <a:uFillTx/>
                <a:cs typeface="+mn-ea"/>
                <a:sym typeface="+mn-lt"/>
              </a:rPr>
              <a:t>激励后人</a:t>
            </a:r>
          </a:p>
        </p:txBody>
      </p:sp>
      <p:sp>
        <p:nvSpPr>
          <p:cNvPr id="7" name="Text Box 2"/>
          <p:cNvSpPr txBox="1"/>
          <p:nvPr/>
        </p:nvSpPr>
        <p:spPr>
          <a:xfrm>
            <a:off x="1188522" y="2470468"/>
            <a:ext cx="677108" cy="3181350"/>
          </a:xfrm>
          <a:prstGeom prst="rect">
            <a:avLst/>
          </a:prstGeom>
          <a:noFill/>
          <a:ln w="9525">
            <a:noFill/>
          </a:ln>
        </p:spPr>
        <p:txBody>
          <a:bodyPr vert="eaVert">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十六年前的回忆</a:t>
            </a:r>
          </a:p>
        </p:txBody>
      </p:sp>
      <p:sp>
        <p:nvSpPr>
          <p:cNvPr id="8" name="AutoShape 3"/>
          <p:cNvSpPr/>
          <p:nvPr/>
        </p:nvSpPr>
        <p:spPr bwMode="auto">
          <a:xfrm>
            <a:off x="1764030" y="2470468"/>
            <a:ext cx="274638" cy="2979738"/>
          </a:xfrm>
          <a:prstGeom prst="leftBrace">
            <a:avLst>
              <a:gd name="adj1" fmla="val 32557"/>
              <a:gd name="adj2" fmla="val 50000"/>
            </a:avLst>
          </a:prstGeom>
          <a:noFill/>
          <a:ln w="28575">
            <a:solidFill>
              <a:srgbClr val="00B0F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4472C4"/>
              </a:solidFill>
              <a:effectLst/>
              <a:uLnTx/>
              <a:uFillTx/>
              <a:latin typeface="+mn-lt"/>
              <a:ea typeface="+mn-ea"/>
              <a:cs typeface="+mn-ea"/>
              <a:sym typeface="+mn-lt"/>
            </a:endParaRPr>
          </a:p>
        </p:txBody>
      </p:sp>
      <p:sp>
        <p:nvSpPr>
          <p:cNvPr id="10" name="右大括号 9"/>
          <p:cNvSpPr/>
          <p:nvPr/>
        </p:nvSpPr>
        <p:spPr bwMode="auto">
          <a:xfrm>
            <a:off x="8930005" y="2299018"/>
            <a:ext cx="246063" cy="2932113"/>
          </a:xfrm>
          <a:prstGeom prst="rightBrace">
            <a:avLst>
              <a:gd name="adj1" fmla="val 31783"/>
              <a:gd name="adj2" fmla="val 50319"/>
            </a:avLst>
          </a:prstGeom>
          <a:noFill/>
          <a:ln w="28575" algn="ctr">
            <a:solidFill>
              <a:srgbClr val="00B0F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472C4"/>
              </a:solidFill>
              <a:effectLst/>
              <a:uLnTx/>
              <a:uFillTx/>
              <a:latin typeface="+mn-lt"/>
              <a:ea typeface="+mn-ea"/>
              <a:cs typeface="+mn-ea"/>
              <a:sym typeface="+mn-lt"/>
            </a:endParaRPr>
          </a:p>
        </p:txBody>
      </p:sp>
      <p:sp>
        <p:nvSpPr>
          <p:cNvPr id="12" name="圆角矩形 14"/>
          <p:cNvSpPr/>
          <p:nvPr/>
        </p:nvSpPr>
        <p:spPr bwMode="auto">
          <a:xfrm>
            <a:off x="9153843" y="2830830"/>
            <a:ext cx="944563" cy="1854200"/>
          </a:xfrm>
          <a:prstGeom prst="roundRect">
            <a:avLst>
              <a:gd name="adj" fmla="val 15417"/>
            </a:avLst>
          </a:prstGeom>
          <a:noFill/>
          <a:ln>
            <a:noFill/>
          </a:ln>
          <a:effectLst/>
        </p:spPr>
        <p:style>
          <a:lnRef idx="1">
            <a:schemeClr val="accent2"/>
          </a:lnRef>
          <a:fillRef idx="2">
            <a:schemeClr val="accent2"/>
          </a:fillRef>
          <a:effectRef idx="1">
            <a:schemeClr val="accent2"/>
          </a:effectRef>
          <a:fontRef idx="minor">
            <a:schemeClr val="dk1"/>
          </a:fontRef>
        </p:style>
        <p:txBody>
          <a:bodyPr vert="eaVert" anchor="ct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000" b="0" i="0" u="none" strike="noStrike" kern="1200" cap="none" spc="0" normalizeH="0" baseline="0" noProof="0" dirty="0">
                <a:ln>
                  <a:noFill/>
                </a:ln>
                <a:solidFill>
                  <a:prstClr val="black"/>
                </a:solidFill>
                <a:effectLst/>
                <a:uLnTx/>
                <a:uFillTx/>
                <a:cs typeface="+mn-ea"/>
                <a:sym typeface="+mn-lt"/>
              </a:rPr>
              <a:t>忠于革命</a:t>
            </a:r>
            <a:endParaRPr kumimoji="0" lang="en-US" altLang="zh-CN" sz="3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3000" b="0" i="0" u="none" strike="noStrike" kern="1200" cap="none" spc="0" normalizeH="0" baseline="0" noProof="0" dirty="0">
                <a:ln>
                  <a:noFill/>
                </a:ln>
                <a:solidFill>
                  <a:prstClr val="black"/>
                </a:solidFill>
                <a:effectLst/>
                <a:uLnTx/>
                <a:uFillTx/>
                <a:cs typeface="+mn-ea"/>
                <a:sym typeface="+mn-lt"/>
              </a:rPr>
              <a:t>品质高尚</a:t>
            </a:r>
          </a:p>
        </p:txBody>
      </p:sp>
      <p:sp>
        <p:nvSpPr>
          <p:cNvPr id="13" name="箭头: 下 53"/>
          <p:cNvSpPr/>
          <p:nvPr/>
        </p:nvSpPr>
        <p:spPr>
          <a:xfrm rot="10800000" flipV="1">
            <a:off x="2513330" y="2813368"/>
            <a:ext cx="311150" cy="336550"/>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4" name="箭头: 下 56"/>
          <p:cNvSpPr/>
          <p:nvPr/>
        </p:nvSpPr>
        <p:spPr>
          <a:xfrm rot="10800000" flipV="1">
            <a:off x="2513330" y="3757930"/>
            <a:ext cx="311150" cy="336550"/>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5" name="箭头: 下 57"/>
          <p:cNvSpPr/>
          <p:nvPr/>
        </p:nvSpPr>
        <p:spPr>
          <a:xfrm rot="10800000" flipV="1">
            <a:off x="2538730" y="4704080"/>
            <a:ext cx="311150" cy="334963"/>
          </a:xfrm>
          <a:prstGeom prst="downArrow">
            <a:avLst>
              <a:gd name="adj1" fmla="val 38404"/>
              <a:gd name="adj2" fmla="val 45470"/>
            </a:avLst>
          </a:prstGeom>
          <a:gradFill flip="none" rotWithShape="1">
            <a:gsLst>
              <a:gs pos="0">
                <a:schemeClr val="accent2">
                  <a:lumMod val="60000"/>
                  <a:lumOff val="40000"/>
                </a:schemeClr>
              </a:gs>
              <a:gs pos="84000">
                <a:srgbClr val="ED4D4D"/>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0"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2" grpId="0" bldLvl="0" animBg="1"/>
      <p:bldP spid="13" grpId="0" bldLvl="0" animBg="1"/>
      <p:bldP spid="14" grpId="0" bldLvl="0" animBg="1"/>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09" r="11603" b="6907"/>
          <a:stretch>
            <a:fillRect/>
          </a:stretch>
        </p:blipFill>
        <p:spPr>
          <a:xfrm>
            <a:off x="0" y="0"/>
            <a:ext cx="12192000" cy="6858000"/>
          </a:xfrm>
          <a:prstGeom prst="rect">
            <a:avLst/>
          </a:prstGeom>
        </p:spPr>
      </p:pic>
      <p:grpSp>
        <p:nvGrpSpPr>
          <p:cNvPr id="6" name="组合 5"/>
          <p:cNvGrpSpPr/>
          <p:nvPr/>
        </p:nvGrpSpPr>
        <p:grpSpPr>
          <a:xfrm>
            <a:off x="1490992" y="2073757"/>
            <a:ext cx="5320233" cy="2242596"/>
            <a:chOff x="752563" y="2624775"/>
            <a:chExt cx="4557019" cy="2242596"/>
          </a:xfrm>
        </p:grpSpPr>
        <p:sp>
          <p:nvSpPr>
            <p:cNvPr id="7" name="文本框 6"/>
            <p:cNvSpPr txBox="1"/>
            <p:nvPr/>
          </p:nvSpPr>
          <p:spPr>
            <a:xfrm>
              <a:off x="752563" y="2624775"/>
              <a:ext cx="4557018" cy="923330"/>
            </a:xfrm>
            <a:prstGeom prst="rect">
              <a:avLst/>
            </a:prstGeom>
            <a:noFill/>
          </p:spPr>
          <p:txBody>
            <a:bodyPr wrap="square" rtlCol="0">
              <a:spAutoFit/>
            </a:bodyPr>
            <a:lstStyle/>
            <a:p>
              <a:pPr lvl="0" algn="dist">
                <a:defRPr/>
              </a:pPr>
              <a:r>
                <a:rPr lang="zh-CN" altLang="en-US" sz="5200" dirty="0">
                  <a:cs typeface="+mn-ea"/>
                  <a:sym typeface="+mn-lt"/>
                </a:rPr>
                <a:t>感谢各位的聆听</a:t>
              </a:r>
              <a:endParaRPr kumimoji="0" lang="en-US" altLang="zh-CN" sz="5200"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3029589" y="51342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矩形 1"/>
          <p:cNvSpPr/>
          <p:nvPr/>
        </p:nvSpPr>
        <p:spPr>
          <a:xfrm>
            <a:off x="1031966" y="2352947"/>
            <a:ext cx="4745990" cy="2748280"/>
          </a:xfrm>
          <a:prstGeom prst="rect">
            <a:avLst/>
          </a:prstGeom>
          <a:noFill/>
          <a:ln w="57150">
            <a:solidFill>
              <a:srgbClr val="7030A0"/>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课文题目为什么是“十六年前的回忆”？作者回忆的又是什么呢？</a:t>
            </a:r>
          </a:p>
        </p:txBody>
      </p:sp>
      <p:pic>
        <p:nvPicPr>
          <p:cNvPr id="5" name="图片 5"/>
          <p:cNvPicPr>
            <a:picLocks noChangeAspect="1"/>
          </p:cNvPicPr>
          <p:nvPr/>
        </p:nvPicPr>
        <p:blipFill>
          <a:blip r:embed="rId3"/>
          <a:srcRect t="8333" b="8333"/>
          <a:stretch>
            <a:fillRect/>
          </a:stretch>
        </p:blipFill>
        <p:spPr>
          <a:xfrm>
            <a:off x="6272894" y="2352948"/>
            <a:ext cx="4264950" cy="27482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grpSp>
        <p:nvGrpSpPr>
          <p:cNvPr id="6" name="组合 6"/>
          <p:cNvGrpSpPr/>
          <p:nvPr/>
        </p:nvGrpSpPr>
        <p:grpSpPr>
          <a:xfrm>
            <a:off x="1472883" y="1844358"/>
            <a:ext cx="2423795" cy="636587"/>
            <a:chOff x="595313" y="252413"/>
            <a:chExt cx="2423795" cy="636587"/>
          </a:xfrm>
        </p:grpSpPr>
        <p:grpSp>
          <p:nvGrpSpPr>
            <p:cNvPr id="7" name="组合 45"/>
            <p:cNvGrpSpPr/>
            <p:nvPr/>
          </p:nvGrpSpPr>
          <p:grpSpPr>
            <a:xfrm>
              <a:off x="595313" y="282575"/>
              <a:ext cx="2212975" cy="576263"/>
              <a:chOff x="1855032" y="3219822"/>
              <a:chExt cx="2212912" cy="576064"/>
            </a:xfrm>
          </p:grpSpPr>
          <p:sp>
            <p:nvSpPr>
              <p:cNvPr id="9" name="矩形: 圆角 4"/>
              <p:cNvSpPr/>
              <p:nvPr/>
            </p:nvSpPr>
            <p:spPr>
              <a:xfrm>
                <a:off x="2115375" y="3219822"/>
                <a:ext cx="1952569" cy="576064"/>
              </a:xfrm>
              <a:prstGeom prst="roundRect">
                <a:avLst>
                  <a:gd name="adj" fmla="val 21946"/>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0" name="矩形: 圆角 9"/>
              <p:cNvSpPr/>
              <p:nvPr/>
            </p:nvSpPr>
            <p:spPr>
              <a:xfrm>
                <a:off x="1855032" y="3219822"/>
                <a:ext cx="576246" cy="576064"/>
              </a:xfrm>
              <a:prstGeom prst="roundRect">
                <a:avLst>
                  <a:gd name="adj" fmla="val 21946"/>
                </a:avLst>
              </a:prstGeom>
              <a:solidFill>
                <a:srgbClr val="9BBB59"/>
              </a:solidFill>
              <a:ln>
                <a:noFill/>
              </a:ln>
              <a:effectLst>
                <a:outerShdw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grpSp>
        <p:sp>
          <p:nvSpPr>
            <p:cNvPr id="8" name="标题 1"/>
            <p:cNvSpPr txBox="1"/>
            <p:nvPr/>
          </p:nvSpPr>
          <p:spPr bwMode="auto">
            <a:xfrm>
              <a:off x="644208" y="252413"/>
              <a:ext cx="2374900" cy="636587"/>
            </a:xfrm>
            <a:prstGeom prst="rect">
              <a:avLst/>
            </a:prstGeom>
            <a:noFill/>
            <a:ln>
              <a:noFill/>
            </a:ln>
            <a:effectLst>
              <a:outerShdw blurRad="50800" dist="38100" dir="2700000" algn="tl" rotWithShape="0">
                <a:prstClr val="black">
                  <a:alpha val="40000"/>
                </a:prstClr>
              </a:outerShdw>
            </a:effectLst>
          </p:spPr>
          <p:txBody>
            <a:bodyPr/>
            <a:lstStyle>
              <a:lvl1pPr algn="l" rtl="0" eaLnBrk="0" fontAlgn="base" hangingPunct="0">
                <a:lnSpc>
                  <a:spcPct val="100000"/>
                </a:lnSpc>
                <a:spcBef>
                  <a:spcPct val="0"/>
                </a:spcBef>
                <a:spcAft>
                  <a:spcPct val="0"/>
                </a:spcAft>
                <a:defRPr lang="zh-CN" altLang="en-US" sz="3600" b="1" kern="1200" spc="600" dirty="0">
                  <a:solidFill>
                    <a:schemeClr val="bg1"/>
                  </a:solidFill>
                  <a:latin typeface="黑体" panose="02010609060101010101" pitchFamily="49" charset="-122"/>
                  <a:ea typeface="黑体" panose="02010609060101010101" pitchFamily="49" charset="-122"/>
                  <a:cs typeface="+mn-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600" normalizeH="0" baseline="0" noProof="0" dirty="0">
                  <a:ln>
                    <a:noFill/>
                  </a:ln>
                  <a:solidFill>
                    <a:srgbClr val="251618"/>
                  </a:solidFill>
                  <a:effectLst/>
                  <a:uLnTx/>
                  <a:uFillTx/>
                  <a:latin typeface="+mn-lt"/>
                  <a:ea typeface="+mn-ea"/>
                  <a:cs typeface="+mn-ea"/>
                  <a:sym typeface="+mn-lt"/>
                </a:rPr>
                <a:t>作者简介</a:t>
              </a:r>
            </a:p>
          </p:txBody>
        </p:sp>
      </p:grpSp>
      <p:sp>
        <p:nvSpPr>
          <p:cNvPr id="11" name="矩形 10"/>
          <p:cNvSpPr/>
          <p:nvPr/>
        </p:nvSpPr>
        <p:spPr>
          <a:xfrm>
            <a:off x="5005070" y="2450783"/>
            <a:ext cx="6441440" cy="3674339"/>
          </a:xfrm>
          <a:prstGeom prst="rect">
            <a:avLst/>
          </a:prstGeom>
          <a:noFill/>
          <a:ln w="9525">
            <a:noFill/>
          </a:ln>
        </p:spPr>
        <p:txBody>
          <a:bodyPr wrap="square">
            <a:spAutoFit/>
          </a:bodyPr>
          <a:lstStyle/>
          <a:p>
            <a:pPr marL="0" marR="0" lvl="0" indent="765175"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1A584B"/>
                </a:solidFill>
                <a:effectLst/>
                <a:uLnTx/>
                <a:uFillTx/>
                <a:cs typeface="+mn-ea"/>
                <a:sym typeface="+mn-lt"/>
              </a:rPr>
              <a:t>李大钊  </a:t>
            </a:r>
            <a:r>
              <a:rPr kumimoji="0" lang="zh-CN" altLang="en-US" sz="2800" b="0" i="0" u="none" strike="noStrike" kern="1200" cap="none" spc="0" normalizeH="0" baseline="0" noProof="0" dirty="0">
                <a:ln>
                  <a:noFill/>
                </a:ln>
                <a:solidFill>
                  <a:srgbClr val="231816"/>
                </a:solidFill>
                <a:effectLst/>
                <a:uLnTx/>
                <a:uFillTx/>
                <a:cs typeface="+mn-ea"/>
                <a:sym typeface="+mn-lt"/>
              </a:rPr>
              <a:t>字守常，直隶乐亭（今属河北）人。中国最早的马克思主义者，中国共产党的主要创始人和早期领导人之一。</a:t>
            </a:r>
            <a:r>
              <a:rPr kumimoji="0" lang="en-US" altLang="zh-CN" sz="2800" b="0" i="0" u="none" strike="noStrike" kern="1200" cap="none" spc="0" normalizeH="0" baseline="0" noProof="0" dirty="0">
                <a:ln>
                  <a:noFill/>
                </a:ln>
                <a:solidFill>
                  <a:srgbClr val="231816"/>
                </a:solidFill>
                <a:effectLst/>
                <a:uLnTx/>
                <a:uFillTx/>
                <a:cs typeface="+mn-ea"/>
                <a:sym typeface="+mn-lt"/>
              </a:rPr>
              <a:t>1927</a:t>
            </a:r>
            <a:r>
              <a:rPr kumimoji="0" lang="zh-CN" altLang="en-US" sz="2800" b="0" i="0" u="none" strike="noStrike" kern="1200" cap="none" spc="0" normalizeH="0" baseline="0" noProof="0" dirty="0">
                <a:ln>
                  <a:noFill/>
                </a:ln>
                <a:solidFill>
                  <a:srgbClr val="231816"/>
                </a:solidFill>
                <a:effectLst/>
                <a:uLnTx/>
                <a:uFillTx/>
                <a:cs typeface="+mn-ea"/>
                <a:sym typeface="+mn-lt"/>
              </a:rPr>
              <a:t>年</a:t>
            </a:r>
            <a:r>
              <a:rPr kumimoji="0" lang="en-US" altLang="zh-CN" sz="2800" b="0" i="0" u="none" strike="noStrike" kern="1200" cap="none" spc="0" normalizeH="0" baseline="0" noProof="0" dirty="0">
                <a:ln>
                  <a:noFill/>
                </a:ln>
                <a:solidFill>
                  <a:srgbClr val="231816"/>
                </a:solidFill>
                <a:effectLst/>
                <a:uLnTx/>
                <a:uFillTx/>
                <a:cs typeface="+mn-ea"/>
                <a:sym typeface="+mn-lt"/>
              </a:rPr>
              <a:t>4</a:t>
            </a:r>
            <a:r>
              <a:rPr kumimoji="0" lang="zh-CN" altLang="en-US" sz="2800" b="0" i="0" u="none" strike="noStrike" kern="1200" cap="none" spc="0" normalizeH="0" baseline="0" noProof="0" dirty="0">
                <a:ln>
                  <a:noFill/>
                </a:ln>
                <a:solidFill>
                  <a:srgbClr val="231816"/>
                </a:solidFill>
                <a:effectLst/>
                <a:uLnTx/>
                <a:uFillTx/>
                <a:cs typeface="+mn-ea"/>
                <a:sym typeface="+mn-lt"/>
              </a:rPr>
              <a:t>月</a:t>
            </a:r>
            <a:r>
              <a:rPr kumimoji="0" lang="en-US" altLang="zh-CN" sz="2800" b="0" i="0" u="none" strike="noStrike" kern="1200" cap="none" spc="0" normalizeH="0" baseline="0" noProof="0" dirty="0">
                <a:ln>
                  <a:noFill/>
                </a:ln>
                <a:solidFill>
                  <a:srgbClr val="231816"/>
                </a:solidFill>
                <a:effectLst/>
                <a:uLnTx/>
                <a:uFillTx/>
                <a:cs typeface="+mn-ea"/>
                <a:sym typeface="+mn-lt"/>
              </a:rPr>
              <a:t>6</a:t>
            </a:r>
            <a:r>
              <a:rPr kumimoji="0" lang="zh-CN" altLang="en-US" sz="2800" b="0" i="0" u="none" strike="noStrike" kern="1200" cap="none" spc="0" normalizeH="0" baseline="0" noProof="0" dirty="0">
                <a:ln>
                  <a:noFill/>
                </a:ln>
                <a:solidFill>
                  <a:srgbClr val="231816"/>
                </a:solidFill>
                <a:effectLst/>
                <a:uLnTx/>
                <a:uFillTx/>
                <a:cs typeface="+mn-ea"/>
                <a:sym typeface="+mn-lt"/>
              </a:rPr>
              <a:t>日被奉系军阀张作霖逮捕，受尽酷刑，始终坚贞不屈，在狱中继续领导党的工作，</a:t>
            </a:r>
            <a:r>
              <a:rPr kumimoji="0" lang="en-US" altLang="zh-CN" sz="2800" b="0" i="0" u="none" strike="noStrike" kern="1200" cap="none" spc="0" normalizeH="0" baseline="0" noProof="0" dirty="0">
                <a:ln>
                  <a:noFill/>
                </a:ln>
                <a:solidFill>
                  <a:srgbClr val="231816"/>
                </a:solidFill>
                <a:effectLst/>
                <a:uLnTx/>
                <a:uFillTx/>
                <a:cs typeface="+mn-ea"/>
                <a:sym typeface="+mn-lt"/>
              </a:rPr>
              <a:t>4</a:t>
            </a:r>
            <a:r>
              <a:rPr kumimoji="0" lang="zh-CN" altLang="en-US" sz="2800" b="0" i="0" u="none" strike="noStrike" kern="1200" cap="none" spc="0" normalizeH="0" baseline="0" noProof="0" dirty="0">
                <a:ln>
                  <a:noFill/>
                </a:ln>
                <a:solidFill>
                  <a:srgbClr val="231816"/>
                </a:solidFill>
                <a:effectLst/>
                <a:uLnTx/>
                <a:uFillTx/>
                <a:cs typeface="+mn-ea"/>
                <a:sym typeface="+mn-lt"/>
              </a:rPr>
              <a:t>月</a:t>
            </a:r>
            <a:r>
              <a:rPr kumimoji="0" lang="en-US" altLang="zh-CN" sz="2800" b="0" i="0" u="none" strike="noStrike" kern="1200" cap="none" spc="0" normalizeH="0" baseline="0" noProof="0" dirty="0">
                <a:ln>
                  <a:noFill/>
                </a:ln>
                <a:solidFill>
                  <a:srgbClr val="231816"/>
                </a:solidFill>
                <a:effectLst/>
                <a:uLnTx/>
                <a:uFillTx/>
                <a:cs typeface="+mn-ea"/>
                <a:sym typeface="+mn-lt"/>
              </a:rPr>
              <a:t>28</a:t>
            </a:r>
            <a:r>
              <a:rPr kumimoji="0" lang="zh-CN" altLang="en-US" sz="2800" b="0" i="0" u="none" strike="noStrike" kern="1200" cap="none" spc="0" normalizeH="0" baseline="0" noProof="0" dirty="0">
                <a:ln>
                  <a:noFill/>
                </a:ln>
                <a:solidFill>
                  <a:srgbClr val="231816"/>
                </a:solidFill>
                <a:effectLst/>
                <a:uLnTx/>
                <a:uFillTx/>
                <a:cs typeface="+mn-ea"/>
                <a:sym typeface="+mn-lt"/>
              </a:rPr>
              <a:t>日英勇就义，时年</a:t>
            </a:r>
            <a:r>
              <a:rPr kumimoji="0" lang="en-US" altLang="zh-CN" sz="2800" b="0" i="0" u="none" strike="noStrike" kern="1200" cap="none" spc="0" normalizeH="0" baseline="0" noProof="0" dirty="0">
                <a:ln>
                  <a:noFill/>
                </a:ln>
                <a:solidFill>
                  <a:srgbClr val="231816"/>
                </a:solidFill>
                <a:effectLst/>
                <a:uLnTx/>
                <a:uFillTx/>
                <a:cs typeface="+mn-ea"/>
                <a:sym typeface="+mn-lt"/>
              </a:rPr>
              <a:t>38</a:t>
            </a:r>
            <a:r>
              <a:rPr kumimoji="0" lang="zh-CN" altLang="en-US" sz="2800" b="0" i="0" u="none" strike="noStrike" kern="1200" cap="none" spc="0" normalizeH="0" baseline="0" noProof="0" dirty="0">
                <a:ln>
                  <a:noFill/>
                </a:ln>
                <a:solidFill>
                  <a:srgbClr val="231816"/>
                </a:solidFill>
                <a:effectLst/>
                <a:uLnTx/>
                <a:uFillTx/>
                <a:cs typeface="+mn-ea"/>
                <a:sym typeface="+mn-lt"/>
              </a:rPr>
              <a:t>岁。</a:t>
            </a:r>
          </a:p>
        </p:txBody>
      </p:sp>
      <p:pic>
        <p:nvPicPr>
          <p:cNvPr id="12" name="图片 11" descr="QQ图片20200204194757"/>
          <p:cNvPicPr>
            <a:picLocks noChangeAspect="1"/>
          </p:cNvPicPr>
          <p:nvPr/>
        </p:nvPicPr>
        <p:blipFill>
          <a:blip r:embed="rId3"/>
          <a:stretch>
            <a:fillRect/>
          </a:stretch>
        </p:blipFill>
        <p:spPr>
          <a:xfrm>
            <a:off x="745490" y="2672715"/>
            <a:ext cx="3407410" cy="345313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整体感知</a:t>
            </a:r>
          </a:p>
        </p:txBody>
      </p:sp>
      <p:sp>
        <p:nvSpPr>
          <p:cNvPr id="4" name="文本框 11"/>
          <p:cNvSpPr txBox="1"/>
          <p:nvPr/>
        </p:nvSpPr>
        <p:spPr>
          <a:xfrm>
            <a:off x="3465212" y="1706110"/>
            <a:ext cx="8137525"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自由读课文，思考：课文是按什么顺序写的？主要写了李大钊的哪几件事？</a:t>
            </a:r>
          </a:p>
        </p:txBody>
      </p:sp>
      <p:sp>
        <p:nvSpPr>
          <p:cNvPr id="5" name="文本框 11"/>
          <p:cNvSpPr txBox="1"/>
          <p:nvPr/>
        </p:nvSpPr>
        <p:spPr>
          <a:xfrm>
            <a:off x="3933524" y="3473950"/>
            <a:ext cx="7816850" cy="2416367"/>
          </a:xfrm>
          <a:prstGeom prst="rect">
            <a:avLst/>
          </a:prstGeom>
          <a:noFill/>
          <a:ln w="9525">
            <a:noFill/>
          </a:ln>
        </p:spPr>
        <p:txBody>
          <a:bodyPr>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本文是按照</a:t>
            </a:r>
            <a:r>
              <a:rPr kumimoji="0" lang="en-US" altLang="zh-CN" sz="3200" b="0" i="0" u="none" strike="noStrike" kern="1200" cap="none" spc="0" normalizeH="0" baseline="0" noProof="0" dirty="0">
                <a:ln>
                  <a:noFill/>
                </a:ln>
                <a:solidFill>
                  <a:prstClr val="black"/>
                </a:solidFill>
                <a:effectLst/>
                <a:uLnTx/>
                <a:uFillTx/>
                <a:cs typeface="+mn-ea"/>
                <a:sym typeface="+mn-lt"/>
              </a:rPr>
              <a:t>_________</a:t>
            </a:r>
            <a:r>
              <a:rPr kumimoji="0" lang="zh-CN" altLang="en-US" sz="3200" b="0" i="0" u="none" strike="noStrike" kern="1200" cap="none" spc="0" normalizeH="0" baseline="0" noProof="0" dirty="0">
                <a:ln>
                  <a:noFill/>
                </a:ln>
                <a:solidFill>
                  <a:prstClr val="black"/>
                </a:solidFill>
                <a:effectLst/>
                <a:uLnTx/>
                <a:uFillTx/>
                <a:cs typeface="+mn-ea"/>
                <a:sym typeface="+mn-lt"/>
              </a:rPr>
              <a:t>顺序写的，主要写了</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_________________________               </a:t>
            </a:r>
            <a:r>
              <a:rPr kumimoji="0" lang="zh-CN" altLang="en-US" sz="3200" b="0" i="0" u="none" strike="noStrike" kern="1200" cap="none" spc="0" normalizeH="0" baseline="0" noProof="0" dirty="0">
                <a:ln>
                  <a:noFill/>
                </a:ln>
                <a:solidFill>
                  <a:prstClr val="black"/>
                </a:solidFill>
                <a:effectLst/>
                <a:uLnTx/>
                <a:uFillTx/>
                <a:cs typeface="+mn-ea"/>
                <a:sym typeface="+mn-lt"/>
              </a:rPr>
              <a:t>这几件事。</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p:nvPr/>
        </p:nvSpPr>
        <p:spPr>
          <a:xfrm>
            <a:off x="7175199" y="3473950"/>
            <a:ext cx="9956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倒叙</a:t>
            </a:r>
          </a:p>
        </p:txBody>
      </p:sp>
      <p:sp>
        <p:nvSpPr>
          <p:cNvPr id="7" name="矩形 6"/>
          <p:cNvSpPr/>
          <p:nvPr/>
        </p:nvSpPr>
        <p:spPr>
          <a:xfrm>
            <a:off x="4747912" y="4075612"/>
            <a:ext cx="22148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父亲被捕前</a:t>
            </a:r>
          </a:p>
        </p:txBody>
      </p:sp>
      <p:sp>
        <p:nvSpPr>
          <p:cNvPr id="8" name="矩形 7"/>
          <p:cNvSpPr/>
          <p:nvPr/>
        </p:nvSpPr>
        <p:spPr>
          <a:xfrm>
            <a:off x="7256263" y="4057515"/>
            <a:ext cx="22148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父亲被捕时</a:t>
            </a:r>
          </a:p>
        </p:txBody>
      </p:sp>
      <p:sp>
        <p:nvSpPr>
          <p:cNvPr id="9" name="矩形 8"/>
          <p:cNvSpPr/>
          <p:nvPr/>
        </p:nvSpPr>
        <p:spPr>
          <a:xfrm>
            <a:off x="10010474" y="4057514"/>
            <a:ext cx="14020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法庭上</a:t>
            </a:r>
          </a:p>
        </p:txBody>
      </p:sp>
      <p:sp>
        <p:nvSpPr>
          <p:cNvPr id="10" name="矩形 9"/>
          <p:cNvSpPr/>
          <p:nvPr/>
        </p:nvSpPr>
        <p:spPr>
          <a:xfrm>
            <a:off x="4693936" y="4693784"/>
            <a:ext cx="568007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父亲遇难后家人的沉痛心情</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26" y="2848428"/>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p:nvPr/>
        </p:nvSpPr>
        <p:spPr>
          <a:xfrm>
            <a:off x="1455737" y="1998345"/>
            <a:ext cx="9280525" cy="3249159"/>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埋头    含糊     军阀    避免    局势     僻静</a:t>
            </a:r>
            <a:endParaRPr kumimoji="0" lang="en-US" altLang="zh-CN" sz="3600" b="0"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魔鬼    苦刑     严峻     残暴    匪徒     拘留  </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法庭     安定    占据      会意    执行    过度</a:t>
            </a:r>
          </a:p>
        </p:txBody>
      </p:sp>
      <p:sp>
        <p:nvSpPr>
          <p:cNvPr id="5" name="矩形 4"/>
          <p:cNvSpPr/>
          <p:nvPr/>
        </p:nvSpPr>
        <p:spPr>
          <a:xfrm>
            <a:off x="9096689" y="1844675"/>
            <a:ext cx="526105" cy="584775"/>
          </a:xfrm>
          <a:prstGeom prst="rect">
            <a:avLst/>
          </a:prstGeom>
          <a:noFill/>
          <a:ln w="9525">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pì</a:t>
            </a:r>
          </a:p>
        </p:txBody>
      </p:sp>
      <p:sp>
        <p:nvSpPr>
          <p:cNvPr id="6" name="矩形 5"/>
          <p:cNvSpPr/>
          <p:nvPr/>
        </p:nvSpPr>
        <p:spPr>
          <a:xfrm>
            <a:off x="3334988" y="1844675"/>
            <a:ext cx="639919" cy="584775"/>
          </a:xfrm>
          <a:prstGeom prst="rect">
            <a:avLst/>
          </a:prstGeom>
          <a:noFill/>
          <a:ln w="9525">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8" name="云形 7"/>
          <p:cNvSpPr/>
          <p:nvPr/>
        </p:nvSpPr>
        <p:spPr>
          <a:xfrm>
            <a:off x="3737600" y="1101634"/>
            <a:ext cx="2760980" cy="981075"/>
          </a:xfrm>
          <a:prstGeom prst="cloud">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我会写</a:t>
            </a:r>
          </a:p>
        </p:txBody>
      </p:sp>
      <p:grpSp>
        <p:nvGrpSpPr>
          <p:cNvPr id="9" name="组合 7"/>
          <p:cNvGrpSpPr/>
          <p:nvPr/>
        </p:nvGrpSpPr>
        <p:grpSpPr>
          <a:xfrm>
            <a:off x="1119178" y="2458947"/>
            <a:ext cx="836612" cy="850900"/>
            <a:chOff x="2437" y="2032"/>
            <a:chExt cx="1244" cy="1264"/>
          </a:xfrm>
        </p:grpSpPr>
        <p:sp>
          <p:nvSpPr>
            <p:cNvPr id="1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1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3" name="文本框 64"/>
          <p:cNvSpPr txBox="1"/>
          <p:nvPr/>
        </p:nvSpPr>
        <p:spPr>
          <a:xfrm>
            <a:off x="1144578" y="2417672"/>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阀</a:t>
            </a:r>
          </a:p>
        </p:txBody>
      </p:sp>
      <p:grpSp>
        <p:nvGrpSpPr>
          <p:cNvPr id="14" name="组合 7"/>
          <p:cNvGrpSpPr/>
          <p:nvPr/>
        </p:nvGrpSpPr>
        <p:grpSpPr>
          <a:xfrm>
            <a:off x="2663815" y="2458947"/>
            <a:ext cx="836613" cy="850900"/>
            <a:chOff x="2437" y="2032"/>
            <a:chExt cx="1244" cy="1264"/>
          </a:xfrm>
        </p:grpSpPr>
        <p:sp>
          <p:nvSpPr>
            <p:cNvPr id="1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1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8" name="文本框 64"/>
          <p:cNvSpPr txBox="1"/>
          <p:nvPr/>
        </p:nvSpPr>
        <p:spPr>
          <a:xfrm>
            <a:off x="2689215" y="2417672"/>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避</a:t>
            </a:r>
          </a:p>
        </p:txBody>
      </p:sp>
      <p:grpSp>
        <p:nvGrpSpPr>
          <p:cNvPr id="19" name="组合 7"/>
          <p:cNvGrpSpPr/>
          <p:nvPr/>
        </p:nvGrpSpPr>
        <p:grpSpPr>
          <a:xfrm>
            <a:off x="4270365" y="2458947"/>
            <a:ext cx="836613" cy="850900"/>
            <a:chOff x="2437" y="2032"/>
            <a:chExt cx="1244" cy="1264"/>
          </a:xfrm>
        </p:grpSpPr>
        <p:sp>
          <p:nvSpPr>
            <p:cNvPr id="2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2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3" name="文本框 64"/>
          <p:cNvSpPr txBox="1"/>
          <p:nvPr/>
        </p:nvSpPr>
        <p:spPr>
          <a:xfrm>
            <a:off x="4295765" y="2417672"/>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啪</a:t>
            </a:r>
          </a:p>
        </p:txBody>
      </p:sp>
      <p:grpSp>
        <p:nvGrpSpPr>
          <p:cNvPr id="24" name="组合 7"/>
          <p:cNvGrpSpPr/>
          <p:nvPr/>
        </p:nvGrpSpPr>
        <p:grpSpPr>
          <a:xfrm>
            <a:off x="7373928" y="2462122"/>
            <a:ext cx="836612" cy="850900"/>
            <a:chOff x="2437" y="2032"/>
            <a:chExt cx="1244" cy="1264"/>
          </a:xfrm>
        </p:grpSpPr>
        <p:sp>
          <p:nvSpPr>
            <p:cNvPr id="2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2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8" name="文本框 64"/>
          <p:cNvSpPr txBox="1"/>
          <p:nvPr/>
        </p:nvSpPr>
        <p:spPr>
          <a:xfrm>
            <a:off x="7399328" y="241925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僻</a:t>
            </a:r>
          </a:p>
        </p:txBody>
      </p:sp>
      <p:grpSp>
        <p:nvGrpSpPr>
          <p:cNvPr id="29" name="组合 7"/>
          <p:cNvGrpSpPr/>
          <p:nvPr/>
        </p:nvGrpSpPr>
        <p:grpSpPr>
          <a:xfrm>
            <a:off x="1142990" y="3676559"/>
            <a:ext cx="836613" cy="850900"/>
            <a:chOff x="2437" y="2032"/>
            <a:chExt cx="1244" cy="1264"/>
          </a:xfrm>
        </p:grpSpPr>
        <p:sp>
          <p:nvSpPr>
            <p:cNvPr id="3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3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3" name="文本框 64"/>
          <p:cNvSpPr txBox="1"/>
          <p:nvPr/>
        </p:nvSpPr>
        <p:spPr>
          <a:xfrm>
            <a:off x="1168390" y="3635284"/>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瞅</a:t>
            </a:r>
          </a:p>
        </p:txBody>
      </p:sp>
      <p:grpSp>
        <p:nvGrpSpPr>
          <p:cNvPr id="34" name="组合 7"/>
          <p:cNvGrpSpPr/>
          <p:nvPr/>
        </p:nvGrpSpPr>
        <p:grpSpPr>
          <a:xfrm>
            <a:off x="2684453" y="3647984"/>
            <a:ext cx="836612" cy="850900"/>
            <a:chOff x="2437" y="2032"/>
            <a:chExt cx="1244" cy="1264"/>
          </a:xfrm>
        </p:grpSpPr>
        <p:sp>
          <p:nvSpPr>
            <p:cNvPr id="3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3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7" name="直接连接符 33"/>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8" name="文本框 64"/>
          <p:cNvSpPr txBox="1"/>
          <p:nvPr/>
        </p:nvSpPr>
        <p:spPr>
          <a:xfrm>
            <a:off x="2709853" y="360670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靴</a:t>
            </a:r>
          </a:p>
        </p:txBody>
      </p:sp>
      <p:grpSp>
        <p:nvGrpSpPr>
          <p:cNvPr id="39" name="组合 7"/>
          <p:cNvGrpSpPr/>
          <p:nvPr/>
        </p:nvGrpSpPr>
        <p:grpSpPr>
          <a:xfrm>
            <a:off x="4297353" y="3630522"/>
            <a:ext cx="836612" cy="850900"/>
            <a:chOff x="2437" y="2032"/>
            <a:chExt cx="1244" cy="1264"/>
          </a:xfrm>
        </p:grpSpPr>
        <p:sp>
          <p:nvSpPr>
            <p:cNvPr id="4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4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3" name="文本框 64"/>
          <p:cNvSpPr txBox="1"/>
          <p:nvPr/>
        </p:nvSpPr>
        <p:spPr>
          <a:xfrm>
            <a:off x="4322753" y="3571784"/>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魔</a:t>
            </a:r>
          </a:p>
        </p:txBody>
      </p:sp>
      <p:grpSp>
        <p:nvGrpSpPr>
          <p:cNvPr id="44" name="组合 7"/>
          <p:cNvGrpSpPr/>
          <p:nvPr/>
        </p:nvGrpSpPr>
        <p:grpSpPr>
          <a:xfrm>
            <a:off x="5849928" y="3635284"/>
            <a:ext cx="836612" cy="850900"/>
            <a:chOff x="2437" y="2032"/>
            <a:chExt cx="1244" cy="1264"/>
          </a:xfrm>
        </p:grpSpPr>
        <p:sp>
          <p:nvSpPr>
            <p:cNvPr id="4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4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8" name="文本框 64"/>
          <p:cNvSpPr txBox="1"/>
          <p:nvPr/>
        </p:nvSpPr>
        <p:spPr>
          <a:xfrm>
            <a:off x="5875328" y="3576547"/>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刑</a:t>
            </a:r>
          </a:p>
        </p:txBody>
      </p:sp>
      <p:grpSp>
        <p:nvGrpSpPr>
          <p:cNvPr id="49" name="组合 7"/>
          <p:cNvGrpSpPr/>
          <p:nvPr/>
        </p:nvGrpSpPr>
        <p:grpSpPr>
          <a:xfrm>
            <a:off x="7399328" y="3614647"/>
            <a:ext cx="836612" cy="850900"/>
            <a:chOff x="2437" y="2032"/>
            <a:chExt cx="1244" cy="1264"/>
          </a:xfrm>
        </p:grpSpPr>
        <p:sp>
          <p:nvSpPr>
            <p:cNvPr id="5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5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3" name="文本框 64"/>
          <p:cNvSpPr txBox="1"/>
          <p:nvPr/>
        </p:nvSpPr>
        <p:spPr>
          <a:xfrm>
            <a:off x="7424728" y="3555909"/>
            <a:ext cx="811212"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哼</a:t>
            </a:r>
          </a:p>
        </p:txBody>
      </p:sp>
      <p:grpSp>
        <p:nvGrpSpPr>
          <p:cNvPr id="54" name="组合 7"/>
          <p:cNvGrpSpPr/>
          <p:nvPr/>
        </p:nvGrpSpPr>
        <p:grpSpPr>
          <a:xfrm>
            <a:off x="1120765" y="4817972"/>
            <a:ext cx="836613" cy="850900"/>
            <a:chOff x="2437" y="2032"/>
            <a:chExt cx="1244" cy="1264"/>
          </a:xfrm>
        </p:grpSpPr>
        <p:sp>
          <p:nvSpPr>
            <p:cNvPr id="5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5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8" name="文本框 64"/>
          <p:cNvSpPr txBox="1"/>
          <p:nvPr/>
        </p:nvSpPr>
        <p:spPr>
          <a:xfrm>
            <a:off x="1146165" y="4759234"/>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峻</a:t>
            </a:r>
          </a:p>
        </p:txBody>
      </p:sp>
      <p:grpSp>
        <p:nvGrpSpPr>
          <p:cNvPr id="59" name="组合 7"/>
          <p:cNvGrpSpPr/>
          <p:nvPr/>
        </p:nvGrpSpPr>
        <p:grpSpPr>
          <a:xfrm>
            <a:off x="2663815" y="4825909"/>
            <a:ext cx="836613" cy="850900"/>
            <a:chOff x="2437" y="2032"/>
            <a:chExt cx="1244" cy="1264"/>
          </a:xfrm>
        </p:grpSpPr>
        <p:sp>
          <p:nvSpPr>
            <p:cNvPr id="6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6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3" name="文本框 64"/>
          <p:cNvSpPr txBox="1"/>
          <p:nvPr/>
        </p:nvSpPr>
        <p:spPr>
          <a:xfrm>
            <a:off x="2689215" y="4768759"/>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绑</a:t>
            </a:r>
          </a:p>
        </p:txBody>
      </p:sp>
      <p:grpSp>
        <p:nvGrpSpPr>
          <p:cNvPr id="64" name="组合 7"/>
          <p:cNvGrpSpPr/>
          <p:nvPr/>
        </p:nvGrpSpPr>
        <p:grpSpPr>
          <a:xfrm>
            <a:off x="4284653" y="4821147"/>
            <a:ext cx="836612" cy="850900"/>
            <a:chOff x="2437" y="2032"/>
            <a:chExt cx="1244" cy="1264"/>
          </a:xfrm>
        </p:grpSpPr>
        <p:sp>
          <p:nvSpPr>
            <p:cNvPr id="6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6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8" name="文本框 67"/>
          <p:cNvSpPr txBox="1"/>
          <p:nvPr/>
        </p:nvSpPr>
        <p:spPr>
          <a:xfrm>
            <a:off x="4310053" y="4763997"/>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啃</a:t>
            </a:r>
          </a:p>
        </p:txBody>
      </p:sp>
      <p:grpSp>
        <p:nvGrpSpPr>
          <p:cNvPr id="69" name="组合 7"/>
          <p:cNvGrpSpPr/>
          <p:nvPr/>
        </p:nvGrpSpPr>
        <p:grpSpPr>
          <a:xfrm>
            <a:off x="5827703" y="2449422"/>
            <a:ext cx="836612" cy="850900"/>
            <a:chOff x="2437" y="2032"/>
            <a:chExt cx="1244" cy="1264"/>
          </a:xfrm>
        </p:grpSpPr>
        <p:sp>
          <p:nvSpPr>
            <p:cNvPr id="7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7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3" name="文本框 64"/>
          <p:cNvSpPr txBox="1"/>
          <p:nvPr/>
        </p:nvSpPr>
        <p:spPr>
          <a:xfrm>
            <a:off x="5853103" y="2406559"/>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瞪</a:t>
            </a:r>
          </a:p>
        </p:txBody>
      </p:sp>
      <p:grpSp>
        <p:nvGrpSpPr>
          <p:cNvPr id="74" name="组合 7"/>
          <p:cNvGrpSpPr/>
          <p:nvPr/>
        </p:nvGrpSpPr>
        <p:grpSpPr>
          <a:xfrm>
            <a:off x="5794365" y="4824322"/>
            <a:ext cx="836613" cy="850900"/>
            <a:chOff x="2437" y="2032"/>
            <a:chExt cx="1244" cy="1264"/>
          </a:xfrm>
        </p:grpSpPr>
        <p:sp>
          <p:nvSpPr>
            <p:cNvPr id="75"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7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8" name="文本框 77"/>
          <p:cNvSpPr txBox="1"/>
          <p:nvPr/>
        </p:nvSpPr>
        <p:spPr>
          <a:xfrm>
            <a:off x="5819765" y="4767172"/>
            <a:ext cx="811213"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袍</a:t>
            </a:r>
          </a:p>
        </p:txBody>
      </p:sp>
      <p:grpSp>
        <p:nvGrpSpPr>
          <p:cNvPr id="79" name="组合 7"/>
          <p:cNvGrpSpPr/>
          <p:nvPr/>
        </p:nvGrpSpPr>
        <p:grpSpPr>
          <a:xfrm>
            <a:off x="7388215" y="4824322"/>
            <a:ext cx="836613" cy="850900"/>
            <a:chOff x="2437" y="2032"/>
            <a:chExt cx="1244" cy="1264"/>
          </a:xfrm>
        </p:grpSpPr>
        <p:sp>
          <p:nvSpPr>
            <p:cNvPr id="80" name="矩形 1"/>
            <p:cNvSpPr>
              <a:spLocks noChangeArrowheads="1"/>
            </p:cNvSpPr>
            <p:nvPr/>
          </p:nvSpPr>
          <p:spPr bwMode="auto">
            <a:xfrm>
              <a:off x="2437" y="2032"/>
              <a:ext cx="1244" cy="1245"/>
            </a:xfrm>
            <a:prstGeom prst="rect">
              <a:avLst/>
            </a:prstGeom>
            <a:noFill/>
            <a:ln w="19050">
              <a:solidFill>
                <a:schemeClr val="tx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solidFill>
                <a:effectLst/>
                <a:uLnTx/>
                <a:uFillTx/>
                <a:latin typeface="+mn-lt"/>
                <a:ea typeface="+mn-ea"/>
                <a:cs typeface="+mn-ea"/>
                <a:sym typeface="+mn-lt"/>
              </a:endParaRPr>
            </a:p>
          </p:txBody>
        </p:sp>
        <p:cxnSp>
          <p:nvCxnSpPr>
            <p:cNvPr id="8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83" name="文本框 64"/>
          <p:cNvSpPr txBox="1"/>
          <p:nvPr/>
        </p:nvSpPr>
        <p:spPr>
          <a:xfrm>
            <a:off x="7413615" y="4765584"/>
            <a:ext cx="811213"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执</a:t>
            </a:r>
          </a:p>
        </p:txBody>
      </p:sp>
      <p:sp>
        <p:nvSpPr>
          <p:cNvPr id="84" name="矩形 83"/>
          <p:cNvSpPr/>
          <p:nvPr/>
        </p:nvSpPr>
        <p:spPr>
          <a:xfrm>
            <a:off x="1139815" y="2406559"/>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阀</a:t>
            </a:r>
          </a:p>
        </p:txBody>
      </p:sp>
      <p:sp>
        <p:nvSpPr>
          <p:cNvPr id="85" name="矩形 84"/>
          <p:cNvSpPr/>
          <p:nvPr/>
        </p:nvSpPr>
        <p:spPr>
          <a:xfrm>
            <a:off x="2690803" y="2414497"/>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避</a:t>
            </a:r>
          </a:p>
        </p:txBody>
      </p:sp>
      <p:sp>
        <p:nvSpPr>
          <p:cNvPr id="86" name="矩形 85"/>
          <p:cNvSpPr/>
          <p:nvPr/>
        </p:nvSpPr>
        <p:spPr>
          <a:xfrm>
            <a:off x="4324340" y="3576547"/>
            <a:ext cx="816249" cy="830997"/>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FF"/>
                </a:solidFill>
                <a:effectLst/>
                <a:uLnTx/>
                <a:uFillTx/>
                <a:cs typeface="+mn-ea"/>
                <a:sym typeface="+mn-lt"/>
              </a:rPr>
              <a:t>魔</a:t>
            </a:r>
          </a:p>
        </p:txBody>
      </p:sp>
      <p:pic>
        <p:nvPicPr>
          <p:cNvPr id="87" name="图片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727" y="2862082"/>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1000"/>
                                        <p:tgtEl>
                                          <p:spTgt spid="58"/>
                                        </p:tgtEl>
                                      </p:cBhvr>
                                    </p:animEffect>
                                    <p:anim calcmode="lin" valueType="num">
                                      <p:cBhvr>
                                        <p:cTn id="103" dur="1000" fill="hold"/>
                                        <p:tgtEl>
                                          <p:spTgt spid="58"/>
                                        </p:tgtEl>
                                        <p:attrNameLst>
                                          <p:attrName>ppt_x</p:attrName>
                                        </p:attrNameLst>
                                      </p:cBhvr>
                                      <p:tavLst>
                                        <p:tav tm="0">
                                          <p:val>
                                            <p:strVal val="#ppt_x"/>
                                          </p:val>
                                        </p:tav>
                                        <p:tav tm="100000">
                                          <p:val>
                                            <p:strVal val="#ppt_x"/>
                                          </p:val>
                                        </p:tav>
                                      </p:tavLst>
                                    </p:anim>
                                    <p:anim calcmode="lin" valueType="num">
                                      <p:cBhvr>
                                        <p:cTn id="104" dur="1000" fill="hold"/>
                                        <p:tgtEl>
                                          <p:spTgt spid="5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1000"/>
                                        <p:tgtEl>
                                          <p:spTgt spid="59"/>
                                        </p:tgtEl>
                                      </p:cBhvr>
                                    </p:animEffect>
                                    <p:anim calcmode="lin" valueType="num">
                                      <p:cBhvr>
                                        <p:cTn id="108" dur="1000" fill="hold"/>
                                        <p:tgtEl>
                                          <p:spTgt spid="59"/>
                                        </p:tgtEl>
                                        <p:attrNameLst>
                                          <p:attrName>ppt_x</p:attrName>
                                        </p:attrNameLst>
                                      </p:cBhvr>
                                      <p:tavLst>
                                        <p:tav tm="0">
                                          <p:val>
                                            <p:strVal val="#ppt_x"/>
                                          </p:val>
                                        </p:tav>
                                        <p:tav tm="100000">
                                          <p:val>
                                            <p:strVal val="#ppt_x"/>
                                          </p:val>
                                        </p:tav>
                                      </p:tavLst>
                                    </p:anim>
                                    <p:anim calcmode="lin" valueType="num">
                                      <p:cBhvr>
                                        <p:cTn id="109" dur="1000" fill="hold"/>
                                        <p:tgtEl>
                                          <p:spTgt spid="5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1000"/>
                                        <p:tgtEl>
                                          <p:spTgt spid="64"/>
                                        </p:tgtEl>
                                      </p:cBhvr>
                                    </p:animEffect>
                                    <p:anim calcmode="lin" valueType="num">
                                      <p:cBhvr>
                                        <p:cTn id="118" dur="1000" fill="hold"/>
                                        <p:tgtEl>
                                          <p:spTgt spid="64"/>
                                        </p:tgtEl>
                                        <p:attrNameLst>
                                          <p:attrName>ppt_x</p:attrName>
                                        </p:attrNameLst>
                                      </p:cBhvr>
                                      <p:tavLst>
                                        <p:tav tm="0">
                                          <p:val>
                                            <p:strVal val="#ppt_x"/>
                                          </p:val>
                                        </p:tav>
                                        <p:tav tm="100000">
                                          <p:val>
                                            <p:strVal val="#ppt_x"/>
                                          </p:val>
                                        </p:tav>
                                      </p:tavLst>
                                    </p:anim>
                                    <p:anim calcmode="lin" valueType="num">
                                      <p:cBhvr>
                                        <p:cTn id="119" dur="1000" fill="hold"/>
                                        <p:tgtEl>
                                          <p:spTgt spid="6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1000"/>
                                        <p:tgtEl>
                                          <p:spTgt spid="68"/>
                                        </p:tgtEl>
                                      </p:cBhvr>
                                    </p:animEffect>
                                    <p:anim calcmode="lin" valueType="num">
                                      <p:cBhvr>
                                        <p:cTn id="123" dur="1000" fill="hold"/>
                                        <p:tgtEl>
                                          <p:spTgt spid="68"/>
                                        </p:tgtEl>
                                        <p:attrNameLst>
                                          <p:attrName>ppt_x</p:attrName>
                                        </p:attrNameLst>
                                      </p:cBhvr>
                                      <p:tavLst>
                                        <p:tav tm="0">
                                          <p:val>
                                            <p:strVal val="#ppt_x"/>
                                          </p:val>
                                        </p:tav>
                                        <p:tav tm="100000">
                                          <p:val>
                                            <p:strVal val="#ppt_x"/>
                                          </p:val>
                                        </p:tav>
                                      </p:tavLst>
                                    </p:anim>
                                    <p:anim calcmode="lin" valueType="num">
                                      <p:cBhvr>
                                        <p:cTn id="124" dur="1000" fill="hold"/>
                                        <p:tgtEl>
                                          <p:spTgt spid="6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1000"/>
                                        <p:tgtEl>
                                          <p:spTgt spid="69"/>
                                        </p:tgtEl>
                                      </p:cBhvr>
                                    </p:animEffect>
                                    <p:anim calcmode="lin" valueType="num">
                                      <p:cBhvr>
                                        <p:cTn id="128" dur="1000" fill="hold"/>
                                        <p:tgtEl>
                                          <p:spTgt spid="69"/>
                                        </p:tgtEl>
                                        <p:attrNameLst>
                                          <p:attrName>ppt_x</p:attrName>
                                        </p:attrNameLst>
                                      </p:cBhvr>
                                      <p:tavLst>
                                        <p:tav tm="0">
                                          <p:val>
                                            <p:strVal val="#ppt_x"/>
                                          </p:val>
                                        </p:tav>
                                        <p:tav tm="100000">
                                          <p:val>
                                            <p:strVal val="#ppt_x"/>
                                          </p:val>
                                        </p:tav>
                                      </p:tavLst>
                                    </p:anim>
                                    <p:anim calcmode="lin" valueType="num">
                                      <p:cBhvr>
                                        <p:cTn id="129" dur="1000" fill="hold"/>
                                        <p:tgtEl>
                                          <p:spTgt spid="6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1000"/>
                                        <p:tgtEl>
                                          <p:spTgt spid="73"/>
                                        </p:tgtEl>
                                      </p:cBhvr>
                                    </p:animEffect>
                                    <p:anim calcmode="lin" valueType="num">
                                      <p:cBhvr>
                                        <p:cTn id="133" dur="1000" fill="hold"/>
                                        <p:tgtEl>
                                          <p:spTgt spid="73"/>
                                        </p:tgtEl>
                                        <p:attrNameLst>
                                          <p:attrName>ppt_x</p:attrName>
                                        </p:attrNameLst>
                                      </p:cBhvr>
                                      <p:tavLst>
                                        <p:tav tm="0">
                                          <p:val>
                                            <p:strVal val="#ppt_x"/>
                                          </p:val>
                                        </p:tav>
                                        <p:tav tm="100000">
                                          <p:val>
                                            <p:strVal val="#ppt_x"/>
                                          </p:val>
                                        </p:tav>
                                      </p:tavLst>
                                    </p:anim>
                                    <p:anim calcmode="lin" valueType="num">
                                      <p:cBhvr>
                                        <p:cTn id="134" dur="1000" fill="hold"/>
                                        <p:tgtEl>
                                          <p:spTgt spid="7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1000"/>
                                        <p:tgtEl>
                                          <p:spTgt spid="74"/>
                                        </p:tgtEl>
                                      </p:cBhvr>
                                    </p:animEffect>
                                    <p:anim calcmode="lin" valueType="num">
                                      <p:cBhvr>
                                        <p:cTn id="138" dur="1000" fill="hold"/>
                                        <p:tgtEl>
                                          <p:spTgt spid="74"/>
                                        </p:tgtEl>
                                        <p:attrNameLst>
                                          <p:attrName>ppt_x</p:attrName>
                                        </p:attrNameLst>
                                      </p:cBhvr>
                                      <p:tavLst>
                                        <p:tav tm="0">
                                          <p:val>
                                            <p:strVal val="#ppt_x"/>
                                          </p:val>
                                        </p:tav>
                                        <p:tav tm="100000">
                                          <p:val>
                                            <p:strVal val="#ppt_x"/>
                                          </p:val>
                                        </p:tav>
                                      </p:tavLst>
                                    </p:anim>
                                    <p:anim calcmode="lin" valueType="num">
                                      <p:cBhvr>
                                        <p:cTn id="139" dur="1000" fill="hold"/>
                                        <p:tgtEl>
                                          <p:spTgt spid="7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fade">
                                      <p:cBhvr>
                                        <p:cTn id="142" dur="1000"/>
                                        <p:tgtEl>
                                          <p:spTgt spid="78"/>
                                        </p:tgtEl>
                                      </p:cBhvr>
                                    </p:animEffect>
                                    <p:anim calcmode="lin" valueType="num">
                                      <p:cBhvr>
                                        <p:cTn id="143" dur="1000" fill="hold"/>
                                        <p:tgtEl>
                                          <p:spTgt spid="78"/>
                                        </p:tgtEl>
                                        <p:attrNameLst>
                                          <p:attrName>ppt_x</p:attrName>
                                        </p:attrNameLst>
                                      </p:cBhvr>
                                      <p:tavLst>
                                        <p:tav tm="0">
                                          <p:val>
                                            <p:strVal val="#ppt_x"/>
                                          </p:val>
                                        </p:tav>
                                        <p:tav tm="100000">
                                          <p:val>
                                            <p:strVal val="#ppt_x"/>
                                          </p:val>
                                        </p:tav>
                                      </p:tavLst>
                                    </p:anim>
                                    <p:anim calcmode="lin" valueType="num">
                                      <p:cBhvr>
                                        <p:cTn id="144" dur="1000" fill="hold"/>
                                        <p:tgtEl>
                                          <p:spTgt spid="7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9"/>
                                        </p:tgtEl>
                                        <p:attrNameLst>
                                          <p:attrName>style.visibility</p:attrName>
                                        </p:attrNameLst>
                                      </p:cBhvr>
                                      <p:to>
                                        <p:strVal val="visible"/>
                                      </p:to>
                                    </p:set>
                                    <p:animEffect transition="in" filter="fade">
                                      <p:cBhvr>
                                        <p:cTn id="147" dur="1000"/>
                                        <p:tgtEl>
                                          <p:spTgt spid="79"/>
                                        </p:tgtEl>
                                      </p:cBhvr>
                                    </p:animEffect>
                                    <p:anim calcmode="lin" valueType="num">
                                      <p:cBhvr>
                                        <p:cTn id="148" dur="1000" fill="hold"/>
                                        <p:tgtEl>
                                          <p:spTgt spid="79"/>
                                        </p:tgtEl>
                                        <p:attrNameLst>
                                          <p:attrName>ppt_x</p:attrName>
                                        </p:attrNameLst>
                                      </p:cBhvr>
                                      <p:tavLst>
                                        <p:tav tm="0">
                                          <p:val>
                                            <p:strVal val="#ppt_x"/>
                                          </p:val>
                                        </p:tav>
                                        <p:tav tm="100000">
                                          <p:val>
                                            <p:strVal val="#ppt_x"/>
                                          </p:val>
                                        </p:tav>
                                      </p:tavLst>
                                    </p:anim>
                                    <p:anim calcmode="lin" valueType="num">
                                      <p:cBhvr>
                                        <p:cTn id="149" dur="1000" fill="hold"/>
                                        <p:tgtEl>
                                          <p:spTgt spid="7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1000"/>
                                        <p:tgtEl>
                                          <p:spTgt spid="83"/>
                                        </p:tgtEl>
                                      </p:cBhvr>
                                    </p:animEffect>
                                    <p:anim calcmode="lin" valueType="num">
                                      <p:cBhvr>
                                        <p:cTn id="153" dur="1000" fill="hold"/>
                                        <p:tgtEl>
                                          <p:spTgt spid="83"/>
                                        </p:tgtEl>
                                        <p:attrNameLst>
                                          <p:attrName>ppt_x</p:attrName>
                                        </p:attrNameLst>
                                      </p:cBhvr>
                                      <p:tavLst>
                                        <p:tav tm="0">
                                          <p:val>
                                            <p:strVal val="#ppt_x"/>
                                          </p:val>
                                        </p:tav>
                                        <p:tav tm="100000">
                                          <p:val>
                                            <p:strVal val="#ppt_x"/>
                                          </p:val>
                                        </p:tav>
                                      </p:tavLst>
                                    </p:anim>
                                    <p:anim calcmode="lin" valueType="num">
                                      <p:cBhvr>
                                        <p:cTn id="15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fade">
                                      <p:cBhvr>
                                        <p:cTn id="159" dur="500"/>
                                        <p:tgtEl>
                                          <p:spTgt spid="8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fade">
                                      <p:cBhvr>
                                        <p:cTn id="164" dur="500"/>
                                        <p:tgtEl>
                                          <p:spTgt spid="85"/>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86"/>
                                        </p:tgtEl>
                                        <p:attrNameLst>
                                          <p:attrName>style.visibility</p:attrName>
                                        </p:attrNameLst>
                                      </p:cBhvr>
                                      <p:to>
                                        <p:strVal val="visible"/>
                                      </p:to>
                                    </p:set>
                                    <p:animEffect transition="in" filter="fade">
                                      <p:cBhvr>
                                        <p:cTn id="16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3" grpId="0"/>
      <p:bldP spid="28" grpId="0"/>
      <p:bldP spid="33" grpId="0"/>
      <p:bldP spid="38" grpId="0"/>
      <p:bldP spid="43" grpId="0"/>
      <p:bldP spid="48" grpId="0"/>
      <p:bldP spid="53" grpId="0"/>
      <p:bldP spid="58" grpId="0"/>
      <p:bldP spid="63" grpId="0"/>
      <p:bldP spid="68" grpId="0"/>
      <p:bldP spid="73" grpId="0"/>
      <p:bldP spid="78" grpId="0"/>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bwMode="auto">
          <a:xfrm>
            <a:off x="1102087" y="1974941"/>
            <a:ext cx="7972425" cy="393338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231816"/>
                </a:solidFill>
                <a:effectLst/>
                <a:uLnTx/>
                <a:uFillTx/>
                <a:cs typeface="+mn-ea"/>
                <a:sym typeface="+mn-lt"/>
              </a:rPr>
              <a:t>魔</a:t>
            </a:r>
            <a:r>
              <a:rPr kumimoji="0" lang="en-US" altLang="zh-CN" sz="3200" b="0" i="0" u="none" strike="noStrike" kern="1200" cap="none" spc="0" normalizeH="0" baseline="0" noProof="0" dirty="0">
                <a:ln>
                  <a:noFill/>
                </a:ln>
                <a:solidFill>
                  <a:srgbClr val="117056"/>
                </a:solidFill>
                <a:effectLst/>
                <a:uLnTx/>
                <a:uFillTx/>
                <a:cs typeface="+mn-ea"/>
                <a:sym typeface="+mn-lt"/>
              </a:rPr>
              <a:t> </a:t>
            </a:r>
            <a:r>
              <a:rPr kumimoji="0" lang="en-US" altLang="zh-CN" sz="3200" b="0" i="0" u="none" strike="noStrike" kern="1200" cap="none" spc="0" normalizeH="0" baseline="0" noProof="0" dirty="0" err="1">
                <a:ln>
                  <a:noFill/>
                </a:ln>
                <a:solidFill>
                  <a:srgbClr val="117056"/>
                </a:solidFill>
                <a:effectLst/>
                <a:uLnTx/>
                <a:uFillTx/>
                <a:cs typeface="+mn-ea"/>
                <a:sym typeface="+mn-lt"/>
              </a:rPr>
              <a:t>mó</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结构：</a:t>
            </a:r>
            <a:r>
              <a:rPr kumimoji="0" lang="zh-CN" altLang="en-US" sz="3200" b="0" i="0" u="none" strike="noStrike" kern="1200" cap="none" spc="0" normalizeH="0" baseline="0" noProof="0" dirty="0">
                <a:ln>
                  <a:noFill/>
                </a:ln>
                <a:solidFill>
                  <a:srgbClr val="117056"/>
                </a:solidFill>
                <a:effectLst/>
                <a:uLnTx/>
                <a:uFillTx/>
                <a:cs typeface="+mn-ea"/>
                <a:sym typeface="+mn-lt"/>
              </a:rPr>
              <a:t>半包围</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部首：</a:t>
            </a:r>
            <a:r>
              <a:rPr kumimoji="0" lang="zh-CN" altLang="en-US" sz="3200" b="0" i="0" u="none" strike="noStrike" kern="1200" cap="none" spc="0" normalizeH="0" baseline="0" noProof="0" dirty="0">
                <a:ln>
                  <a:noFill/>
                </a:ln>
                <a:solidFill>
                  <a:srgbClr val="117056"/>
                </a:solidFill>
                <a:effectLst/>
                <a:uLnTx/>
                <a:uFillTx/>
                <a:cs typeface="+mn-ea"/>
                <a:sym typeface="+mn-lt"/>
              </a:rPr>
              <a:t>鬼</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书写指导：</a:t>
            </a:r>
            <a:r>
              <a:rPr kumimoji="0" lang="zh-CN" altLang="en-US" sz="3200" b="0" i="0" u="none" strike="noStrike" kern="1200" cap="none" spc="0" normalizeH="0" baseline="0" noProof="0" dirty="0">
                <a:ln>
                  <a:noFill/>
                </a:ln>
                <a:solidFill>
                  <a:srgbClr val="117056"/>
                </a:solidFill>
                <a:effectLst/>
                <a:uLnTx/>
                <a:uFillTx/>
                <a:cs typeface="+mn-ea"/>
                <a:sym typeface="+mn-lt"/>
              </a:rPr>
              <a:t>“广”的撇长而舒展；“鬼”笔画较多不要拥挤。</a:t>
            </a:r>
            <a:endParaRPr kumimoji="0" lang="en-US" altLang="zh-CN" sz="3200" b="0" i="0" u="none" strike="noStrike" kern="1200" cap="none" spc="0" normalizeH="0" baseline="0" noProof="0" dirty="0">
              <a:ln>
                <a:noFill/>
              </a:ln>
              <a:solidFill>
                <a:srgbClr val="117056"/>
              </a:solidFill>
              <a:effectLst/>
              <a:uLnTx/>
              <a:uFillTx/>
              <a:cs typeface="+mn-ea"/>
              <a:sym typeface="+mn-lt"/>
            </a:endParaRPr>
          </a:p>
        </p:txBody>
      </p:sp>
      <p:pic>
        <p:nvPicPr>
          <p:cNvPr id="5" name="魔.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807312" y="1792379"/>
            <a:ext cx="2571750" cy="2571750"/>
          </a:xfrm>
          <a:prstGeom prst="rect">
            <a:avLst/>
          </a:prstGeom>
          <a:noFill/>
          <a:ln w="9525">
            <a:noFill/>
          </a:ln>
        </p:spPr>
      </p:pic>
      <p:sp>
        <p:nvSpPr>
          <p:cNvPr id="6" name="Text Box 15"/>
          <p:cNvSpPr txBox="1">
            <a:spLocks noChangeArrowheads="1"/>
          </p:cNvSpPr>
          <p:nvPr/>
        </p:nvSpPr>
        <p:spPr bwMode="auto">
          <a:xfrm>
            <a:off x="7732741" y="1390747"/>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video>
              <p:cMediaNode vol="80000">
                <p:cTn id="24" fill="hold" display="0">
                  <p:stCondLst>
                    <p:cond delay="indefinite"/>
                  </p:stCondLst>
                </p:cTn>
                <p:tgtEl>
                  <p:spTgt spid="5"/>
                </p:tgtEl>
              </p:cMediaNode>
            </p:vide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88" name="Text Box 15"/>
          <p:cNvSpPr txBox="1">
            <a:spLocks noChangeArrowheads="1"/>
          </p:cNvSpPr>
          <p:nvPr/>
        </p:nvSpPr>
        <p:spPr bwMode="auto">
          <a:xfrm>
            <a:off x="7822822" y="1231906"/>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pic>
        <p:nvPicPr>
          <p:cNvPr id="89" name="哼.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516710" y="1633538"/>
            <a:ext cx="2582862" cy="2574925"/>
          </a:xfrm>
          <a:prstGeom prst="rect">
            <a:avLst/>
          </a:prstGeom>
          <a:noFill/>
          <a:ln w="9525">
            <a:noFill/>
          </a:ln>
        </p:spPr>
      </p:pic>
      <p:sp>
        <p:nvSpPr>
          <p:cNvPr id="90" name="文本框 89"/>
          <p:cNvSpPr txBox="1"/>
          <p:nvPr/>
        </p:nvSpPr>
        <p:spPr bwMode="auto">
          <a:xfrm>
            <a:off x="822597" y="1816100"/>
            <a:ext cx="7972425" cy="39306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231816"/>
                </a:solidFill>
                <a:effectLst/>
                <a:uLnTx/>
                <a:uFillTx/>
                <a:cs typeface="+mn-ea"/>
                <a:sym typeface="+mn-lt"/>
              </a:rPr>
              <a:t>哼</a:t>
            </a:r>
            <a:r>
              <a:rPr kumimoji="0" lang="en-US" altLang="zh-CN" sz="3200" b="0" i="0" u="none" strike="noStrike" kern="1200" cap="none" spc="0" normalizeH="0" baseline="0" noProof="0" dirty="0">
                <a:ln>
                  <a:noFill/>
                </a:ln>
                <a:solidFill>
                  <a:srgbClr val="117056"/>
                </a:solidFill>
                <a:effectLst/>
                <a:uLnTx/>
                <a:uFillTx/>
                <a:cs typeface="+mn-ea"/>
                <a:sym typeface="+mn-lt"/>
              </a:rPr>
              <a:t> </a:t>
            </a:r>
            <a:r>
              <a:rPr kumimoji="0" lang="en-US" altLang="zh-CN" sz="3200" b="0" i="0" u="none" strike="noStrike" kern="1200" cap="none" spc="-150" normalizeH="0" baseline="0" noProof="0" dirty="0" err="1">
                <a:ln>
                  <a:noFill/>
                </a:ln>
                <a:solidFill>
                  <a:srgbClr val="117056"/>
                </a:solidFill>
                <a:effectLst/>
                <a:uLnTx/>
                <a:uFillTx/>
                <a:cs typeface="+mn-ea"/>
                <a:sym typeface="+mn-lt"/>
              </a:rPr>
              <a:t>hnɡ</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结构：</a:t>
            </a:r>
            <a:r>
              <a:rPr kumimoji="0" lang="zh-CN" altLang="en-US" sz="3200" b="0" i="0" u="none" strike="noStrike" kern="1200" cap="none" spc="0" normalizeH="0" baseline="0" noProof="0" dirty="0">
                <a:ln>
                  <a:noFill/>
                </a:ln>
                <a:solidFill>
                  <a:srgbClr val="117056"/>
                </a:solidFill>
                <a:effectLst/>
                <a:uLnTx/>
                <a:uFillTx/>
                <a:cs typeface="+mn-ea"/>
                <a:sym typeface="+mn-lt"/>
              </a:rPr>
              <a:t>左右</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部首：</a:t>
            </a:r>
            <a:r>
              <a:rPr kumimoji="0" lang="zh-CN" altLang="en-US" sz="3200" b="0" i="0" u="none" strike="noStrike" kern="1200" cap="none" spc="0" normalizeH="0" baseline="0" noProof="0" dirty="0">
                <a:ln>
                  <a:noFill/>
                </a:ln>
                <a:solidFill>
                  <a:srgbClr val="117056"/>
                </a:solidFill>
                <a:effectLst/>
                <a:uLnTx/>
                <a:uFillTx/>
                <a:cs typeface="+mn-ea"/>
                <a:sym typeface="+mn-lt"/>
              </a:rPr>
              <a:t>口</a:t>
            </a:r>
            <a:endParaRPr kumimoji="0" lang="en-US" altLang="zh-CN" sz="3200" b="0" i="0" u="none" strike="noStrike" kern="1200" cap="none" spc="0" normalizeH="0" baseline="0" noProof="0" dirty="0">
              <a:ln>
                <a:noFill/>
              </a:ln>
              <a:solidFill>
                <a:srgbClr val="117056"/>
              </a:solidFill>
              <a:effectLst/>
              <a:uLnTx/>
              <a:uFillTx/>
              <a:cs typeface="+mn-ea"/>
              <a:sym typeface="+mn-lt"/>
            </a:endParaRPr>
          </a:p>
          <a:p>
            <a:pPr marL="2041525" marR="0" lvl="0" indent="-2041525"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31816"/>
                </a:solidFill>
                <a:effectLst/>
                <a:uLnTx/>
                <a:uFillTx/>
                <a:cs typeface="+mn-ea"/>
                <a:sym typeface="+mn-lt"/>
              </a:rPr>
              <a:t>书写指导：</a:t>
            </a:r>
            <a:r>
              <a:rPr kumimoji="0" lang="zh-CN" altLang="en-US" sz="3200" b="0" i="0" u="none" strike="noStrike" kern="1200" cap="none" spc="0" normalizeH="0" baseline="0" noProof="0" dirty="0">
                <a:ln>
                  <a:noFill/>
                </a:ln>
                <a:solidFill>
                  <a:srgbClr val="117056"/>
                </a:solidFill>
                <a:effectLst/>
                <a:uLnTx/>
                <a:uFillTx/>
                <a:cs typeface="+mn-ea"/>
                <a:sym typeface="+mn-lt"/>
              </a:rPr>
              <a:t>左部窄小偏上；右部上横稍长，下部对正上部。</a:t>
            </a:r>
            <a:endParaRPr kumimoji="0" lang="en-US" altLang="zh-CN" sz="3200" b="0" i="0" u="none" strike="noStrike" kern="1200" cap="none" spc="0" normalizeH="0" baseline="0" noProof="0" dirty="0">
              <a:ln>
                <a:noFill/>
              </a:ln>
              <a:solidFill>
                <a:srgbClr val="117056"/>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668" fill="hold"/>
                                        <p:tgtEl>
                                          <p:spTgt spid="8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9"/>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89"/>
                                        </p:tgtEl>
                                      </p:cBhvr>
                                    </p:cmd>
                                  </p:childTnLst>
                                </p:cTn>
                              </p:par>
                            </p:childTnLst>
                          </p:cTn>
                        </p:par>
                      </p:childTnLst>
                    </p:cTn>
                  </p:par>
                </p:childTnLst>
              </p:cTn>
              <p:nextCondLst>
                <p:cond evt="onClick" delay="0">
                  <p:tgtEl>
                    <p:spTgt spid="89"/>
                  </p:tgtEl>
                </p:cond>
              </p:nextCondLst>
            </p:seq>
            <p:video>
              <p:cMediaNode vol="80000">
                <p:cTn id="24" fill="hold" display="0">
                  <p:stCondLst>
                    <p:cond delay="indefinite"/>
                  </p:stCondLst>
                </p:cTn>
                <p:tgtEl>
                  <p:spTgt spid="89"/>
                </p:tgtEl>
              </p:cMediaNode>
            </p:video>
          </p:childTnLst>
        </p:cTn>
      </p:par>
    </p:tnLst>
    <p:bldLst>
      <p:bldP spid="90"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b1qllon">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宽屏</PresentationFormat>
  <Paragraphs>176</Paragraphs>
  <Slides>27</Slides>
  <Notes>27</Notes>
  <HiddenSlides>0</HiddenSlides>
  <MMClips>2</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思源黑体 CN Light</vt:lpstr>
      <vt:lpstr>Wingdings</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2020-08-12T15:23:00Z</dcterms:created>
  <dcterms:modified xsi:type="dcterms:W3CDTF">2021-01-08T23:22:30Z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