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0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8" r:id="rId23"/>
    <p:sldId id="579" r:id="rId24"/>
    <p:sldId id="580" r:id="rId25"/>
    <p:sldId id="581" r:id="rId26"/>
    <p:sldId id="287" r:id="rId27"/>
    <p:sldId id="257" r:id="rId28"/>
  </p:sldIdLst>
  <p:sldSz cx="12192000" cy="6858000"/>
  <p:notesSz cx="6858000" cy="9144000"/>
  <p:embeddedFontLst>
    <p:embeddedFont>
      <p:font typeface="FandolFang R" panose="02010600030101010101" charset="-122"/>
      <p:regular r:id="rId30"/>
    </p:embeddedFont>
    <p:embeddedFont>
      <p:font typeface="思源黑体 CN Light" panose="02010600030101010101" charset="-122"/>
      <p:regular r:id="rId3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09" autoAdjust="0"/>
  </p:normalViewPr>
  <p:slideViewPr>
    <p:cSldViewPr snapToGrid="0">
      <p:cViewPr varScale="1">
        <p:scale>
          <a:sx n="90" d="100"/>
          <a:sy n="90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21E01B3-09E8-43F1-AD52-BEC3780FECB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898733B-9E91-4295-A4B1-4AD63961A01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733B-9E91-4295-A4B1-4AD63961A01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chemeClr val="tx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" r="14156" b="2196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0" y="0"/>
            <a:ext cx="11068050" cy="6858000"/>
          </a:xfrm>
          <a:prstGeom prst="rect">
            <a:avLst/>
          </a:prstGeom>
          <a:gradFill>
            <a:gsLst>
              <a:gs pos="0">
                <a:srgbClr val="F7605E"/>
              </a:gs>
              <a:gs pos="100000">
                <a:srgbClr val="F7605E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86632" y="1837017"/>
            <a:ext cx="5928852" cy="2079286"/>
            <a:chOff x="491908" y="2788085"/>
            <a:chExt cx="5078329" cy="2079286"/>
          </a:xfrm>
        </p:grpSpPr>
        <p:sp>
          <p:nvSpPr>
            <p:cNvPr id="17" name="文本框 16"/>
            <p:cNvSpPr txBox="1"/>
            <p:nvPr/>
          </p:nvSpPr>
          <p:spPr>
            <a:xfrm>
              <a:off x="491908" y="2788085"/>
              <a:ext cx="50783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000" b="1" dirty="0">
                  <a:solidFill>
                    <a:schemeClr val="bg1"/>
                  </a:solidFill>
                  <a:cs typeface="+mn-ea"/>
                  <a:sym typeface="+mn-lt"/>
                </a:rPr>
                <a:t>他们那时候多有趣啊</a:t>
              </a:r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flipH="1">
            <a:off x="2629539" y="4734160"/>
            <a:ext cx="2467179" cy="321642"/>
            <a:chOff x="10185400" y="5731858"/>
            <a:chExt cx="1384360" cy="321642"/>
          </a:xfrm>
        </p:grpSpPr>
        <p:sp>
          <p:nvSpPr>
            <p:cNvPr id="22" name="矩形 2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167674" y="1884363"/>
            <a:ext cx="7632700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这本书里写了什么？通过这本书，玛琪和托米知道了哪些事情？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36317" y="4270375"/>
            <a:ext cx="1008062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学校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2888842" y="3748088"/>
            <a:ext cx="287338" cy="1727200"/>
          </a:xfrm>
          <a:prstGeom prst="leftBrace">
            <a:avLst>
              <a:gd name="adj1" fmla="val 40540"/>
              <a:gd name="adj2" fmla="val 50000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90467" y="3608388"/>
            <a:ext cx="3586162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老师是真人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90467" y="4305300"/>
            <a:ext cx="59626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所有的孩子都去专门的地方上课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90467" y="5011738"/>
            <a:ext cx="6034087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年龄一样的孩子都学一样的功课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20272" y="1699215"/>
            <a:ext cx="763270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玛琪喜欢书里的学校吗？为什么？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926672" y="2478677"/>
            <a:ext cx="7561263" cy="18630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玛琪在想，在过去的日子里，那些孩子一定非常热爱他们的学校。她想，他们那时候多有趣啊！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64960" y="4580527"/>
            <a:ext cx="1511300" cy="5835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羡慕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623960" y="4580527"/>
            <a:ext cx="1512888" cy="5835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cs typeface="+mn-ea"/>
                <a:sym typeface="+mn-lt"/>
              </a:rPr>
              <a:t>喜欢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  <p:sp>
        <p:nvSpPr>
          <p:cNvPr id="8" name="TextBox 1"/>
          <p:cNvSpPr txBox="1"/>
          <p:nvPr/>
        </p:nvSpPr>
        <p:spPr>
          <a:xfrm>
            <a:off x="665415" y="2295253"/>
            <a:ext cx="763270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玛琪和托米的学校又是什么样的？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97215" y="3158853"/>
            <a:ext cx="6913563" cy="18630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老师是机器人。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一个人在家里学习。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不同的孩子学习的功课是不一样的。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886609" y="3361460"/>
            <a:ext cx="7632700" cy="5719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玛琪为什么讨厌和憎恶学校？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886609" y="2100580"/>
            <a:ext cx="7794126" cy="1089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玛琪一向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讨厌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学校，可现在她比以往任何时候都更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憎恶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它。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886609" y="4105275"/>
            <a:ext cx="7632700" cy="160608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因为学校的机器老师不够灵活，总是做没完没了的测试，玛琪做检测题的结果很糟糕，使得妈妈误解了她，她受了委屈。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1114425" y="2179320"/>
            <a:ext cx="763270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回顾课文，填写下列表格。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87450" y="3115945"/>
          <a:ext cx="7559675" cy="194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229"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现在</a:t>
                      </a: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未来</a:t>
                      </a: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学习地点</a:t>
                      </a: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授课老师</a:t>
                      </a: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3255963" y="3765233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专门的教室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48388" y="3765233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家里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5963" y="4419283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真人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148388" y="4419283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机器人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14523" y="2117089"/>
          <a:ext cx="7559675" cy="324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17"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现在</a:t>
                      </a: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未来</a:t>
                      </a: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课本</a:t>
                      </a: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学生</a:t>
                      </a: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学习方式</a:t>
                      </a: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学习氛围</a:t>
                      </a: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889386" y="2785426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纸质书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81811" y="2785426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电子书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89386" y="3422014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多人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81811" y="3422014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一个人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36961" y="4058601"/>
            <a:ext cx="31813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一起上同样的课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565911" y="4087176"/>
            <a:ext cx="27368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单独人机对话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89386" y="4723764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开心、有趣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781811" y="4723764"/>
            <a:ext cx="23050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枯燥、机械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13" name="文本框 1"/>
          <p:cNvSpPr txBox="1"/>
          <p:nvPr/>
        </p:nvSpPr>
        <p:spPr>
          <a:xfrm>
            <a:off x="968489" y="1704386"/>
            <a:ext cx="8135937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文中哪些情节是作者的想象？哪些情节在我们的现实生活中是有据可循的？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68489" y="3253891"/>
            <a:ext cx="36004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电子书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68489" y="4174430"/>
            <a:ext cx="4319587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机器老师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网络教学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68489" y="5094970"/>
            <a:ext cx="7056437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一对一教学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因材施教的教育理念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31" y="3253891"/>
            <a:ext cx="2722344" cy="3604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8" name="横卷形 3"/>
          <p:cNvSpPr/>
          <p:nvPr/>
        </p:nvSpPr>
        <p:spPr>
          <a:xfrm>
            <a:off x="2182949" y="1844357"/>
            <a:ext cx="7643222" cy="3169285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82403" y="2671131"/>
            <a:ext cx="3960812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科学性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基于现实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82403" y="3503930"/>
            <a:ext cx="3960812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预言性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大胆想象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81181" y="2241278"/>
            <a:ext cx="7921625" cy="1863090"/>
          </a:xfrm>
          <a:prstGeom prst="rect">
            <a:avLst/>
          </a:prstGeom>
          <a:noFill/>
          <a:ln w="38100">
            <a:solidFill>
              <a:srgbClr val="FFFF00"/>
            </a:solidFill>
            <a:prstDash val="sysDash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细读课文，找出关于玛琪和托米的动作、心理和语言描写的句子，说说他们分别具有怎样的性格特点。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5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6343" y="2490379"/>
            <a:ext cx="7242628" cy="222855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   托米：很有主见，知识面广阔，看待问题理性全面，有青春期大男孩的“酷”劲儿。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6343" y="1470297"/>
            <a:ext cx="10595428" cy="7512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   玛琪：天真可爱，富有好奇心，知识面不如托米广阔。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71" y="2950657"/>
            <a:ext cx="2951389" cy="3907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" r="14156" b="2196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0" y="0"/>
            <a:ext cx="11068050" cy="6858000"/>
          </a:xfrm>
          <a:prstGeom prst="rect">
            <a:avLst/>
          </a:prstGeom>
          <a:gradFill>
            <a:gsLst>
              <a:gs pos="0">
                <a:srgbClr val="F7605E"/>
              </a:gs>
              <a:gs pos="100000">
                <a:srgbClr val="F7605E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664520" y="1297801"/>
            <a:ext cx="3168015" cy="912495"/>
            <a:chOff x="360" y="260"/>
            <a:chExt cx="4989" cy="1437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664520" y="2251391"/>
            <a:ext cx="3168015" cy="912495"/>
            <a:chOff x="360" y="260"/>
            <a:chExt cx="4989" cy="1437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664520" y="3204981"/>
            <a:ext cx="3168015" cy="912495"/>
            <a:chOff x="360" y="260"/>
            <a:chExt cx="4989" cy="1437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664520" y="4158571"/>
            <a:ext cx="3168015" cy="912495"/>
            <a:chOff x="360" y="260"/>
            <a:chExt cx="4989" cy="1437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5" name="文本框 34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664520" y="5112162"/>
            <a:ext cx="3168015" cy="912495"/>
            <a:chOff x="360" y="260"/>
            <a:chExt cx="4989" cy="1437"/>
          </a:xfrm>
        </p:grpSpPr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9" name="文本框 38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40040" y="2468609"/>
            <a:ext cx="6752454" cy="192078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找出课文中能体现两人形象的段落，并且通过朗读区分出两人的性格差异。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71" y="2950657"/>
            <a:ext cx="2951389" cy="390734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40040" y="2019112"/>
            <a:ext cx="7705725" cy="1863090"/>
          </a:xfrm>
          <a:prstGeom prst="rect">
            <a:avLst/>
          </a:prstGeom>
          <a:noFill/>
          <a:ln w="57150">
            <a:solidFill>
              <a:srgbClr val="FFC000"/>
            </a:solidFill>
            <a:prstDash val="sysDash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玛琪不喜欢眼下的学习方式，那么她对“他们那时候”的学习方式又持怎样的态度？她的看法有什么变化呢？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71" y="2950657"/>
            <a:ext cx="2951389" cy="390734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8003" y="1369242"/>
            <a:ext cx="6843395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一、看拼音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写词语。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làng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fèi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píng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mù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浪 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)        (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屏幕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bǐ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yí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quán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shén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guàn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鄙  夷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            (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全神贯注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71" y="2950657"/>
            <a:ext cx="2951389" cy="390734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7999" y="1614533"/>
            <a:ext cx="7649845" cy="28984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二、把词语补充完整。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津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)(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津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有味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不屑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一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)(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顾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)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争论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不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)(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休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)            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哈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)(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哈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大笑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71" y="2950657"/>
            <a:ext cx="2951389" cy="390734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3809" y="1705610"/>
            <a:ext cx="1024509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三、按要求写句子。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他们翻着已经发黄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皱皱巴巴的书页。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缩句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她总是不得不用计算器来做作业和试卷。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变成肯定句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6264" y="3306445"/>
            <a:ext cx="2961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他们翻着书页。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16264" y="4932680"/>
            <a:ext cx="7473950" cy="75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她总是得用计算器来做作业和试卷。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板书设计</a:t>
            </a:r>
          </a:p>
        </p:txBody>
      </p:sp>
      <p:sp>
        <p:nvSpPr>
          <p:cNvPr id="7" name="矩形 2"/>
          <p:cNvSpPr/>
          <p:nvPr/>
        </p:nvSpPr>
        <p:spPr>
          <a:xfrm>
            <a:off x="1504058" y="1884181"/>
            <a:ext cx="775597" cy="385603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他们那时候多有趣啊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2182817" y="2479493"/>
            <a:ext cx="334963" cy="266541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2588804" y="2290581"/>
            <a:ext cx="10731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现在</a:t>
            </a:r>
          </a:p>
        </p:txBody>
      </p:sp>
      <p:sp>
        <p:nvSpPr>
          <p:cNvPr id="10" name="左大括号 9"/>
          <p:cNvSpPr/>
          <p:nvPr/>
        </p:nvSpPr>
        <p:spPr>
          <a:xfrm flipH="1">
            <a:off x="9636613" y="2471556"/>
            <a:ext cx="336550" cy="266541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2"/>
          <p:cNvSpPr/>
          <p:nvPr/>
        </p:nvSpPr>
        <p:spPr>
          <a:xfrm>
            <a:off x="9822787" y="2812868"/>
            <a:ext cx="1169551" cy="226853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神奇的想象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快乐地学习</a:t>
            </a:r>
          </a:p>
        </p:txBody>
      </p:sp>
      <p:sp>
        <p:nvSpPr>
          <p:cNvPr id="12" name="左大括号 11"/>
          <p:cNvSpPr/>
          <p:nvPr/>
        </p:nvSpPr>
        <p:spPr>
          <a:xfrm>
            <a:off x="3604804" y="1684156"/>
            <a:ext cx="292100" cy="1908175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2"/>
          <p:cNvSpPr/>
          <p:nvPr/>
        </p:nvSpPr>
        <p:spPr>
          <a:xfrm>
            <a:off x="3858804" y="1490481"/>
            <a:ext cx="5041900" cy="21583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书籍：纸质书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学校：专门的教室、真人教师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上学方式：一起上课，学同样的课程，互相帮助，互相讨论</a:t>
            </a:r>
          </a:p>
        </p:txBody>
      </p:sp>
      <p:sp>
        <p:nvSpPr>
          <p:cNvPr id="14" name="矩形 2"/>
          <p:cNvSpPr/>
          <p:nvPr/>
        </p:nvSpPr>
        <p:spPr>
          <a:xfrm>
            <a:off x="2588804" y="4554356"/>
            <a:ext cx="1073150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未来</a:t>
            </a:r>
          </a:p>
        </p:txBody>
      </p:sp>
      <p:sp>
        <p:nvSpPr>
          <p:cNvPr id="15" name="左大括号 14"/>
          <p:cNvSpPr/>
          <p:nvPr/>
        </p:nvSpPr>
        <p:spPr>
          <a:xfrm>
            <a:off x="3604804" y="3946343"/>
            <a:ext cx="292100" cy="190976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矩形 2"/>
          <p:cNvSpPr/>
          <p:nvPr/>
        </p:nvSpPr>
        <p:spPr>
          <a:xfrm>
            <a:off x="3858804" y="3803468"/>
            <a:ext cx="4873625" cy="21583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书籍：电子书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学校：在家里、机器人老师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上学方式：人机对话，自己学习，没玩没了的测试</a:t>
            </a:r>
          </a:p>
        </p:txBody>
      </p:sp>
      <p:sp>
        <p:nvSpPr>
          <p:cNvPr id="17" name="左大括号 16"/>
          <p:cNvSpPr/>
          <p:nvPr/>
        </p:nvSpPr>
        <p:spPr>
          <a:xfrm flipH="1">
            <a:off x="8586379" y="1741306"/>
            <a:ext cx="292100" cy="190976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2"/>
          <p:cNvSpPr/>
          <p:nvPr/>
        </p:nvSpPr>
        <p:spPr>
          <a:xfrm>
            <a:off x="8986429" y="2252481"/>
            <a:ext cx="775597" cy="91757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有趣</a:t>
            </a:r>
          </a:p>
        </p:txBody>
      </p:sp>
      <p:sp>
        <p:nvSpPr>
          <p:cNvPr id="19" name="左大括号 18"/>
          <p:cNvSpPr/>
          <p:nvPr/>
        </p:nvSpPr>
        <p:spPr>
          <a:xfrm flipH="1">
            <a:off x="8586379" y="3963806"/>
            <a:ext cx="292100" cy="1909763"/>
          </a:xfrm>
          <a:prstGeom prst="leftBrace">
            <a:avLst>
              <a:gd name="adj1" fmla="val 496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eaVert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2"/>
          <p:cNvSpPr/>
          <p:nvPr/>
        </p:nvSpPr>
        <p:spPr>
          <a:xfrm>
            <a:off x="8986429" y="4474981"/>
            <a:ext cx="775597" cy="9159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无趣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ldLvl="0" animBg="1"/>
      <p:bldP spid="9" grpId="0"/>
      <p:bldP spid="10" grpId="0" bldLvl="0" animBg="1"/>
      <p:bldP spid="11" grpId="0"/>
      <p:bldP spid="12" grpId="0" bldLvl="0" animBg="1"/>
      <p:bldP spid="13" grpId="0"/>
      <p:bldP spid="14" grpId="0"/>
      <p:bldP spid="15" grpId="0" bldLvl="0" animBg="1"/>
      <p:bldP spid="16" grpId="0"/>
      <p:bldP spid="17" grpId="0" bldLvl="0" animBg="1"/>
      <p:bldP spid="18" grpId="0"/>
      <p:bldP spid="19" grpId="0" bldLvl="0" animBg="1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" r="14156" b="2196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0" y="0"/>
            <a:ext cx="11068050" cy="6858000"/>
          </a:xfrm>
          <a:prstGeom prst="rect">
            <a:avLst/>
          </a:prstGeom>
          <a:gradFill>
            <a:gsLst>
              <a:gs pos="0">
                <a:srgbClr val="F7605E"/>
              </a:gs>
              <a:gs pos="100000">
                <a:srgbClr val="F7605E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90943" y="1837017"/>
            <a:ext cx="5320232" cy="2079286"/>
            <a:chOff x="752564" y="2788085"/>
            <a:chExt cx="4557019" cy="2079286"/>
          </a:xfrm>
        </p:grpSpPr>
        <p:sp>
          <p:nvSpPr>
            <p:cNvPr id="17" name="文本框 16"/>
            <p:cNvSpPr txBox="1"/>
            <p:nvPr/>
          </p:nvSpPr>
          <p:spPr>
            <a:xfrm>
              <a:off x="752564" y="2788085"/>
              <a:ext cx="45570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4000" b="1" dirty="0">
                  <a:solidFill>
                    <a:schemeClr val="bg1"/>
                  </a:solidFill>
                  <a:cs typeface="+mn-ea"/>
                  <a:sym typeface="+mn-lt"/>
                </a:rPr>
                <a:t>感谢各位的聆听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flipH="1">
            <a:off x="2629539" y="4734160"/>
            <a:ext cx="2467179" cy="321642"/>
            <a:chOff x="10185400" y="5731858"/>
            <a:chExt cx="1384360" cy="321642"/>
          </a:xfrm>
        </p:grpSpPr>
        <p:sp>
          <p:nvSpPr>
            <p:cNvPr id="22" name="矩形 2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22416" y="1691912"/>
            <a:ext cx="10368098" cy="1482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现代科技发展迅速，社会面貌日新月异。我们想象一下，未来的学校会是什么样的呢？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01" y="3577485"/>
            <a:ext cx="3590925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5" name="椭圆 4"/>
          <p:cNvSpPr/>
          <p:nvPr/>
        </p:nvSpPr>
        <p:spPr>
          <a:xfrm>
            <a:off x="2232343" y="2167255"/>
            <a:ext cx="720725" cy="719138"/>
          </a:xfrm>
          <a:prstGeom prst="ellipse">
            <a:avLst/>
          </a:prstGeom>
          <a:solidFill>
            <a:srgbClr val="E72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1074738" y="2166938"/>
            <a:ext cx="8496300" cy="86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0" marR="0" lvl="0" indent="0" algn="ctr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17  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他们那时候多有趣啊</a:t>
            </a:r>
          </a:p>
        </p:txBody>
      </p:sp>
      <p:sp>
        <p:nvSpPr>
          <p:cNvPr id="7" name="标题 1"/>
          <p:cNvSpPr txBox="1"/>
          <p:nvPr/>
        </p:nvSpPr>
        <p:spPr>
          <a:xfrm>
            <a:off x="2794635" y="2094865"/>
            <a:ext cx="588963" cy="86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0" marR="0" lvl="0" indent="0" algn="ctr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*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21740" y="3429000"/>
            <a:ext cx="4527550" cy="2228559"/>
            <a:chOff x="4427984" y="1624127"/>
            <a:chExt cx="4527104" cy="2230322"/>
          </a:xfrm>
        </p:grpSpPr>
        <p:sp>
          <p:nvSpPr>
            <p:cNvPr id="9" name="圆角矩形标注 5"/>
            <p:cNvSpPr/>
            <p:nvPr/>
          </p:nvSpPr>
          <p:spPr>
            <a:xfrm>
              <a:off x="4427984" y="1641603"/>
              <a:ext cx="4527104" cy="1769874"/>
            </a:xfrm>
            <a:prstGeom prst="wedgeRoundRectCallout">
              <a:avLst>
                <a:gd name="adj1" fmla="val -37650"/>
                <a:gd name="adj2" fmla="val 65301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文本框 3"/>
            <p:cNvSpPr txBox="1"/>
            <p:nvPr/>
          </p:nvSpPr>
          <p:spPr>
            <a:xfrm>
              <a:off x="4427984" y="1624127"/>
              <a:ext cx="4404204" cy="22303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cs typeface="+mn-ea"/>
                  <a:sym typeface="+mn-lt"/>
                </a:rPr>
                <a:t>“他们”是谁？</a:t>
              </a:r>
              <a:endPara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cs typeface="+mn-ea"/>
                  <a:sym typeface="+mn-lt"/>
                </a:rPr>
                <a:t>“那时候”是什么时候？</a:t>
              </a:r>
              <a:endPara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cs typeface="+mn-ea"/>
                  <a:sym typeface="+mn-lt"/>
                </a:rPr>
                <a:t>怎样“有趣”呢？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41830" y="1715090"/>
            <a:ext cx="10508341" cy="341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艾萨克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·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阿西莫夫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1920—1992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），美国科普作家、科幻小说家，美国科幻小说黄金时代的代表人物之一。曾获代表科幻界最高荣誉的雨果奖和星云终身成就大师奖。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主要作品：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基地系列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银河帝国三部曲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机器人系列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1012871" y="1630408"/>
            <a:ext cx="5400675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快速默读，说说课文大意。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2870" y="2314621"/>
            <a:ext cx="10351815" cy="314650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未来世界的一天，玛琪的好友托米发现了古时候的一本用纸写的书，写的是关于古时候的学校的。托米告诉了玛琪古时候的学校是什么样子，玛琪十分向往。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6" name="文本框 2"/>
          <p:cNvSpPr txBox="1"/>
          <p:nvPr/>
        </p:nvSpPr>
        <p:spPr>
          <a:xfrm>
            <a:off x="5547406" y="2006782"/>
            <a:ext cx="4319587" cy="712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他们那时候多有趣啊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31318" y="3018020"/>
            <a:ext cx="7704138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“他们”指的是谁，“那时候”又是什么时候？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61531" y="4273732"/>
            <a:ext cx="7273925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“他们”就是玛琪的爷爷的爷爷那一代人，“那时候”是几个世纪前。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577999" y="1838734"/>
            <a:ext cx="7704137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一个生活在几个世纪后的小女孩，怎么会知道“那时候”的事情？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6311" y="3387878"/>
            <a:ext cx="7272338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通过一本“真正的书”。</a:t>
            </a:r>
          </a:p>
        </p:txBody>
      </p:sp>
      <p:sp>
        <p:nvSpPr>
          <p:cNvPr id="6" name="椭圆 5"/>
          <p:cNvSpPr/>
          <p:nvPr/>
        </p:nvSpPr>
        <p:spPr>
          <a:xfrm>
            <a:off x="2846536" y="3387878"/>
            <a:ext cx="2376488" cy="649288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74874" y="4353078"/>
            <a:ext cx="7110412" cy="1289050"/>
            <a:chOff x="4427984" y="1642576"/>
            <a:chExt cx="4059560" cy="1289519"/>
          </a:xfrm>
        </p:grpSpPr>
        <p:sp>
          <p:nvSpPr>
            <p:cNvPr id="8" name="圆角矩形标注 5"/>
            <p:cNvSpPr/>
            <p:nvPr/>
          </p:nvSpPr>
          <p:spPr>
            <a:xfrm>
              <a:off x="4427984" y="1642576"/>
              <a:ext cx="4059560" cy="1289519"/>
            </a:xfrm>
            <a:prstGeom prst="wedgeRoundRectCallout">
              <a:avLst>
                <a:gd name="adj1" fmla="val 3830"/>
                <a:gd name="adj2" fmla="val -70680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文本框 6"/>
            <p:cNvSpPr txBox="1"/>
            <p:nvPr/>
          </p:nvSpPr>
          <p:spPr>
            <a:xfrm>
              <a:off x="4515012" y="1657900"/>
              <a:ext cx="3885503" cy="12730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和它相对的是什么样的书？玛琪用的书和它有何不同？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776060" y="1965960"/>
            <a:ext cx="7561263" cy="36347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他们翻着这本书，书页已经发黄，皱皱巴巴的。他们读到的字全都静止不动，不像他们通常在荧光屏上看到的那样，顺序移动，真是有趣极了，你说是不是？读到后面，再翻回来看前面的一页时，刚刚读过的那些字仍然停留在原地。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879748" y="2613660"/>
            <a:ext cx="3384550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76060" y="3189923"/>
            <a:ext cx="2087563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879748" y="3189923"/>
            <a:ext cx="3384550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655785" y="3745548"/>
            <a:ext cx="129698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761060" y="3745548"/>
            <a:ext cx="576263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847498" y="4342448"/>
            <a:ext cx="144145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5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d55f8a0-7981-431c-8663-2952038bab20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wrn1i41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1192</Words>
  <Application>Microsoft Office PowerPoint</Application>
  <PresentationFormat>宽屏</PresentationFormat>
  <Paragraphs>169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2" baseType="lpstr">
      <vt:lpstr>思源黑体 CN Light</vt:lpstr>
      <vt:lpstr>Wingdings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2020-08-12T15:56:00Z</dcterms:created>
  <dcterms:modified xsi:type="dcterms:W3CDTF">2021-01-08T23:23:42Z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