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287" r:id="rId19"/>
    <p:sldId id="258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Bold" panose="02010600030101010101" charset="-122"/>
      <p:regular r:id="rId23"/>
    </p:embeddedFont>
    <p:embeddedFont>
      <p:font typeface="思源黑体 CN Light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12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语文园地（二）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六年级下册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5850" y="2409825"/>
            <a:ext cx="82931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住方家大院的八儿，今天喜得快要发疯了。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499418" y="2859723"/>
            <a:ext cx="3149600" cy="645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·······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45689" y="4026535"/>
            <a:ext cx="7661275" cy="1482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       用“发疯”一词夸张地表达了八儿内心十分喜悦的心情。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10" y="2685143"/>
            <a:ext cx="2651265" cy="351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79650" y="3314791"/>
            <a:ext cx="6875780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盼望 　 饿 　 安静 　 喜欢 　 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41500" y="4468586"/>
            <a:ext cx="850900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从上面的词语中选择一两个词语，发挥想象，仿写句子。</a:t>
            </a:r>
          </a:p>
        </p:txBody>
      </p:sp>
      <p:sp>
        <p:nvSpPr>
          <p:cNvPr id="10" name="流程图: 决策 9"/>
          <p:cNvSpPr/>
          <p:nvPr/>
        </p:nvSpPr>
        <p:spPr>
          <a:xfrm>
            <a:off x="4311015" y="1898741"/>
            <a:ext cx="3569970" cy="1148080"/>
          </a:xfrm>
          <a:prstGeom prst="flowChartDecisi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仿写练习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64343" y="2202724"/>
            <a:ext cx="6226628" cy="2905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下面是不同译者笔下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汤姆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索亚历险记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中的句子，读一读，说说你更喜欢哪一个。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58" y="2685143"/>
            <a:ext cx="2651265" cy="351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8672" y="3375343"/>
            <a:ext cx="770572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这天晚上的伟大场面是这个小镇从来没有见到过的。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20584" y="3884930"/>
            <a:ext cx="2465388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译者：张友松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8672" y="2078355"/>
            <a:ext cx="760730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这是这个小镇前所未有的最辉煌的一个夜晚。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82322" y="2699068"/>
            <a:ext cx="377190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译者：俞东明、陈海庆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8672" y="4656455"/>
            <a:ext cx="747712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这是小镇经历过的最激动人心的一夜。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93647" y="5261293"/>
            <a:ext cx="219075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译者：成时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97" y="2685143"/>
            <a:ext cx="2651265" cy="351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9008" y="2931070"/>
            <a:ext cx="804862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想说话又说不出来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然后像流水似的涌出，到处都像下雨一般掉了满地的眼泪。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09983" y="3989933"/>
            <a:ext cx="254635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译者：张友松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9008" y="1749970"/>
            <a:ext cx="7561262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满肚子的话想说又说不出，泪水如雨，洒了一地。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52670" y="2267495"/>
            <a:ext cx="381635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译者：俞东明、陈海庆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9008" y="4529683"/>
            <a:ext cx="791527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想说什么但什么也说不出来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一路出去时如下雨似的洒了满地的眼泪。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02095" y="5109120"/>
            <a:ext cx="2066925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译者：成时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57" y="2931069"/>
            <a:ext cx="2465505" cy="3264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6" name="圆角矩形 46"/>
          <p:cNvSpPr/>
          <p:nvPr/>
        </p:nvSpPr>
        <p:spPr>
          <a:xfrm>
            <a:off x="1697399" y="2293347"/>
            <a:ext cx="9273234" cy="2940337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8399" y="2521312"/>
            <a:ext cx="842708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第二句中“伟大场面”“从来没有见到过”的比“前所未有的最辉煌的”“最激动人心的”更能让读者体会当时镇上人们的心理活动，这是第一次，足以见得那天晚上的不一般。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2" name="流程图: 决策 1"/>
          <p:cNvSpPr/>
          <p:nvPr/>
        </p:nvSpPr>
        <p:spPr>
          <a:xfrm>
            <a:off x="4488724" y="1515521"/>
            <a:ext cx="3973830" cy="1060450"/>
          </a:xfrm>
          <a:prstGeom prst="flowChartDecision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读准读顺</a:t>
            </a:r>
          </a:p>
        </p:txBody>
      </p:sp>
      <p:sp>
        <p:nvSpPr>
          <p:cNvPr id="4" name="横卷形 2"/>
          <p:cNvSpPr/>
          <p:nvPr/>
        </p:nvSpPr>
        <p:spPr>
          <a:xfrm>
            <a:off x="1277257" y="2220687"/>
            <a:ext cx="9637486" cy="3785052"/>
          </a:xfrm>
          <a:prstGeom prst="horizontalScroll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2158751" y="2931254"/>
            <a:ext cx="8166690" cy="23639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读书须用意，一字值千金。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莫道君行早，更有早行人。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听君一席话，胜读十年书。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路遥知马力，日久见人心。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近水知鱼性，近山识鸟音。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2" name="矩形 1"/>
          <p:cNvSpPr/>
          <p:nvPr/>
        </p:nvSpPr>
        <p:spPr>
          <a:xfrm>
            <a:off x="1039042" y="1872978"/>
            <a:ext cx="8945245" cy="2405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四人小组讨论交流：这几句民间谚语是什么意思？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交流汇报。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71" y="2931069"/>
            <a:ext cx="2465505" cy="3264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语文精品课件 六年级下册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新课导入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1197814" y="1769563"/>
            <a:ext cx="9796372" cy="387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组课文让我们接触了一些外国文学作品，那些血肉丰满、性格鲜明的人物给我们留下了深刻的印象。这些短篇和长篇小说中的人物形象，都在世界文学史上占有重要地位，成为某一类人物的典范代表，让我们大家一起来回忆一下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34440" y="2768963"/>
            <a:ext cx="9723120" cy="2760207"/>
            <a:chOff x="5673" y="4211"/>
            <a:chExt cx="13737" cy="5277"/>
          </a:xfrm>
        </p:grpSpPr>
        <p:sp>
          <p:nvSpPr>
            <p:cNvPr id="5" name="Freeform 25"/>
            <p:cNvSpPr/>
            <p:nvPr/>
          </p:nvSpPr>
          <p:spPr bwMode="auto">
            <a:xfrm>
              <a:off x="17539" y="6640"/>
              <a:ext cx="415" cy="679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7333" y="6809"/>
              <a:ext cx="541" cy="541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>
              <a:off x="17651" y="6863"/>
              <a:ext cx="510" cy="573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28"/>
            <p:cNvSpPr/>
            <p:nvPr/>
          </p:nvSpPr>
          <p:spPr bwMode="auto">
            <a:xfrm>
              <a:off x="17539" y="6894"/>
              <a:ext cx="415" cy="69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17539" y="6957"/>
              <a:ext cx="438" cy="326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0"/>
            <p:cNvSpPr/>
            <p:nvPr/>
          </p:nvSpPr>
          <p:spPr bwMode="auto">
            <a:xfrm>
              <a:off x="17737" y="6983"/>
              <a:ext cx="178" cy="215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17580" y="7078"/>
              <a:ext cx="158" cy="192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3"/>
            <p:cNvGrpSpPr/>
            <p:nvPr/>
          </p:nvGrpSpPr>
          <p:grpSpPr>
            <a:xfrm>
              <a:off x="5673" y="4211"/>
              <a:ext cx="13737" cy="5213"/>
              <a:chOff x="1527639" y="1417888"/>
              <a:chExt cx="4273778" cy="319477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645922" y="1466243"/>
                <a:ext cx="3908583" cy="683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圆角矩形 53"/>
              <p:cNvSpPr/>
              <p:nvPr/>
            </p:nvSpPr>
            <p:spPr>
              <a:xfrm>
                <a:off x="1527639" y="1417888"/>
                <a:ext cx="4273778" cy="3194775"/>
              </a:xfrm>
              <a:prstGeom prst="roundRect">
                <a:avLst/>
              </a:prstGeom>
              <a:noFill/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827" y="4420"/>
              <a:ext cx="13583" cy="50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读名著时，我会对书里的人物作出自己的评价。如，在我眼里，汤姆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索亚是一个热爱自由、喜欢冒险的孩子，同时他又很有趣，还有点儿虚荣心。从小说中的很多地方都能看出他的这些特点。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1758187" y="1711412"/>
            <a:ext cx="8315325" cy="6435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自由读，想一想：你读懂了什么？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48418" y="1698443"/>
            <a:ext cx="10285640" cy="4096385"/>
            <a:chOff x="1965960" y="1974215"/>
            <a:chExt cx="8250555" cy="4096385"/>
          </a:xfrm>
        </p:grpSpPr>
        <p:sp>
          <p:nvSpPr>
            <p:cNvPr id="3" name="圆角矩形 56"/>
            <p:cNvSpPr/>
            <p:nvPr/>
          </p:nvSpPr>
          <p:spPr>
            <a:xfrm>
              <a:off x="1965960" y="1974215"/>
              <a:ext cx="8250555" cy="4096385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12962" y="2435860"/>
              <a:ext cx="7956550" cy="29969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每个人都是立体的、多面的，评价人物时角度不能太单一。如，很多人觉得尼尔斯太淘气、太顽皮，但是当我读到他心里想：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父母回来时，发现雄鹅不见了，他们会伤心的”，我觉得尼尔斯其实也是一个体贴父母的孩子。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01737" y="1896966"/>
            <a:ext cx="9756549" cy="1082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这段时间我们接触了不少外国文学作品中的人物，回忆一下，他们都有谁？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8595" y="3544464"/>
            <a:ext cx="7160260" cy="775970"/>
            <a:chOff x="1458595" y="3208201"/>
            <a:chExt cx="7160260" cy="775970"/>
          </a:xfrm>
        </p:grpSpPr>
        <p:sp>
          <p:nvSpPr>
            <p:cNvPr id="3" name="圆角矩形 55"/>
            <p:cNvSpPr/>
            <p:nvPr/>
          </p:nvSpPr>
          <p:spPr>
            <a:xfrm>
              <a:off x="1458595" y="3208201"/>
              <a:ext cx="7160260" cy="775970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0277" y="3255191"/>
              <a:ext cx="6667500" cy="6435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鲁滨逊、尼尔斯、汤姆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索亚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01737" y="4704219"/>
            <a:ext cx="10032319" cy="10826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哪个人物给你留下的印象最深？为什么？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全班展示：把你阅读的成果与大家分享，其他同学可以补充。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9" name="圆角矩形 61"/>
          <p:cNvSpPr/>
          <p:nvPr/>
        </p:nvSpPr>
        <p:spPr>
          <a:xfrm>
            <a:off x="3101402" y="1873341"/>
            <a:ext cx="8164767" cy="359283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08372" y="2185126"/>
            <a:ext cx="7703673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读名著时，我们会对书里的人物作出自己的评价，可以从描写人物语言、动作、神态的句子分析人物性格，但是每个人都是立体的、多面的，评价时角度不能太单一，需要多方面综合考虑。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" y="2757714"/>
            <a:ext cx="2596449" cy="3437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11069" y="1648369"/>
            <a:ext cx="10346690" cy="1272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读下面的句子，说说加点的部分有什么共同的特点。再从后面的词语中选择一两个，发挥想象，仿写句子。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17107" y="3644265"/>
            <a:ext cx="8293100" cy="18254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村里的人排着队来到萨契尔法官家里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大家搂着那两个得救的孩子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和他们亲吻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到处都像下雨一般掉了满地的眼泪。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3393077" y="5163503"/>
            <a:ext cx="5197475" cy="645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············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9" y="4078514"/>
            <a:ext cx="1598790" cy="2116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17143" y="2004422"/>
            <a:ext cx="6386285" cy="3705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这句话中“像下雨一般掉了满地的眼泪”用比喻的修辞手法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写出了村里的人们看到两个得救的孩子喜极而泣的情景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写出了人们激动的心情。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2147702"/>
            <a:ext cx="3057218" cy="4047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28018" y="1851570"/>
            <a:ext cx="8293100" cy="1234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过了二十三，大家就更忙了，春节眨眼就到了啊。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20906" y="2138908"/>
            <a:ext cx="1571625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···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83631" y="2743745"/>
            <a:ext cx="1282700" cy="6451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9031" y="3245395"/>
            <a:ext cx="7631112" cy="24096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“眨眼就要到了”运用夸张的修辞手法，写出了春节即将到来人们激动的心情，用“眨眼”写出了时间过得飞快，春节瞬间就要到来。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9" y="3851061"/>
            <a:ext cx="3202334" cy="2325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vfnek4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宽屏</PresentationFormat>
  <Paragraphs>94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