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637" r:id="rId4"/>
    <p:sldId id="638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966154" y="2219347"/>
            <a:ext cx="5454892" cy="1934160"/>
            <a:chOff x="637222" y="2933211"/>
            <a:chExt cx="4672360" cy="1934160"/>
          </a:xfrm>
        </p:grpSpPr>
        <p:sp>
          <p:nvSpPr>
            <p:cNvPr id="7" name="文本框 6"/>
            <p:cNvSpPr txBox="1"/>
            <p:nvPr/>
          </p:nvSpPr>
          <p:spPr>
            <a:xfrm>
              <a:off x="637222" y="2933211"/>
              <a:ext cx="4508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000" b="1" dirty="0">
                  <a:solidFill>
                    <a:srgbClr val="403836"/>
                  </a:solidFill>
                  <a:cs typeface="+mn-ea"/>
                  <a:sym typeface="+mn-lt"/>
                </a:rPr>
                <a:t>综合性学习二</a:t>
              </a:r>
              <a:r>
                <a:rPr lang="en-US" altLang="zh-CN" sz="4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第六单元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569244" y="3543141"/>
            <a:ext cx="7993063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活动策划书的部分：</a:t>
            </a:r>
          </a:p>
        </p:txBody>
      </p:sp>
      <p:sp>
        <p:nvSpPr>
          <p:cNvPr id="9" name="矩形 8"/>
          <p:cNvSpPr/>
          <p:nvPr/>
        </p:nvSpPr>
        <p:spPr>
          <a:xfrm>
            <a:off x="7223125" y="2164080"/>
            <a:ext cx="2087562" cy="3634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活动名称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活动目的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活动时间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活动地点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活动分工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活动流程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形 2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2164080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形 8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2768918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形 9" descr="指向右边的反手食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87" y="3373755"/>
            <a:ext cx="663575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形 10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3923030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形 11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12" y="4502468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形 12" descr="指向右边的反手食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2" y="5078730"/>
            <a:ext cx="663575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1" y="4447076"/>
            <a:ext cx="1911582" cy="1610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92195" y="1717455"/>
            <a:ext cx="4669790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策划书示例：</a:t>
            </a:r>
          </a:p>
        </p:txBody>
      </p:sp>
      <p:sp>
        <p:nvSpPr>
          <p:cNvPr id="6" name="矩形 5"/>
          <p:cNvSpPr/>
          <p:nvPr/>
        </p:nvSpPr>
        <p:spPr>
          <a:xfrm>
            <a:off x="3592195" y="2377922"/>
            <a:ext cx="8810625" cy="367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毕业联欢会活动策划书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活动名称  “再见了，母校”毕业联欢会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活动目的  感恩母校，感谢师友，告别小学生活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活动时间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活动地点  阶梯教室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5" y="4383128"/>
            <a:ext cx="1911582" cy="1610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2462" y="1807618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活动分工</a:t>
            </a:r>
          </a:p>
        </p:txBody>
      </p:sp>
      <p:sp>
        <p:nvSpPr>
          <p:cNvPr id="6" name="矩形 5"/>
          <p:cNvSpPr/>
          <p:nvPr/>
        </p:nvSpPr>
        <p:spPr>
          <a:xfrm>
            <a:off x="3497150" y="1807618"/>
            <a:ext cx="8675687" cy="418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节目统筹：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会场布置：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道具准备：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主持与串词撰写：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秩序维护：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__________________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场地清洁：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活动报道：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86" y="4318262"/>
            <a:ext cx="1911582" cy="16105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17039" y="2217951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活动流程</a:t>
            </a:r>
          </a:p>
        </p:txBody>
      </p:sp>
      <p:sp>
        <p:nvSpPr>
          <p:cNvPr id="9" name="矩形 8"/>
          <p:cNvSpPr/>
          <p:nvPr/>
        </p:nvSpPr>
        <p:spPr>
          <a:xfrm>
            <a:off x="5823904" y="1800349"/>
            <a:ext cx="3600450" cy="3257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毕业演讲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节目表演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交换毕业赠言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86" y="4158605"/>
            <a:ext cx="1911582" cy="16105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1342" y="2574224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节目单示例</a:t>
            </a:r>
          </a:p>
        </p:txBody>
      </p:sp>
      <p:grpSp>
        <p:nvGrpSpPr>
          <p:cNvPr id="11" name="组合 7"/>
          <p:cNvGrpSpPr/>
          <p:nvPr/>
        </p:nvGrpSpPr>
        <p:grpSpPr>
          <a:xfrm>
            <a:off x="4401095" y="2156597"/>
            <a:ext cx="6659563" cy="3419475"/>
            <a:chOff x="1331640" y="1148270"/>
            <a:chExt cx="6660232" cy="3419430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640" y="1148270"/>
              <a:ext cx="6660232" cy="3419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2"/>
            <p:cNvSpPr/>
            <p:nvPr/>
          </p:nvSpPr>
          <p:spPr>
            <a:xfrm>
              <a:off x="1619672" y="1394709"/>
              <a:ext cx="4572000" cy="3169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1.放飞梦想（师生集体诗朗诵）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2.高山流水（古筝独奏）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3.最美好的回忆（歌曲联唱）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4.孔雀舞（民族舞）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5.团结就是力量（游戏）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6.感恩的心（集体歌舞）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7.依依惜别情（诗朗诵）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8.心有灵犀猜成语（游戏）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9.谁是最可爱的人（相声）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10.老师寄语</a:t>
              </a:r>
            </a:p>
          </p:txBody>
        </p:sp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6339" y="1923678"/>
              <a:ext cx="2402476" cy="23832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总结拓展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1" y="4405347"/>
            <a:ext cx="1911582" cy="1610508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2858135" y="2586536"/>
            <a:ext cx="79152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哪一个（或几个）小组的活动成果给你印象最深？为什么？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谈一谈：你有什么收获？</a:t>
            </a:r>
          </a:p>
        </p:txBody>
      </p:sp>
      <p:sp>
        <p:nvSpPr>
          <p:cNvPr id="8" name="圆角矩形 2"/>
          <p:cNvSpPr/>
          <p:nvPr/>
        </p:nvSpPr>
        <p:spPr>
          <a:xfrm>
            <a:off x="2546985" y="2462076"/>
            <a:ext cx="8306435" cy="2713355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总结拓展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1" y="4434376"/>
            <a:ext cx="1911582" cy="1610508"/>
          </a:xfrm>
          <a:prstGeom prst="rect">
            <a:avLst/>
          </a:prstGeom>
        </p:spPr>
      </p:pic>
      <p:sp>
        <p:nvSpPr>
          <p:cNvPr id="9" name="矩形 1"/>
          <p:cNvSpPr/>
          <p:nvPr/>
        </p:nvSpPr>
        <p:spPr>
          <a:xfrm>
            <a:off x="2581910" y="2204085"/>
            <a:ext cx="76358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小学六年的生活多么令人难忘，让我们把这些美好的回忆好好珍藏。在今后的学习和生活中，珍惜每一分每一秒，用自己辛勤的汗水去浇灌成功之花！</a:t>
            </a:r>
          </a:p>
        </p:txBody>
      </p:sp>
      <p:sp>
        <p:nvSpPr>
          <p:cNvPr id="10" name="圆角矩形 2"/>
          <p:cNvSpPr/>
          <p:nvPr/>
        </p:nvSpPr>
        <p:spPr>
          <a:xfrm>
            <a:off x="2083435" y="2011680"/>
            <a:ext cx="8684895" cy="3456940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第六单元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1" y="4345476"/>
            <a:ext cx="1911582" cy="1610508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3364719" y="1824450"/>
            <a:ext cx="7839710" cy="29355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这六年，发生过多少令人激动、喜悦的事；这六年，是我们永远难忘的岁月。毕业在即，我们围绕“难忘小学生活”这个主题，开展了一次综合性学习活动，现在把你们这段时间的成果与大家一起分享，好吗？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课前导入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3664585" y="2571115"/>
            <a:ext cx="7432675" cy="1662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难忘小学生活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成果展示与汇报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0" y="2441575"/>
            <a:ext cx="3905729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4" name="矩形 2"/>
          <p:cNvSpPr/>
          <p:nvPr/>
        </p:nvSpPr>
        <p:spPr>
          <a:xfrm>
            <a:off x="6694170" y="1699329"/>
            <a:ext cx="205549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3949700" y="2440940"/>
            <a:ext cx="6958330" cy="359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学写活动策划书，并按策划书策划一次毕业联欢会活动，把同学们对师友、对母校的惜别之情，通过文艺的形式表达出来。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给老师和同学写信，表达情感并送上衷心的祝福。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9" y="2340327"/>
            <a:ext cx="4086337" cy="451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4" name="矩形 2"/>
          <p:cNvSpPr/>
          <p:nvPr/>
        </p:nvSpPr>
        <p:spPr>
          <a:xfrm>
            <a:off x="3185160" y="1727310"/>
            <a:ext cx="205549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1181100" y="3023980"/>
            <a:ext cx="6258560" cy="300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在离校之前为母校做点事。再读一读“阅读材料”中的文章，感受他人是用怎样的方式表达对母校、老师、同学的依依惜别之情的。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5654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7550" y="3735605"/>
            <a:ext cx="5773150" cy="6404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时间之树”组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2534" y="1211357"/>
            <a:ext cx="5168631" cy="516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2243" y="1728470"/>
            <a:ext cx="4652236" cy="640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美好回忆”组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432243" y="2995295"/>
            <a:ext cx="8130857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甲同学朗读自己写的作文。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乙同学朗诵自己写给老师的诗歌。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丙同学展示以“再见了，母校”为题目的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2498" y="1754883"/>
            <a:ext cx="4652236" cy="640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书信传情”组</a:t>
            </a:r>
          </a:p>
        </p:txBody>
      </p:sp>
      <p:pic>
        <p:nvPicPr>
          <p:cNvPr id="14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46" y="3046234"/>
            <a:ext cx="4243388" cy="255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2" y="4726476"/>
            <a:ext cx="1911582" cy="16105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51113" y="2505710"/>
            <a:ext cx="7993063" cy="2453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凡事预则立，不预则废，为了办好一场联欢会，我们要先做好精心的策划，写一份详尽的策划书。充分考虑到活动的各个细节，然后根据分工认真准备。</a:t>
            </a:r>
          </a:p>
        </p:txBody>
      </p:sp>
      <p:sp>
        <p:nvSpPr>
          <p:cNvPr id="8" name="圆角矩形 5"/>
          <p:cNvSpPr/>
          <p:nvPr/>
        </p:nvSpPr>
        <p:spPr>
          <a:xfrm>
            <a:off x="2066925" y="2369185"/>
            <a:ext cx="8900160" cy="2961005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fip1rf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宽屏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