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33" r:id="rId19"/>
    <p:sldId id="634" r:id="rId20"/>
    <p:sldId id="635" r:id="rId21"/>
    <p:sldId id="636" r:id="rId22"/>
    <p:sldId id="637" r:id="rId23"/>
    <p:sldId id="638" r:id="rId24"/>
    <p:sldId id="639" r:id="rId25"/>
    <p:sldId id="640" r:id="rId26"/>
    <p:sldId id="287" r:id="rId27"/>
    <p:sldId id="257" r:id="rId28"/>
  </p:sldIdLst>
  <p:sldSz cx="12192000" cy="6858000"/>
  <p:notesSz cx="6858000" cy="9144000"/>
  <p:embeddedFontLst>
    <p:embeddedFont>
      <p:font typeface="FandolFang R" panose="02010600030101010101" charset="-122"/>
      <p:regular r:id="rId30"/>
    </p:embeddedFont>
    <p:embeddedFont>
      <p:font typeface="思源黑体 CN Light" panose="02010600030101010101" charset="-122"/>
      <p:regular r:id="rId31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182690A-9AAF-4257-9850-05B0D66E3E9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0DB55E9-3C92-4F7D-8624-7D452493F0F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: 圆角 1"/>
          <p:cNvSpPr/>
          <p:nvPr userDrawn="1"/>
        </p:nvSpPr>
        <p:spPr>
          <a:xfrm>
            <a:off x="614265" y="998378"/>
            <a:ext cx="10963470" cy="55610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966154" y="2219347"/>
            <a:ext cx="5454892" cy="1934160"/>
            <a:chOff x="637222" y="2933211"/>
            <a:chExt cx="4672360" cy="1934160"/>
          </a:xfrm>
        </p:grpSpPr>
        <p:sp>
          <p:nvSpPr>
            <p:cNvPr id="7" name="文本框 6"/>
            <p:cNvSpPr txBox="1"/>
            <p:nvPr/>
          </p:nvSpPr>
          <p:spPr>
            <a:xfrm>
              <a:off x="637222" y="2933211"/>
              <a:ext cx="4508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40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4000" b="1">
                  <a:solidFill>
                    <a:srgbClr val="403836"/>
                  </a:solidFill>
                  <a:cs typeface="+mn-ea"/>
                  <a:sym typeface="+mn-lt"/>
                </a:rPr>
                <a:t>综合性学习一</a:t>
              </a:r>
              <a:r>
                <a:rPr lang="en-US" altLang="zh-CN" sz="4000" b="1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第六单元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明确主题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9" y="4550490"/>
            <a:ext cx="1911582" cy="1610508"/>
          </a:xfrm>
          <a:prstGeom prst="rect">
            <a:avLst/>
          </a:prstGeom>
        </p:spPr>
      </p:pic>
      <p:sp>
        <p:nvSpPr>
          <p:cNvPr id="6" name="文本框 4"/>
          <p:cNvSpPr txBox="1"/>
          <p:nvPr/>
        </p:nvSpPr>
        <p:spPr>
          <a:xfrm>
            <a:off x="3930653" y="2677704"/>
            <a:ext cx="6192838" cy="32905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填写时间轴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畅谈成长故事，分享难忘回忆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制作成长纪念册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策划一台毕业联欢会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写信</a:t>
            </a:r>
          </a:p>
        </p:txBody>
      </p:sp>
      <p:sp>
        <p:nvSpPr>
          <p:cNvPr id="8" name="矩形 5"/>
          <p:cNvSpPr/>
          <p:nvPr/>
        </p:nvSpPr>
        <p:spPr>
          <a:xfrm>
            <a:off x="7502528" y="1706472"/>
            <a:ext cx="2621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难忘小学生活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12188" y="1559469"/>
            <a:ext cx="3877985" cy="6805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活动主题确定如下：</a:t>
            </a:r>
          </a:p>
        </p:txBody>
      </p:sp>
      <p:sp>
        <p:nvSpPr>
          <p:cNvPr id="12" name="圆角矩形 12"/>
          <p:cNvSpPr/>
          <p:nvPr/>
        </p:nvSpPr>
        <p:spPr>
          <a:xfrm>
            <a:off x="3382013" y="2430054"/>
            <a:ext cx="7091680" cy="359791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明确主题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58" y="4463405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436455" y="2678884"/>
            <a:ext cx="6696075" cy="20110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自由组成小组讨论，确定本小组开展的活动。各组组长汇报本小组的活动主题。</a:t>
            </a:r>
          </a:p>
        </p:txBody>
      </p:sp>
      <p:sp>
        <p:nvSpPr>
          <p:cNvPr id="8" name="圆角矩形 5"/>
          <p:cNvSpPr/>
          <p:nvPr/>
        </p:nvSpPr>
        <p:spPr>
          <a:xfrm>
            <a:off x="2921152" y="2412819"/>
            <a:ext cx="7754620" cy="251460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制订计划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29" y="4274719"/>
            <a:ext cx="1911582" cy="16105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63701" y="2158093"/>
            <a:ext cx="4288353" cy="680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综合性学习的活动方法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676288" y="2816907"/>
            <a:ext cx="7086600" cy="1556807"/>
            <a:chOff x="1370013" y="1989593"/>
            <a:chExt cx="7085997" cy="1556340"/>
          </a:xfrm>
        </p:grpSpPr>
        <p:sp>
          <p:nvSpPr>
            <p:cNvPr id="7" name="文本框 6"/>
            <p:cNvSpPr txBox="1"/>
            <p:nvPr/>
          </p:nvSpPr>
          <p:spPr>
            <a:xfrm>
              <a:off x="1370013" y="2865630"/>
              <a:ext cx="1415652" cy="68030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采访法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987538" y="2862456"/>
              <a:ext cx="1415652" cy="68030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记录法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735227" y="2865630"/>
              <a:ext cx="2236320" cy="68030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资料整理法</a:t>
              </a:r>
            </a:p>
          </p:txBody>
        </p:sp>
        <p:sp>
          <p:nvSpPr>
            <p:cNvPr id="10" name="左大括号 9"/>
            <p:cNvSpPr/>
            <p:nvPr/>
          </p:nvSpPr>
          <p:spPr>
            <a:xfrm rot="5400000">
              <a:off x="4286098" y="-405837"/>
              <a:ext cx="898256" cy="5689116"/>
            </a:xfrm>
            <a:prstGeom prst="leftBrace">
              <a:avLst>
                <a:gd name="adj1" fmla="val 0"/>
                <a:gd name="adj2" fmla="val 56767"/>
              </a:avLst>
            </a:prstGeom>
            <a:ln w="28575">
              <a:solidFill>
                <a:srgbClr val="3A87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3743124" y="2441894"/>
              <a:ext cx="0" cy="428496"/>
            </a:xfrm>
            <a:prstGeom prst="line">
              <a:avLst/>
            </a:prstGeom>
            <a:ln w="28575">
              <a:solidFill>
                <a:srgbClr val="3A87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5773363" y="2438720"/>
              <a:ext cx="0" cy="431671"/>
            </a:xfrm>
            <a:prstGeom prst="line">
              <a:avLst/>
            </a:prstGeom>
            <a:ln w="28575">
              <a:solidFill>
                <a:srgbClr val="3A87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7305171" y="2887849"/>
              <a:ext cx="1150839" cy="61576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297234" y="2830716"/>
              <a:ext cx="1005317" cy="680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……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制订计划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1" y="4405347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93185" y="1676581"/>
            <a:ext cx="4158615" cy="6805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搜集整理资料的方法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63775" y="2919276"/>
            <a:ext cx="9246235" cy="265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以小组（或个人）为单位，进行搜集，搜集的资料可以是照片、奖状（荣誉证书）、作业本等实物，也可以是音频、视频资料。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根据各小组开展的活动，分类整理。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制订计划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86115" y="2360161"/>
          <a:ext cx="9419770" cy="37213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4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4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活动主题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rowSpan="6"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altLang="zh-CN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altLang="zh-CN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字迹工整。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普通话标准，表达流畅。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表格填写完整。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分工明确合理。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选择恰当的方式记录资料和展示成果。</a:t>
                      </a:r>
                    </a:p>
                  </a:txBody>
                  <a:tcPr marL="91418" marR="91418" marT="45721" marB="4572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1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组长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6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组员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1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我们是这样分工的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0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我们想用这些方法记录收集到的资料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0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我们想用这些方式展示我们的成果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4224337" y="1402342"/>
            <a:ext cx="3743325" cy="6820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小组活动计划表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7" y="4567272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601335" y="1736816"/>
            <a:ext cx="3032760" cy="6435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交流阅读方法</a:t>
            </a:r>
          </a:p>
        </p:txBody>
      </p:sp>
      <p:sp>
        <p:nvSpPr>
          <p:cNvPr id="8" name="文本框 4"/>
          <p:cNvSpPr txBox="1"/>
          <p:nvPr/>
        </p:nvSpPr>
        <p:spPr>
          <a:xfrm>
            <a:off x="2640479" y="2852057"/>
            <a:ext cx="8617857" cy="2940998"/>
          </a:xfrm>
          <a:prstGeom prst="rect">
            <a:avLst/>
          </a:prstGeom>
          <a:noFill/>
          <a:ln w="57150">
            <a:solidFill>
              <a:srgbClr val="1F1BCF"/>
            </a:solidFill>
            <a:prstDash val="dashDot"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默读短文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老师领进门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作文上的红双圈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，说说这两篇短文分别写了哪几件事，短文的主要内容是什么。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你感受到了老师的什么品质？从哪些重点词句体会到的？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体会两篇文章的写作特色。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6" y="4608548"/>
            <a:ext cx="1911582" cy="1610508"/>
          </a:xfrm>
          <a:prstGeom prst="rect">
            <a:avLst/>
          </a:prstGeom>
        </p:spPr>
      </p:pic>
      <p:sp>
        <p:nvSpPr>
          <p:cNvPr id="5" name="文本框 1"/>
          <p:cNvSpPr txBox="1"/>
          <p:nvPr/>
        </p:nvSpPr>
        <p:spPr>
          <a:xfrm>
            <a:off x="2645409" y="3116762"/>
            <a:ext cx="8562975" cy="2453640"/>
          </a:xfrm>
          <a:prstGeom prst="rect">
            <a:avLst/>
          </a:prstGeom>
          <a:noFill/>
          <a:ln w="57150">
            <a:solidFill>
              <a:srgbClr val="1F1BCF"/>
            </a:solidFill>
            <a:prstDash val="lgDashDot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   首先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，初读文章，读准字词，读通全文，把握文章的主要内容；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然后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，抓住重点词句进行研读，体会作者表达的思想感情；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最后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，体会文章的写作特色。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49638" y="1855986"/>
            <a:ext cx="8789670" cy="643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用首先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然后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最后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交流阅读方法。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14" y="4318262"/>
            <a:ext cx="1911582" cy="1610508"/>
          </a:xfrm>
          <a:prstGeom prst="rect">
            <a:avLst/>
          </a:prstGeom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506198" y="2091464"/>
            <a:ext cx="221138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畅谈收获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787186" y="3304314"/>
            <a:ext cx="6735763" cy="12725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在这些文章中，哪个老师给你留下的印象最为深刻？为什么？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" y="4201331"/>
            <a:ext cx="1911582" cy="1610508"/>
          </a:xfrm>
          <a:prstGeom prst="rect">
            <a:avLst/>
          </a:prstGeom>
        </p:spPr>
      </p:pic>
      <p:sp>
        <p:nvSpPr>
          <p:cNvPr id="9" name="文本框 1"/>
          <p:cNvSpPr txBox="1"/>
          <p:nvPr/>
        </p:nvSpPr>
        <p:spPr>
          <a:xfrm>
            <a:off x="2037715" y="1611630"/>
            <a:ext cx="9099550" cy="3634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AutoNum type="arabicPeriod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田老师很有口才，文笔也好，他在作者幼小的心田上，播下了文学的种子。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AutoNum type="arabicPeriod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语文老师的九十八个红双圈，开启了作者文学创作的大门。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AutoNum type="arabicPeriod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方老师无怨无悔地把“我们”从懵懂天真的一年级带到心智成熟的六年级。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05355" y="5278120"/>
            <a:ext cx="9003030" cy="6435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可以通过具体事例表现人物的性格特点。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" y="4434376"/>
            <a:ext cx="1911582" cy="161050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414214" y="2734945"/>
            <a:ext cx="7066915" cy="1272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从这些文章中，你体会到怎样的感情呢？是从哪里体会到的？</a:t>
            </a:r>
          </a:p>
        </p:txBody>
      </p:sp>
      <p:sp>
        <p:nvSpPr>
          <p:cNvPr id="5" name="圆角矩形 7"/>
          <p:cNvSpPr/>
          <p:nvPr/>
        </p:nvSpPr>
        <p:spPr>
          <a:xfrm>
            <a:off x="2849699" y="2345690"/>
            <a:ext cx="8006715" cy="216662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088640" y="2754313"/>
            <a:ext cx="5903913" cy="176702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难忘小学生活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制订活动计划</a:t>
            </a:r>
          </a:p>
        </p:txBody>
      </p:sp>
      <p:sp>
        <p:nvSpPr>
          <p:cNvPr id="6" name="圆角矩形 1"/>
          <p:cNvSpPr/>
          <p:nvPr/>
        </p:nvSpPr>
        <p:spPr>
          <a:xfrm>
            <a:off x="2619375" y="2583180"/>
            <a:ext cx="6666865" cy="2164715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" y="4434376"/>
            <a:ext cx="1911582" cy="1610508"/>
          </a:xfrm>
          <a:prstGeom prst="rect">
            <a:avLst/>
          </a:prstGeom>
        </p:spPr>
      </p:pic>
      <p:sp>
        <p:nvSpPr>
          <p:cNvPr id="5" name="文本框 2"/>
          <p:cNvSpPr txBox="1"/>
          <p:nvPr/>
        </p:nvSpPr>
        <p:spPr>
          <a:xfrm>
            <a:off x="2687411" y="2191748"/>
            <a:ext cx="8071485" cy="27971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老师领进门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：十年树木，百年树人；插柳之恩，终身难忘。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作文上的红双圈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：永远感谢我的老师，感谢母校的报栏，感谢挂在我生命之树上的红双圈。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273391" y="2023473"/>
            <a:ext cx="8896350" cy="310959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0" y="4588000"/>
            <a:ext cx="1911582" cy="1610508"/>
          </a:xfrm>
          <a:prstGeom prst="rect">
            <a:avLst/>
          </a:prstGeom>
        </p:spPr>
      </p:pic>
      <p:sp>
        <p:nvSpPr>
          <p:cNvPr id="5" name="圆角矩形 5"/>
          <p:cNvSpPr/>
          <p:nvPr/>
        </p:nvSpPr>
        <p:spPr>
          <a:xfrm>
            <a:off x="2468426" y="1874202"/>
            <a:ext cx="8564880" cy="310959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2"/>
          <p:cNvSpPr txBox="1"/>
          <p:nvPr/>
        </p:nvSpPr>
        <p:spPr>
          <a:xfrm>
            <a:off x="2704329" y="2258695"/>
            <a:ext cx="7686675" cy="11734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给老师的一封信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：成长路上的关爱、叮咛与教诲，我都将铭记在心。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04329" y="3773170"/>
            <a:ext cx="7981672" cy="6435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可以通过文章中具体的词句体会作者情感。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9" y="4664654"/>
            <a:ext cx="1911582" cy="1610508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2337798" y="2506662"/>
            <a:ext cx="8564880" cy="184467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09603" y="2831782"/>
            <a:ext cx="7905750" cy="1272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从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聪明在于学习，天才在于积累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这篇材料中你明白了怎样的道理？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71" y="4332776"/>
            <a:ext cx="1911582" cy="1610508"/>
          </a:xfrm>
          <a:prstGeom prst="rect">
            <a:avLst/>
          </a:prstGeom>
        </p:spPr>
      </p:pic>
      <p:sp>
        <p:nvSpPr>
          <p:cNvPr id="9" name="圆角矩形 5"/>
          <p:cNvSpPr/>
          <p:nvPr/>
        </p:nvSpPr>
        <p:spPr>
          <a:xfrm>
            <a:off x="2599055" y="2289175"/>
            <a:ext cx="8564880" cy="337375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086793" y="1341438"/>
            <a:ext cx="221138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领悟写法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24175" y="2453005"/>
            <a:ext cx="8052435" cy="1863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老师领进门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作文上的红双圈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都是有关回忆老师的文章，它们在写作上各有什么特点？</a:t>
            </a:r>
          </a:p>
        </p:txBody>
      </p:sp>
      <p:sp>
        <p:nvSpPr>
          <p:cNvPr id="12" name="文本框 3"/>
          <p:cNvSpPr txBox="1"/>
          <p:nvPr/>
        </p:nvSpPr>
        <p:spPr>
          <a:xfrm>
            <a:off x="3086735" y="4222115"/>
            <a:ext cx="7727315" cy="1272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老师领进门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通过具体事例写人；   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作文上的红双圈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以小见大。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56" y="4702663"/>
            <a:ext cx="1911582" cy="1610508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2722883" y="2290899"/>
            <a:ext cx="8564880" cy="184467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3082293" y="2616019"/>
            <a:ext cx="7846060" cy="1272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读了这些材料，你想到了哪些令你难忘的人和事呢？填写下列表格。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28" y="4579520"/>
            <a:ext cx="1911582" cy="1610508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185798" y="2097678"/>
          <a:ext cx="8101330" cy="33377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4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类别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具体内容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难忘的理由</a:t>
                      </a: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难忘的老师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难忘的一节课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难忘的运动会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难忘的文艺演出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</a:t>
                      </a:r>
                      <a:r>
                        <a:rPr lang="en-US" altLang="zh-CN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……</a:t>
                      </a:r>
                      <a:endParaRPr lang="zh-CN" altLang="en-US" sz="20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096000" y="1953092"/>
            <a:ext cx="5553998" cy="2200415"/>
            <a:chOff x="748441" y="2666956"/>
            <a:chExt cx="4757249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748441" y="2666956"/>
              <a:ext cx="47572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kumimoji="0" lang="zh-CN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403836"/>
                  </a:solidFill>
                  <a:effectLst/>
                  <a:uLnTx/>
                  <a:uFillTx/>
                  <a:cs typeface="+mn-ea"/>
                  <a:sym typeface="+mn-lt"/>
                </a:rPr>
                <a:t>感谢各位聆听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第六单元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87649" y="1940682"/>
            <a:ext cx="9873615" cy="680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读一读，想一想：本次综合性学习包括哪些内容？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30600" y="3999548"/>
            <a:ext cx="1826141" cy="680507"/>
          </a:xfrm>
          <a:prstGeom prst="rect">
            <a:avLst/>
          </a:prstGeom>
          <a:solidFill>
            <a:srgbClr val="3A878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回忆往事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96992" y="3991610"/>
            <a:ext cx="1826141" cy="680507"/>
          </a:xfrm>
          <a:prstGeom prst="rect">
            <a:avLst/>
          </a:prstGeom>
          <a:solidFill>
            <a:srgbClr val="3A878B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依依惜别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46" y="4199108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508250" y="2275522"/>
            <a:ext cx="8306435" cy="2306955"/>
          </a:xfrm>
          <a:prstGeom prst="rect">
            <a:avLst/>
          </a:prstGeom>
          <a:noFill/>
          <a:ln w="57150">
            <a:solidFill>
              <a:srgbClr val="1F1BCF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自由阅读“回忆往事”和“依依惜别”中  的“活动建议”，边读边画出关键句，明确围绕两个“活动建议”可以开展哪些活动。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39035" y="2948305"/>
            <a:ext cx="7922260" cy="265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通过阅读“阅读材料”，感念师恩，感受作者对小学生活的留念之情。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通过填写时间轴，回忆六年的小学生活，记录值得我们细细回味的点点滴滴。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" y="4434376"/>
            <a:ext cx="1911582" cy="1610508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2375535" y="2594610"/>
            <a:ext cx="8296275" cy="3256915"/>
          </a:xfrm>
          <a:prstGeom prst="roundRect">
            <a:avLst/>
          </a:prstGeom>
          <a:ln w="5715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58310" y="1443355"/>
            <a:ext cx="4283710" cy="6805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第一板块：回忆往事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13" y="4347290"/>
            <a:ext cx="1911582" cy="16105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82272" y="2511969"/>
            <a:ext cx="7923530" cy="265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3.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畅谈成长故事，分享难忘回忆。回忆自己的小学生活，和同学们交流记忆中最难忘的人或事。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制作成长纪念册，回顾成长足迹。</a:t>
            </a:r>
          </a:p>
        </p:txBody>
      </p:sp>
      <p:sp>
        <p:nvSpPr>
          <p:cNvPr id="12" name="圆角矩形 12"/>
          <p:cNvSpPr/>
          <p:nvPr/>
        </p:nvSpPr>
        <p:spPr>
          <a:xfrm>
            <a:off x="2205717" y="2226854"/>
            <a:ext cx="8674735" cy="316357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28" y="4550490"/>
            <a:ext cx="1911582" cy="1610508"/>
          </a:xfrm>
          <a:prstGeom prst="rect">
            <a:avLst/>
          </a:prstGeom>
        </p:spPr>
      </p:pic>
      <p:sp>
        <p:nvSpPr>
          <p:cNvPr id="6" name="圆角矩形 12"/>
          <p:cNvSpPr/>
          <p:nvPr/>
        </p:nvSpPr>
        <p:spPr>
          <a:xfrm>
            <a:off x="2220232" y="2430054"/>
            <a:ext cx="8674735" cy="359791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98032" y="2677704"/>
            <a:ext cx="8319770" cy="3290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学习“阅读材料”，用不同的方式为自己的小学生活画上圆满的句号。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策划一台毕业联欢会。通过举办联欢会，培养学生的组织策划能力，开展联欢会活动，展示学生才艺，增进同学之间的友谊。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046617" y="1272767"/>
            <a:ext cx="3877985" cy="680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第二板块：依依惜别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29" y="4303748"/>
            <a:ext cx="1911582" cy="1610508"/>
          </a:xfrm>
          <a:prstGeom prst="rect">
            <a:avLst/>
          </a:prstGeom>
        </p:spPr>
      </p:pic>
      <p:sp>
        <p:nvSpPr>
          <p:cNvPr id="6" name="圆角矩形 12"/>
          <p:cNvSpPr/>
          <p:nvPr/>
        </p:nvSpPr>
        <p:spPr>
          <a:xfrm>
            <a:off x="2220233" y="2209982"/>
            <a:ext cx="8674735" cy="325882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66308" y="2382067"/>
            <a:ext cx="7983220" cy="265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3.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可以写信给老师或同学，回忆共同度过的美好时光；可以写信给母校，提出中肯的建议，期许美好的未来；还可以写信给自己，展望将来的自己，放飞纯真的梦想。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明确主题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5" y="4477919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272699" y="2737213"/>
            <a:ext cx="7406640" cy="2011045"/>
          </a:xfrm>
          <a:prstGeom prst="rect">
            <a:avLst/>
          </a:prstGeom>
          <a:noFill/>
          <a:ln w="57150">
            <a:solidFill>
              <a:schemeClr val="accent5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为了更好地完成本次综合性学习，我们需要根据活动的内容来确定活动的主题。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4c77ff6-78d0-446c-8ce4-ac4c686505ed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65b2d30-aa31-4155-a44d-9d90a45cf268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iqa3otj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1157</Words>
  <Application>Microsoft Office PowerPoint</Application>
  <PresentationFormat>宽屏</PresentationFormat>
  <Paragraphs>143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3" baseType="lpstr">
      <vt:lpstr>思源黑体 CN Light</vt:lpstr>
      <vt:lpstr>Wingdings</vt:lpstr>
      <vt:lpstr>Arial</vt:lpstr>
      <vt:lpstr>FandolFang R</vt:lpstr>
      <vt:lpstr>Times New Roman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2020-08-04T18:58:00Z</dcterms:created>
  <dcterms:modified xsi:type="dcterms:W3CDTF">2021-01-08T23:24:11Z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